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26E31-A959-4EE7-BB2E-9B12C8857488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8E23E-7155-462A-9100-FAC9E04F9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11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1BA3A-BB11-4E43-93CC-2032EF922D7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15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1BA3A-BB11-4E43-93CC-2032EF922D7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35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1BA3A-BB11-4E43-93CC-2032EF922D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8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1BA3A-BB11-4E43-93CC-2032EF922D7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64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1BA3A-BB11-4E43-93CC-2032EF922D7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606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1BA3A-BB11-4E43-93CC-2032EF922D7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20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1BA3A-BB11-4E43-93CC-2032EF922D7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18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1BA3A-BB11-4E43-93CC-2032EF922D7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470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1BA3A-BB11-4E43-93CC-2032EF922D7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86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1BA3A-BB11-4E43-93CC-2032EF922D7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76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1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18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85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33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4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34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8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24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6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75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92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8482-CD37-4EC6-A037-E9C7E5096621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A216-619F-410E-9428-AFFB5B722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21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рисков при проведении 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нализа влияния государственных информационных систем на достижение стратегических целей в области экологической безопасности и охраны окружающей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007427"/>
            <a:ext cx="4441371" cy="851263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Михаил Викторович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6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2200" y="72768"/>
            <a:ext cx="10798844" cy="1325563"/>
          </a:xfrm>
        </p:spPr>
        <p:txBody>
          <a:bodyPr>
            <a:normAutofit/>
          </a:bodyPr>
          <a:lstStyle/>
          <a:p>
            <a:r>
              <a:rPr lang="ru-RU" altLang="ru-RU" sz="2400" dirty="0">
                <a:solidFill>
                  <a:srgbClr val="000000"/>
                </a:solidFill>
                <a:latin typeface="Times New Roman"/>
              </a:rPr>
              <a:t>Предложения Правительству РФ по итогам мероприятия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0F3-964D-0446-A13C-51129EE2564A}" type="slidenum">
              <a:rPr lang="ru-RU" smtClean="0"/>
              <a:t>10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68155" y="1892268"/>
            <a:ext cx="7203297" cy="646331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мер, направленных на увеличение плотности и модернизации наблюдательной сети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Росгидромета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15">
            <a:extLst>
              <a:ext uri="{FF2B5EF4-FFF2-40B4-BE49-F238E27FC236}">
                <a16:creationId xmlns:a16="http://schemas.microsoft.com/office/drawing/2014/main" id="{C9AB77F2-BA5B-4D9E-A571-37AEF4E52E56}"/>
              </a:ext>
            </a:extLst>
          </p:cNvPr>
          <p:cNvSpPr/>
          <p:nvPr/>
        </p:nvSpPr>
        <p:spPr>
          <a:xfrm>
            <a:off x="407773" y="3207070"/>
            <a:ext cx="2661929" cy="665112"/>
          </a:xfrm>
          <a:prstGeom prst="roundRect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30238"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ЕГИС УОИТ</a:t>
            </a:r>
          </a:p>
          <a:p>
            <a:pPr marL="12700" lvl="0" algn="ctr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30238"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DD6920D-EDA4-4A3F-B28E-310D4BDB5C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5" r="16154"/>
          <a:stretch/>
        </p:blipFill>
        <p:spPr bwMode="auto">
          <a:xfrm>
            <a:off x="518521" y="3219427"/>
            <a:ext cx="552763" cy="61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586395" y="3204103"/>
            <a:ext cx="7185057" cy="646331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возможность предоставления поставщиками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посредством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информационно-телекоммуникационных сетей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01622" y="5419874"/>
            <a:ext cx="7169830" cy="646331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перевести систему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цифровые технологии</a:t>
            </a:r>
          </a:p>
        </p:txBody>
      </p:sp>
      <p:sp>
        <p:nvSpPr>
          <p:cNvPr id="12" name="Прямоугольник: скругленные углы 6">
            <a:extLst>
              <a:ext uri="{FF2B5EF4-FFF2-40B4-BE49-F238E27FC236}">
                <a16:creationId xmlns:a16="http://schemas.microsoft.com/office/drawing/2014/main" id="{757DEC05-C224-44DB-8FEF-ACB886394446}"/>
              </a:ext>
            </a:extLst>
          </p:cNvPr>
          <p:cNvSpPr/>
          <p:nvPr/>
        </p:nvSpPr>
        <p:spPr>
          <a:xfrm>
            <a:off x="407774" y="5424615"/>
            <a:ext cx="2661928" cy="653947"/>
          </a:xfrm>
          <a:prstGeom prst="roundRect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30238"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ЕСИМО</a:t>
            </a:r>
          </a:p>
          <a:p>
            <a:pPr marL="12700" lvl="0"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(Росгидромет)</a:t>
            </a:r>
          </a:p>
          <a:p>
            <a:pPr marL="630238"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11C90346-514E-4D20-8865-B07B2B9E0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19" y="5449329"/>
            <a:ext cx="500340" cy="55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601621" y="4675160"/>
            <a:ext cx="7169831" cy="646331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вопрос о возможности вывода из эксплуатации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разрабатываемых программно-технических средств </a:t>
            </a:r>
          </a:p>
        </p:txBody>
      </p:sp>
      <p:sp>
        <p:nvSpPr>
          <p:cNvPr id="15" name="Прямоугольник: скругленные углы 13">
            <a:extLst>
              <a:ext uri="{FF2B5EF4-FFF2-40B4-BE49-F238E27FC236}">
                <a16:creationId xmlns:a16="http://schemas.microsoft.com/office/drawing/2014/main" id="{50EA67B8-79DC-4C2B-A6C8-6FA4B3D22B58}"/>
              </a:ext>
            </a:extLst>
          </p:cNvPr>
          <p:cNvSpPr/>
          <p:nvPr/>
        </p:nvSpPr>
        <p:spPr>
          <a:xfrm>
            <a:off x="407773" y="4651044"/>
            <a:ext cx="2653101" cy="717245"/>
          </a:xfrm>
          <a:prstGeom prst="roundRect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30238"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ФГИС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природа</a:t>
            </a:r>
          </a:p>
          <a:p>
            <a:pPr marL="630238"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(Минприроды)</a:t>
            </a:r>
          </a:p>
          <a:p>
            <a:pPr marL="630238"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8DB9142D-78A3-45B6-966C-C217082C1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70" y="4697354"/>
            <a:ext cx="504838" cy="55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3601625" y="3941036"/>
            <a:ext cx="7169827" cy="646331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сключить дублирование подсистем ЕГИС УОИТ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3060874" y="1625201"/>
            <a:ext cx="507281" cy="1139873"/>
          </a:xfrm>
          <a:prstGeom prst="rightBrace">
            <a:avLst>
              <a:gd name="adj1" fmla="val 38508"/>
              <a:gd name="adj2" fmla="val 50131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9">
            <a:extLst>
              <a:ext uri="{FF2B5EF4-FFF2-40B4-BE49-F238E27FC236}">
                <a16:creationId xmlns:a16="http://schemas.microsoft.com/office/drawing/2014/main" id="{F651E61F-6AFB-4703-B3DF-2957D9288B3E}"/>
              </a:ext>
            </a:extLst>
          </p:cNvPr>
          <p:cNvSpPr/>
          <p:nvPr/>
        </p:nvSpPr>
        <p:spPr>
          <a:xfrm>
            <a:off x="392978" y="1261589"/>
            <a:ext cx="2667898" cy="1127693"/>
          </a:xfrm>
          <a:prstGeom prst="roundRect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30238" algn="ctr"/>
            <a:endParaRPr lang="ru-RU" sz="1200" spc="-1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630238" algn="ctr"/>
            <a:r>
              <a:rPr lang="ru-RU" sz="1200" spc="-10" dirty="0">
                <a:solidFill>
                  <a:srgbClr val="000000"/>
                </a:solidFill>
                <a:latin typeface="Times New Roman"/>
                <a:ea typeface="Times New Roman"/>
              </a:rPr>
              <a:t>Комплексная информационная система мониторинга состояния окружающей среды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Росприроднадзор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)</a:t>
            </a:r>
            <a:endParaRPr lang="ru-RU" sz="1200" spc="-1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630238" algn="ctr"/>
            <a:endParaRPr lang="ru-RU" sz="1200" dirty="0">
              <a:latin typeface="+mj-lt"/>
            </a:endParaRPr>
          </a:p>
        </p:txBody>
      </p:sp>
      <p:sp>
        <p:nvSpPr>
          <p:cNvPr id="30" name="Прямоугольник: скругленные углы 6">
            <a:extLst>
              <a:ext uri="{FF2B5EF4-FFF2-40B4-BE49-F238E27FC236}">
                <a16:creationId xmlns:a16="http://schemas.microsoft.com/office/drawing/2014/main" id="{757DEC05-C224-44DB-8FEF-ACB886394446}"/>
              </a:ext>
            </a:extLst>
          </p:cNvPr>
          <p:cNvSpPr/>
          <p:nvPr/>
        </p:nvSpPr>
        <p:spPr>
          <a:xfrm>
            <a:off x="391350" y="3933967"/>
            <a:ext cx="2669525" cy="653947"/>
          </a:xfrm>
          <a:prstGeom prst="roundRect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30238"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 УТКО</a:t>
            </a:r>
          </a:p>
          <a:p>
            <a:pPr marL="630238" lvl="0"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(Минприроды)</a:t>
            </a:r>
          </a:p>
        </p:txBody>
      </p:sp>
      <p:pic>
        <p:nvPicPr>
          <p:cNvPr id="31" name="Picture 6">
            <a:extLst>
              <a:ext uri="{FF2B5EF4-FFF2-40B4-BE49-F238E27FC236}">
                <a16:creationId xmlns:a16="http://schemas.microsoft.com/office/drawing/2014/main" id="{8DB9142D-78A3-45B6-966C-C217082C1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83" y="3982982"/>
            <a:ext cx="504838" cy="55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>
            <a:extLst>
              <a:ext uri="{FF2B5EF4-FFF2-40B4-BE49-F238E27FC236}">
                <a16:creationId xmlns:a16="http://schemas.microsoft.com/office/drawing/2014/main" id="{EDD6920D-EDA4-4A3F-B28E-310D4BDB5C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5" r="16154"/>
          <a:stretch/>
        </p:blipFill>
        <p:spPr bwMode="auto">
          <a:xfrm>
            <a:off x="494491" y="1519210"/>
            <a:ext cx="552763" cy="61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рямоугольник: скругленные углы 15">
            <a:extLst>
              <a:ext uri="{FF2B5EF4-FFF2-40B4-BE49-F238E27FC236}">
                <a16:creationId xmlns:a16="http://schemas.microsoft.com/office/drawing/2014/main" id="{C9AB77F2-BA5B-4D9E-A571-37AEF4E52E56}"/>
              </a:ext>
            </a:extLst>
          </p:cNvPr>
          <p:cNvSpPr/>
          <p:nvPr/>
        </p:nvSpPr>
        <p:spPr>
          <a:xfrm>
            <a:off x="392978" y="2447039"/>
            <a:ext cx="2667896" cy="706018"/>
          </a:xfrm>
          <a:prstGeom prst="roundRect">
            <a:avLst/>
          </a:prstGeom>
          <a:ln w="254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30238"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ФИС ГФДГЭМ </a:t>
            </a:r>
          </a:p>
          <a:p>
            <a:pPr marL="630238" lvl="0"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(Минприроды)</a:t>
            </a:r>
          </a:p>
          <a:p>
            <a:pPr marL="630238"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Picture 6">
            <a:extLst>
              <a:ext uri="{FF2B5EF4-FFF2-40B4-BE49-F238E27FC236}">
                <a16:creationId xmlns:a16="http://schemas.microsoft.com/office/drawing/2014/main" id="{8DB9142D-78A3-45B6-966C-C217082C1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84" y="2502473"/>
            <a:ext cx="504838" cy="55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3064105" y="3527511"/>
            <a:ext cx="50728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079115" y="4997309"/>
            <a:ext cx="50728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060874" y="5739231"/>
            <a:ext cx="50728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69702" y="4249272"/>
            <a:ext cx="50728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341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543135"/>
            <a:ext cx="10798844" cy="782677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мероприятия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0F3-964D-0446-A13C-51129EE2564A}" type="slidenum">
              <a:rPr lang="ru-RU" smtClean="0"/>
              <a:t>11</a:t>
            </a:fld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991CDD96-E77F-47FC-96A6-12044E801854}"/>
              </a:ext>
            </a:extLst>
          </p:cNvPr>
          <p:cNvSpPr txBox="1">
            <a:spLocks/>
          </p:cNvSpPr>
          <p:nvPr/>
        </p:nvSpPr>
        <p:spPr>
          <a:xfrm>
            <a:off x="949005" y="1368897"/>
            <a:ext cx="6119307" cy="2560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  <a:defRPr/>
            </a:pPr>
            <a:endParaRPr lang="ru-RU" sz="20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DFDC7E5D-3AEA-4080-ACE9-8B393C46A08E}"/>
              </a:ext>
            </a:extLst>
          </p:cNvPr>
          <p:cNvSpPr txBox="1">
            <a:spLocks/>
          </p:cNvSpPr>
          <p:nvPr/>
        </p:nvSpPr>
        <p:spPr>
          <a:xfrm>
            <a:off x="1127126" y="1631103"/>
            <a:ext cx="9558292" cy="1921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Бюллетень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Счетной палаты №12 (277) 2020 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560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постановлении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Федерации Федерального Собрания Российской Федерации от 14 апреля 2021 года № 141-СФ «Об отчете, о работе Счетной палаты Российской Федерации в 2020 году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Счетной палате Российской Федерации дано поручение разработать для контрольно-счетных органов субъектов Российской Федерации методические рекомендации по применению опыта проведения экспертно-аналитического мероприятия «Анализ создания и эксплуатации федеральных государственных информационных систем в области экологической безопасности и охраны окружающей среды в 2015-2020 годах», в ходе которого проводились стратегический аудит государственных информационных систем и оценка политических, экономических, социальных, технологических, экологических и юридических факторов влияния на экологическую безопасность.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endParaRPr kumimoji="0" lang="ru-RU" sz="18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777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0F3-964D-0446-A13C-51129EE2564A}" type="slidenum">
              <a:rPr lang="ru-RU" smtClean="0"/>
              <a:t>12</a:t>
            </a:fld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991CDD96-E77F-47FC-96A6-12044E801854}"/>
              </a:ext>
            </a:extLst>
          </p:cNvPr>
          <p:cNvSpPr txBox="1">
            <a:spLocks/>
          </p:cNvSpPr>
          <p:nvPr/>
        </p:nvSpPr>
        <p:spPr>
          <a:xfrm>
            <a:off x="949005" y="1368897"/>
            <a:ext cx="6119307" cy="2560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  <a:defRPr/>
            </a:pPr>
            <a:endParaRPr lang="ru-RU" sz="20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DFDC7E5D-3AEA-4080-ACE9-8B393C46A08E}"/>
              </a:ext>
            </a:extLst>
          </p:cNvPr>
          <p:cNvSpPr txBox="1">
            <a:spLocks/>
          </p:cNvSpPr>
          <p:nvPr/>
        </p:nvSpPr>
        <p:spPr>
          <a:xfrm>
            <a:off x="3939995" y="3041891"/>
            <a:ext cx="5055960" cy="60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Спасибо за внимание!</a:t>
            </a:r>
            <a:endParaRPr kumimoji="0" lang="ru-RU" sz="36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925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проведения контрольных и экспертно-аналитических мероприятий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стратегического аудита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Счетной палате Российской Федерации»: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Полномочие Счетной палаты Российской Федерации по осуществлению контрольной и экспертно-аналитической деятельности в виде стратегического аудита.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Стратегический аудит применяется в целях оценки реализуемости, рисков и результатов достижения целей социально-экономического развития Российской Федерации, предусмотренных документами стратегического планирования Российской Федерации.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внешнего государственного аудита (контроля) СГА 105 «Стратегический аудит»: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общие требования, характеристики, правила и процедуры осуществления Счетной палатой Российской Федерации стратегического аудита.</a:t>
            </a: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осударственные стандарты по управлению рисками:</a:t>
            </a:r>
          </a:p>
          <a:p>
            <a:pPr algn="just"/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ГОСТ Р ИСО 31000-2010 Менеджмент риска. Принципы и руководство.</a:t>
            </a:r>
          </a:p>
          <a:p>
            <a:pPr algn="just"/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ГОСТ Р ИСО/МЭК 31010-2011 – Менеджмент риска. Методы оценки риска. </a:t>
            </a:r>
          </a:p>
          <a:p>
            <a:pPr algn="just"/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ГОСТ Р 51897-2011 – Менеджмент риска. Термины и определения.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7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543135"/>
            <a:ext cx="10798844" cy="782677"/>
          </a:xfrm>
        </p:spPr>
        <p:txBody>
          <a:bodyPr>
            <a:noAutofit/>
          </a:bodyPr>
          <a:lstStyle/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Хронология ЭАМ «ГИС Экология»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0F3-964D-0446-A13C-51129EE2564A}" type="slidenum">
              <a:rPr lang="ru-RU" smtClean="0"/>
              <a:t>3</a:t>
            </a:fld>
            <a:endParaRPr lang="ru-RU" dirty="0"/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39F7A857-8B16-4109-BAF2-0A1210130204}"/>
              </a:ext>
            </a:extLst>
          </p:cNvPr>
          <p:cNvCxnSpPr>
            <a:cxnSpLocks/>
          </p:cNvCxnSpPr>
          <p:nvPr/>
        </p:nvCxnSpPr>
        <p:spPr>
          <a:xfrm>
            <a:off x="1026949" y="2047175"/>
            <a:ext cx="8955251" cy="0"/>
          </a:xfrm>
          <a:prstGeom prst="straightConnector1">
            <a:avLst/>
          </a:prstGeom>
          <a:ln w="50800">
            <a:solidFill>
              <a:schemeClr val="accent5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B9E1366-F029-491B-9483-30F5C0B25652}"/>
              </a:ext>
            </a:extLst>
          </p:cNvPr>
          <p:cNvSpPr txBox="1"/>
          <p:nvPr/>
        </p:nvSpPr>
        <p:spPr>
          <a:xfrm>
            <a:off x="1116412" y="2139428"/>
            <a:ext cx="16874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ЭАМ включено в план работы СПРФ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оценить состояние ГИС и результативность использования средств на их создание и эксплуатацию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3A2700-7C08-4983-8C21-794871226D33}"/>
              </a:ext>
            </a:extLst>
          </p:cNvPr>
          <p:cNvSpPr txBox="1"/>
          <p:nvPr/>
        </p:nvSpPr>
        <p:spPr>
          <a:xfrm>
            <a:off x="2917785" y="2130204"/>
            <a:ext cx="15491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СПРФ. Курс «Управление рисками в стратегическом аудите нацпроектов»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1A52204-9734-4903-B3AE-D28ADFC9E5F6}"/>
              </a:ext>
            </a:extLst>
          </p:cNvPr>
          <p:cNvSpPr txBox="1"/>
          <p:nvPr/>
        </p:nvSpPr>
        <p:spPr>
          <a:xfrm>
            <a:off x="6579096" y="2124663"/>
            <a:ext cx="168142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формат ЭАМ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оценка рисков создания ГИС и их неэффективного использования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C39933-F1B0-41D6-AF41-C389C36ADCAE}"/>
              </a:ext>
            </a:extLst>
          </p:cNvPr>
          <p:cNvSpPr txBox="1"/>
          <p:nvPr/>
        </p:nvSpPr>
        <p:spPr>
          <a:xfrm>
            <a:off x="4819967" y="2130204"/>
            <a:ext cx="13380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подходов к анализу внутри Инспекции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E582E1D-4D3A-46DE-9FA6-E35E61A7844E}"/>
              </a:ext>
            </a:extLst>
          </p:cNvPr>
          <p:cNvSpPr txBox="1"/>
          <p:nvPr/>
        </p:nvSpPr>
        <p:spPr>
          <a:xfrm>
            <a:off x="1159610" y="1702897"/>
            <a:ext cx="1527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10 - 11.2019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42A2B04F-1E79-4C67-B300-35EB06D95308}"/>
              </a:ext>
            </a:extLst>
          </p:cNvPr>
          <p:cNvCxnSpPr/>
          <p:nvPr/>
        </p:nvCxnSpPr>
        <p:spPr>
          <a:xfrm>
            <a:off x="1026949" y="2017604"/>
            <a:ext cx="0" cy="3240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6FD818C1-B231-4B91-B628-E62CF9D2F9E9}"/>
              </a:ext>
            </a:extLst>
          </p:cNvPr>
          <p:cNvCxnSpPr>
            <a:cxnSpLocks/>
          </p:cNvCxnSpPr>
          <p:nvPr/>
        </p:nvCxnSpPr>
        <p:spPr>
          <a:xfrm flipH="1">
            <a:off x="2827584" y="2073699"/>
            <a:ext cx="0" cy="3240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8192DC03-EB3F-4BE2-A300-648773FE9DE5}"/>
              </a:ext>
            </a:extLst>
          </p:cNvPr>
          <p:cNvCxnSpPr/>
          <p:nvPr/>
        </p:nvCxnSpPr>
        <p:spPr>
          <a:xfrm>
            <a:off x="4703340" y="2073699"/>
            <a:ext cx="0" cy="324000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133D663-EF63-40BD-935C-65B738D9893D}"/>
              </a:ext>
            </a:extLst>
          </p:cNvPr>
          <p:cNvSpPr/>
          <p:nvPr/>
        </p:nvSpPr>
        <p:spPr>
          <a:xfrm>
            <a:off x="10022632" y="1682360"/>
            <a:ext cx="1527042" cy="78267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мероприятия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F82E464-27DA-4ADE-84DB-AB905A33132D}"/>
              </a:ext>
            </a:extLst>
          </p:cNvPr>
          <p:cNvSpPr txBox="1"/>
          <p:nvPr/>
        </p:nvSpPr>
        <p:spPr>
          <a:xfrm>
            <a:off x="8440974" y="2121841"/>
            <a:ext cx="1338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программы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10DC9C-BAD3-4A14-AA67-D7DF22EA4277}"/>
              </a:ext>
            </a:extLst>
          </p:cNvPr>
          <p:cNvSpPr txBox="1"/>
          <p:nvPr/>
        </p:nvSpPr>
        <p:spPr>
          <a:xfrm>
            <a:off x="3229161" y="1687328"/>
            <a:ext cx="4519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06.2020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73B4229-D78C-4C63-84E2-CFE3415A827D}"/>
              </a:ext>
            </a:extLst>
          </p:cNvPr>
          <p:cNvSpPr txBox="1"/>
          <p:nvPr/>
        </p:nvSpPr>
        <p:spPr>
          <a:xfrm>
            <a:off x="8305759" y="1656370"/>
            <a:ext cx="1527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07.2020</a:t>
            </a: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B9E87684-C216-420E-8CA7-F78F41A3AFFE}"/>
              </a:ext>
            </a:extLst>
          </p:cNvPr>
          <p:cNvCxnSpPr/>
          <p:nvPr/>
        </p:nvCxnSpPr>
        <p:spPr>
          <a:xfrm>
            <a:off x="6418597" y="2047175"/>
            <a:ext cx="0" cy="324000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82311D65-956F-4653-A002-3B301B6C4CF5}"/>
              </a:ext>
            </a:extLst>
          </p:cNvPr>
          <p:cNvCxnSpPr/>
          <p:nvPr/>
        </p:nvCxnSpPr>
        <p:spPr>
          <a:xfrm>
            <a:off x="8260523" y="2047175"/>
            <a:ext cx="0" cy="3240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60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543135"/>
            <a:ext cx="10798844" cy="782677"/>
          </a:xfrm>
        </p:spPr>
        <p:txBody>
          <a:bodyPr>
            <a:noAutofit/>
          </a:bodyPr>
          <a:lstStyle/>
          <a:p>
            <a:r>
              <a:rPr lang="ru-RU" altLang="ru-RU" sz="2400" dirty="0">
                <a:solidFill>
                  <a:srgbClr val="000000"/>
                </a:solidFill>
                <a:latin typeface="Times New Roman"/>
              </a:rPr>
              <a:t>Серия «Мозговых штурмов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0F3-964D-0446-A13C-51129EE2564A}" type="slidenum">
              <a:rPr lang="ru-RU" smtClean="0"/>
              <a:t>4</a:t>
            </a:fld>
            <a:endParaRPr lang="ru-RU" dirty="0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827314" y="1337657"/>
            <a:ext cx="10820171" cy="4449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Вопросы: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Какова роль ГИС в достижении цели Стратегии экологической безопасности?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Что  мешает эффективной работе ГИС?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Что необходимо изменить (в отношении ГИС) для обеспечения  достижения цели Стратегии?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Какие факторы влияют на создание и эксплуатацию ГИС.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Calibri" panose="020F0502020204030204" pitchFamily="34" charset="0"/>
                <a:cs typeface="+mn-cs"/>
              </a:rPr>
              <a:t>Результат: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Calibri" panose="020F0502020204030204" pitchFamily="34" charset="0"/>
                <a:cs typeface="+mn-cs"/>
              </a:rPr>
              <a:t>формирование матрицы дизайна*  -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Calibri" panose="020F0502020204030204" pitchFamily="34" charset="0"/>
                <a:cs typeface="+mn-cs"/>
              </a:rPr>
              <a:t>первый опыт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Calibri" panose="020F0502020204030204" pitchFamily="34" charset="0"/>
                <a:cs typeface="+mn-cs"/>
              </a:rPr>
              <a:t>;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Calibri" panose="020F0502020204030204" pitchFamily="34" charset="0"/>
                <a:cs typeface="+mn-cs"/>
              </a:rPr>
              <a:t>разработка и утверждение уточненной программы мероприятия.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+mn-ea"/>
                <a:cs typeface="+mn-cs"/>
              </a:rPr>
              <a:t>*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+mn-ea"/>
                <a:cs typeface="+mn-cs"/>
              </a:rPr>
              <a:t>Составляется по итогам подготовительного этапа. В матрице дизайна определяются в том числе цели, вопросы и критерии стратегического аудита, методы (количественные, качественные), ограничения, ожидаемые результаты, предварительные выводы и рекомендации.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8C9663A-1EC2-472B-AD08-F346AAB2C1A1}"/>
              </a:ext>
            </a:extLst>
          </p:cNvPr>
          <p:cNvSpPr/>
          <p:nvPr/>
        </p:nvSpPr>
        <p:spPr>
          <a:xfrm>
            <a:off x="827314" y="3801726"/>
            <a:ext cx="6783977" cy="138074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57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543135"/>
            <a:ext cx="10798844" cy="782677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Анализ факторов достижения цели Стратегии экологической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безопасности</a:t>
            </a:r>
            <a:endParaRPr lang="ru-RU" sz="2400" dirty="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0F3-964D-0446-A13C-51129EE2564A}" type="slidenum">
              <a:rPr lang="ru-RU" smtClean="0"/>
              <a:t>5</a:t>
            </a:fld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E8E10F1-E610-40E7-B30A-7EA4D855E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692" y="1699342"/>
            <a:ext cx="6341631" cy="400181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F6516EB-8D93-4D4D-AA2F-12CBB1550723}"/>
              </a:ext>
            </a:extLst>
          </p:cNvPr>
          <p:cNvSpPr/>
          <p:nvPr/>
        </p:nvSpPr>
        <p:spPr>
          <a:xfrm>
            <a:off x="7498080" y="1967724"/>
            <a:ext cx="4181664" cy="158571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11E37284-729C-4D93-A902-B089C7D90C99}"/>
              </a:ext>
            </a:extLst>
          </p:cNvPr>
          <p:cNvSpPr txBox="1">
            <a:spLocks/>
          </p:cNvSpPr>
          <p:nvPr/>
        </p:nvSpPr>
        <p:spPr>
          <a:xfrm>
            <a:off x="7543800" y="1985244"/>
            <a:ext cx="4032504" cy="1346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Результат:  </a:t>
            </a: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Подтверждена обоснованность определения  роли ГИС в качестве механизма достижения цели Стратегии экологической безопасности.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95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543135"/>
            <a:ext cx="10798844" cy="782677"/>
          </a:xfrm>
        </p:spPr>
        <p:txBody>
          <a:bodyPr>
            <a:noAutofit/>
          </a:bodyPr>
          <a:lstStyle/>
          <a:p>
            <a:r>
              <a:rPr lang="ru-RU" altLang="ru-RU" sz="2400" dirty="0" smtClean="0">
                <a:solidFill>
                  <a:srgbClr val="000000"/>
                </a:solidFill>
                <a:latin typeface="Times New Roman"/>
              </a:rPr>
              <a:t>Анализ факторов, влияющих на создание и эксплуатацию ГИС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0F3-964D-0446-A13C-51129EE2564A}" type="slidenum">
              <a:rPr lang="ru-RU" smtClean="0"/>
              <a:t>6</a:t>
            </a:fld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91CDD96-E77F-47FC-96A6-12044E801854}"/>
              </a:ext>
            </a:extLst>
          </p:cNvPr>
          <p:cNvSpPr txBox="1">
            <a:spLocks/>
          </p:cNvSpPr>
          <p:nvPr/>
        </p:nvSpPr>
        <p:spPr>
          <a:xfrm>
            <a:off x="949005" y="1368897"/>
            <a:ext cx="6119307" cy="2560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0" algn="just">
              <a:lnSpc>
                <a:spcPct val="100000"/>
              </a:lnSpc>
              <a:spcBef>
                <a:spcPts val="0"/>
              </a:spcBef>
              <a:buFont typeface="Arial"/>
              <a:buNone/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Ход работы:</a:t>
            </a:r>
          </a:p>
          <a:p>
            <a:pPr marL="3556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1800" dirty="0">
                <a:solidFill>
                  <a:srgbClr val="000000"/>
                </a:solidFill>
                <a:latin typeface="Times New Roman"/>
              </a:rPr>
              <a:t>Выявлено и проанализировано более 200 факторов риска.</a:t>
            </a:r>
          </a:p>
          <a:p>
            <a:pPr marL="3556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800" dirty="0" err="1" smtClean="0">
                <a:solidFill>
                  <a:srgbClr val="000000"/>
                </a:solidFill>
                <a:latin typeface="Times New Roman"/>
              </a:rPr>
              <a:t>Валидация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 факторов рисков.</a:t>
            </a:r>
            <a:endParaRPr lang="ru-RU" sz="1800" dirty="0">
              <a:solidFill>
                <a:srgbClr val="000000"/>
              </a:solidFill>
              <a:latin typeface="Times New Roman"/>
            </a:endParaRPr>
          </a:p>
          <a:p>
            <a:pPr marL="1270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Ограничения:</a:t>
            </a:r>
          </a:p>
          <a:p>
            <a:pPr marL="298450" indent="-28575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latin typeface="Times New Roman"/>
              </a:rPr>
              <a:t>невозможность количественных оценок риска, использование качественного подхода (опрос экспертов, проблема выбора необходимого);</a:t>
            </a:r>
          </a:p>
          <a:p>
            <a:pPr marL="298450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800" dirty="0">
                <a:solidFill>
                  <a:srgbClr val="000000"/>
                </a:solidFill>
                <a:latin typeface="Times New Roman"/>
              </a:rPr>
              <a:t>четкость (корректность) формулировок рисков.</a:t>
            </a:r>
          </a:p>
          <a:p>
            <a:pPr marL="1270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Пример выявленного риска в ходе оценки:</a:t>
            </a:r>
          </a:p>
          <a:p>
            <a:pPr marL="12700" indent="0" algn="just">
              <a:lnSpc>
                <a:spcPct val="100000"/>
              </a:lnSpc>
              <a:spcBef>
                <a:spcPts val="0"/>
              </a:spcBef>
              <a:buFont typeface="Arial"/>
              <a:buNone/>
              <a:defRPr/>
            </a:pPr>
            <a:r>
              <a:rPr lang="ru-RU" sz="1800" dirty="0">
                <a:solidFill>
                  <a:srgbClr val="000000"/>
                </a:solidFill>
                <a:latin typeface="Times New Roman"/>
              </a:rPr>
              <a:t>Фактор риска: отсутствие электронного межведомственного обмена информацией.</a:t>
            </a:r>
          </a:p>
          <a:p>
            <a:pPr marL="12700" indent="0" algn="just">
              <a:lnSpc>
                <a:spcPct val="100000"/>
              </a:lnSpc>
              <a:spcBef>
                <a:spcPts val="0"/>
              </a:spcBef>
              <a:buFont typeface="Arial"/>
              <a:buNone/>
              <a:defRPr/>
            </a:pPr>
            <a:r>
              <a:rPr lang="ru-RU" sz="1800" dirty="0">
                <a:solidFill>
                  <a:srgbClr val="000000"/>
                </a:solidFill>
                <a:latin typeface="Times New Roman"/>
              </a:rPr>
              <a:t>Риск: принятие ошибочных управленческих решений.</a:t>
            </a:r>
          </a:p>
          <a:p>
            <a:pPr marL="12700" indent="0" algn="just">
              <a:lnSpc>
                <a:spcPct val="100000"/>
              </a:lnSpc>
              <a:spcBef>
                <a:spcPts val="0"/>
              </a:spcBef>
              <a:buFont typeface="Arial"/>
              <a:buNone/>
              <a:defRPr/>
            </a:pPr>
            <a:r>
              <a:rPr lang="ru-RU" sz="1800" dirty="0">
                <a:solidFill>
                  <a:srgbClr val="000000"/>
                </a:solidFill>
                <a:latin typeface="Times New Roman"/>
              </a:rPr>
              <a:t>Последствие: неэффективное администрирование доходов от уплаты экологического сбора</a:t>
            </a:r>
            <a:r>
              <a:rPr lang="ru-RU" sz="1800" i="1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1270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  <a:defRPr/>
            </a:pPr>
            <a:endParaRPr lang="ru-RU" sz="20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508F512-AB00-43C9-BE46-91F6C308108E}"/>
              </a:ext>
            </a:extLst>
          </p:cNvPr>
          <p:cNvSpPr/>
          <p:nvPr/>
        </p:nvSpPr>
        <p:spPr>
          <a:xfrm>
            <a:off x="7479792" y="1492206"/>
            <a:ext cx="4160520" cy="2423160"/>
          </a:xfrm>
          <a:prstGeom prst="rect">
            <a:avLst/>
          </a:prstGeom>
          <a:noFill/>
          <a:ln w="12700" cap="flat" cmpd="sng" algn="ctr">
            <a:solidFill>
              <a:srgbClr val="FF00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1E37284-729C-4D93-A902-B089C7D90C99}"/>
              </a:ext>
            </a:extLst>
          </p:cNvPr>
          <p:cNvSpPr txBox="1">
            <a:spLocks/>
          </p:cNvSpPr>
          <p:nvPr/>
        </p:nvSpPr>
        <p:spPr>
          <a:xfrm>
            <a:off x="7479792" y="1495352"/>
            <a:ext cx="4160520" cy="2560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Результат:</a:t>
            </a:r>
          </a:p>
          <a:p>
            <a:pPr marL="2984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определен большой набор факторов и рисков;</a:t>
            </a:r>
          </a:p>
          <a:p>
            <a:pPr marL="2984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исключено дублирование рисков;</a:t>
            </a:r>
          </a:p>
          <a:p>
            <a:pPr marL="2984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дана экспертная оценка материальности и вероятности рисков;</a:t>
            </a:r>
          </a:p>
          <a:p>
            <a:pPr marL="2984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сформированы матрицы наиболее существенных рисков.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741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543135"/>
            <a:ext cx="10798844" cy="78267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Пример матрицы наиболее существенных рисков</a:t>
            </a:r>
            <a:endParaRPr lang="ru-RU" altLang="ru-RU" sz="24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0F3-964D-0446-A13C-51129EE2564A}" type="slidenum">
              <a:rPr lang="ru-RU" smtClean="0"/>
              <a:t>7</a:t>
            </a:fld>
            <a:endParaRPr lang="ru-RU" dirty="0"/>
          </a:p>
        </p:txBody>
      </p:sp>
      <p:pic>
        <p:nvPicPr>
          <p:cNvPr id="9" name="Рисунок 4">
            <a:extLst>
              <a:ext uri="{FF2B5EF4-FFF2-40B4-BE49-F238E27FC236}">
                <a16:creationId xmlns:a16="http://schemas.microsoft.com/office/drawing/2014/main" id="{CB918613-A9A7-41E8-A0BC-FEF079B16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42564"/>
            <a:ext cx="6739129" cy="365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0B04FAB-8851-4B5E-857C-1D285E385CBA}"/>
              </a:ext>
            </a:extLst>
          </p:cNvPr>
          <p:cNvSpPr/>
          <p:nvPr/>
        </p:nvSpPr>
        <p:spPr>
          <a:xfrm>
            <a:off x="7050025" y="1714855"/>
            <a:ext cx="4654296" cy="384720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28FAFC-D9DF-4E51-850A-5EA2F5F446B5}"/>
              </a:ext>
            </a:extLst>
          </p:cNvPr>
          <p:cNvSpPr txBox="1"/>
          <p:nvPr/>
        </p:nvSpPr>
        <p:spPr>
          <a:xfrm>
            <a:off x="7084291" y="1717964"/>
            <a:ext cx="4620030" cy="384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риски и риск-факторы при эксплуатации и модернизации систем (отдельные примеры):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Р3 – Моральное и техническое устаревание используемых программно-технических комплексов и оборудования;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Р4 – Низкие темпы модернизации;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Р6 – Недостаточное финансирование для функционирования и модернизации действующих ГИС;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Р8 – Отсутствие технической возможности интеграции с другими системами;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Р9 – Отсутствие достоверных данных в полном, необходимом для решения задач объеме.</a:t>
            </a:r>
          </a:p>
        </p:txBody>
      </p:sp>
    </p:spTree>
    <p:extLst>
      <p:ext uri="{BB962C8B-B14F-4D97-AF65-F5344CB8AC3E}">
        <p14:creationId xmlns:p14="http://schemas.microsoft.com/office/powerpoint/2010/main" val="2302957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543135"/>
            <a:ext cx="10798844" cy="782677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алидация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матриц рисков</a:t>
            </a:r>
            <a:endParaRPr lang="ru-RU" alt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0F3-964D-0446-A13C-51129EE2564A}" type="slidenum">
              <a:rPr lang="ru-RU" smtClean="0"/>
              <a:t>8</a:t>
            </a:fld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991CDD96-E77F-47FC-96A6-12044E801854}"/>
              </a:ext>
            </a:extLst>
          </p:cNvPr>
          <p:cNvSpPr txBox="1">
            <a:spLocks/>
          </p:cNvSpPr>
          <p:nvPr/>
        </p:nvSpPr>
        <p:spPr>
          <a:xfrm>
            <a:off x="949005" y="1368897"/>
            <a:ext cx="6119307" cy="2560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  <a:defRPr/>
            </a:pPr>
            <a:endParaRPr lang="ru-RU" sz="20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A6E5905B-25FC-4C82-BD30-2161A61E108B}"/>
              </a:ext>
            </a:extLst>
          </p:cNvPr>
          <p:cNvSpPr txBox="1">
            <a:spLocks/>
          </p:cNvSpPr>
          <p:nvPr/>
        </p:nvSpPr>
        <p:spPr>
          <a:xfrm>
            <a:off x="1019175" y="1931107"/>
            <a:ext cx="5200523" cy="1921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для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845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 Счетной палаты Российской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</a:t>
            </a:r>
          </a:p>
          <a:p>
            <a:pPr marL="29845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 из Национального исследовательского университета «Высшая школа экономики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9845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редставителей организаций.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941AD0-5D32-4875-A7E3-65C099FA6256}"/>
              </a:ext>
            </a:extLst>
          </p:cNvPr>
          <p:cNvSpPr/>
          <p:nvPr/>
        </p:nvSpPr>
        <p:spPr>
          <a:xfrm>
            <a:off x="6436095" y="1931107"/>
            <a:ext cx="5323089" cy="193787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11E37284-729C-4D93-A902-B089C7D90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6095" y="1931107"/>
            <a:ext cx="5200523" cy="1921192"/>
          </a:xfrm>
        </p:spPr>
        <p:txBody>
          <a:bodyPr>
            <a:noAutofit/>
          </a:bodyPr>
          <a:lstStyle/>
          <a:p>
            <a:pPr marL="1270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</a:p>
          <a:p>
            <a:pPr marL="29845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валидация матриц рисков через обсуждение с экспертами;</a:t>
            </a:r>
          </a:p>
          <a:p>
            <a:pPr marL="29845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экспертного мнения при формировании профессионального суждения об основных выводах мероприятия в части анализа ГИС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99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543135"/>
            <a:ext cx="10798844" cy="782677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рисками при создании ГИС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80F3-964D-0446-A13C-51129EE2564A}" type="slidenum">
              <a:rPr lang="ru-RU" smtClean="0"/>
              <a:t>9</a:t>
            </a:fld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991CDD96-E77F-47FC-96A6-12044E801854}"/>
              </a:ext>
            </a:extLst>
          </p:cNvPr>
          <p:cNvSpPr txBox="1">
            <a:spLocks/>
          </p:cNvSpPr>
          <p:nvPr/>
        </p:nvSpPr>
        <p:spPr>
          <a:xfrm>
            <a:off x="949005" y="1368897"/>
            <a:ext cx="6119307" cy="2560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  <a:defRPr/>
            </a:pPr>
            <a:endParaRPr lang="ru-RU" sz="20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DFDC7E5D-3AEA-4080-ACE9-8B393C46A08E}"/>
              </a:ext>
            </a:extLst>
          </p:cNvPr>
          <p:cNvSpPr txBox="1">
            <a:spLocks/>
          </p:cNvSpPr>
          <p:nvPr/>
        </p:nvSpPr>
        <p:spPr>
          <a:xfrm>
            <a:off x="1127125" y="1631103"/>
            <a:ext cx="10702323" cy="1921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Комплексная информационная система мониторинга состояния окружающей среды:</a:t>
            </a: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Факторы:</a:t>
            </a:r>
            <a:r>
              <a:rPr kumimoji="0" lang="ru-RU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</a:p>
          <a:p>
            <a:pPr marL="2984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Затягивание сроков создания системы.</a:t>
            </a:r>
          </a:p>
          <a:p>
            <a:pPr marL="2984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Уровень технического оснащения наблюдательной сети Росгидромета не удовлетворяет современных потребностей государства, что не обеспечивает полноты, своевременности и достоверности данных о состоянии окружающей среды.</a:t>
            </a: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Риск:</a:t>
            </a:r>
          </a:p>
          <a:p>
            <a:pPr marL="2984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Неэффективное использование бюджетных средств на создание и сопровождение </a:t>
            </a:r>
            <a:r>
              <a:rPr kumimoji="0" lang="en-US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IT </a:t>
            </a:r>
            <a:r>
              <a:rPr kumimoji="0" lang="ru-RU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системы.</a:t>
            </a:r>
          </a:p>
          <a:p>
            <a:pPr marL="2984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Создание «пустой» </a:t>
            </a:r>
            <a:r>
              <a:rPr kumimoji="0" lang="en-US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IT </a:t>
            </a:r>
            <a:r>
              <a:rPr kumimoji="0" lang="ru-RU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системы.</a:t>
            </a: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Последствие:</a:t>
            </a:r>
          </a:p>
          <a:p>
            <a:pPr marL="2984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Бюджетные потери (в настоящее время оцениваются в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объеме 1 млрд. рублей).</a:t>
            </a: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sz="18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Рекомендации:</a:t>
            </a:r>
          </a:p>
          <a:p>
            <a:pPr marL="2984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18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Разработать комплекс мер, направленных на увеличение плотности и модернизации наблюдательной сети Росгидромета.</a:t>
            </a: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7766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832</Words>
  <Application>Microsoft Office PowerPoint</Application>
  <PresentationFormat>Широкоэкранный</PresentationFormat>
  <Paragraphs>139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Оценка рисков при проведении анализа влияния государственных информационных систем на достижение стратегических целей в области экологической безопасности и охраны окружающей среды</vt:lpstr>
      <vt:lpstr>Основы проведения контрольных и экспертно-аналитических мероприятий в виде стратегического аудита</vt:lpstr>
      <vt:lpstr>Хронология ЭАМ «ГИС Экология»</vt:lpstr>
      <vt:lpstr>Серия «Мозговых штурмов»</vt:lpstr>
      <vt:lpstr>Анализ факторов достижения цели Стратегии экологической безопасности</vt:lpstr>
      <vt:lpstr>Анализ факторов, влияющих на создание и эксплуатацию ГИС</vt:lpstr>
      <vt:lpstr>Пример матрицы наиболее существенных рисков</vt:lpstr>
      <vt:lpstr>Валидация матриц рисков</vt:lpstr>
      <vt:lpstr>Пример управления рисками при создании ГИС</vt:lpstr>
      <vt:lpstr>Предложения Правительству РФ по итогам мероприятия</vt:lpstr>
      <vt:lpstr>Итоги мероприятия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рисков при проведении анализа влияния государственных информационных систем на достижение стратегических целей в области экологической безопасности и охраны окружающей среды</dc:title>
  <dc:creator>user</dc:creator>
  <cp:lastModifiedBy>user</cp:lastModifiedBy>
  <cp:revision>11</cp:revision>
  <dcterms:created xsi:type="dcterms:W3CDTF">2021-10-20T07:00:10Z</dcterms:created>
  <dcterms:modified xsi:type="dcterms:W3CDTF">2021-10-20T08:35:26Z</dcterms:modified>
</cp:coreProperties>
</file>