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87" r:id="rId4"/>
    <p:sldId id="269" r:id="rId5"/>
    <p:sldId id="266" r:id="rId6"/>
    <p:sldId id="261" r:id="rId7"/>
    <p:sldId id="275" r:id="rId8"/>
    <p:sldId id="270" r:id="rId9"/>
    <p:sldId id="276" r:id="rId10"/>
    <p:sldId id="283" r:id="rId11"/>
    <p:sldId id="265" r:id="rId12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5CD645-289A-4B14-B40A-A95042E2304B}" type="doc">
      <dgm:prSet loTypeId="urn:microsoft.com/office/officeart/2005/8/layout/pyramid2" loCatId="list" qsTypeId="urn:microsoft.com/office/officeart/2005/8/quickstyle/simple1" qsCatId="simple" csTypeId="urn:microsoft.com/office/officeart/2005/8/colors/accent3_1" csCatId="accent3" phldr="1"/>
      <dgm:spPr/>
    </dgm:pt>
    <dgm:pt modelId="{E365E8DC-858C-4616-B308-BA090B91B2A5}">
      <dgm:prSet/>
      <dgm:spPr/>
      <dgm:t>
        <a:bodyPr/>
        <a:lstStyle/>
        <a:p>
          <a:r>
            <a:rPr lang="ru-RU"/>
            <a:t>Блок 1. Прочная стратегическая основа</a:t>
          </a:r>
        </a:p>
      </dgm:t>
    </dgm:pt>
    <dgm:pt modelId="{F79AD191-1C71-4FFE-A6D4-5894080F731D}" type="parTrans" cxnId="{F89299BD-79D6-40D3-90BE-04737C7ADBAC}">
      <dgm:prSet/>
      <dgm:spPr/>
      <dgm:t>
        <a:bodyPr/>
        <a:lstStyle/>
        <a:p>
          <a:endParaRPr lang="ru-RU"/>
        </a:p>
      </dgm:t>
    </dgm:pt>
    <dgm:pt modelId="{37B22E9E-5F1F-444D-8600-767FC359BD75}" type="sibTrans" cxnId="{F89299BD-79D6-40D3-90BE-04737C7ADBAC}">
      <dgm:prSet/>
      <dgm:spPr/>
      <dgm:t>
        <a:bodyPr/>
        <a:lstStyle/>
        <a:p>
          <a:endParaRPr lang="ru-RU"/>
        </a:p>
      </dgm:t>
    </dgm:pt>
    <dgm:pt modelId="{7282CE56-3745-4BB2-A859-19BBAD1D3B05}">
      <dgm:prSet/>
      <dgm:spPr/>
      <dgm:t>
        <a:bodyPr/>
        <a:lstStyle/>
        <a:p>
          <a:r>
            <a:rPr lang="ru-RU" dirty="0"/>
            <a:t>Блок 2. Инструменты для сбора доказательств и согласованности политики</a:t>
          </a:r>
        </a:p>
      </dgm:t>
    </dgm:pt>
    <dgm:pt modelId="{A1EEED85-19F1-414D-AF2C-0CE251F851EE}" type="parTrans" cxnId="{AE67850A-01D5-4B28-BEA5-C94A78CCBC38}">
      <dgm:prSet/>
      <dgm:spPr/>
      <dgm:t>
        <a:bodyPr/>
        <a:lstStyle/>
        <a:p>
          <a:endParaRPr lang="ru-RU"/>
        </a:p>
      </dgm:t>
    </dgm:pt>
    <dgm:pt modelId="{9EEC4C13-4532-4370-A709-82503F10B535}" type="sibTrans" cxnId="{AE67850A-01D5-4B28-BEA5-C94A78CCBC38}">
      <dgm:prSet/>
      <dgm:spPr/>
      <dgm:t>
        <a:bodyPr/>
        <a:lstStyle/>
        <a:p>
          <a:endParaRPr lang="ru-RU"/>
        </a:p>
      </dgm:t>
    </dgm:pt>
    <dgm:pt modelId="{3794D8FF-22A3-4272-9C9D-2DE39E27E7D6}">
      <dgm:prSet/>
      <dgm:spPr/>
      <dgm:t>
        <a:bodyPr/>
        <a:lstStyle/>
        <a:p>
          <a:r>
            <a:rPr lang="ru-RU" dirty="0"/>
            <a:t>Блок 3. Отчетность для содействия подотчетности и прозрачности</a:t>
          </a:r>
        </a:p>
      </dgm:t>
    </dgm:pt>
    <dgm:pt modelId="{6D812EC5-4925-4994-8EC8-BE8C6376D840}" type="parTrans" cxnId="{E461B1AF-A178-4EAA-AD06-F94923372F26}">
      <dgm:prSet/>
      <dgm:spPr/>
      <dgm:t>
        <a:bodyPr/>
        <a:lstStyle/>
        <a:p>
          <a:endParaRPr lang="ru-RU"/>
        </a:p>
      </dgm:t>
    </dgm:pt>
    <dgm:pt modelId="{760D12C4-E9AD-456E-9638-45C42AE2583C}" type="sibTrans" cxnId="{E461B1AF-A178-4EAA-AD06-F94923372F26}">
      <dgm:prSet/>
      <dgm:spPr/>
      <dgm:t>
        <a:bodyPr/>
        <a:lstStyle/>
        <a:p>
          <a:endParaRPr lang="ru-RU"/>
        </a:p>
      </dgm:t>
    </dgm:pt>
    <dgm:pt modelId="{AF2FAE8E-704A-4119-9693-9655EE591076}">
      <dgm:prSet/>
      <dgm:spPr/>
      <dgm:t>
        <a:bodyPr/>
        <a:lstStyle/>
        <a:p>
          <a:r>
            <a:rPr lang="ru-RU"/>
            <a:t>Блок 4. Благоприятная структура бюджетного управления</a:t>
          </a:r>
        </a:p>
      </dgm:t>
    </dgm:pt>
    <dgm:pt modelId="{43F9FD98-410C-460C-9A60-41AF0B3C9A36}" type="parTrans" cxnId="{067AD323-32F5-41C9-80B9-F0334B15ED20}">
      <dgm:prSet/>
      <dgm:spPr/>
      <dgm:t>
        <a:bodyPr/>
        <a:lstStyle/>
        <a:p>
          <a:endParaRPr lang="ru-RU"/>
        </a:p>
      </dgm:t>
    </dgm:pt>
    <dgm:pt modelId="{A3E74906-621D-499F-94FA-4E9F462860CA}" type="sibTrans" cxnId="{067AD323-32F5-41C9-80B9-F0334B15ED20}">
      <dgm:prSet/>
      <dgm:spPr/>
      <dgm:t>
        <a:bodyPr/>
        <a:lstStyle/>
        <a:p>
          <a:endParaRPr lang="ru-RU"/>
        </a:p>
      </dgm:t>
    </dgm:pt>
    <dgm:pt modelId="{E7762314-E77A-4835-8869-13A3DCB6CBEC}" type="pres">
      <dgm:prSet presAssocID="{6D5CD645-289A-4B14-B40A-A95042E2304B}" presName="compositeShape" presStyleCnt="0">
        <dgm:presLayoutVars>
          <dgm:dir/>
          <dgm:resizeHandles/>
        </dgm:presLayoutVars>
      </dgm:prSet>
      <dgm:spPr/>
    </dgm:pt>
    <dgm:pt modelId="{1E14AD05-4A97-4FC1-9B19-299E5BE4E861}" type="pres">
      <dgm:prSet presAssocID="{6D5CD645-289A-4B14-B40A-A95042E2304B}" presName="pyramid" presStyleLbl="node1" presStyleIdx="0" presStyleCnt="1"/>
      <dgm:spPr/>
    </dgm:pt>
    <dgm:pt modelId="{14C20317-F18B-4677-93A3-080916E30ABE}" type="pres">
      <dgm:prSet presAssocID="{6D5CD645-289A-4B14-B40A-A95042E2304B}" presName="theList" presStyleCnt="0"/>
      <dgm:spPr/>
    </dgm:pt>
    <dgm:pt modelId="{7553864F-C8B0-4A18-973F-3401E0F1E22D}" type="pres">
      <dgm:prSet presAssocID="{E365E8DC-858C-4616-B308-BA090B91B2A5}" presName="aNode" presStyleLbl="fgAcc1" presStyleIdx="0" presStyleCnt="4">
        <dgm:presLayoutVars>
          <dgm:bulletEnabled val="1"/>
        </dgm:presLayoutVars>
      </dgm:prSet>
      <dgm:spPr/>
    </dgm:pt>
    <dgm:pt modelId="{DA366ED6-1BC9-41A0-968F-4FCE84FCB2C6}" type="pres">
      <dgm:prSet presAssocID="{E365E8DC-858C-4616-B308-BA090B91B2A5}" presName="aSpace" presStyleCnt="0"/>
      <dgm:spPr/>
    </dgm:pt>
    <dgm:pt modelId="{49C04F08-5985-42C0-8FE1-62D501CCED15}" type="pres">
      <dgm:prSet presAssocID="{7282CE56-3745-4BB2-A859-19BBAD1D3B05}" presName="aNode" presStyleLbl="fgAcc1" presStyleIdx="1" presStyleCnt="4">
        <dgm:presLayoutVars>
          <dgm:bulletEnabled val="1"/>
        </dgm:presLayoutVars>
      </dgm:prSet>
      <dgm:spPr/>
    </dgm:pt>
    <dgm:pt modelId="{33A7D1B9-DD2A-405F-A5FE-44186EDE892C}" type="pres">
      <dgm:prSet presAssocID="{7282CE56-3745-4BB2-A859-19BBAD1D3B05}" presName="aSpace" presStyleCnt="0"/>
      <dgm:spPr/>
    </dgm:pt>
    <dgm:pt modelId="{6B0EFDF3-6294-4E85-9328-73FE4F4E311C}" type="pres">
      <dgm:prSet presAssocID="{3794D8FF-22A3-4272-9C9D-2DE39E27E7D6}" presName="aNode" presStyleLbl="fgAcc1" presStyleIdx="2" presStyleCnt="4">
        <dgm:presLayoutVars>
          <dgm:bulletEnabled val="1"/>
        </dgm:presLayoutVars>
      </dgm:prSet>
      <dgm:spPr/>
    </dgm:pt>
    <dgm:pt modelId="{A62076E8-26BB-4F68-B6DB-36AA39816067}" type="pres">
      <dgm:prSet presAssocID="{3794D8FF-22A3-4272-9C9D-2DE39E27E7D6}" presName="aSpace" presStyleCnt="0"/>
      <dgm:spPr/>
    </dgm:pt>
    <dgm:pt modelId="{B7E336BE-2702-43DF-B520-5149F00740D5}" type="pres">
      <dgm:prSet presAssocID="{AF2FAE8E-704A-4119-9693-9655EE591076}" presName="aNode" presStyleLbl="fgAcc1" presStyleIdx="3" presStyleCnt="4">
        <dgm:presLayoutVars>
          <dgm:bulletEnabled val="1"/>
        </dgm:presLayoutVars>
      </dgm:prSet>
      <dgm:spPr/>
    </dgm:pt>
    <dgm:pt modelId="{C7B711B4-A3FE-4594-AD53-E342181E4C0F}" type="pres">
      <dgm:prSet presAssocID="{AF2FAE8E-704A-4119-9693-9655EE591076}" presName="aSpace" presStyleCnt="0"/>
      <dgm:spPr/>
    </dgm:pt>
  </dgm:ptLst>
  <dgm:cxnLst>
    <dgm:cxn modelId="{AE67850A-01D5-4B28-BEA5-C94A78CCBC38}" srcId="{6D5CD645-289A-4B14-B40A-A95042E2304B}" destId="{7282CE56-3745-4BB2-A859-19BBAD1D3B05}" srcOrd="1" destOrd="0" parTransId="{A1EEED85-19F1-414D-AF2C-0CE251F851EE}" sibTransId="{9EEC4C13-4532-4370-A709-82503F10B535}"/>
    <dgm:cxn modelId="{981DC91D-2925-4D11-960B-9FAD3687E6C0}" type="presOf" srcId="{6D5CD645-289A-4B14-B40A-A95042E2304B}" destId="{E7762314-E77A-4835-8869-13A3DCB6CBEC}" srcOrd="0" destOrd="0" presId="urn:microsoft.com/office/officeart/2005/8/layout/pyramid2"/>
    <dgm:cxn modelId="{067AD323-32F5-41C9-80B9-F0334B15ED20}" srcId="{6D5CD645-289A-4B14-B40A-A95042E2304B}" destId="{AF2FAE8E-704A-4119-9693-9655EE591076}" srcOrd="3" destOrd="0" parTransId="{43F9FD98-410C-460C-9A60-41AF0B3C9A36}" sibTransId="{A3E74906-621D-499F-94FA-4E9F462860CA}"/>
    <dgm:cxn modelId="{B56DA730-2B50-49F1-AF21-A275B9407A11}" type="presOf" srcId="{E365E8DC-858C-4616-B308-BA090B91B2A5}" destId="{7553864F-C8B0-4A18-973F-3401E0F1E22D}" srcOrd="0" destOrd="0" presId="urn:microsoft.com/office/officeart/2005/8/layout/pyramid2"/>
    <dgm:cxn modelId="{3CF05C33-2993-4C3A-AB34-DFF4324DCD84}" type="presOf" srcId="{AF2FAE8E-704A-4119-9693-9655EE591076}" destId="{B7E336BE-2702-43DF-B520-5149F00740D5}" srcOrd="0" destOrd="0" presId="urn:microsoft.com/office/officeart/2005/8/layout/pyramid2"/>
    <dgm:cxn modelId="{77DE8A3B-73EE-49F9-8CC5-201A9B0829D3}" type="presOf" srcId="{7282CE56-3745-4BB2-A859-19BBAD1D3B05}" destId="{49C04F08-5985-42C0-8FE1-62D501CCED15}" srcOrd="0" destOrd="0" presId="urn:microsoft.com/office/officeart/2005/8/layout/pyramid2"/>
    <dgm:cxn modelId="{E461B1AF-A178-4EAA-AD06-F94923372F26}" srcId="{6D5CD645-289A-4B14-B40A-A95042E2304B}" destId="{3794D8FF-22A3-4272-9C9D-2DE39E27E7D6}" srcOrd="2" destOrd="0" parTransId="{6D812EC5-4925-4994-8EC8-BE8C6376D840}" sibTransId="{760D12C4-E9AD-456E-9638-45C42AE2583C}"/>
    <dgm:cxn modelId="{F89299BD-79D6-40D3-90BE-04737C7ADBAC}" srcId="{6D5CD645-289A-4B14-B40A-A95042E2304B}" destId="{E365E8DC-858C-4616-B308-BA090B91B2A5}" srcOrd="0" destOrd="0" parTransId="{F79AD191-1C71-4FFE-A6D4-5894080F731D}" sibTransId="{37B22E9E-5F1F-444D-8600-767FC359BD75}"/>
    <dgm:cxn modelId="{BBFC9EDB-042F-44E6-9547-9BDB6476ECE4}" type="presOf" srcId="{3794D8FF-22A3-4272-9C9D-2DE39E27E7D6}" destId="{6B0EFDF3-6294-4E85-9328-73FE4F4E311C}" srcOrd="0" destOrd="0" presId="urn:microsoft.com/office/officeart/2005/8/layout/pyramid2"/>
    <dgm:cxn modelId="{BB11429E-1B46-4AE9-A00A-B842D64EA122}" type="presParOf" srcId="{E7762314-E77A-4835-8869-13A3DCB6CBEC}" destId="{1E14AD05-4A97-4FC1-9B19-299E5BE4E861}" srcOrd="0" destOrd="0" presId="urn:microsoft.com/office/officeart/2005/8/layout/pyramid2"/>
    <dgm:cxn modelId="{9FC88C78-BBC6-4AD0-9C35-B8925919F17F}" type="presParOf" srcId="{E7762314-E77A-4835-8869-13A3DCB6CBEC}" destId="{14C20317-F18B-4677-93A3-080916E30ABE}" srcOrd="1" destOrd="0" presId="urn:microsoft.com/office/officeart/2005/8/layout/pyramid2"/>
    <dgm:cxn modelId="{2D990C83-F0E2-4D59-A4EB-91DDB919A008}" type="presParOf" srcId="{14C20317-F18B-4677-93A3-080916E30ABE}" destId="{7553864F-C8B0-4A18-973F-3401E0F1E22D}" srcOrd="0" destOrd="0" presId="urn:microsoft.com/office/officeart/2005/8/layout/pyramid2"/>
    <dgm:cxn modelId="{80DCFCB5-E752-4C31-B73D-AD6AAF7825ED}" type="presParOf" srcId="{14C20317-F18B-4677-93A3-080916E30ABE}" destId="{DA366ED6-1BC9-41A0-968F-4FCE84FCB2C6}" srcOrd="1" destOrd="0" presId="urn:microsoft.com/office/officeart/2005/8/layout/pyramid2"/>
    <dgm:cxn modelId="{3874A46A-184F-461E-83B6-F29BA213EA8B}" type="presParOf" srcId="{14C20317-F18B-4677-93A3-080916E30ABE}" destId="{49C04F08-5985-42C0-8FE1-62D501CCED15}" srcOrd="2" destOrd="0" presId="urn:microsoft.com/office/officeart/2005/8/layout/pyramid2"/>
    <dgm:cxn modelId="{1656AFE5-7997-4D95-AC50-56E6E1369943}" type="presParOf" srcId="{14C20317-F18B-4677-93A3-080916E30ABE}" destId="{33A7D1B9-DD2A-405F-A5FE-44186EDE892C}" srcOrd="3" destOrd="0" presId="urn:microsoft.com/office/officeart/2005/8/layout/pyramid2"/>
    <dgm:cxn modelId="{37CF4488-E7B6-4BCF-9A93-781BBFBB017B}" type="presParOf" srcId="{14C20317-F18B-4677-93A3-080916E30ABE}" destId="{6B0EFDF3-6294-4E85-9328-73FE4F4E311C}" srcOrd="4" destOrd="0" presId="urn:microsoft.com/office/officeart/2005/8/layout/pyramid2"/>
    <dgm:cxn modelId="{AADD9644-B7D3-488C-8CA5-43B5370BFFF4}" type="presParOf" srcId="{14C20317-F18B-4677-93A3-080916E30ABE}" destId="{A62076E8-26BB-4F68-B6DB-36AA39816067}" srcOrd="5" destOrd="0" presId="urn:microsoft.com/office/officeart/2005/8/layout/pyramid2"/>
    <dgm:cxn modelId="{6B007C3D-5053-4F1E-AC6D-B054EAD5925C}" type="presParOf" srcId="{14C20317-F18B-4677-93A3-080916E30ABE}" destId="{B7E336BE-2702-43DF-B520-5149F00740D5}" srcOrd="6" destOrd="0" presId="urn:microsoft.com/office/officeart/2005/8/layout/pyramid2"/>
    <dgm:cxn modelId="{2894EE14-9238-4296-B0B5-8F131E3F3112}" type="presParOf" srcId="{14C20317-F18B-4677-93A3-080916E30ABE}" destId="{C7B711B4-A3FE-4594-AD53-E342181E4C0F}" srcOrd="7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14AD05-4A97-4FC1-9B19-299E5BE4E861}">
      <dsp:nvSpPr>
        <dsp:cNvPr id="0" name=""/>
        <dsp:cNvSpPr/>
      </dsp:nvSpPr>
      <dsp:spPr>
        <a:xfrm>
          <a:off x="1522830" y="0"/>
          <a:ext cx="5214556" cy="5214556"/>
        </a:xfrm>
        <a:prstGeom prst="triangl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53864F-C8B0-4A18-973F-3401E0F1E22D}">
      <dsp:nvSpPr>
        <dsp:cNvPr id="0" name=""/>
        <dsp:cNvSpPr/>
      </dsp:nvSpPr>
      <dsp:spPr>
        <a:xfrm>
          <a:off x="4130108" y="521964"/>
          <a:ext cx="3389461" cy="926805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Блок 1. Прочная стратегическая основа</a:t>
          </a:r>
        </a:p>
      </dsp:txBody>
      <dsp:txXfrm>
        <a:off x="4175351" y="567207"/>
        <a:ext cx="3298975" cy="836319"/>
      </dsp:txXfrm>
    </dsp:sp>
    <dsp:sp modelId="{49C04F08-5985-42C0-8FE1-62D501CCED15}">
      <dsp:nvSpPr>
        <dsp:cNvPr id="0" name=""/>
        <dsp:cNvSpPr/>
      </dsp:nvSpPr>
      <dsp:spPr>
        <a:xfrm>
          <a:off x="4130108" y="1564621"/>
          <a:ext cx="3389461" cy="926805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Блок 2. Инструменты для сбора доказательств и согласованности политики</a:t>
          </a:r>
        </a:p>
      </dsp:txBody>
      <dsp:txXfrm>
        <a:off x="4175351" y="1609864"/>
        <a:ext cx="3298975" cy="836319"/>
      </dsp:txXfrm>
    </dsp:sp>
    <dsp:sp modelId="{6B0EFDF3-6294-4E85-9328-73FE4F4E311C}">
      <dsp:nvSpPr>
        <dsp:cNvPr id="0" name=""/>
        <dsp:cNvSpPr/>
      </dsp:nvSpPr>
      <dsp:spPr>
        <a:xfrm>
          <a:off x="4130108" y="2607277"/>
          <a:ext cx="3389461" cy="926805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/>
            <a:t>Блок 3. Отчетность для содействия подотчетности и прозрачности</a:t>
          </a:r>
        </a:p>
      </dsp:txBody>
      <dsp:txXfrm>
        <a:off x="4175351" y="2652520"/>
        <a:ext cx="3298975" cy="836319"/>
      </dsp:txXfrm>
    </dsp:sp>
    <dsp:sp modelId="{B7E336BE-2702-43DF-B520-5149F00740D5}">
      <dsp:nvSpPr>
        <dsp:cNvPr id="0" name=""/>
        <dsp:cNvSpPr/>
      </dsp:nvSpPr>
      <dsp:spPr>
        <a:xfrm>
          <a:off x="4130108" y="3649934"/>
          <a:ext cx="3389461" cy="926805"/>
        </a:xfrm>
        <a:prstGeom prst="round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/>
            <a:t>Блок 4. Благоприятная структура бюджетного управления</a:t>
          </a:r>
        </a:p>
      </dsp:txBody>
      <dsp:txXfrm>
        <a:off x="4175351" y="3695177"/>
        <a:ext cx="3298975" cy="8363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3A4D3F-EBA0-764F-BACF-55C71009121D}" type="datetimeFigureOut">
              <a:rPr lang="fr-FR" smtClean="0"/>
              <a:t>16/04/2021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E53E4-B32C-0649-866B-918287D647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9983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B1E95-C035-584A-99A2-CD7C3D0E2D77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DAC6C-DEEB-0C4C-B210-ADD235B8653F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B612B-40B3-E244-B24E-46FB6C2BE292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26F52-BAA2-4246-93AD-1DE0433D9936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F89B6-1C70-864B-8955-26640C48AE3B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13F16-F2B0-FE4D-8A8E-794EF6A66EA9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1006F-447E-9F4B-8204-E98E288C9ADF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C385A-3CC8-644E-BDDA-4278FDA2E01E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41194-DD01-1E40-B720-30D0D468D6F5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399CA-8129-2E48-AB11-593A8DA54DF7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1BD25-0D57-8F41-8215-937662CA52AB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AF525-84F9-5845-A905-C2DB18EF6BCA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8685-5A0B-9440-BC32-3BD5B41786F6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1D0D3-BF3C-604D-973E-B70BA33975DC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200957-D71D-9841-AC69-36CE46488262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DEF8E-A497-7A47-85DA-05C319B357BD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5C731-0D7E-6141-84DD-DA269BEDF83E}" type="datetime1">
              <a:rPr lang="fr-FR" smtClean="0"/>
              <a:t>16/04/2021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3029D5A-CE3B-4443-B8F1-EC00CE187B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2481" y="199698"/>
            <a:ext cx="9442132" cy="4577684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92D050"/>
                </a:solidFill>
                <a:latin typeface="Times" pitchFamily="2" charset="0"/>
              </a:rPr>
              <a:t>Зеленое бюджетирование - новый инструмент бюджетной открытости и подотчетности</a:t>
            </a:r>
            <a:br>
              <a:rPr lang="fr-FR" sz="2700" dirty="0">
                <a:latin typeface="Times" pitchFamily="2" charset="0"/>
              </a:rPr>
            </a:br>
            <a:br>
              <a:rPr lang="ru-RU" sz="2700" dirty="0">
                <a:latin typeface="Times" pitchFamily="2" charset="0"/>
              </a:rPr>
            </a:br>
            <a:br>
              <a:rPr lang="ru-RU" sz="2700" dirty="0">
                <a:latin typeface="Times" pitchFamily="2" charset="0"/>
              </a:rPr>
            </a:br>
            <a:r>
              <a:rPr lang="fr-FR" sz="2000" b="1" dirty="0">
                <a:latin typeface="Times" pitchFamily="2" charset="0"/>
              </a:rPr>
              <a:t> </a:t>
            </a:r>
            <a:br>
              <a:rPr lang="ru-RU" sz="2000" b="1" dirty="0">
                <a:latin typeface="Times" pitchFamily="2" charset="0"/>
              </a:rPr>
            </a:br>
            <a:r>
              <a:rPr lang="ru-RU" sz="1800" b="1" i="1" dirty="0">
                <a:latin typeface="Times" pitchFamily="2" charset="0"/>
              </a:rPr>
              <a:t>Анна Александровна БЕЛЕНЧУК</a:t>
            </a:r>
            <a:br>
              <a:rPr lang="fr-FR" sz="1800" i="1" dirty="0">
                <a:latin typeface="Times" pitchFamily="2" charset="0"/>
              </a:rPr>
            </a:br>
            <a:r>
              <a:rPr lang="ru-RU" sz="1800" i="1" dirty="0">
                <a:latin typeface="Times" pitchFamily="2" charset="0"/>
              </a:rPr>
              <a:t>экономист, действительный государственный советник Российской Федерации 3 класса</a:t>
            </a:r>
            <a:br>
              <a:rPr lang="fr-FR" sz="1800" i="1" dirty="0">
                <a:latin typeface="Times" pitchFamily="2" charset="0"/>
              </a:rPr>
            </a:br>
            <a:endParaRPr lang="fr-FR" sz="1800" i="1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CDE999E-B8B1-6C45-9829-0B4AD6675A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937760"/>
            <a:ext cx="8915399" cy="1656080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" pitchFamily="2" charset="0"/>
              </a:rPr>
              <a:t>XXII Апрельская международная научная конференция НИУ ВШЭ</a:t>
            </a:r>
          </a:p>
          <a:p>
            <a:pPr algn="ctr"/>
            <a:r>
              <a:rPr lang="ru-RU" dirty="0">
                <a:latin typeface="Times" pitchFamily="2" charset="0"/>
              </a:rPr>
              <a:t>Круглый стол: «Эколого-социальное ответственное управление и государство»</a:t>
            </a:r>
          </a:p>
          <a:p>
            <a:pPr algn="ctr"/>
            <a:r>
              <a:rPr lang="ru-RU" dirty="0">
                <a:latin typeface="Times" pitchFamily="2" charset="0"/>
              </a:rPr>
              <a:t>г. Москва</a:t>
            </a:r>
          </a:p>
          <a:p>
            <a:pPr algn="ctr"/>
            <a:r>
              <a:rPr lang="ru-RU" dirty="0">
                <a:latin typeface="Times" pitchFamily="2" charset="0"/>
              </a:rPr>
              <a:t>16 апреля 2021</a:t>
            </a:r>
            <a:endParaRPr lang="fr-FR" dirty="0">
              <a:latin typeface="Times" pitchFamily="2" charset="0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CAA848-9A38-D94B-80CE-63757E521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80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EF8DDD-0E7A-1441-898C-E91635D04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9286" y="119271"/>
            <a:ext cx="10018643" cy="697368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latin typeface="Times" pitchFamily="2" charset="0"/>
              </a:rPr>
              <a:t>ВЫВОД</a:t>
            </a:r>
            <a:r>
              <a:rPr lang="ru-RU" b="1" dirty="0">
                <a:latin typeface="Times" pitchFamily="2" charset="0"/>
              </a:rPr>
              <a:t>Ы</a:t>
            </a:r>
            <a:br>
              <a:rPr lang="fr-FR" dirty="0">
                <a:latin typeface="Times" pitchFamily="2" charset="0"/>
              </a:rPr>
            </a:br>
            <a:endParaRPr lang="fr-FR" dirty="0">
              <a:latin typeface="Times" pitchFamily="2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97389E-CB89-714A-A8C4-1732FFFD9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9287" y="816639"/>
            <a:ext cx="10018641" cy="5733248"/>
          </a:xfrm>
        </p:spPr>
        <p:txBody>
          <a:bodyPr/>
          <a:lstStyle/>
          <a:p>
            <a:pPr lvl="0"/>
            <a:r>
              <a:rPr lang="ru-RU" sz="2400" dirty="0">
                <a:latin typeface="Times" pitchFamily="2" charset="0"/>
              </a:rPr>
              <a:t>Подход, инициированный в 2019 году, реализуется в двойном контексте: в ответ на инициативу ОЭСР по экологическому бюджетированию («Парижское сотрудничество по экологическому бюджетированию») и позволяет пересмотреть прилагаемые бюджетные документы, касающиеся окружающей среды. </a:t>
            </a:r>
          </a:p>
          <a:p>
            <a:pPr lvl="0"/>
            <a:r>
              <a:rPr lang="ru-RU" sz="2400" dirty="0">
                <a:latin typeface="Times" pitchFamily="2" charset="0"/>
              </a:rPr>
              <a:t>В первом в мире отчете о воздействии государственного бюджета на окружающую среду, прилагаемом к законопроекту о финансах на 2021 год, анализируется воздействие государственного бюджета на 2021 год на окружающую среду, представлены все финансовые средства, государственные и частные, мобилизованные в пользу экологического перехода и определены направления государственной политики.</a:t>
            </a:r>
            <a:r>
              <a:rPr lang="fr-FR" sz="2400" dirty="0">
                <a:latin typeface="Times" pitchFamily="2" charset="0"/>
              </a:rPr>
              <a:t> </a:t>
            </a:r>
          </a:p>
          <a:p>
            <a:pPr lvl="0"/>
            <a:r>
              <a:rPr lang="ru-RU" sz="2400" dirty="0">
                <a:latin typeface="Times" pitchFamily="2" charset="0"/>
              </a:rPr>
              <a:t>Опыт Франции полезен для изучения другими странами, которые присоединились к Парижскому соглашению по климату.</a:t>
            </a:r>
            <a:endParaRPr lang="fr-FR" sz="2400" dirty="0">
              <a:latin typeface="Times" pitchFamily="2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BF64A2B-FC09-7D48-9AE8-EFC683A86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235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FE210B-9F22-FB4A-BAF3-39E05D261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55374"/>
          </a:xfrm>
        </p:spPr>
        <p:txBody>
          <a:bodyPr>
            <a:normAutofit fontScale="90000"/>
          </a:bodyPr>
          <a:lstStyle/>
          <a:p>
            <a:pPr algn="ctr"/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71E57-EF3E-CC4D-89DA-09E0C7786D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364975"/>
            <a:ext cx="11150232" cy="4676388"/>
          </a:xfrm>
        </p:spPr>
        <p:txBody>
          <a:bodyPr/>
          <a:lstStyle/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200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F88FDF3-7777-4B49-8E58-598078A5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411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7D24F-80B6-454E-8B00-4C0F32D0E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10828029" cy="69668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" pitchFamily="2" charset="0"/>
              </a:rPr>
              <a:t>«Зеленое» (экологическое) бюджетирование</a:t>
            </a:r>
            <a:br>
              <a:rPr lang="fr-FR" sz="2800" b="1" dirty="0">
                <a:latin typeface="Times" pitchFamily="2" charset="0"/>
              </a:rPr>
            </a:br>
            <a:endParaRPr lang="fr-FR" sz="2800" b="1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5F1886-7890-9C43-9ACF-CF0DC40E5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8374" y="1585687"/>
            <a:ext cx="9899374" cy="4735076"/>
          </a:xfrm>
        </p:spPr>
        <p:txBody>
          <a:bodyPr>
            <a:normAutofit fontScale="92500" lnSpcReduction="10000"/>
          </a:bodyPr>
          <a:lstStyle/>
          <a:p>
            <a:pPr marL="0" lvl="0" indent="0" algn="just">
              <a:buNone/>
            </a:pPr>
            <a:r>
              <a:rPr lang="ru-RU" sz="2400" dirty="0">
                <a:latin typeface="Times" pitchFamily="2" charset="0"/>
              </a:rPr>
              <a:t>	</a:t>
            </a:r>
            <a:r>
              <a:rPr lang="ru-RU" sz="2400" b="1" i="1" dirty="0">
                <a:solidFill>
                  <a:srgbClr val="00B050"/>
                </a:solidFill>
                <a:latin typeface="Times" pitchFamily="2" charset="0"/>
              </a:rPr>
              <a:t>Зеленое бюджетирование - </a:t>
            </a:r>
            <a:r>
              <a:rPr lang="ru-RU" sz="2400" dirty="0">
                <a:latin typeface="Times" pitchFamily="2" charset="0"/>
              </a:rPr>
              <a:t>процесс использования инструментов формирования бюджетной политики для достижения экологических и климатических целей, что включает в себя оценку воздействия бюджетной и налоговой политики на окружающую среду и оценку ее согласованности с выполнением национальных и международных обязательств.</a:t>
            </a:r>
          </a:p>
          <a:p>
            <a:pPr marL="0" lvl="0" indent="0">
              <a:buNone/>
            </a:pPr>
            <a:r>
              <a:rPr lang="fr-FR" sz="2400" b="1" dirty="0">
                <a:latin typeface="Times" pitchFamily="2" charset="0"/>
              </a:rPr>
              <a:t> </a:t>
            </a:r>
            <a:endParaRPr lang="fr-FR" sz="2400" b="1" dirty="0">
              <a:solidFill>
                <a:srgbClr val="00B050"/>
              </a:solidFill>
              <a:latin typeface="Times" pitchFamily="2" charset="0"/>
            </a:endParaRPr>
          </a:p>
          <a:p>
            <a:pPr marL="0" indent="0" algn="ctr">
              <a:buNone/>
            </a:pPr>
            <a:r>
              <a:rPr lang="ru-RU" sz="2400" dirty="0">
                <a:latin typeface="Times" pitchFamily="2" charset="0"/>
              </a:rPr>
              <a:t>Экологическое бюджетирование  рассматривается как один из инструментов реформирования бюджета, способствующий проведению информированного, основанного на фактах обсуждения об устойчивом развитии как среди экспертов, так и общества в целом.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Источник: </a:t>
            </a:r>
            <a:r>
              <a:rPr lang="fr-FR" dirty="0"/>
              <a:t>OECD-Green-Budgeting-Framework-Highlights.pdf, http://www.oecd.org/environment/green-budgeting/OECD-Green-Budgeting-Framework-Highlights.pdf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4B94ACE-C706-2646-B302-19905D08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752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ED1F7-E398-DA43-95DA-80B346EEC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39900" y="624110"/>
            <a:ext cx="9905999" cy="683990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" pitchFamily="2" charset="0"/>
              </a:rPr>
              <a:t>Предпосылки развития зеленого бюджетирования</a:t>
            </a:r>
            <a:br>
              <a:rPr lang="fr-FR" sz="2800" b="1" dirty="0">
                <a:latin typeface="Times" pitchFamily="2" charset="0"/>
              </a:rPr>
            </a:br>
            <a:endParaRPr lang="fr-FR" sz="2800" b="1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4DBE0-8210-F64C-8C34-1F45CD10C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267200"/>
          </a:xfrm>
        </p:spPr>
        <p:txBody>
          <a:bodyPr>
            <a:normAutofit/>
          </a:bodyPr>
          <a:lstStyle/>
          <a:p>
            <a:pPr lvl="0"/>
            <a:r>
              <a:rPr lang="ru-RU" sz="2800" dirty="0">
                <a:latin typeface="Times" pitchFamily="2" charset="0"/>
              </a:rPr>
              <a:t>2015: Цели устойчивого развития ООН </a:t>
            </a:r>
            <a:r>
              <a:rPr lang="en-US" sz="2800" dirty="0">
                <a:latin typeface="Times" pitchFamily="2" charset="0"/>
              </a:rPr>
              <a:t>(Sustainable</a:t>
            </a:r>
            <a:r>
              <a:rPr lang="ru-RU" sz="2800" dirty="0">
                <a:latin typeface="Times" pitchFamily="2" charset="0"/>
              </a:rPr>
              <a:t> </a:t>
            </a:r>
            <a:r>
              <a:rPr lang="en-US" sz="2800" dirty="0">
                <a:latin typeface="Times" pitchFamily="2" charset="0"/>
              </a:rPr>
              <a:t>Development Goals, SDG)</a:t>
            </a:r>
            <a:r>
              <a:rPr lang="ru-RU" sz="2800" dirty="0">
                <a:latin typeface="Times" pitchFamily="2" charset="0"/>
              </a:rPr>
              <a:t> до 2030 года, в составе которых шесть из семнадцати (ЦУР 6, 7, 12, 13, 14 и 15) имеют отношение к вопросам экологии и климата</a:t>
            </a:r>
          </a:p>
          <a:p>
            <a:pPr lvl="0"/>
            <a:r>
              <a:rPr lang="ru-RU" sz="2800" dirty="0">
                <a:latin typeface="Times" pitchFamily="2" charset="0"/>
              </a:rPr>
              <a:t>2015: Парижское соглашение по климату </a:t>
            </a:r>
          </a:p>
          <a:p>
            <a:pPr lvl="0"/>
            <a:r>
              <a:rPr lang="ru-RU" sz="2800" dirty="0">
                <a:latin typeface="Times" pitchFamily="2" charset="0"/>
              </a:rPr>
              <a:t>2017: Парижское сотрудничество ОЭСР по составлению «зеленого» бюджета</a:t>
            </a:r>
            <a:endParaRPr lang="fr-FR" sz="2800" dirty="0">
              <a:latin typeface="Times" pitchFamily="2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F169E4-F518-5A43-BDA8-B70B3171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99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7B9F707-9277-9E46-AE89-8359019A3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0504" y="99391"/>
            <a:ext cx="9723510" cy="688391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" pitchFamily="2" charset="0"/>
              </a:rPr>
              <a:t>Методология ОЭСР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1499F6-D7B5-1440-AA4C-F7C2300A5F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504" y="991666"/>
            <a:ext cx="10044465" cy="5588038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За время работы Парижского сотрудничества ОЭСР были разработаны и опубликованы для стран следующие основные аналитические документы и методические руководства для подготовки зеленого бюджета: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Маркировка на принципах зеленого бюджетирования: вводное руководство и принципы (</a:t>
            </a:r>
            <a:r>
              <a:rPr lang="fr-FR" sz="2000" dirty="0">
                <a:latin typeface="Times" pitchFamily="2" charset="0"/>
                <a:cs typeface="Times New Roman" panose="02020603050405020304" pitchFamily="18" charset="0"/>
              </a:rPr>
              <a:t>Green Budget Tagging: Introductory Guidance &amp; Principles), 2021 </a:t>
            </a: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г.;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Изменение климата и долгосрочная бюджетная устойчивость (</a:t>
            </a:r>
            <a:r>
              <a:rPr lang="fr-FR" sz="2000" dirty="0">
                <a:latin typeface="Times" pitchFamily="2" charset="0"/>
                <a:cs typeface="Times New Roman" panose="02020603050405020304" pitchFamily="18" charset="0"/>
              </a:rPr>
              <a:t>Climate Change and Long-term Fiscal Sustainability), 2021 </a:t>
            </a: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г.;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Инструменты зеленого бюджетирования и налоговой политики для поддержки восстановления (</a:t>
            </a:r>
            <a:r>
              <a:rPr lang="fr-FR" sz="2000" dirty="0">
                <a:latin typeface="Times" pitchFamily="2" charset="0"/>
                <a:cs typeface="Times New Roman" panose="02020603050405020304" pitchFamily="18" charset="0"/>
              </a:rPr>
              <a:t>Green budgeting and tax policy tools to support a green recovery), 2020 </a:t>
            </a: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г.;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Комплексный обзор глобального финансирования окружающей среды (</a:t>
            </a:r>
            <a:r>
              <a:rPr lang="fr-FR" sz="2000" dirty="0">
                <a:latin typeface="Times" pitchFamily="2" charset="0"/>
                <a:cs typeface="Times New Roman" panose="02020603050405020304" pitchFamily="18" charset="0"/>
              </a:rPr>
              <a:t>A Comprehensive Overview of Global Biodiversity Finance), 2020 </a:t>
            </a: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г.;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Отслеживание экономических инструментов и финансов для сохранения окружающей среды (</a:t>
            </a:r>
            <a:r>
              <a:rPr lang="fr-FR" sz="2000" dirty="0">
                <a:latin typeface="Times" pitchFamily="2" charset="0"/>
                <a:cs typeface="Times New Roman" panose="02020603050405020304" pitchFamily="18" charset="0"/>
              </a:rPr>
              <a:t>Tracking Economic Instruments and Finance for Biodiversity), 2020 </a:t>
            </a:r>
            <a:r>
              <a:rPr lang="ru-RU" sz="2000" dirty="0">
                <a:latin typeface="Times" pitchFamily="2" charset="0"/>
                <a:cs typeface="Times New Roman" panose="02020603050405020304" pitchFamily="18" charset="0"/>
              </a:rPr>
              <a:t>г.  и другие.</a:t>
            </a:r>
          </a:p>
          <a:p>
            <a:r>
              <a:rPr lang="ru-RU" dirty="0"/>
              <a:t>Источник: </a:t>
            </a:r>
            <a:r>
              <a:rPr lang="en-US" dirty="0"/>
              <a:t>http://www.oecd.org/environment/green-budgeting/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835663D-857E-2F47-9AE8-7E2E47EB0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41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1E0B24-F840-FF4D-85BA-31A551B03A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385" y="172107"/>
            <a:ext cx="9660835" cy="62875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" pitchFamily="2" charset="0"/>
              </a:rPr>
              <a:t>Основы для формирования «зеленого» бюджета</a:t>
            </a: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EE7E8F8-2F7E-AE41-9E0C-304025672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3424321" y="1153477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3424321" y="161067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" name="Схема 29"/>
          <p:cNvGraphicFramePr/>
          <p:nvPr>
            <p:extLst>
              <p:ext uri="{D42A27DB-BD31-4B8C-83A1-F6EECF244321}">
                <p14:modId xmlns:p14="http://schemas.microsoft.com/office/powerpoint/2010/main" val="1743246276"/>
              </p:ext>
            </p:extLst>
          </p:nvPr>
        </p:nvGraphicFramePr>
        <p:xfrm>
          <a:off x="2146300" y="970345"/>
          <a:ext cx="9042400" cy="52145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1" name="Прямоугольник 30"/>
          <p:cNvSpPr/>
          <p:nvPr/>
        </p:nvSpPr>
        <p:spPr>
          <a:xfrm>
            <a:off x="2146300" y="6211669"/>
            <a:ext cx="9918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Источник: </a:t>
            </a:r>
            <a:r>
              <a:rPr lang="en-US" dirty="0"/>
              <a:t>http://www.oecd.org/environment/green-budgeting/OECD-Green-Budgeting-Framework-Highlights.pdf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179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4ED1F7-E398-DA43-95DA-80B346EEC1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" pitchFamily="2" charset="0"/>
              </a:rPr>
              <a:t>Первый в мире «зеленый» бюджет Франции</a:t>
            </a:r>
            <a:endParaRPr lang="fr-FR" sz="2800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14DBE0-8210-F64C-8C34-1F45CD10CF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1579" y="1334869"/>
            <a:ext cx="10193033" cy="48895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ru-RU" sz="2800" dirty="0">
                <a:latin typeface="Times" pitchFamily="2" charset="0"/>
              </a:rPr>
              <a:t>Франция является пионером на мировом уровне в этом процессе прозрачности, который обогащает информацию парламента, граждан и мирового сообщества о воздействии общественных действий на окружающую среду.</a:t>
            </a:r>
          </a:p>
          <a:p>
            <a:pPr lvl="0"/>
            <a:r>
              <a:rPr lang="ru-RU" sz="2800" dirty="0">
                <a:latin typeface="Times" pitchFamily="2" charset="0"/>
              </a:rPr>
              <a:t>2021 финансовый гол - это первый год  зеленого бюджета. </a:t>
            </a:r>
          </a:p>
          <a:p>
            <a:pPr lvl="0"/>
            <a:r>
              <a:rPr lang="ru-RU" sz="2800" dirty="0">
                <a:latin typeface="Times" pitchFamily="2" charset="0"/>
              </a:rPr>
              <a:t>Чтобы лучше интегрировать экологические вопросы в</a:t>
            </a:r>
            <a:r>
              <a:rPr lang="fr-FR" sz="2800" dirty="0">
                <a:latin typeface="Times" pitchFamily="2" charset="0"/>
              </a:rPr>
              <a:t>  </a:t>
            </a:r>
            <a:r>
              <a:rPr lang="ru-RU" sz="2800" b="1" dirty="0">
                <a:latin typeface="Times" pitchFamily="2" charset="0"/>
              </a:rPr>
              <a:t>управление государственной политикой</a:t>
            </a:r>
            <a:r>
              <a:rPr lang="ru-RU" sz="2800" dirty="0">
                <a:latin typeface="Times" pitchFamily="2" charset="0"/>
              </a:rPr>
              <a:t>, «зеленый бюджет» фактически является новым инструментом, который будет обновляться и углубляться каждый год.</a:t>
            </a:r>
            <a:endParaRPr lang="fr-FR" sz="2800" dirty="0">
              <a:latin typeface="Times" pitchFamily="2" charset="0"/>
            </a:endParaRPr>
          </a:p>
          <a:p>
            <a:pPr lvl="0"/>
            <a:r>
              <a:rPr lang="ru-RU" sz="2800" dirty="0">
                <a:latin typeface="Times" pitchFamily="2" charset="0"/>
              </a:rPr>
              <a:t>Это новая классификация бюджетных и налоговых расходов в зависимости от их воздействия на окружающую среду и определение государственных ресурсов экологического характера.</a:t>
            </a:r>
            <a:r>
              <a:rPr lang="fr-FR" sz="2800" dirty="0">
                <a:latin typeface="Times" pitchFamily="2" charset="0"/>
              </a:rPr>
              <a:t> </a:t>
            </a:r>
            <a:r>
              <a:rPr lang="ru-RU" sz="2800" dirty="0">
                <a:latin typeface="Times" pitchFamily="2" charset="0"/>
              </a:rPr>
              <a:t>Это позволяет оценить совместимость бюджета с обязательствами Франции, такими как Парижское соглашение (2015).</a:t>
            </a:r>
            <a:endParaRPr lang="fr-FR" sz="2800" dirty="0">
              <a:latin typeface="Times" pitchFamily="2" charset="0"/>
            </a:endParaRPr>
          </a:p>
          <a:p>
            <a:endParaRPr lang="fr-F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9F169E4-F518-5A43-BDA8-B70B31710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1600200" y="6211669"/>
            <a:ext cx="100711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Подробнее: </a:t>
            </a:r>
            <a:r>
              <a:rPr lang="en-US" dirty="0"/>
              <a:t>https://www.economie.gouv.fr/budget-vert-france-1er-pays-monde-mesurer-impact-budget-etat-environnement#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0721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39A089-2D06-3544-826A-27E3E2769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4863" y="422378"/>
            <a:ext cx="9853339" cy="83736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" pitchFamily="2" charset="0"/>
              </a:rPr>
              <a:t>Экологические критерии</a:t>
            </a:r>
            <a:r>
              <a:rPr lang="fr-FR" b="1" dirty="0">
                <a:latin typeface="Times" pitchFamily="2" charset="0"/>
              </a:rPr>
              <a:t> </a:t>
            </a:r>
            <a:r>
              <a:rPr lang="ru-RU" b="1" dirty="0">
                <a:latin typeface="Times" pitchFamily="2" charset="0"/>
              </a:rPr>
              <a:t>государственного бюджета</a:t>
            </a:r>
            <a:br>
              <a:rPr lang="fr-FR" dirty="0"/>
            </a:b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A0B471-E167-8F4E-B2AD-0090EE7517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54863" y="1366576"/>
            <a:ext cx="10152824" cy="503991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" pitchFamily="2" charset="0"/>
              </a:rPr>
              <a:t>	В бюджете определены воздействия государственных доходов и расходов, как положительные, так и отрицательные, в отношении 6 экологических целей:</a:t>
            </a:r>
            <a:endParaRPr lang="fr-FR" sz="2400" dirty="0">
              <a:latin typeface="Times" pitchFamily="2" charset="0"/>
            </a:endParaRPr>
          </a:p>
          <a:p>
            <a:pPr lvl="0"/>
            <a:r>
              <a:rPr lang="fr-FR" sz="2400" dirty="0" err="1">
                <a:latin typeface="Times" pitchFamily="2" charset="0"/>
              </a:rPr>
              <a:t>борьба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с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изменением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климата</a:t>
            </a:r>
            <a:r>
              <a:rPr lang="fr-FR" sz="2400" dirty="0">
                <a:latin typeface="Times" pitchFamily="2" charset="0"/>
              </a:rPr>
              <a:t>,</a:t>
            </a:r>
          </a:p>
          <a:p>
            <a:pPr lvl="0"/>
            <a:r>
              <a:rPr lang="ru-RU" sz="2400" dirty="0">
                <a:latin typeface="Times" pitchFamily="2" charset="0"/>
              </a:rPr>
              <a:t>адаптация к изменению климата и предотвращение природных рисков,</a:t>
            </a:r>
            <a:endParaRPr lang="fr-FR" sz="2400" dirty="0">
              <a:latin typeface="Times" pitchFamily="2" charset="0"/>
            </a:endParaRPr>
          </a:p>
          <a:p>
            <a:pPr lvl="0"/>
            <a:r>
              <a:rPr lang="fr-FR" sz="2400" dirty="0" err="1">
                <a:latin typeface="Times" pitchFamily="2" charset="0"/>
              </a:rPr>
              <a:t>управление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водными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ресурсами</a:t>
            </a:r>
            <a:r>
              <a:rPr lang="fr-FR" sz="2400" dirty="0">
                <a:latin typeface="Times" pitchFamily="2" charset="0"/>
              </a:rPr>
              <a:t>,</a:t>
            </a:r>
          </a:p>
          <a:p>
            <a:pPr lvl="0"/>
            <a:r>
              <a:rPr lang="ru-RU" sz="2400" dirty="0">
                <a:latin typeface="Times" pitchFamily="2" charset="0"/>
              </a:rPr>
              <a:t>экономика «замкнутого цикла» , отходы и предотвращение технологических рисков,</a:t>
            </a:r>
            <a:endParaRPr lang="fr-FR" sz="2400" dirty="0">
              <a:latin typeface="Times" pitchFamily="2" charset="0"/>
            </a:endParaRPr>
          </a:p>
          <a:p>
            <a:pPr lvl="0"/>
            <a:r>
              <a:rPr lang="fr-FR" sz="2400" dirty="0" err="1">
                <a:latin typeface="Times" pitchFamily="2" charset="0"/>
              </a:rPr>
              <a:t>борьба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с</a:t>
            </a:r>
            <a:r>
              <a:rPr lang="fr-FR" sz="2400" dirty="0">
                <a:latin typeface="Times" pitchFamily="2" charset="0"/>
              </a:rPr>
              <a:t> </a:t>
            </a:r>
            <a:r>
              <a:rPr lang="fr-FR" sz="2400" dirty="0" err="1">
                <a:latin typeface="Times" pitchFamily="2" charset="0"/>
              </a:rPr>
              <a:t>загрязнением</a:t>
            </a:r>
            <a:r>
              <a:rPr lang="fr-FR" sz="2400" dirty="0">
                <a:latin typeface="Times" pitchFamily="2" charset="0"/>
              </a:rPr>
              <a:t>,</a:t>
            </a:r>
          </a:p>
          <a:p>
            <a:pPr lvl="0"/>
            <a:r>
              <a:rPr lang="ru-RU" sz="2400" dirty="0">
                <a:latin typeface="Times" pitchFamily="2" charset="0"/>
              </a:rPr>
              <a:t>биоразнообразие и охрана природных, сельскохозяйственных и лесных территорий.</a:t>
            </a:r>
            <a:endParaRPr lang="fr-FR" sz="2400" dirty="0">
              <a:latin typeface="Times" pitchFamily="2" charset="0"/>
            </a:endParaRPr>
          </a:p>
          <a:p>
            <a:pPr marL="0" indent="0">
              <a:buNone/>
            </a:pPr>
            <a:r>
              <a:rPr lang="ru-RU" sz="2400" b="1" dirty="0">
                <a:latin typeface="Times" pitchFamily="2" charset="0"/>
              </a:rPr>
              <a:t>	По каждой из этих осей воздействие бывает благоприятным, нейтральным или неблагоприятным.</a:t>
            </a:r>
            <a:endParaRPr lang="fr-FR" sz="2400" dirty="0">
              <a:latin typeface="Times" pitchFamily="2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1B5C792-C4D1-6D48-9262-D3EBBFB60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52600" y="6406487"/>
            <a:ext cx="94869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Подробнее: </a:t>
            </a:r>
            <a:r>
              <a:rPr lang="en-US" dirty="0"/>
              <a:t>https://www.economie.gouv.fr/rapport-igf-budget-vert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88685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FD8FF-E258-444E-BB32-D84E48871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8312" y="268941"/>
            <a:ext cx="8956911" cy="117223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latin typeface="Times" pitchFamily="2" charset="0"/>
              </a:rPr>
              <a:t>Анализ положительных и отрицательных последствий в «зеленом» бюджетировании</a:t>
            </a:r>
            <a:endParaRPr lang="fr-FR" sz="2800" b="1" dirty="0">
              <a:latin typeface="Times" pitchFamily="2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EC46257-3599-A14B-BA7C-9E19F735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860" y="1688951"/>
            <a:ext cx="9631018" cy="4352411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«Зеленом бюджете» Франции делается вывод о том, что из 574,2 млрд евро бюджетных расходов и налоговых расходов 52,8 млрд евро оказывает воздействие на окружающую среду (включая 41,8 млрд евро бюджетных расходов), в том числе: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38,1 миллиарда евро благоприятны для окружающей среды как минимум по одному экологическому критерию;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4,7 миллиарда евро благоприятны для окружающей среды, по крайней мере, по одному критерию, но оказывают негативное влияние на один или несколько других критериев, в основном транспортную инфраструктуру, особенно железные дороги; и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миллиардов евро являются неблагоприятными по крайней мере по одному экологическому критерию, не оказывая какого-либо благоприятного воздействия, в основном это налоговые расходы (7,2 миллиарда евро, в частности по налогу на топливо).</a:t>
            </a:r>
          </a:p>
          <a:p>
            <a:endParaRPr lang="fr-FR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068C612-79F6-E74C-B320-5E2F488AD2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24000" y="6072428"/>
            <a:ext cx="105791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Источник: </a:t>
            </a:r>
            <a:r>
              <a:rPr lang="en-US" dirty="0"/>
              <a:t>https://www.budget.gouv.fr/files/uploads/extract/2021/PLF_2021/brochure_IEE.pdf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2501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549856-DB28-5D45-B9B7-A0FB5101D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8982" y="318053"/>
            <a:ext cx="9861205" cy="735496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Четыре характеристики «зеленого» бюджета</a:t>
            </a:r>
            <a:endParaRPr lang="fr-FR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79CB9A-E886-2646-A63F-53551ECDF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8982" y="974035"/>
            <a:ext cx="10118035" cy="50673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Основываясь на новой методологии, первый в мире «зеленый бюджет», опубликованный Францией, имеет четыре определяющих характеристики, которые делают его, по мнению экспертов, наиболее полным в мире на сегодняшний день: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дается оценка «зеленого» воздействия всех расходов государственного бюджета;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 также покрывает налоговые расходы;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отражает не только проблемы, связанные с изменением климата, но и другие экологические проблемы, такие как сохранение биоразнообразия и борьбу с загрязнением;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оценивает не только расходы как благоприятные для окружающей среды, но и расходы, оказывающие негативное воздействие.</a:t>
            </a:r>
          </a:p>
          <a:p>
            <a:endParaRPr lang="fr-FR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459800-D9A0-5C46-937B-9F88FB3F8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24234" y="6254045"/>
            <a:ext cx="94107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Источник: </a:t>
            </a:r>
            <a:r>
              <a:rPr lang="en-US" dirty="0"/>
              <a:t>https://blog-pfm.imf.org/pfmblog/2020/11/-frances-green-budget-for-2021-.html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0859720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Brin</Template>
  <TotalTime>881</TotalTime>
  <Words>1059</Words>
  <Application>Microsoft Macintosh PowerPoint</Application>
  <PresentationFormat>Широкоэкранный</PresentationFormat>
  <Paragraphs>78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Century Gothic</vt:lpstr>
      <vt:lpstr>Times</vt:lpstr>
      <vt:lpstr>Times New Roman</vt:lpstr>
      <vt:lpstr>Wingdings 3</vt:lpstr>
      <vt:lpstr>Brin</vt:lpstr>
      <vt:lpstr>Зеленое бюджетирование - новый инструмент бюджетной открытости и подотчетности     Анна Александровна БЕЛЕНЧУК экономист, действительный государственный советник Российской Федерации 3 класса </vt:lpstr>
      <vt:lpstr>«Зеленое» (экологическое) бюджетирование </vt:lpstr>
      <vt:lpstr>Предпосылки развития зеленого бюджетирования </vt:lpstr>
      <vt:lpstr>Методология ОЭСР</vt:lpstr>
      <vt:lpstr>Основы для формирования «зеленого» бюджета</vt:lpstr>
      <vt:lpstr>Первый в мире «зеленый» бюджет Франции</vt:lpstr>
      <vt:lpstr>Экологические критерии государственного бюджета </vt:lpstr>
      <vt:lpstr>Анализ положительных и отрицательных последствий в «зеленом» бюджетировании</vt:lpstr>
      <vt:lpstr>Четыре характеристики «зеленого» бюджета</vt:lpstr>
      <vt:lpstr>ВЫВОДЫ </vt:lpstr>
      <vt:lpstr>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Государственные финансы в рамках концепции ESG и первый в мире «зелёный» бюджет государства   Анна Александровна БЕЛЕНЧУК государственный советник Российской Федерации 2 класса проф., д.э.н. Наталия Николаевна ШАШ РЭУ им. Г. В. Плеханова проф., д.э.н. Мстислав Платонович АФАНАСЬЕВ НИУ ВШЭ, ИНП РАН</dc:title>
  <dc:creator>Афанасьев Мстислав Платонович</dc:creator>
  <cp:lastModifiedBy>Афанасьев Мстислав Платонович</cp:lastModifiedBy>
  <cp:revision>53</cp:revision>
  <cp:lastPrinted>2021-04-08T10:29:12Z</cp:lastPrinted>
  <dcterms:created xsi:type="dcterms:W3CDTF">2021-03-23T17:03:12Z</dcterms:created>
  <dcterms:modified xsi:type="dcterms:W3CDTF">2021-04-16T19:30:05Z</dcterms:modified>
</cp:coreProperties>
</file>