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2"/>
  </p:notesMasterIdLst>
  <p:sldIdLst>
    <p:sldId id="256" r:id="rId2"/>
    <p:sldId id="268" r:id="rId3"/>
    <p:sldId id="269" r:id="rId4"/>
    <p:sldId id="266" r:id="rId5"/>
    <p:sldId id="267" r:id="rId6"/>
    <p:sldId id="261" r:id="rId7"/>
    <p:sldId id="272" r:id="rId8"/>
    <p:sldId id="274" r:id="rId9"/>
    <p:sldId id="275" r:id="rId10"/>
    <p:sldId id="278" r:id="rId11"/>
    <p:sldId id="262" r:id="rId12"/>
    <p:sldId id="284" r:id="rId13"/>
    <p:sldId id="286" r:id="rId14"/>
    <p:sldId id="263" r:id="rId15"/>
    <p:sldId id="270" r:id="rId16"/>
    <p:sldId id="281" r:id="rId17"/>
    <p:sldId id="264" r:id="rId18"/>
    <p:sldId id="276" r:id="rId19"/>
    <p:sldId id="283" r:id="rId20"/>
    <p:sldId id="26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3A4D3F-EBA0-764F-BACF-55C71009121D}" type="datetimeFigureOut">
              <a:rPr lang="fr-FR" smtClean="0"/>
              <a:t>24/03/2021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7E53E4-B32C-0649-866B-918287D647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998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B1E95-C035-584A-99A2-CD7C3D0E2D77}" type="datetime1">
              <a:rPr lang="fr-FR" smtClean="0"/>
              <a:t>24/03/2021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DAC6C-DEEB-0C4C-B210-ADD235B8653F}" type="datetime1">
              <a:rPr lang="fr-FR" smtClean="0"/>
              <a:t>24/03/2021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B612B-40B3-E244-B24E-46FB6C2BE292}" type="datetime1">
              <a:rPr lang="fr-FR" smtClean="0"/>
              <a:t>24/03/2021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26F52-BAA2-4246-93AD-1DE0433D9936}" type="datetime1">
              <a:rPr lang="fr-FR" smtClean="0"/>
              <a:t>24/03/2021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F89B6-1C70-864B-8955-26640C48AE3B}" type="datetime1">
              <a:rPr lang="fr-FR" smtClean="0"/>
              <a:t>24/03/2021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13F16-F2B0-FE4D-8A8E-794EF6A66EA9}" type="datetime1">
              <a:rPr lang="fr-FR" smtClean="0"/>
              <a:t>24/03/2021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1006F-447E-9F4B-8204-E98E288C9ADF}" type="datetime1">
              <a:rPr lang="fr-FR" smtClean="0"/>
              <a:t>24/03/2021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C385A-3CC8-644E-BDDA-4278FDA2E01E}" type="datetime1">
              <a:rPr lang="fr-FR" smtClean="0"/>
              <a:t>24/03/2021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41194-DD01-1E40-B720-30D0D468D6F5}" type="datetime1">
              <a:rPr lang="fr-FR" smtClean="0"/>
              <a:t>24/03/2021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399CA-8129-2E48-AB11-593A8DA54DF7}" type="datetime1">
              <a:rPr lang="fr-FR" smtClean="0"/>
              <a:t>24/03/2021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1BD25-0D57-8F41-8215-937662CA52AB}" type="datetime1">
              <a:rPr lang="fr-FR" smtClean="0"/>
              <a:t>24/03/2021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AF525-84F9-5845-A905-C2DB18EF6BCA}" type="datetime1">
              <a:rPr lang="fr-FR" smtClean="0"/>
              <a:t>24/03/2021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8685-5A0B-9440-BC32-3BD5B41786F6}" type="datetime1">
              <a:rPr lang="fr-FR" smtClean="0"/>
              <a:t>24/03/2021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1D0D3-BF3C-604D-973E-B70BA33975DC}" type="datetime1">
              <a:rPr lang="fr-FR" smtClean="0"/>
              <a:t>24/03/2021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0957-D71D-9841-AC69-36CE46488262}" type="datetime1">
              <a:rPr lang="fr-FR" smtClean="0"/>
              <a:t>24/03/2021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DEF8E-A497-7A47-85DA-05C319B357BD}" type="datetime1">
              <a:rPr lang="fr-FR" smtClean="0"/>
              <a:t>24/03/2021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5C731-0D7E-6141-84DD-DA269BEDF83E}" type="datetime1">
              <a:rPr lang="fr-FR" smtClean="0"/>
              <a:t>24/03/2021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translate.google.com/translate?hl=fr&amp;prev=_t&amp;sl=fr&amp;tl=ru&amp;u=https://www.economie.gouv.fr/projet-loi-de-finances-2021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translate.google.com/translate?hl=fr&amp;prev=_t&amp;sl=fr&amp;tl=ru&amp;u=https://www.legifrance.gouv.fr/loda/article_lc/LEGIARTI000019240997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ea.org/reports/ccus-in-clean-energy-transitions/a-new-era-for-ccus#growing-ccus-momentum" TargetMode="External"/><Relationship Id="rId7" Type="http://schemas.openxmlformats.org/officeDocument/2006/relationships/hyperlink" Target="https://www.oecd.org/environment/green-budgeting/" TargetMode="External"/><Relationship Id="rId2" Type="http://schemas.openxmlformats.org/officeDocument/2006/relationships/hyperlink" Target="https://www.un.org/sustainabledevelopment/ru/sustainable-development-goal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787/fe7bfcc4-en" TargetMode="External"/><Relationship Id="rId5" Type="http://schemas.openxmlformats.org/officeDocument/2006/relationships/hyperlink" Target="http://www.greenfinanceplatform.org/" TargetMode="External"/><Relationship Id="rId4" Type="http://schemas.openxmlformats.org/officeDocument/2006/relationships/hyperlink" Target="https://unfccc.int/process-and-meetings/the-paris-agreement/the-paris-agreement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translate.google.com/translate?hl=fr&amp;prev=_t&amp;sl=fr&amp;tl=ru&amp;u=https://www.economie.gouv.fr/budget-vert-france-1er-pays-monde-mesurer-impact-budget-etat-environnement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029D5A-CE3B-4443-B8F1-EC00CE187B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199698"/>
            <a:ext cx="8915399" cy="4577684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92D050"/>
                </a:solidFill>
                <a:latin typeface="Times" pitchFamily="2" charset="0"/>
              </a:rPr>
              <a:t>Государственные финансы </a:t>
            </a:r>
            <a:br>
              <a:rPr lang="ru-RU" sz="3600" dirty="0">
                <a:solidFill>
                  <a:srgbClr val="92D050"/>
                </a:solidFill>
                <a:latin typeface="Times" pitchFamily="2" charset="0"/>
              </a:rPr>
            </a:br>
            <a:r>
              <a:rPr lang="ru-RU" sz="3600" dirty="0">
                <a:solidFill>
                  <a:srgbClr val="92D050"/>
                </a:solidFill>
                <a:latin typeface="Times" pitchFamily="2" charset="0"/>
              </a:rPr>
              <a:t>в рамках концепции </a:t>
            </a:r>
            <a:r>
              <a:rPr lang="en-GB" sz="3600" dirty="0">
                <a:solidFill>
                  <a:srgbClr val="92D050"/>
                </a:solidFill>
                <a:latin typeface="Times" pitchFamily="2" charset="0"/>
              </a:rPr>
              <a:t>ESG</a:t>
            </a:r>
            <a:br>
              <a:rPr lang="fr-FR" sz="3600" dirty="0">
                <a:solidFill>
                  <a:srgbClr val="92D050"/>
                </a:solidFill>
                <a:latin typeface="Times" pitchFamily="2" charset="0"/>
              </a:rPr>
            </a:br>
            <a:r>
              <a:rPr lang="ru-RU" sz="3600" dirty="0">
                <a:solidFill>
                  <a:srgbClr val="92D050"/>
                </a:solidFill>
                <a:latin typeface="Times" pitchFamily="2" charset="0"/>
              </a:rPr>
              <a:t>и первый в мире «зелёный» бюджет государства</a:t>
            </a:r>
            <a:br>
              <a:rPr lang="fr-FR" sz="2700" dirty="0">
                <a:latin typeface="Times" pitchFamily="2" charset="0"/>
              </a:rPr>
            </a:br>
            <a:r>
              <a:rPr lang="fr-FR" sz="2000" b="1" dirty="0">
                <a:latin typeface="Times" pitchFamily="2" charset="0"/>
              </a:rPr>
              <a:t> </a:t>
            </a:r>
            <a:br>
              <a:rPr lang="ru-RU" sz="2000" b="1" dirty="0">
                <a:latin typeface="Times" pitchFamily="2" charset="0"/>
              </a:rPr>
            </a:br>
            <a:r>
              <a:rPr lang="ru-RU" sz="1800" b="1" i="1" dirty="0">
                <a:latin typeface="Times" pitchFamily="2" charset="0"/>
              </a:rPr>
              <a:t>Анна Александровна БЕЛЕНЧУК</a:t>
            </a:r>
            <a:br>
              <a:rPr lang="fr-FR" sz="1800" i="1" dirty="0">
                <a:latin typeface="Times" pitchFamily="2" charset="0"/>
              </a:rPr>
            </a:br>
            <a:r>
              <a:rPr lang="ru-RU" sz="1800" i="1" dirty="0">
                <a:latin typeface="Times" pitchFamily="2" charset="0"/>
              </a:rPr>
              <a:t>государственный советник Российской Федерации 2 класса</a:t>
            </a:r>
            <a:br>
              <a:rPr lang="fr-FR" sz="1800" i="1" dirty="0">
                <a:latin typeface="Times" pitchFamily="2" charset="0"/>
              </a:rPr>
            </a:br>
            <a:r>
              <a:rPr lang="ru-RU" sz="1800" i="1" dirty="0">
                <a:latin typeface="Times" pitchFamily="2" charset="0"/>
              </a:rPr>
              <a:t>проф., д.э.н.</a:t>
            </a:r>
            <a:r>
              <a:rPr lang="ru-RU" sz="1800" b="1" i="1" dirty="0">
                <a:latin typeface="Times" pitchFamily="2" charset="0"/>
              </a:rPr>
              <a:t> Наталия Николаевна ШАШ</a:t>
            </a:r>
            <a:br>
              <a:rPr lang="fr-FR" sz="1800" i="1" dirty="0">
                <a:latin typeface="Times" pitchFamily="2" charset="0"/>
              </a:rPr>
            </a:br>
            <a:r>
              <a:rPr lang="ru-RU" sz="1800" i="1" dirty="0">
                <a:latin typeface="Times" pitchFamily="2" charset="0"/>
              </a:rPr>
              <a:t>РЭУ им. Г. В. Плеханова</a:t>
            </a:r>
            <a:br>
              <a:rPr lang="fr-FR" sz="1800" i="1" dirty="0">
                <a:latin typeface="Times" pitchFamily="2" charset="0"/>
              </a:rPr>
            </a:br>
            <a:r>
              <a:rPr lang="ru-RU" sz="1800" i="1" dirty="0">
                <a:latin typeface="Times" pitchFamily="2" charset="0"/>
              </a:rPr>
              <a:t>проф., д.э.н. </a:t>
            </a:r>
            <a:r>
              <a:rPr lang="ru-RU" sz="1800" b="1" i="1" dirty="0">
                <a:latin typeface="Times" pitchFamily="2" charset="0"/>
              </a:rPr>
              <a:t>Мстислав Платонович АФАНАСЬЕВ</a:t>
            </a:r>
            <a:br>
              <a:rPr lang="fr-FR" sz="1800" i="1" dirty="0">
                <a:latin typeface="Times" pitchFamily="2" charset="0"/>
              </a:rPr>
            </a:br>
            <a:r>
              <a:rPr lang="ru-RU" sz="1800" i="1" dirty="0">
                <a:latin typeface="Times" pitchFamily="2" charset="0"/>
              </a:rPr>
              <a:t>НИУ ВШЭ, ИНП РАН</a:t>
            </a:r>
            <a:endParaRPr lang="fr-FR" sz="1800" i="1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CDE999E-B8B1-6C45-9829-0B4AD6675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5307724"/>
            <a:ext cx="8915399" cy="1208690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dirty="0">
                <a:latin typeface="Times" pitchFamily="2" charset="0"/>
              </a:rPr>
              <a:t>НИС «Модернизация государственных финансов»</a:t>
            </a:r>
            <a:endParaRPr lang="fr-FR" dirty="0">
              <a:latin typeface="Times" pitchFamily="2" charset="0"/>
            </a:endParaRPr>
          </a:p>
          <a:p>
            <a:pPr algn="ctr"/>
            <a:r>
              <a:rPr lang="ru-RU" dirty="0">
                <a:latin typeface="Times" pitchFamily="2" charset="0"/>
              </a:rPr>
              <a:t>ДПУ ФСН</a:t>
            </a:r>
            <a:r>
              <a:rPr lang="fr-FR" dirty="0">
                <a:latin typeface="Times" pitchFamily="2" charset="0"/>
              </a:rPr>
              <a:t> </a:t>
            </a:r>
            <a:r>
              <a:rPr lang="ru-RU" dirty="0">
                <a:latin typeface="Times" pitchFamily="2" charset="0"/>
              </a:rPr>
              <a:t>НИУ ВШЭ</a:t>
            </a:r>
          </a:p>
          <a:p>
            <a:pPr algn="ctr"/>
            <a:r>
              <a:rPr lang="ru-RU" dirty="0">
                <a:latin typeface="Times" pitchFamily="2" charset="0"/>
              </a:rPr>
              <a:t>г. Москва</a:t>
            </a:r>
          </a:p>
          <a:p>
            <a:pPr algn="ctr"/>
            <a:r>
              <a:rPr lang="ru-RU" dirty="0">
                <a:latin typeface="Times" pitchFamily="2" charset="0"/>
              </a:rPr>
              <a:t>25 марта 2021</a:t>
            </a:r>
            <a:endParaRPr lang="fr-FR" dirty="0">
              <a:latin typeface="Times" pitchFamily="2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5CAA848-9A38-D94B-80CE-63757E521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980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CA52E7-C3D6-3A48-9BB3-197CFB4E1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210065"/>
            <a:ext cx="11050841" cy="754031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Экологические критерии бюджетирования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9A27B9-F2C8-734A-8896-393C69380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192697"/>
            <a:ext cx="11050841" cy="4848666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6CFE760-D4B9-9F48-878C-0A861C490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7CBBD01-11AB-064F-B88E-4A5FB3821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3" y="1285104"/>
            <a:ext cx="10812301" cy="452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997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6DC224-91A3-9E49-BC15-636829A88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957" y="451513"/>
            <a:ext cx="10376451" cy="78093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" pitchFamily="2" charset="0"/>
              </a:rPr>
              <a:t>Больше читаемости и прозрачности госбюджета</a:t>
            </a:r>
            <a:br>
              <a:rPr lang="fr-FR" dirty="0">
                <a:latin typeface="Times" pitchFamily="2" charset="0"/>
              </a:rPr>
            </a:br>
            <a:br>
              <a:rPr lang="en-US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6A7CD4-1CA6-1440-A278-B402137C7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001" y="1508017"/>
            <a:ext cx="10802362" cy="4463771"/>
          </a:xfrm>
        </p:spPr>
        <p:txBody>
          <a:bodyPr/>
          <a:lstStyle/>
          <a:p>
            <a:pPr lvl="0"/>
            <a:r>
              <a:rPr lang="ru-RU" sz="2400" dirty="0">
                <a:latin typeface="Times" pitchFamily="2" charset="0"/>
              </a:rPr>
              <a:t>Представление этого отчета - важный шаг в улучшении читабельности и прозрачности</a:t>
            </a:r>
            <a:r>
              <a:rPr lang="fr-FR" sz="2400" dirty="0">
                <a:latin typeface="Times" pitchFamily="2" charset="0"/>
              </a:rPr>
              <a:t>  </a:t>
            </a:r>
            <a:r>
              <a:rPr lang="ru-RU" sz="2400" b="1" dirty="0">
                <a:latin typeface="Times" pitchFamily="2" charset="0"/>
              </a:rPr>
              <a:t>экологической информации</a:t>
            </a:r>
            <a:r>
              <a:rPr lang="fr-FR" sz="2400" dirty="0">
                <a:latin typeface="Times" pitchFamily="2" charset="0"/>
              </a:rPr>
              <a:t> </a:t>
            </a:r>
            <a:r>
              <a:rPr lang="ru-RU" sz="2400" dirty="0">
                <a:latin typeface="Times" pitchFamily="2" charset="0"/>
              </a:rPr>
              <a:t>.</a:t>
            </a:r>
            <a:endParaRPr lang="fr-FR" sz="2400" dirty="0">
              <a:latin typeface="Times" pitchFamily="2" charset="0"/>
            </a:endParaRPr>
          </a:p>
          <a:p>
            <a:pPr lvl="0"/>
            <a:r>
              <a:rPr lang="ru-RU" sz="2400" dirty="0">
                <a:latin typeface="Times" pitchFamily="2" charset="0"/>
              </a:rPr>
              <a:t>Его цель - информировать парламент и граждан до рассмотрения каждого финансового законопроекта (</a:t>
            </a:r>
            <a:r>
              <a:rPr lang="fr-FR" sz="2400" dirty="0">
                <a:latin typeface="Times" pitchFamily="2" charset="0"/>
              </a:rPr>
              <a:t>PLF</a:t>
            </a:r>
            <a:r>
              <a:rPr lang="ru-RU" sz="2400" dirty="0">
                <a:latin typeface="Times" pitchFamily="2" charset="0"/>
              </a:rPr>
              <a:t>) и лучше интегрировать в него экологический аспект.</a:t>
            </a:r>
            <a:endParaRPr lang="fr-FR" sz="2400" dirty="0">
              <a:latin typeface="Times" pitchFamily="2" charset="0"/>
            </a:endParaRPr>
          </a:p>
          <a:p>
            <a:pPr lvl="0"/>
            <a:r>
              <a:rPr lang="ru-RU" sz="2400" b="1" dirty="0">
                <a:latin typeface="Times" pitchFamily="2" charset="0"/>
              </a:rPr>
              <a:t>Было проанализировано почти 574 миллиарда евро расходов</a:t>
            </a:r>
            <a:r>
              <a:rPr lang="fr-FR" sz="2400" dirty="0">
                <a:latin typeface="Times" pitchFamily="2" charset="0"/>
              </a:rPr>
              <a:t> </a:t>
            </a:r>
            <a:r>
              <a:rPr lang="ru-RU" sz="2400" dirty="0">
                <a:latin typeface="Times" pitchFamily="2" charset="0"/>
              </a:rPr>
              <a:t>.</a:t>
            </a:r>
            <a:r>
              <a:rPr lang="fr-FR" sz="2400" dirty="0">
                <a:latin typeface="Times" pitchFamily="2" charset="0"/>
              </a:rPr>
              <a:t> </a:t>
            </a:r>
            <a:r>
              <a:rPr lang="ru-RU" sz="2400" dirty="0">
                <a:latin typeface="Times" pitchFamily="2" charset="0"/>
              </a:rPr>
              <a:t>Это представляет собой общую цель государственных расходов (</a:t>
            </a:r>
            <a:r>
              <a:rPr lang="fr-FR" sz="2400" dirty="0">
                <a:latin typeface="Times" pitchFamily="2" charset="0"/>
              </a:rPr>
              <a:t>ODETE</a:t>
            </a:r>
            <a:r>
              <a:rPr lang="ru-RU" sz="2400" dirty="0">
                <a:latin typeface="Times" pitchFamily="2" charset="0"/>
              </a:rPr>
              <a:t>), введенную в</a:t>
            </a:r>
            <a:r>
              <a:rPr lang="fr-FR" sz="2400" dirty="0">
                <a:latin typeface="Times" pitchFamily="2" charset="0"/>
              </a:rPr>
              <a:t> </a:t>
            </a:r>
            <a:r>
              <a:rPr lang="fr-FR" sz="2400" dirty="0">
                <a:solidFill>
                  <a:srgbClr val="92D050"/>
                </a:solidFill>
                <a:latin typeface="Times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PLF</a:t>
            </a:r>
            <a:r>
              <a:rPr lang="ru-RU" sz="2400" dirty="0">
                <a:solidFill>
                  <a:srgbClr val="92D050"/>
                </a:solidFill>
                <a:latin typeface="Times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на 2021 год,</a:t>
            </a:r>
            <a:r>
              <a:rPr lang="fr-FR" sz="2400" dirty="0">
                <a:solidFill>
                  <a:srgbClr val="92D050"/>
                </a:solidFill>
                <a:latin typeface="Times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</a:t>
            </a:r>
            <a:r>
              <a:rPr lang="fr-FR" sz="2400" dirty="0">
                <a:latin typeface="Times" pitchFamily="2" charset="0"/>
              </a:rPr>
              <a:t> </a:t>
            </a:r>
            <a:r>
              <a:rPr lang="ru-RU" sz="2400" dirty="0">
                <a:latin typeface="Times" pitchFamily="2" charset="0"/>
              </a:rPr>
              <a:t>и налоговые расходы.</a:t>
            </a:r>
            <a:endParaRPr lang="fr-FR" sz="2400" dirty="0">
              <a:latin typeface="Times" pitchFamily="2" charset="0"/>
            </a:endParaRP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72B9361-6868-E145-9997-9CC80DFB0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884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72083FA-8EE0-774F-A75B-8A2C6AADC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35AC629-B519-6140-8617-4F2D3E4FF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130" y="377686"/>
            <a:ext cx="9581321" cy="586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755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B87992B-6909-4E49-9D9C-D25A62DF6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9117EA9-66BA-AB41-BF69-837133B75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365" y="308113"/>
            <a:ext cx="9433823" cy="603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027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ED189-0B34-B74D-930F-9BA12B9F7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774" y="188843"/>
            <a:ext cx="10197548" cy="104360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" pitchFamily="2" charset="0"/>
              </a:rPr>
              <a:t>Бюджет на 2021 год, соответствующий его экологическим амбициям</a:t>
            </a:r>
            <a:br>
              <a:rPr lang="fr-FR" dirty="0"/>
            </a:br>
            <a:br>
              <a:rPr lang="en-US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55CDA1-30BD-3D43-BF60-B39338C8B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9774" y="1381539"/>
            <a:ext cx="10197548" cy="5024948"/>
          </a:xfrm>
        </p:spPr>
        <p:txBody>
          <a:bodyPr>
            <a:normAutofit/>
          </a:bodyPr>
          <a:lstStyle/>
          <a:p>
            <a:pPr lvl="0"/>
            <a:r>
              <a:rPr lang="ru-RU" sz="2000" dirty="0">
                <a:latin typeface="Times" pitchFamily="2" charset="0"/>
              </a:rPr>
              <a:t>Демонстрация приверженности Франции «экологическому переходу»</a:t>
            </a:r>
            <a:endParaRPr lang="fr-FR" sz="2000" dirty="0">
              <a:latin typeface="Times" pitchFamily="2" charset="0"/>
            </a:endParaRPr>
          </a:p>
          <a:p>
            <a:pPr lvl="0"/>
            <a:r>
              <a:rPr lang="ru-RU" sz="2000" dirty="0">
                <a:latin typeface="Times" pitchFamily="2" charset="0"/>
              </a:rPr>
              <a:t>«Зеленый бюджет»</a:t>
            </a:r>
            <a:r>
              <a:rPr lang="fr-FR" sz="2000" dirty="0">
                <a:latin typeface="Times" pitchFamily="2" charset="0"/>
              </a:rPr>
              <a:t> </a:t>
            </a:r>
            <a:r>
              <a:rPr lang="ru-RU" sz="2000" dirty="0">
                <a:latin typeface="Times" pitchFamily="2" charset="0"/>
              </a:rPr>
              <a:t>подтверждает, что бюджет на 2021 год соответствует его экологическим амбициям.</a:t>
            </a:r>
            <a:endParaRPr lang="fr-FR" sz="2000" dirty="0">
              <a:latin typeface="Times" pitchFamily="2" charset="0"/>
            </a:endParaRPr>
          </a:p>
          <a:p>
            <a:pPr lvl="0"/>
            <a:r>
              <a:rPr lang="ru-RU" sz="2000" dirty="0">
                <a:latin typeface="Times" pitchFamily="2" charset="0"/>
              </a:rPr>
              <a:t>Почти 43 миллиарда евро будут в 2021 год потрачены на экологию.</a:t>
            </a:r>
            <a:r>
              <a:rPr lang="fr-FR" sz="2000" dirty="0">
                <a:latin typeface="Times" pitchFamily="2" charset="0"/>
              </a:rPr>
              <a:t> </a:t>
            </a:r>
            <a:r>
              <a:rPr lang="fr-FR" sz="2000" dirty="0" err="1">
                <a:latin typeface="Times" pitchFamily="2" charset="0"/>
              </a:rPr>
              <a:t>Эт</a:t>
            </a:r>
            <a:r>
              <a:rPr lang="ru-RU" sz="2000" dirty="0">
                <a:latin typeface="Times" pitchFamily="2" charset="0"/>
              </a:rPr>
              <a:t>о следующие </a:t>
            </a:r>
            <a:r>
              <a:rPr lang="fr-FR" sz="2000" dirty="0">
                <a:latin typeface="Times" pitchFamily="2" charset="0"/>
              </a:rPr>
              <a:t> </a:t>
            </a:r>
            <a:r>
              <a:rPr lang="ru-RU" sz="2000" dirty="0">
                <a:latin typeface="Times" pitchFamily="2" charset="0"/>
              </a:rPr>
              <a:t>госрасходы</a:t>
            </a:r>
            <a:r>
              <a:rPr lang="fr-FR" sz="2000" dirty="0">
                <a:latin typeface="Times" pitchFamily="2" charset="0"/>
              </a:rPr>
              <a:t>:</a:t>
            </a:r>
          </a:p>
          <a:p>
            <a:pPr marL="457200" lvl="0" indent="-457200">
              <a:buFont typeface="+mj-lt"/>
              <a:buAutoNum type="arabicParenR"/>
            </a:pPr>
            <a:r>
              <a:rPr lang="ru-RU" sz="2000" dirty="0">
                <a:latin typeface="Times" pitchFamily="2" charset="0"/>
              </a:rPr>
              <a:t>Чисто «зеленые» расходы</a:t>
            </a:r>
            <a:r>
              <a:rPr lang="fr-FR" sz="2000" dirty="0">
                <a:latin typeface="Times" pitchFamily="2" charset="0"/>
              </a:rPr>
              <a:t> </a:t>
            </a:r>
            <a:r>
              <a:rPr lang="ru-RU" sz="2000" dirty="0">
                <a:latin typeface="Times" pitchFamily="2" charset="0"/>
              </a:rPr>
              <a:t>.</a:t>
            </a:r>
            <a:r>
              <a:rPr lang="fr-FR" sz="2000" dirty="0">
                <a:latin typeface="Times" pitchFamily="2" charset="0"/>
              </a:rPr>
              <a:t> </a:t>
            </a:r>
            <a:r>
              <a:rPr lang="ru-RU" sz="2000" dirty="0">
                <a:latin typeface="Times" pitchFamily="2" charset="0"/>
              </a:rPr>
              <a:t>Это расходы, которые благоприятны для окружающей среды, по крайней мере, по одной экологической оси, но не являются неблагоприятными в других областях.</a:t>
            </a:r>
            <a:r>
              <a:rPr lang="fr-FR" sz="2000" dirty="0">
                <a:latin typeface="Times" pitchFamily="2" charset="0"/>
              </a:rPr>
              <a:t> </a:t>
            </a:r>
            <a:r>
              <a:rPr lang="ru-RU" sz="2000" dirty="0">
                <a:latin typeface="Times" pitchFamily="2" charset="0"/>
              </a:rPr>
              <a:t>В 2021 году они достигнут 38,1 миллиарда евро. Эти экологически безопасные расходы увеличатся на 8,5 миллиарда евро в период с 2020 по 2021 год, что свидетельствует о приверженности правительства экологическим преобразованиям.</a:t>
            </a:r>
            <a:endParaRPr lang="fr-FR" sz="2000" dirty="0">
              <a:latin typeface="Times" pitchFamily="2" charset="0"/>
            </a:endParaRPr>
          </a:p>
          <a:p>
            <a:pPr marL="457200" lvl="0" indent="-457200">
              <a:buFont typeface="+mj-lt"/>
              <a:buAutoNum type="arabicParenR"/>
            </a:pPr>
            <a:r>
              <a:rPr lang="ru-RU" sz="2000" dirty="0">
                <a:latin typeface="Times" pitchFamily="2" charset="0"/>
              </a:rPr>
              <a:t>«Смешанные» расходы.</a:t>
            </a:r>
            <a:r>
              <a:rPr lang="fr-FR" sz="2000" dirty="0">
                <a:latin typeface="Times" pitchFamily="2" charset="0"/>
              </a:rPr>
              <a:t>  </a:t>
            </a:r>
            <a:r>
              <a:rPr lang="ru-RU" sz="2000" dirty="0">
                <a:latin typeface="Times" pitchFamily="2" charset="0"/>
              </a:rPr>
              <a:t>Они оказывают благоприятное влияние на одну или несколько экологических осей и неблагоприятно воздействуют на другие экологические оси.</a:t>
            </a:r>
            <a:r>
              <a:rPr lang="fr-FR" sz="2000" dirty="0">
                <a:latin typeface="Times" pitchFamily="2" charset="0"/>
              </a:rPr>
              <a:t> </a:t>
            </a:r>
            <a:r>
              <a:rPr lang="ru-RU" sz="2000" dirty="0">
                <a:latin typeface="Times" pitchFamily="2" charset="0"/>
              </a:rPr>
              <a:t>В 2021 году они составят 4,7 миллиарда евро. В основном это касается транспортной инфраструктуры, особенно железной дороги.</a:t>
            </a:r>
            <a:endParaRPr lang="fr-FR" sz="2000" dirty="0">
              <a:latin typeface="Times" pitchFamily="2" charset="0"/>
            </a:endParaRP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1AD7A18-EA4E-9E4A-BE84-9D16E8A7E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656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0FD8FF-E258-444E-BB32-D84E48871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8312" y="268941"/>
            <a:ext cx="8956911" cy="1172233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ПОЛОЖИТЕЛЬНЫХ И ОТРИЦАТЕЛЬНЫХ ПОСЛЕДСТВИЙ В «ЗЕЛЕНОМ» БЮДЖЕТИРОВАНИИ</a:t>
            </a:r>
            <a:endParaRPr lang="fr-F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C46257-3599-A14B-BA7C-9E19F7351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8860" y="1688951"/>
            <a:ext cx="9631018" cy="4352411"/>
          </a:xfrm>
        </p:spPr>
        <p:txBody>
          <a:bodyPr>
            <a:normAutofit lnSpcReduction="10000"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«Зеленом бюджете» Франции делается вывод о том, что из 574,2 млрд евро бюджетных расходов и налоговых расходов 52,8 млрд евро оказывает воздействие на окружающую среду (включая 41,8 млрд евро бюджетных расходов), в том числе: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38,1 миллиарда евро благоприятны для окружающей среды как минимум по одному экологическому критерию;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4,7 миллиарда евро благоприятны для окружающей среды, по крайней мере, по одному критерию, но оказывают негативное влияние на один или несколько других критериев, в основном транспортную инфраструктуру, особенно железные дороги; 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миллиардов евро являются неблагоприятными по крайней мере по одному экологическому критерию, не оказывая какого-либо благоприятного воздействия, в основном это налоговые расходы (7,2 миллиарда евро, в частности налог на топливо).</a:t>
            </a:r>
          </a:p>
          <a:p>
            <a:endParaRPr lang="fr-FR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068C612-79F6-E74C-B320-5E2F488AD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501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A22E2C-11DE-204A-8AC1-9F8E7231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652" y="188844"/>
            <a:ext cx="9829800" cy="96406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" pitchFamily="2" charset="0"/>
              </a:rPr>
              <a:t>Основные результаты финансового законопроекта до 2021 </a:t>
            </a:r>
            <a:r>
              <a:rPr lang="ru-RU" b="1" dirty="0"/>
              <a:t>года</a:t>
            </a:r>
            <a:r>
              <a:rPr lang="fr-FR" b="1" dirty="0"/>
              <a:t> </a:t>
            </a:r>
            <a:br>
              <a:rPr lang="fr-FR" dirty="0"/>
            </a:br>
            <a:br>
              <a:rPr lang="fr-FR" b="1" dirty="0"/>
            </a:br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6577FE5D-8A9C-BA4E-9B13-22871D98A8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5317" y="1331843"/>
            <a:ext cx="9155595" cy="4709802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886B562-2FE8-D142-B23F-C281078AE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484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2E47D8-8EB0-6543-8A1D-D977BC2C8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529" y="268358"/>
            <a:ext cx="10048461" cy="88455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latin typeface="Times" pitchFamily="2" charset="0"/>
              </a:rPr>
              <a:t>Снижение расходов, оказывающее неблагоприятное влияние</a:t>
            </a:r>
            <a:br>
              <a:rPr lang="fr-FR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38EAA2-22F6-5D41-92E3-3C52269AE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9528" y="1033671"/>
            <a:ext cx="10048461" cy="5214730"/>
          </a:xfrm>
        </p:spPr>
        <p:txBody>
          <a:bodyPr>
            <a:normAutofit/>
          </a:bodyPr>
          <a:lstStyle/>
          <a:p>
            <a:pPr lvl="0"/>
            <a:r>
              <a:rPr lang="ru-RU" sz="2000" dirty="0">
                <a:latin typeface="Times" pitchFamily="2" charset="0"/>
              </a:rPr>
              <a:t>Правительством Франции впервые представлены расходы, оказывающие неблагоприятное воздействие на окружающую среду: они оцениваются в 10 миллиардов евро.</a:t>
            </a:r>
            <a:r>
              <a:rPr lang="fr-FR" sz="2000" dirty="0">
                <a:latin typeface="Times" pitchFamily="2" charset="0"/>
              </a:rPr>
              <a:t> </a:t>
            </a:r>
            <a:r>
              <a:rPr lang="ru-RU" sz="2000" dirty="0">
                <a:latin typeface="Times" pitchFamily="2" charset="0"/>
              </a:rPr>
              <a:t>В основном они состоят из «налоговых расходов» на сумму 7,2 миллиарда евро.</a:t>
            </a:r>
            <a:endParaRPr lang="fr-FR" sz="2000" dirty="0">
              <a:latin typeface="Times" pitchFamily="2" charset="0"/>
            </a:endParaRPr>
          </a:p>
          <a:p>
            <a:pPr lvl="0"/>
            <a:r>
              <a:rPr lang="ru-RU" sz="2000" dirty="0">
                <a:latin typeface="Times" pitchFamily="2" charset="0"/>
              </a:rPr>
              <a:t>Это касается освобождения или снижения ставок внутренних налогов на потребление энергоносителей, связанных с топливом, то есть 5,1 миллиарда евро.</a:t>
            </a:r>
            <a:r>
              <a:rPr lang="fr-FR" sz="2000" dirty="0">
                <a:latin typeface="Times" pitchFamily="2" charset="0"/>
              </a:rPr>
              <a:t> </a:t>
            </a:r>
            <a:r>
              <a:rPr lang="ru-RU" sz="2000" dirty="0">
                <a:latin typeface="Times" pitchFamily="2" charset="0"/>
              </a:rPr>
              <a:t>Эти</a:t>
            </a:r>
            <a:r>
              <a:rPr lang="fr-FR" sz="2000" dirty="0">
                <a:latin typeface="Times" pitchFamily="2" charset="0"/>
              </a:rPr>
              <a:t>  </a:t>
            </a:r>
            <a:r>
              <a:rPr lang="ru-RU" sz="2000" dirty="0">
                <a:latin typeface="Times" pitchFamily="2" charset="0"/>
              </a:rPr>
              <a:t>расходы, которые считаются неблагоприятными для окружающей среды, снизились на 1 миллиард евро по сравнению с 2020 годом</a:t>
            </a:r>
            <a:r>
              <a:rPr lang="fr-FR" sz="2000" dirty="0">
                <a:latin typeface="Times" pitchFamily="2" charset="0"/>
              </a:rPr>
              <a:t> </a:t>
            </a:r>
            <a:r>
              <a:rPr lang="ru-RU" sz="2000" dirty="0">
                <a:latin typeface="Times" pitchFamily="2" charset="0"/>
              </a:rPr>
              <a:t>.</a:t>
            </a:r>
            <a:endParaRPr lang="fr-FR" sz="2000" dirty="0">
              <a:latin typeface="Times" pitchFamily="2" charset="0"/>
            </a:endParaRPr>
          </a:p>
          <a:p>
            <a:r>
              <a:rPr lang="ru-RU" sz="2000" dirty="0">
                <a:latin typeface="Times" pitchFamily="2" charset="0"/>
              </a:rPr>
              <a:t>Положительное воздействие на окружающую среду оказывает план «</a:t>
            </a:r>
            <a:r>
              <a:rPr lang="fr-FR" sz="2000" dirty="0">
                <a:latin typeface="Times" pitchFamily="2" charset="0"/>
              </a:rPr>
              <a:t>France Relance</a:t>
            </a:r>
            <a:r>
              <a:rPr lang="ru-RU" sz="2000" dirty="0">
                <a:latin typeface="Times" pitchFamily="2" charset="0"/>
              </a:rPr>
              <a:t>»</a:t>
            </a:r>
            <a:endParaRPr lang="fr-FR" sz="2000" dirty="0">
              <a:latin typeface="Times" pitchFamily="2" charset="0"/>
            </a:endParaRPr>
          </a:p>
          <a:p>
            <a:pPr lvl="0"/>
            <a:r>
              <a:rPr lang="ru-RU" sz="2000" dirty="0">
                <a:latin typeface="Times" pitchFamily="2" charset="0"/>
              </a:rPr>
              <a:t>В дополнение к кредитам, введенным в </a:t>
            </a:r>
            <a:r>
              <a:rPr lang="fr-FR" sz="2000" dirty="0">
                <a:latin typeface="Times" pitchFamily="2" charset="0"/>
              </a:rPr>
              <a:t>LF</a:t>
            </a:r>
            <a:r>
              <a:rPr lang="ru-RU" sz="2000" dirty="0">
                <a:latin typeface="Times" pitchFamily="2" charset="0"/>
              </a:rPr>
              <a:t> 2021, воздействие на окружающую среду всех 100 миллиардов евро плана «</a:t>
            </a:r>
            <a:r>
              <a:rPr lang="fr-FR" sz="2000" dirty="0">
                <a:latin typeface="Times" pitchFamily="2" charset="0"/>
              </a:rPr>
              <a:t>France Relance</a:t>
            </a:r>
            <a:r>
              <a:rPr lang="ru-RU" sz="2000" dirty="0">
                <a:latin typeface="Times" pitchFamily="2" charset="0"/>
              </a:rPr>
              <a:t>» также было проанализировано с использованием методологии «зеленого бюджета».</a:t>
            </a:r>
            <a:r>
              <a:rPr lang="fr-FR" sz="2000" dirty="0">
                <a:latin typeface="Times" pitchFamily="2" charset="0"/>
              </a:rPr>
              <a:t> </a:t>
            </a:r>
            <a:endParaRPr lang="ru-RU" sz="2000" dirty="0">
              <a:latin typeface="Times" pitchFamily="2" charset="0"/>
            </a:endParaRPr>
          </a:p>
          <a:p>
            <a:pPr lvl="0"/>
            <a:r>
              <a:rPr lang="ru-RU" sz="2000" dirty="0">
                <a:latin typeface="Times" pitchFamily="2" charset="0"/>
              </a:rPr>
              <a:t>Таким образом, сумма более 32 миллиардов евро представляется благоприятной как минимум для одной экологической цели.</a:t>
            </a:r>
            <a:r>
              <a:rPr lang="fr-FR" sz="2000" dirty="0">
                <a:latin typeface="Times" pitchFamily="2" charset="0"/>
              </a:rPr>
              <a:t> </a:t>
            </a:r>
            <a:r>
              <a:rPr lang="ru-RU" sz="2000" dirty="0">
                <a:latin typeface="Times" pitchFamily="2" charset="0"/>
              </a:rPr>
              <a:t>Никакие расходы не оказывают прямого неблагоприятного воздействия на окружающую среду.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21FF1D7-2F6C-474F-9ADF-0F0069601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348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549856-DB28-5D45-B9B7-A0FB5101D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982" y="318053"/>
            <a:ext cx="9861205" cy="73549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ЧЕТЫРЕ ХАРАКТЕРИСТИКИ «ЗЕЛЕНОГО» БЮДЖЕТА</a:t>
            </a:r>
            <a:endParaRPr lang="fr-F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79CB9A-E886-2646-A63F-53551ECDF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8982" y="974035"/>
            <a:ext cx="10118035" cy="50673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Основываясь на новой методологии, первый в мире «зеленый бюджет», опубликованный Францией, имеет четыре определяющих характеристики, которые делают его, по мнению экспертов, наиболее полным в мире на сегодняшний день: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дается оценка «зеленого» воздействия всех расходов государственного бюджета;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также покрывает налоговые расходы;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отражает не только проблемы, связанные с изменением климата, но и другие экологические проблемы, такие как сохранение биоразнообразия и борьбу с загрязнением;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оценивает не только расходы как благоприятные для окружающей среды, но и расходы, оказывающие негативное воздействие.</a:t>
            </a:r>
          </a:p>
          <a:p>
            <a:endParaRPr lang="fr-FR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459800-D9A0-5C46-937B-9F88FB3F8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859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EF8DDD-0E7A-1441-898C-E91635D04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9286" y="119271"/>
            <a:ext cx="10018643" cy="697368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>
                <a:latin typeface="Times" pitchFamily="2" charset="0"/>
              </a:rPr>
              <a:t>ВЫВОД</a:t>
            </a:r>
            <a:r>
              <a:rPr lang="ru-RU" b="1" dirty="0">
                <a:latin typeface="Times" pitchFamily="2" charset="0"/>
              </a:rPr>
              <a:t>Ы</a:t>
            </a:r>
            <a:br>
              <a:rPr lang="fr-FR" dirty="0">
                <a:latin typeface="Times" pitchFamily="2" charset="0"/>
              </a:rPr>
            </a:br>
            <a:endParaRPr lang="fr-FR" dirty="0">
              <a:latin typeface="Times" pitchFamily="2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97389E-CB89-714A-A8C4-1732FFFD9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9287" y="816639"/>
            <a:ext cx="10018641" cy="5733248"/>
          </a:xfrm>
        </p:spPr>
        <p:txBody>
          <a:bodyPr/>
          <a:lstStyle/>
          <a:p>
            <a:pPr lvl="0"/>
            <a:r>
              <a:rPr lang="ru-RU" sz="2400" dirty="0">
                <a:latin typeface="Times" pitchFamily="2" charset="0"/>
              </a:rPr>
              <a:t>Подход, инициированный в 2019 году, реализуется в двойном контексте: в ответ на инициативу ОЭСР по экологическому бюджетированию («Парижское сотрудничество по экологическому бюджетированию») и позволяет пересмотреть прилагаемые бюджетные документы, касающиеся окружающей среды. </a:t>
            </a:r>
          </a:p>
          <a:p>
            <a:pPr lvl="0"/>
            <a:r>
              <a:rPr lang="ru-RU" sz="2400" dirty="0">
                <a:latin typeface="Times" pitchFamily="2" charset="0"/>
              </a:rPr>
              <a:t>В первом в мире отчете о воздействии государственного бюджета на окружающую среду, прилагаемом к законопроекту о финансах на 2021 год, анализируется воздействие государственного бюджета на 2021 год на окружающую среду, представлены все финансовые средства, государственные и частные, мобилизованные в пользу экологического перехода и определены направления государственной политики</a:t>
            </a:r>
            <a:r>
              <a:rPr lang="en-GB" sz="2400" dirty="0">
                <a:latin typeface="Times" pitchFamily="2" charset="0"/>
              </a:rPr>
              <a:t> </a:t>
            </a:r>
            <a:r>
              <a:rPr lang="ru-RU" sz="2400" dirty="0">
                <a:latin typeface="Times" pitchFamily="2" charset="0"/>
              </a:rPr>
              <a:t>в рамках </a:t>
            </a:r>
            <a:r>
              <a:rPr lang="en-GB" sz="2400" dirty="0">
                <a:latin typeface="Times" pitchFamily="2" charset="0"/>
              </a:rPr>
              <a:t>ESG</a:t>
            </a:r>
            <a:r>
              <a:rPr lang="ru-RU" sz="2400" dirty="0">
                <a:latin typeface="Times" pitchFamily="2" charset="0"/>
              </a:rPr>
              <a:t>.</a:t>
            </a:r>
            <a:r>
              <a:rPr lang="fr-FR" sz="2400" dirty="0">
                <a:latin typeface="Times" pitchFamily="2" charset="0"/>
              </a:rPr>
              <a:t> </a:t>
            </a:r>
          </a:p>
          <a:p>
            <a:pPr lvl="0"/>
            <a:r>
              <a:rPr lang="ru-RU" sz="2400" dirty="0">
                <a:latin typeface="Times" pitchFamily="2" charset="0"/>
              </a:rPr>
              <a:t>Опыт госбюджета Франции на 2021 год достоин масштабирования и популяризации для других стран, включая Россию.</a:t>
            </a:r>
            <a:endParaRPr lang="fr-FR" sz="2400" dirty="0">
              <a:latin typeface="Times" pitchFamily="2" charset="0"/>
            </a:endParaRP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BF64A2B-FC09-7D48-9AE8-EFC683A86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823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E7D24F-80B6-454E-8B00-4C0F32D0E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10828029" cy="69668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latin typeface="Times" pitchFamily="2" charset="0"/>
              </a:rPr>
              <a:t>Эпиграф доклада</a:t>
            </a:r>
            <a:br>
              <a:rPr lang="fr-FR" dirty="0"/>
            </a:br>
            <a:endParaRPr lang="fr-F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5F1886-7890-9C43-9ACF-CF0DC40E5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8374" y="1306287"/>
            <a:ext cx="9899374" cy="4735076"/>
          </a:xfrm>
        </p:spPr>
        <p:txBody>
          <a:bodyPr>
            <a:normAutofit fontScale="92500"/>
          </a:bodyPr>
          <a:lstStyle/>
          <a:p>
            <a:pPr marL="0" lvl="0" indent="0">
              <a:buNone/>
            </a:pPr>
            <a:r>
              <a:rPr lang="ru-RU" sz="2400" dirty="0">
                <a:latin typeface="Times" pitchFamily="2" charset="0"/>
              </a:rPr>
              <a:t>	Президент Французской Республики Эммануэль </a:t>
            </a:r>
            <a:r>
              <a:rPr lang="ru-RU" sz="2400" dirty="0" err="1">
                <a:latin typeface="Times" pitchFamily="2" charset="0"/>
              </a:rPr>
              <a:t>Макрон</a:t>
            </a:r>
            <a:r>
              <a:rPr lang="ru-RU" sz="2400" dirty="0">
                <a:latin typeface="Times" pitchFamily="2" charset="0"/>
              </a:rPr>
              <a:t> 14 декабря 2020 года объявил о проведении референдума о введении ссылки на окружающую среду в статье 1 Конституции Франции.</a:t>
            </a:r>
            <a:r>
              <a:rPr lang="fr-FR" sz="2400" dirty="0">
                <a:latin typeface="Times" pitchFamily="2" charset="0"/>
              </a:rPr>
              <a:t> </a:t>
            </a:r>
            <a:r>
              <a:rPr lang="ru-RU" sz="2400" dirty="0">
                <a:latin typeface="Times" pitchFamily="2" charset="0"/>
              </a:rPr>
              <a:t>Реформа касается введения понятий:</a:t>
            </a:r>
          </a:p>
          <a:p>
            <a:pPr marL="0" lvl="0" indent="0" algn="ctr">
              <a:buNone/>
            </a:pPr>
            <a:r>
              <a:rPr lang="fr-FR" sz="2400" b="1" dirty="0">
                <a:latin typeface="Times" pitchFamily="2" charset="0"/>
              </a:rPr>
              <a:t> </a:t>
            </a:r>
            <a:r>
              <a:rPr lang="ru-RU" sz="2400" b="1" i="1" dirty="0">
                <a:solidFill>
                  <a:srgbClr val="00B050"/>
                </a:solidFill>
                <a:latin typeface="Times" pitchFamily="2" charset="0"/>
              </a:rPr>
              <a:t>«биоразнообразие, окружающая среда, борьба с глобальным потеплением».</a:t>
            </a:r>
            <a:endParaRPr lang="fr-FR" sz="2400" b="1" dirty="0">
              <a:solidFill>
                <a:srgbClr val="00B050"/>
              </a:solidFill>
              <a:latin typeface="Times" pitchFamily="2" charset="0"/>
            </a:endParaRPr>
          </a:p>
          <a:p>
            <a:pPr marL="0" indent="0">
              <a:buNone/>
            </a:pPr>
            <a:r>
              <a:rPr lang="ru-RU" sz="2400" dirty="0">
                <a:latin typeface="Times" pitchFamily="2" charset="0"/>
                <a:hlinkClick r:id="rId2"/>
              </a:rPr>
              <a:t>Статья 1</a:t>
            </a:r>
            <a:r>
              <a:rPr lang="fr-FR" sz="2400" dirty="0">
                <a:latin typeface="Times" pitchFamily="2" charset="0"/>
              </a:rPr>
              <a:t> </a:t>
            </a:r>
            <a:r>
              <a:rPr lang="ru-RU" sz="2400" dirty="0">
                <a:latin typeface="Times" pitchFamily="2" charset="0"/>
              </a:rPr>
              <a:t>Конституции Франции от 4 октября 1958 г.</a:t>
            </a:r>
            <a:endParaRPr lang="fr-FR" sz="2400" dirty="0">
              <a:latin typeface="Times" pitchFamily="2" charset="0"/>
            </a:endParaRPr>
          </a:p>
          <a:p>
            <a:pPr marL="0" indent="0">
              <a:buNone/>
            </a:pPr>
            <a:r>
              <a:rPr lang="ru-RU" sz="2400" dirty="0">
                <a:latin typeface="Times" pitchFamily="2" charset="0"/>
              </a:rPr>
              <a:t>	Франция - неделимая, светская, демократическая и социальная республика.</a:t>
            </a:r>
            <a:r>
              <a:rPr lang="fr-FR" sz="2400" dirty="0">
                <a:latin typeface="Times" pitchFamily="2" charset="0"/>
              </a:rPr>
              <a:t> </a:t>
            </a:r>
            <a:r>
              <a:rPr lang="ru-RU" sz="2400" dirty="0">
                <a:latin typeface="Times" pitchFamily="2" charset="0"/>
              </a:rPr>
              <a:t>Он гарантирует равенство перед законом всех граждан без различия происхождения, расы или религии.</a:t>
            </a:r>
            <a:r>
              <a:rPr lang="fr-FR" sz="2400" dirty="0">
                <a:latin typeface="Times" pitchFamily="2" charset="0"/>
              </a:rPr>
              <a:t> </a:t>
            </a:r>
            <a:r>
              <a:rPr lang="ru-RU" sz="2400" dirty="0">
                <a:latin typeface="Times" pitchFamily="2" charset="0"/>
              </a:rPr>
              <a:t>Она уважает все убеждения.</a:t>
            </a:r>
            <a:r>
              <a:rPr lang="fr-FR" sz="2400" dirty="0">
                <a:latin typeface="Times" pitchFamily="2" charset="0"/>
              </a:rPr>
              <a:t> </a:t>
            </a:r>
            <a:r>
              <a:rPr lang="ru-RU" sz="2400" dirty="0">
                <a:latin typeface="Times" pitchFamily="2" charset="0"/>
              </a:rPr>
              <a:t>Ее организация децентрализована.</a:t>
            </a:r>
            <a:endParaRPr lang="fr-FR" sz="2400" dirty="0">
              <a:latin typeface="Times" pitchFamily="2" charset="0"/>
            </a:endParaRPr>
          </a:p>
          <a:p>
            <a:pPr marL="0" indent="0">
              <a:buNone/>
            </a:pPr>
            <a:r>
              <a:rPr lang="ru-RU" sz="2400" dirty="0">
                <a:latin typeface="Times" pitchFamily="2" charset="0"/>
              </a:rPr>
              <a:t>	Закон поощряет равный доступ женщин и мужчин к избирательным мандатам и выборным функциям, а также к профессиональным и социальным обязанностям.</a:t>
            </a:r>
            <a:endParaRPr lang="fr-FR" sz="2400" dirty="0">
              <a:latin typeface="Times" pitchFamily="2" charset="0"/>
            </a:endParaRP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B94ACE-C706-2646-B302-19905D08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752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FE210B-9F22-FB4A-BAF3-39E05D26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55374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B71E57-EF3E-CC4D-89DA-09E0C7786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364975"/>
            <a:ext cx="11150232" cy="4676388"/>
          </a:xfrm>
        </p:spPr>
        <p:txBody>
          <a:bodyPr/>
          <a:lstStyle/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СПАСИБО ЗА ВНИМАНИЕ!</a:t>
            </a:r>
            <a:endParaRPr lang="ru-RU" sz="32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F88FDF3-7777-4B49-8E58-598078A5E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411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B9F707-9277-9E46-AE89-8359019A3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504" y="99391"/>
            <a:ext cx="9723510" cy="688391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информации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1499F6-D7B5-1440-AA4C-F7C2300A5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0504" y="991666"/>
            <a:ext cx="10044465" cy="5588038"/>
          </a:xfrm>
        </p:spPr>
        <p:txBody>
          <a:bodyPr>
            <a:normAutofit fontScale="62500" lnSpcReduction="20000"/>
          </a:bodyPr>
          <a:lstStyle/>
          <a:p>
            <a:pPr lvl="0">
              <a:buFont typeface="+mj-lt"/>
              <a:buAutoNum type="arabicPeriod"/>
            </a:pPr>
            <a:r>
              <a:rPr lang="fr-FR" sz="2000" dirty="0">
                <a:latin typeface="Times" pitchFamily="2" charset="0"/>
                <a:cs typeface="Times New Roman" panose="02020603050405020304" pitchFamily="18" charset="0"/>
              </a:rPr>
              <a:t>PLF 2021 La relance // Ministère de l’économie, des finances et de la relance de la République française – Paris, MEFL, 2020 – 173 p.</a:t>
            </a:r>
            <a:endParaRPr lang="ru-RU" sz="2000" dirty="0">
              <a:latin typeface="Times" pitchFamily="2" charset="0"/>
              <a:cs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fr-FR" sz="2000" dirty="0">
                <a:latin typeface="Times" pitchFamily="2" charset="0"/>
                <a:cs typeface="Times New Roman" panose="02020603050405020304" pitchFamily="18" charset="0"/>
              </a:rPr>
              <a:t>Rapport sur l’impact environnemental du budget de l’Etat, PLF 2021 - Paris, MEFL, 2020 – 146 p.</a:t>
            </a:r>
            <a:endParaRPr lang="ru-RU" sz="2000" dirty="0">
              <a:latin typeface="Times" pitchFamily="2" charset="0"/>
              <a:cs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en-US" sz="2000" dirty="0">
                <a:latin typeface="Times" pitchFamily="2" charset="0"/>
                <a:cs typeface="Times New Roman" panose="02020603050405020304" pitchFamily="18" charset="0"/>
              </a:rPr>
              <a:t>Costanza R.(ed.) Ecological Economics. The Science and Management of Sustainability, - N.Y., CUP, 1991 – 526 p.</a:t>
            </a:r>
          </a:p>
          <a:p>
            <a:pPr lvl="0">
              <a:buFont typeface="+mj-lt"/>
              <a:buAutoNum type="arabicPeriod"/>
            </a:pPr>
            <a:r>
              <a:rPr lang="en-US" sz="2000" dirty="0">
                <a:latin typeface="Times" pitchFamily="2" charset="0"/>
                <a:cs typeface="Times New Roman" panose="02020603050405020304" pitchFamily="18" charset="0"/>
              </a:rPr>
              <a:t>Constanza R. &amp; all. Modeling and measuring sustainable wellbeing in connection with the UN Sustainable Development Goals // Ecological Economics, 2016, # 130 – p. 350-355.</a:t>
            </a:r>
            <a:endParaRPr lang="ru-RU" sz="2000" dirty="0">
              <a:latin typeface="Times" pitchFamily="2" charset="0"/>
              <a:cs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en-US" sz="2000" dirty="0">
                <a:latin typeface="Times" pitchFamily="2" charset="0"/>
                <a:cs typeface="Times New Roman" panose="02020603050405020304" pitchFamily="18" charset="0"/>
              </a:rPr>
              <a:t>Sachs J. The age of sustainable development, foreword by Ban Ki-Moon, - N.Y., CUP, 2015 – 543 p.</a:t>
            </a:r>
            <a:endParaRPr lang="ru-RU" sz="2000" dirty="0">
              <a:latin typeface="Times" pitchFamily="2" charset="0"/>
              <a:cs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en-US" sz="2000" dirty="0">
                <a:latin typeface="Times" pitchFamily="2" charset="0"/>
                <a:cs typeface="Times New Roman" panose="02020603050405020304" pitchFamily="18" charset="0"/>
              </a:rPr>
              <a:t>Sachs J., Woo W.T., Yoshino N. &amp; all (eds) Handbook of green finance. Energy Security and Sustainable development, - Singapore, Springer Verlag, 2019. –718 p.</a:t>
            </a:r>
            <a:endParaRPr lang="ru-RU" sz="2000" dirty="0">
              <a:latin typeface="Times" pitchFamily="2" charset="0"/>
              <a:cs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en-US" sz="2000" dirty="0">
                <a:latin typeface="Times" pitchFamily="2" charset="0"/>
                <a:cs typeface="Times New Roman" panose="02020603050405020304" pitchFamily="18" charset="0"/>
              </a:rPr>
              <a:t>Thompson S. Green and Sustainable Finance: principles and practice, - L.: Kogan Page, 2021. – 424 p.</a:t>
            </a:r>
          </a:p>
          <a:p>
            <a:pPr lvl="0">
              <a:buFont typeface="+mj-lt"/>
              <a:buAutoNum type="arabicPeriod"/>
            </a:pPr>
            <a:r>
              <a:rPr lang="ru-RU" sz="2000" dirty="0">
                <a:latin typeface="Times" pitchFamily="2" charset="0"/>
                <a:cs typeface="Times New Roman" panose="02020603050405020304" pitchFamily="18" charset="0"/>
              </a:rPr>
              <a:t>Афанасьев М.П., </a:t>
            </a:r>
            <a:r>
              <a:rPr lang="ru-RU" sz="2000" dirty="0" err="1">
                <a:latin typeface="Times" pitchFamily="2" charset="0"/>
                <a:cs typeface="Times New Roman" panose="02020603050405020304" pitchFamily="18" charset="0"/>
              </a:rPr>
              <a:t>Беленчук</a:t>
            </a:r>
            <a:r>
              <a:rPr lang="ru-RU" sz="2000" dirty="0">
                <a:latin typeface="Times" pitchFamily="2" charset="0"/>
                <a:cs typeface="Times New Roman" panose="02020603050405020304" pitchFamily="18" charset="0"/>
              </a:rPr>
              <a:t> А.А., </a:t>
            </a:r>
            <a:r>
              <a:rPr lang="ru-RU" sz="2000" dirty="0" err="1">
                <a:latin typeface="Times" pitchFamily="2" charset="0"/>
                <a:cs typeface="Times New Roman" panose="02020603050405020304" pitchFamily="18" charset="0"/>
              </a:rPr>
              <a:t>Кривогов</a:t>
            </a:r>
            <a:r>
              <a:rPr lang="ru-RU" sz="2000" dirty="0">
                <a:latin typeface="Times" pitchFamily="2" charset="0"/>
                <a:cs typeface="Times New Roman" panose="02020603050405020304" pitchFamily="18" charset="0"/>
              </a:rPr>
              <a:t> И.В. Бюджет и бюджетная система, в 2-х томах, 6 изд. – М.: </a:t>
            </a:r>
            <a:r>
              <a:rPr lang="ru-RU" sz="2000" dirty="0" err="1">
                <a:latin typeface="Times" pitchFamily="2" charset="0"/>
                <a:cs typeface="Times New Roman" panose="02020603050405020304" pitchFamily="18" charset="0"/>
              </a:rPr>
              <a:t>Юрайт</a:t>
            </a:r>
            <a:r>
              <a:rPr lang="ru-RU" sz="2000" dirty="0">
                <a:latin typeface="Times" pitchFamily="2" charset="0"/>
                <a:cs typeface="Times New Roman" panose="02020603050405020304" pitchFamily="18" charset="0"/>
              </a:rPr>
              <a:t>, 2020;</a:t>
            </a:r>
          </a:p>
          <a:p>
            <a:pPr lvl="0">
              <a:buFont typeface="+mj-lt"/>
              <a:buAutoNum type="arabicPeriod"/>
            </a:pPr>
            <a:r>
              <a:rPr lang="fr-FR" sz="2000" dirty="0">
                <a:latin typeface="Times" pitchFamily="2" charset="0"/>
                <a:cs typeface="Times New Roman" panose="02020603050405020304" pitchFamily="18" charset="0"/>
              </a:rPr>
              <a:t>Objectifs du développement durable. Lien vers le site:</a:t>
            </a:r>
            <a:r>
              <a:rPr lang="fr-FR" sz="2000" dirty="0">
                <a:latin typeface="Times" pitchFamily="2" charset="0"/>
                <a:cs typeface="Times New Roman" panose="02020603050405020304" pitchFamily="18" charset="0"/>
                <a:hlinkClick r:id="rId2"/>
              </a:rPr>
              <a:t> https://www.un.org/sustainabledevelopment/ru/sustainable-development-goals/</a:t>
            </a:r>
            <a:r>
              <a:rPr lang="fr-FR" sz="2000" dirty="0">
                <a:latin typeface="Times" pitchFamily="2" charset="0"/>
                <a:cs typeface="Times New Roman" panose="02020603050405020304" pitchFamily="18" charset="0"/>
              </a:rPr>
              <a:t> (date d’accès est 25.01.2021).</a:t>
            </a:r>
            <a:endParaRPr lang="ru-RU" sz="2000" dirty="0">
              <a:latin typeface="Times" pitchFamily="2" charset="0"/>
              <a:cs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en-US" sz="2000" dirty="0">
                <a:latin typeface="Times" pitchFamily="2" charset="0"/>
                <a:cs typeface="Times New Roman" panose="02020603050405020304" pitchFamily="18" charset="0"/>
              </a:rPr>
              <a:t>A new era for CCUS. </a:t>
            </a:r>
            <a:r>
              <a:rPr lang="fr-FR" sz="2000" dirty="0">
                <a:latin typeface="Times" pitchFamily="2" charset="0"/>
                <a:cs typeface="Times New Roman" panose="02020603050405020304" pitchFamily="18" charset="0"/>
              </a:rPr>
              <a:t>Lien vers le site:</a:t>
            </a:r>
            <a:r>
              <a:rPr lang="ru-RU" sz="2000" dirty="0">
                <a:latin typeface="Times" pitchFamily="2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fr-FR" sz="2000" dirty="0">
                <a:latin typeface="Times" pitchFamily="2" charset="0"/>
                <a:cs typeface="Times New Roman" panose="02020603050405020304" pitchFamily="18" charset="0"/>
                <a:hlinkClick r:id="rId3"/>
              </a:rPr>
              <a:t>https://www.iea.org/reports/ccus-in-clean-energy-transitions/a-new-era-for-ccus#growing-ccus-momentum</a:t>
            </a:r>
            <a:r>
              <a:rPr lang="fr-FR" sz="2000" dirty="0">
                <a:latin typeface="Times" pitchFamily="2" charset="0"/>
                <a:cs typeface="Times New Roman" panose="02020603050405020304" pitchFamily="18" charset="0"/>
              </a:rPr>
              <a:t> (date d’accès est 25.01.2021).</a:t>
            </a:r>
            <a:endParaRPr lang="ru-RU" sz="2000" dirty="0">
              <a:latin typeface="Times" pitchFamily="2" charset="0"/>
              <a:cs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en-US" sz="2000" dirty="0">
                <a:latin typeface="Times" pitchFamily="2" charset="0"/>
                <a:cs typeface="Times New Roman" panose="02020603050405020304" pitchFamily="18" charset="0"/>
              </a:rPr>
              <a:t>What is the Paris Agreement? </a:t>
            </a:r>
            <a:r>
              <a:rPr lang="fr-FR" sz="2000" dirty="0">
                <a:latin typeface="Times" pitchFamily="2" charset="0"/>
                <a:cs typeface="Times New Roman" panose="02020603050405020304" pitchFamily="18" charset="0"/>
              </a:rPr>
              <a:t>Lien vers le site:</a:t>
            </a:r>
            <a:r>
              <a:rPr lang="fr-FR" sz="2000" dirty="0">
                <a:latin typeface="Times" pitchFamily="2" charset="0"/>
                <a:cs typeface="Times New Roman" panose="02020603050405020304" pitchFamily="18" charset="0"/>
                <a:hlinkClick r:id="rId4"/>
              </a:rPr>
              <a:t> https://unfccc.int/process-and-meetings/the-paris-agreement/the-paris-agreement</a:t>
            </a:r>
            <a:r>
              <a:rPr lang="fr-FR" sz="2000" dirty="0">
                <a:latin typeface="Times" pitchFamily="2" charset="0"/>
                <a:cs typeface="Times New Roman" panose="02020603050405020304" pitchFamily="18" charset="0"/>
              </a:rPr>
              <a:t> (date d’accès est 25.01.2021).</a:t>
            </a:r>
            <a:endParaRPr lang="ru-RU" sz="2000" dirty="0">
              <a:latin typeface="Times" pitchFamily="2" charset="0"/>
              <a:cs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fr-FR" sz="2000" dirty="0">
                <a:latin typeface="Times" pitchFamily="2" charset="0"/>
                <a:cs typeface="Times New Roman" panose="02020603050405020304" pitchFamily="18" charset="0"/>
              </a:rPr>
              <a:t>Green Finance Platform in 2020. Lien vers le site:</a:t>
            </a:r>
            <a:r>
              <a:rPr lang="fr-FR" sz="2000" dirty="0">
                <a:latin typeface="Times" pitchFamily="2" charset="0"/>
                <a:cs typeface="Times New Roman" panose="02020603050405020304" pitchFamily="18" charset="0"/>
                <a:hlinkClick r:id="rId5"/>
              </a:rPr>
              <a:t> www.greenfinanceplatform.org</a:t>
            </a:r>
            <a:r>
              <a:rPr lang="fr-FR" sz="2000" dirty="0">
                <a:latin typeface="Times" pitchFamily="2" charset="0"/>
                <a:cs typeface="Times New Roman" panose="02020603050405020304" pitchFamily="18" charset="0"/>
              </a:rPr>
              <a:t> (date d’accès est 25.01.2021).</a:t>
            </a:r>
            <a:endParaRPr lang="ru-RU" sz="2000" dirty="0">
              <a:latin typeface="Times" pitchFamily="2" charset="0"/>
              <a:cs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en-GB" sz="2000" dirty="0">
                <a:latin typeface="Times" pitchFamily="2" charset="0"/>
              </a:rPr>
              <a:t>OCDE (2021), Green Budget Tagging : Introductory Guidance &amp; Principles, </a:t>
            </a:r>
            <a:r>
              <a:rPr lang="fr-FR" sz="2000" dirty="0">
                <a:latin typeface="Times" pitchFamily="2" charset="0"/>
              </a:rPr>
              <a:t>Éditions OCDE, Paris, </a:t>
            </a:r>
            <a:r>
              <a:rPr lang="fr-FR" sz="2000" dirty="0">
                <a:latin typeface="Times" pitchFamily="2" charset="0"/>
                <a:hlinkClick r:id="rId6"/>
              </a:rPr>
              <a:t>https://doi.org/10.1787/fe7bfcc4-en</a:t>
            </a:r>
            <a:r>
              <a:rPr lang="fr-FR" sz="2000" dirty="0">
                <a:latin typeface="Times" pitchFamily="2" charset="0"/>
              </a:rPr>
              <a:t>.</a:t>
            </a:r>
          </a:p>
          <a:p>
            <a:pPr lvl="0">
              <a:buFont typeface="+mj-lt"/>
              <a:buAutoNum type="arabicPeriod"/>
            </a:pPr>
            <a:r>
              <a:rPr lang="fr-FR" sz="2000" dirty="0">
                <a:latin typeface="Times" pitchFamily="2" charset="0"/>
                <a:cs typeface="Times New Roman" panose="02020603050405020304" pitchFamily="18" charset="0"/>
              </a:rPr>
              <a:t>Paris Collaborative on Green </a:t>
            </a:r>
            <a:r>
              <a:rPr lang="en-GB" sz="2000" dirty="0">
                <a:latin typeface="Times" pitchFamily="2" charset="0"/>
                <a:cs typeface="Times New Roman" panose="02020603050405020304" pitchFamily="18" charset="0"/>
              </a:rPr>
              <a:t>Budgeting. </a:t>
            </a:r>
            <a:r>
              <a:rPr lang="fr-FR" sz="2000" dirty="0">
                <a:latin typeface="Times" pitchFamily="2" charset="0"/>
                <a:cs typeface="Times New Roman" panose="02020603050405020304" pitchFamily="18" charset="0"/>
              </a:rPr>
              <a:t>Lien vers </a:t>
            </a:r>
            <a:r>
              <a:rPr lang="en-GB" sz="2000" dirty="0">
                <a:latin typeface="Times" pitchFamily="2" charset="0"/>
                <a:cs typeface="Times New Roman" panose="02020603050405020304" pitchFamily="18" charset="0"/>
              </a:rPr>
              <a:t>le site:  </a:t>
            </a:r>
            <a:r>
              <a:rPr lang="en-GB" sz="2000" u="sng" dirty="0">
                <a:solidFill>
                  <a:schemeClr val="accent1"/>
                </a:solidFill>
                <a:latin typeface="Times" pitchFamily="2" charset="0"/>
                <a:cs typeface="Times New Roman" panose="02020603050405020304" pitchFamily="18" charset="0"/>
                <a:hlinkClick r:id="rId7"/>
              </a:rPr>
              <a:t>https://www.oecd.org/environment/green-budgeting/</a:t>
            </a:r>
            <a:endParaRPr lang="en-GB" sz="2000" u="sng" dirty="0">
              <a:solidFill>
                <a:schemeClr val="accent1"/>
              </a:solidFill>
              <a:latin typeface="Times" pitchFamily="2" charset="0"/>
              <a:cs typeface="Times New Roman" panose="02020603050405020304" pitchFamily="18" charset="0"/>
            </a:endParaRPr>
          </a:p>
          <a:p>
            <a:pPr lvl="0">
              <a:buFont typeface="+mj-lt"/>
              <a:buAutoNum type="arabicPeriod"/>
            </a:pPr>
            <a:r>
              <a:rPr lang="en-GB" sz="2000" dirty="0">
                <a:latin typeface="Times" pitchFamily="2" charset="0"/>
              </a:rPr>
              <a:t>OCDE (2021), Green Budget Tagging : Introductory Guidance &amp; Principles, </a:t>
            </a:r>
            <a:r>
              <a:rPr lang="fr-FR" sz="2000" dirty="0">
                <a:latin typeface="Times" pitchFamily="2" charset="0"/>
              </a:rPr>
              <a:t>Éditions OCDE, Paris, </a:t>
            </a:r>
            <a:r>
              <a:rPr lang="fr-FR" sz="2000" dirty="0">
                <a:latin typeface="Times" pitchFamily="2" charset="0"/>
                <a:hlinkClick r:id="rId6"/>
              </a:rPr>
              <a:t>https://doi.org/10.1787/fe7bfcc4-en</a:t>
            </a:r>
            <a:r>
              <a:rPr lang="fr-FR" sz="2000" dirty="0">
                <a:latin typeface="Times" pitchFamily="2" charset="0"/>
              </a:rPr>
              <a:t>.</a:t>
            </a:r>
            <a:endParaRPr lang="fr-FR" sz="2000" u="sng" dirty="0">
              <a:solidFill>
                <a:schemeClr val="accent1"/>
              </a:solidFill>
              <a:latin typeface="Times" pitchFamily="2" charset="0"/>
            </a:endParaRP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835663D-857E-2F47-9AE8-7E2E47EB0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241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1E0B24-F840-FF4D-85BA-31A551B03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885" y="159026"/>
            <a:ext cx="9660835" cy="62875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Корпоративная линия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ESG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342E41-D2DC-C846-8B9C-D5D619274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7886" y="864704"/>
            <a:ext cx="9660835" cy="5665187"/>
          </a:xfrm>
        </p:spPr>
        <p:txBody>
          <a:bodyPr>
            <a:normAutofit fontScale="62500" lnSpcReduction="20000"/>
          </a:bodyPr>
          <a:lstStyle/>
          <a:p>
            <a:pPr marL="457200" lvl="1" indent="0" algn="ctr">
              <a:buNone/>
            </a:pP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акад. В.И. Вернадский (1863-1945) и А.Л. Чижевский (1897-1964)</a:t>
            </a:r>
          </a:p>
          <a:p>
            <a:pPr marL="457200" lvl="1" indent="0" algn="ctr">
              <a:buNone/>
            </a:pP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«Римский клуб» = Доклад «Пределы роста» (1972)</a:t>
            </a:r>
          </a:p>
          <a:p>
            <a:pPr marL="457200" lvl="1" indent="0" algn="ctr">
              <a:buNone/>
            </a:pP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целей устойчивого развития ООН, Парижский договор</a:t>
            </a:r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(2015), Инициатива ОЭСР</a:t>
            </a:r>
          </a:p>
          <a:p>
            <a:pPr marL="457200" lvl="1" indent="0" algn="ctr">
              <a:buNone/>
            </a:pP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НОВОЙ ТЕХНОСФЕРЫ НА ПЛАНЕТЕ</a:t>
            </a:r>
          </a:p>
          <a:p>
            <a:pPr marL="457200" lvl="1" indent="0" algn="ctr">
              <a:buNone/>
            </a:pP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(ЭКОЛОГИЧЕСКИЙ ПЕРЕХОД, ЧЕТВЕРТАЯ ПРОМЫШЛЕННАЯ РЕВОЛЮЦИЯ И СХОЖИ КОНЦЕПЦИИ)</a:t>
            </a:r>
          </a:p>
          <a:p>
            <a:pPr marL="457200" lvl="1" indent="0" algn="ctr">
              <a:buNone/>
            </a:pPr>
            <a:endParaRPr lang="ru-RU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 algn="ctr">
              <a:buNone/>
            </a:pP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ESG</a:t>
            </a:r>
            <a:endParaRPr lang="fr-FR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buFont typeface="+mj-lt"/>
              <a:buAutoNum type="arabicParenR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отчетность = Нефинансовая отчетность</a:t>
            </a:r>
          </a:p>
          <a:p>
            <a:pPr marL="914400" lvl="1" indent="-457200">
              <a:buFont typeface="+mj-lt"/>
              <a:buAutoNum type="arabicParenR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Рейтинги компаний</a:t>
            </a:r>
          </a:p>
          <a:p>
            <a:pPr marL="914400" lvl="1" indent="-457200">
              <a:buFont typeface="+mj-lt"/>
              <a:buAutoNum type="arabicParenR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кредитования</a:t>
            </a:r>
          </a:p>
          <a:p>
            <a:pPr marL="914400" lvl="1" indent="-457200">
              <a:buFont typeface="+mj-lt"/>
              <a:buAutoNum type="arabicParenR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Инвестиции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EBITDA (earnings before interest, taxes, depreciation and amortization) 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MarketCap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(market capitalization)</a:t>
            </a:r>
          </a:p>
          <a:p>
            <a:pPr marL="914400" lvl="1" indent="-457200">
              <a:buFont typeface="+mj-lt"/>
              <a:buAutoNum type="arabicParenR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Продвижение или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ликвидация предприятия                    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#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ГОСУДАРСТВО?)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Реформа Налогового кодекса = «зеленое» налогообложение</a:t>
            </a:r>
          </a:p>
          <a:p>
            <a:pPr marL="0" indent="0" algn="ctr">
              <a:buNone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Риски по активам = «зеленые» нормы резервирования Центрального Банка</a:t>
            </a:r>
          </a:p>
          <a:p>
            <a:pPr marL="0" indent="0" algn="ctr">
              <a:buNone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коммерческих банков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EE7E8F8-2F7E-AE41-9E0C-304025672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99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AC7059-5DC3-F34F-9848-24D6944D3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591" y="139148"/>
            <a:ext cx="10088217" cy="795130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Публичная (государственная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линия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ESG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4102E6-B36C-3349-BE15-573AA05A6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9590" y="1266093"/>
            <a:ext cx="10088218" cy="4775270"/>
          </a:xfrm>
        </p:spPr>
        <p:txBody>
          <a:bodyPr>
            <a:norm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Europe Green Deal (EGD)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Минэкономики России – ВЭБ.РУ – экспертное сообщество (документы)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Сокращение выбросов СО2 ЕС = 4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5%,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Россия = 70% к 2030 от уровня 1990 – рост?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 : двигатель внутреннего сгорания/углеводород Да: «зеленый» водород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MIT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(2021)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ESG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странам Россия 74 из 76 место </a:t>
            </a:r>
          </a:p>
          <a:p>
            <a:pPr algn="ctr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 стран по выбросам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CO2 (BP, 2018)</a:t>
            </a:r>
          </a:p>
          <a:p>
            <a:pPr marL="0" indent="0" algn="ctr">
              <a:buNone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Китай – 27,8 %</a:t>
            </a:r>
          </a:p>
          <a:p>
            <a:pPr marL="0" indent="0" algn="ctr">
              <a:buNone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США – 15,2 %</a:t>
            </a:r>
          </a:p>
          <a:p>
            <a:pPr marL="0" indent="0" algn="ctr">
              <a:buNone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Индия – 7,3 %</a:t>
            </a:r>
          </a:p>
          <a:p>
            <a:pPr marL="0" indent="0" algn="ctr">
              <a:buNone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Россия - 4,6 %</a:t>
            </a:r>
          </a:p>
          <a:p>
            <a:pPr marL="0" indent="0" algn="ctr">
              <a:buNone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Франция – 0,9 %</a:t>
            </a:r>
            <a:endParaRPr lang="fr-FR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85DFCFE-25BF-1D41-B553-952D524FD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4ED1F7-E398-DA43-95DA-80B346EEC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" pitchFamily="2" charset="0"/>
              </a:rPr>
              <a:t>Франция стала первым государством, которое оснастило себя инструментом для анализа воздействия своего бюджета на окружающую среду.</a:t>
            </a:r>
            <a:br>
              <a:rPr lang="fr-FR" sz="2800" dirty="0">
                <a:latin typeface="Times" pitchFamily="2" charset="0"/>
              </a:rPr>
            </a:br>
            <a:endParaRPr lang="fr-FR" sz="2800" dirty="0">
              <a:latin typeface="Times" pitchFamily="2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14DBE0-8210-F64C-8C34-1F45CD10C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267200"/>
          </a:xfrm>
        </p:spPr>
        <p:txBody>
          <a:bodyPr>
            <a:normAutofit lnSpcReduction="10000"/>
          </a:bodyPr>
          <a:lstStyle/>
          <a:p>
            <a:pPr lvl="0"/>
            <a:r>
              <a:rPr lang="ru-RU" sz="2800" dirty="0">
                <a:latin typeface="Times" pitchFamily="2" charset="0"/>
              </a:rPr>
              <a:t>Чтобы лучше интегрировать экологические вопросы в</a:t>
            </a:r>
            <a:r>
              <a:rPr lang="fr-FR" sz="2800" dirty="0">
                <a:latin typeface="Times" pitchFamily="2" charset="0"/>
              </a:rPr>
              <a:t>  </a:t>
            </a:r>
            <a:r>
              <a:rPr lang="ru-RU" sz="2800" b="1" dirty="0">
                <a:latin typeface="Times" pitchFamily="2" charset="0"/>
              </a:rPr>
              <a:t>управление государственной политикой</a:t>
            </a:r>
            <a:r>
              <a:rPr lang="ru-RU" sz="2800" dirty="0">
                <a:latin typeface="Times" pitchFamily="2" charset="0"/>
              </a:rPr>
              <a:t>, «зеленый бюджет» фактически является новым инструментом, который будет обновляться и углубляться каждый год.</a:t>
            </a:r>
            <a:endParaRPr lang="fr-FR" sz="2800" dirty="0">
              <a:latin typeface="Times" pitchFamily="2" charset="0"/>
            </a:endParaRPr>
          </a:p>
          <a:p>
            <a:pPr lvl="0"/>
            <a:r>
              <a:rPr lang="ru-RU" sz="2800" dirty="0">
                <a:latin typeface="Times" pitchFamily="2" charset="0"/>
              </a:rPr>
              <a:t>Это новая классификация бюджетных и налоговых расходов в зависимости от их воздействия на окружающую среду и определение государственных ресурсов экологического характера.</a:t>
            </a:r>
            <a:r>
              <a:rPr lang="fr-FR" sz="2800" dirty="0">
                <a:latin typeface="Times" pitchFamily="2" charset="0"/>
              </a:rPr>
              <a:t> </a:t>
            </a:r>
            <a:r>
              <a:rPr lang="ru-RU" sz="2800" dirty="0">
                <a:latin typeface="Times" pitchFamily="2" charset="0"/>
              </a:rPr>
              <a:t>Это позволяет оценить совместимость бюджета с обязательствами Франции, такими как Парижское соглашение (2015).</a:t>
            </a:r>
            <a:endParaRPr lang="fr-FR" sz="2800" dirty="0">
              <a:latin typeface="Times" pitchFamily="2" charset="0"/>
            </a:endParaRPr>
          </a:p>
          <a:p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9F169E4-F518-5A43-BDA8-B70B31710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72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AD587-591E-0248-9BAA-1525AF3FC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652" y="178904"/>
            <a:ext cx="9950122" cy="118731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" pitchFamily="2" charset="0"/>
              </a:rPr>
              <a:t>Классификация эволюции государственного бюджета во Франции</a:t>
            </a:r>
            <a:endParaRPr lang="fr-FR" dirty="0">
              <a:latin typeface="Times" pitchFamily="2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5BAF46B6-1C68-BE47-B52B-3DE785526E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9317262"/>
              </p:ext>
            </p:extLst>
          </p:nvPr>
        </p:nvGraphicFramePr>
        <p:xfrm>
          <a:off x="1085765" y="1663863"/>
          <a:ext cx="10166735" cy="4596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501">
                  <a:extLst>
                    <a:ext uri="{9D8B030D-6E8A-4147-A177-3AD203B41FA5}">
                      <a16:colId xmlns:a16="http://schemas.microsoft.com/office/drawing/2014/main" val="1400578325"/>
                    </a:ext>
                  </a:extLst>
                </a:gridCol>
                <a:gridCol w="2764513">
                  <a:extLst>
                    <a:ext uri="{9D8B030D-6E8A-4147-A177-3AD203B41FA5}">
                      <a16:colId xmlns:a16="http://schemas.microsoft.com/office/drawing/2014/main" val="1525031975"/>
                    </a:ext>
                  </a:extLst>
                </a:gridCol>
                <a:gridCol w="1496897">
                  <a:extLst>
                    <a:ext uri="{9D8B030D-6E8A-4147-A177-3AD203B41FA5}">
                      <a16:colId xmlns:a16="http://schemas.microsoft.com/office/drawing/2014/main" val="1377537903"/>
                    </a:ext>
                  </a:extLst>
                </a:gridCol>
                <a:gridCol w="5696824">
                  <a:extLst>
                    <a:ext uri="{9D8B030D-6E8A-4147-A177-3AD203B41FA5}">
                      <a16:colId xmlns:a16="http://schemas.microsoft.com/office/drawing/2014/main" val="1495146366"/>
                    </a:ext>
                  </a:extLst>
                </a:gridCol>
              </a:tblGrid>
              <a:tr h="320539"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бюджета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Нормативный акт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4728122"/>
                  </a:ext>
                </a:extLst>
              </a:tr>
              <a:tr h="786894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Общепринятый</a:t>
                      </a:r>
                    </a:p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(конвенциональный)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Постановление (Ордонанс) № 59-2 от 2 января 1959 г. об органическом законе о финансах.</a:t>
                      </a:r>
                      <a:r>
                        <a:rPr lang="fr-FR" sz="1600" dirty="0">
                          <a:effectLst/>
                        </a:rPr>
                        <a:t> </a:t>
                      </a:r>
                      <a:endParaRPr lang="fr-F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1664381"/>
                  </a:ext>
                </a:extLst>
              </a:tr>
              <a:tr h="786894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Ориентированный на результат (БОР)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Органический закон № 2001-692 от 1 августа 2001 г. о финансах.</a:t>
                      </a:r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(составление бюджета, ориентированного на результаты).</a:t>
                      </a:r>
                      <a:r>
                        <a:rPr lang="fr-FR" sz="1600" dirty="0">
                          <a:effectLst/>
                        </a:rPr>
                        <a:t> </a:t>
                      </a:r>
                      <a:endParaRPr lang="fr-F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9777447"/>
                  </a:ext>
                </a:extLst>
              </a:tr>
              <a:tr h="1022962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Программный</a:t>
                      </a:r>
                      <a:endParaRPr lang="fr-F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Конституционный закон № 2008-724 от 23 июля 2008 г. о модернизации учреждений Пятой республики.</a:t>
                      </a:r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Первый закон о программировании датирован 9 февраля 2009 года и охватывает период с 2009 по 2012 год.</a:t>
                      </a:r>
                      <a:r>
                        <a:rPr lang="fr-FR" sz="1600" dirty="0">
                          <a:effectLst/>
                        </a:rPr>
                        <a:t> </a:t>
                      </a:r>
                      <a:endParaRPr lang="fr-FR" sz="1600" noProof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4789937"/>
                  </a:ext>
                </a:extLst>
              </a:tr>
              <a:tr h="1271776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  « 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Зеленый</a:t>
                      </a:r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Отчет: «Экологическое бюджетирование: методические предложения для экологического бюджетирования»</a:t>
                      </a:r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№ 2019-</a:t>
                      </a:r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-015-03 </a:t>
                      </a:r>
                      <a:r>
                        <a:rPr lang="fr-FR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</a:t>
                      </a:r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его</a:t>
                      </a:r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первое применение:</a:t>
                      </a:r>
                      <a:r>
                        <a:rPr lang="fr-FR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6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Проект государственного бюджета на </a:t>
                      </a:r>
                      <a:r>
                        <a:rPr lang="fr-FR" sz="16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  <a:r>
                        <a:rPr lang="fr-FR" sz="1600" dirty="0">
                          <a:effectLst/>
                        </a:rPr>
                        <a:t> </a:t>
                      </a:r>
                      <a:r>
                        <a:rPr lang="ru-RU" sz="1600" dirty="0">
                          <a:effectLst/>
                        </a:rPr>
                        <a:t>(2020)</a:t>
                      </a:r>
                      <a:endParaRPr lang="fr-F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2051577"/>
                  </a:ext>
                </a:extLst>
              </a:tr>
            </a:tbl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7B41447-2975-5741-B62C-18E00A96A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77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990448-4BEF-EB4C-91F4-BF9E28991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0982854" cy="79499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" pitchFamily="2" charset="0"/>
              </a:rPr>
              <a:t>Первый финансовый год зеленого бюджета</a:t>
            </a:r>
            <a:br>
              <a:rPr lang="fr-FR" dirty="0"/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55CBD6-5577-F048-B5A6-9B1FFDA7B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306286"/>
            <a:ext cx="11180049" cy="5074635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ru-RU" sz="2400" dirty="0">
                <a:latin typeface="Times" pitchFamily="2" charset="0"/>
              </a:rPr>
              <a:t>Закон о финансах на 2021 год знаменует приверженность правительства экологическим преобразованиям.</a:t>
            </a:r>
            <a:r>
              <a:rPr lang="fr-FR" sz="2400" dirty="0">
                <a:latin typeface="Times" pitchFamily="2" charset="0"/>
              </a:rPr>
              <a:t> </a:t>
            </a:r>
            <a:r>
              <a:rPr lang="ru-RU" sz="2400" dirty="0">
                <a:latin typeface="Times" pitchFamily="2" charset="0"/>
              </a:rPr>
              <a:t>В рамках миссии «План восстановления» в 2021 году будут профинансированы действия в пользу экологии на сумму 18,4 млрд евро в виде бюджетных обязательства.</a:t>
            </a:r>
            <a:endParaRPr lang="fr-FR" sz="2400" dirty="0">
              <a:latin typeface="Times" pitchFamily="2" charset="0"/>
            </a:endParaRPr>
          </a:p>
          <a:p>
            <a:pPr lvl="0"/>
            <a:r>
              <a:rPr lang="ru-RU" sz="2400" dirty="0">
                <a:latin typeface="Times" pitchFamily="2" charset="0"/>
              </a:rPr>
              <a:t>Экологическое налогообложение усиливает стимулы к использованию возобновляемых источников энергии, сокращению выбросов парниковых газов и борьбе с искусственной обработкой почв.</a:t>
            </a:r>
            <a:endParaRPr lang="fr-FR" sz="2400" dirty="0">
              <a:latin typeface="Times" pitchFamily="2" charset="0"/>
            </a:endParaRPr>
          </a:p>
          <a:p>
            <a:pPr lvl="0"/>
            <a:r>
              <a:rPr lang="ru-RU" sz="2400" dirty="0">
                <a:latin typeface="Times" pitchFamily="2" charset="0"/>
              </a:rPr>
              <a:t>2021 финансовый гол - это первый год</a:t>
            </a:r>
            <a:r>
              <a:rPr lang="fr-FR" sz="2400" dirty="0">
                <a:latin typeface="Times" pitchFamily="2" charset="0"/>
              </a:rPr>
              <a:t>  </a:t>
            </a:r>
            <a:r>
              <a:rPr lang="ru-RU" sz="2400" b="1" dirty="0">
                <a:solidFill>
                  <a:srgbClr val="92D050"/>
                </a:solidFill>
                <a:latin typeface="Times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зеленого бюджета</a:t>
            </a:r>
            <a:r>
              <a:rPr lang="ru-RU" sz="2400" b="1" dirty="0">
                <a:solidFill>
                  <a:srgbClr val="92D050"/>
                </a:solidFill>
                <a:latin typeface="Times" pitchFamily="2" charset="0"/>
              </a:rPr>
              <a:t>.</a:t>
            </a:r>
            <a:r>
              <a:rPr lang="fr-FR" sz="2400" b="1" dirty="0">
                <a:solidFill>
                  <a:srgbClr val="92D050"/>
                </a:solidFill>
                <a:latin typeface="Times" pitchFamily="2" charset="0"/>
              </a:rPr>
              <a:t> </a:t>
            </a:r>
            <a:r>
              <a:rPr lang="ru-RU" sz="2400" dirty="0">
                <a:latin typeface="Times" pitchFamily="2" charset="0"/>
              </a:rPr>
              <a:t>Все расходы государственного бюджета и налоговые доходы подлежат оценке с указанием их воздействия на окружающую среду (</a:t>
            </a:r>
            <a:r>
              <a:rPr lang="ru-RU" sz="2400" i="1" dirty="0">
                <a:latin typeface="Times" pitchFamily="2" charset="0"/>
              </a:rPr>
              <a:t>климат, адаптация к изменению климата, водные ресурсы, круговая экономика, борьба с загрязнением, биоразнообразие</a:t>
            </a:r>
            <a:r>
              <a:rPr lang="ru-RU" sz="2400" dirty="0">
                <a:latin typeface="Times" pitchFamily="2" charset="0"/>
              </a:rPr>
              <a:t>).</a:t>
            </a:r>
            <a:endParaRPr lang="fr-FR" sz="2400" dirty="0">
              <a:latin typeface="Times" pitchFamily="2" charset="0"/>
            </a:endParaRPr>
          </a:p>
          <a:p>
            <a:pPr lvl="0"/>
            <a:r>
              <a:rPr lang="ru-RU" sz="2400" dirty="0">
                <a:latin typeface="Times" pitchFamily="2" charset="0"/>
              </a:rPr>
              <a:t>Франция является пионером на мировом уровне в этом процессе прозрачности, который обогащает информацию парламента, граждан И мирового сообщества о воздействии общественных действий на окружающую среду.</a:t>
            </a:r>
            <a:endParaRPr lang="fr-FR" sz="2400" dirty="0">
              <a:latin typeface="Times" pitchFamily="2" charset="0"/>
            </a:endParaRP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EFECA7-F215-D245-8397-0762BDAA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55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39A089-2D06-3544-826A-27E3E2769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863" y="422378"/>
            <a:ext cx="9853339" cy="8373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" pitchFamily="2" charset="0"/>
              </a:rPr>
              <a:t>Экологические критерии</a:t>
            </a:r>
            <a:r>
              <a:rPr lang="fr-FR" b="1" dirty="0">
                <a:latin typeface="Times" pitchFamily="2" charset="0"/>
              </a:rPr>
              <a:t> </a:t>
            </a:r>
            <a:r>
              <a:rPr lang="ru-RU" b="1" dirty="0">
                <a:latin typeface="Times" pitchFamily="2" charset="0"/>
              </a:rPr>
              <a:t>государственного бюджета</a:t>
            </a:r>
            <a:br>
              <a:rPr lang="fr-FR" dirty="0"/>
            </a:b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A0B471-E167-8F4E-B2AD-0090EE751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4863" y="1366576"/>
            <a:ext cx="10152824" cy="503991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b="1" dirty="0">
                <a:latin typeface="Times" pitchFamily="2" charset="0"/>
              </a:rPr>
              <a:t>	В бюджете определены воздействия государственных доходов и </a:t>
            </a:r>
            <a:r>
              <a:rPr lang="ru-RU" sz="2400" b="1" dirty="0" err="1">
                <a:latin typeface="Times" pitchFamily="2" charset="0"/>
              </a:rPr>
              <a:t>расхдов</a:t>
            </a:r>
            <a:r>
              <a:rPr lang="ru-RU" sz="2400" b="1" dirty="0">
                <a:latin typeface="Times" pitchFamily="2" charset="0"/>
              </a:rPr>
              <a:t>, как положительные, так и отрицательные, в отношении 6 экологических целей:</a:t>
            </a:r>
            <a:endParaRPr lang="fr-FR" sz="2400" dirty="0">
              <a:latin typeface="Times" pitchFamily="2" charset="0"/>
            </a:endParaRPr>
          </a:p>
          <a:p>
            <a:pPr lvl="0"/>
            <a:r>
              <a:rPr lang="fr-FR" sz="2400" dirty="0" err="1">
                <a:latin typeface="Times" pitchFamily="2" charset="0"/>
              </a:rPr>
              <a:t>борьба</a:t>
            </a:r>
            <a:r>
              <a:rPr lang="fr-FR" sz="2400" dirty="0">
                <a:latin typeface="Times" pitchFamily="2" charset="0"/>
              </a:rPr>
              <a:t> </a:t>
            </a:r>
            <a:r>
              <a:rPr lang="fr-FR" sz="2400" dirty="0" err="1">
                <a:latin typeface="Times" pitchFamily="2" charset="0"/>
              </a:rPr>
              <a:t>с</a:t>
            </a:r>
            <a:r>
              <a:rPr lang="fr-FR" sz="2400" dirty="0">
                <a:latin typeface="Times" pitchFamily="2" charset="0"/>
              </a:rPr>
              <a:t> </a:t>
            </a:r>
            <a:r>
              <a:rPr lang="fr-FR" sz="2400" dirty="0" err="1">
                <a:latin typeface="Times" pitchFamily="2" charset="0"/>
              </a:rPr>
              <a:t>изменением</a:t>
            </a:r>
            <a:r>
              <a:rPr lang="fr-FR" sz="2400" dirty="0">
                <a:latin typeface="Times" pitchFamily="2" charset="0"/>
              </a:rPr>
              <a:t> </a:t>
            </a:r>
            <a:r>
              <a:rPr lang="fr-FR" sz="2400" dirty="0" err="1">
                <a:latin typeface="Times" pitchFamily="2" charset="0"/>
              </a:rPr>
              <a:t>климата</a:t>
            </a:r>
            <a:r>
              <a:rPr lang="fr-FR" sz="2400" dirty="0">
                <a:latin typeface="Times" pitchFamily="2" charset="0"/>
              </a:rPr>
              <a:t>,</a:t>
            </a:r>
          </a:p>
          <a:p>
            <a:pPr lvl="0"/>
            <a:r>
              <a:rPr lang="ru-RU" sz="2400" dirty="0">
                <a:latin typeface="Times" pitchFamily="2" charset="0"/>
              </a:rPr>
              <a:t>адаптация к изменению климата и предотвращение природных рисков,</a:t>
            </a:r>
            <a:endParaRPr lang="fr-FR" sz="2400" dirty="0">
              <a:latin typeface="Times" pitchFamily="2" charset="0"/>
            </a:endParaRPr>
          </a:p>
          <a:p>
            <a:pPr lvl="0"/>
            <a:r>
              <a:rPr lang="fr-FR" sz="2400" dirty="0" err="1">
                <a:latin typeface="Times" pitchFamily="2" charset="0"/>
              </a:rPr>
              <a:t>управление</a:t>
            </a:r>
            <a:r>
              <a:rPr lang="fr-FR" sz="2400" dirty="0">
                <a:latin typeface="Times" pitchFamily="2" charset="0"/>
              </a:rPr>
              <a:t> </a:t>
            </a:r>
            <a:r>
              <a:rPr lang="fr-FR" sz="2400" dirty="0" err="1">
                <a:latin typeface="Times" pitchFamily="2" charset="0"/>
              </a:rPr>
              <a:t>водными</a:t>
            </a:r>
            <a:r>
              <a:rPr lang="fr-FR" sz="2400" dirty="0">
                <a:latin typeface="Times" pitchFamily="2" charset="0"/>
              </a:rPr>
              <a:t> </a:t>
            </a:r>
            <a:r>
              <a:rPr lang="fr-FR" sz="2400" dirty="0" err="1">
                <a:latin typeface="Times" pitchFamily="2" charset="0"/>
              </a:rPr>
              <a:t>ресурсами</a:t>
            </a:r>
            <a:r>
              <a:rPr lang="fr-FR" sz="2400" dirty="0">
                <a:latin typeface="Times" pitchFamily="2" charset="0"/>
              </a:rPr>
              <a:t>,</a:t>
            </a:r>
          </a:p>
          <a:p>
            <a:pPr lvl="0"/>
            <a:r>
              <a:rPr lang="ru-RU" sz="2400" dirty="0">
                <a:latin typeface="Times" pitchFamily="2" charset="0"/>
              </a:rPr>
              <a:t>экономика «замкнутого цикла» , отходы и предотвращение технологических рисков,</a:t>
            </a:r>
            <a:endParaRPr lang="fr-FR" sz="2400" dirty="0">
              <a:latin typeface="Times" pitchFamily="2" charset="0"/>
            </a:endParaRPr>
          </a:p>
          <a:p>
            <a:pPr lvl="0"/>
            <a:r>
              <a:rPr lang="fr-FR" sz="2400" dirty="0" err="1">
                <a:latin typeface="Times" pitchFamily="2" charset="0"/>
              </a:rPr>
              <a:t>борьба</a:t>
            </a:r>
            <a:r>
              <a:rPr lang="fr-FR" sz="2400" dirty="0">
                <a:latin typeface="Times" pitchFamily="2" charset="0"/>
              </a:rPr>
              <a:t> </a:t>
            </a:r>
            <a:r>
              <a:rPr lang="fr-FR" sz="2400" dirty="0" err="1">
                <a:latin typeface="Times" pitchFamily="2" charset="0"/>
              </a:rPr>
              <a:t>с</a:t>
            </a:r>
            <a:r>
              <a:rPr lang="fr-FR" sz="2400" dirty="0">
                <a:latin typeface="Times" pitchFamily="2" charset="0"/>
              </a:rPr>
              <a:t> </a:t>
            </a:r>
            <a:r>
              <a:rPr lang="fr-FR" sz="2400" dirty="0" err="1">
                <a:latin typeface="Times" pitchFamily="2" charset="0"/>
              </a:rPr>
              <a:t>загрязнением</a:t>
            </a:r>
            <a:r>
              <a:rPr lang="fr-FR" sz="2400" dirty="0">
                <a:latin typeface="Times" pitchFamily="2" charset="0"/>
              </a:rPr>
              <a:t>,</a:t>
            </a:r>
          </a:p>
          <a:p>
            <a:pPr lvl="0"/>
            <a:r>
              <a:rPr lang="ru-RU" sz="2400" dirty="0">
                <a:latin typeface="Times" pitchFamily="2" charset="0"/>
              </a:rPr>
              <a:t>биоразнообразие и охрана природных, сельскохозяйственных и лесных территорий.</a:t>
            </a:r>
            <a:endParaRPr lang="fr-FR" sz="2400" dirty="0">
              <a:latin typeface="Times" pitchFamily="2" charset="0"/>
            </a:endParaRPr>
          </a:p>
          <a:p>
            <a:pPr marL="0" indent="0">
              <a:buNone/>
            </a:pPr>
            <a:r>
              <a:rPr lang="ru-RU" sz="2400" b="1" dirty="0">
                <a:latin typeface="Times" pitchFamily="2" charset="0"/>
              </a:rPr>
              <a:t>	По каждой из этих осей воздействие бывает благоприятным, нейтральным или неблагоприятным.</a:t>
            </a:r>
            <a:endParaRPr lang="fr-FR" sz="2400" dirty="0">
              <a:latin typeface="Times" pitchFamily="2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1B5C792-C4D1-6D48-9262-D3EBBFB60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868577"/>
      </p:ext>
    </p:extLst>
  </p:cSld>
  <p:clrMapOvr>
    <a:masterClrMapping/>
  </p:clrMapOvr>
</p:sld>
</file>

<file path=ppt/theme/theme1.xml><?xml version="1.0" encoding="utf-8"?>
<a:theme xmlns:a="http://schemas.openxmlformats.org/drawingml/2006/main" name="Brin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Brin</Template>
  <TotalTime>76</TotalTime>
  <Words>2086</Words>
  <Application>Microsoft Macintosh PowerPoint</Application>
  <PresentationFormat>Grand écran</PresentationFormat>
  <Paragraphs>155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Century Gothic</vt:lpstr>
      <vt:lpstr>Times</vt:lpstr>
      <vt:lpstr>Times New Roman</vt:lpstr>
      <vt:lpstr>Wingdings 3</vt:lpstr>
      <vt:lpstr>Brin</vt:lpstr>
      <vt:lpstr>Государственные финансы  в рамках концепции ESG и первый в мире «зелёный» бюджет государства   Анна Александровна БЕЛЕНЧУК государственный советник Российской Федерации 2 класса проф., д.э.н. Наталия Николаевна ШАШ РЭУ им. Г. В. Плеханова проф., д.э.н. Мстислав Платонович АФАНАСЬЕВ НИУ ВШЭ, ИНП РАН</vt:lpstr>
      <vt:lpstr>Эпиграф доклада </vt:lpstr>
      <vt:lpstr>Источники информации</vt:lpstr>
      <vt:lpstr>Корпоративная линия ESG </vt:lpstr>
      <vt:lpstr>Публичная (государственная) линия ESG</vt:lpstr>
      <vt:lpstr>Франция стала первым государством, которое оснастило себя инструментом для анализа воздействия своего бюджета на окружающую среду. </vt:lpstr>
      <vt:lpstr>Классификация эволюции государственного бюджета во Франции</vt:lpstr>
      <vt:lpstr>Первый финансовый год зеленого бюджета </vt:lpstr>
      <vt:lpstr>Экологические критерии государственного бюджета </vt:lpstr>
      <vt:lpstr>Экологические критерии бюджетирования</vt:lpstr>
      <vt:lpstr>Больше читаемости и прозрачности госбюджета  </vt:lpstr>
      <vt:lpstr>Présentation PowerPoint</vt:lpstr>
      <vt:lpstr>Présentation PowerPoint</vt:lpstr>
      <vt:lpstr>Бюджет на 2021 год, соответствующий его экологическим амбициям  </vt:lpstr>
      <vt:lpstr>АНАЛИЗ ПОЛОЖИТЕЛЬНЫХ И ОТРИЦАТЕЛЬНЫХ ПОСЛЕДСТВИЙ В «ЗЕЛЕНОМ» БЮДЖЕТИРОВАНИИ</vt:lpstr>
      <vt:lpstr>Основные результаты финансового законопроекта до 2021 года   </vt:lpstr>
      <vt:lpstr>Снижение расходов, оказывающее неблагоприятное влияние </vt:lpstr>
      <vt:lpstr>ЧЕТЫРЕ ХАРАКТЕРИСТИКИ «ЗЕЛЕНОГО» БЮДЖЕТА</vt:lpstr>
      <vt:lpstr>ВЫВОДЫ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Государственные финансы в рамках концепции ESG и первый в мире «зелёный» бюджет государства   Анна Александровна БЕЛЕНЧУК государственный советник Российской Федерации 2 класса проф., д.э.н. Наталия Николаевна ШАШ РЭУ им. Г. В. Плеханова проф., д.э.н. Мстислав Платонович АФАНАСЬЕВ НИУ ВШЭ, ИНП РАН</dc:title>
  <dc:creator>Афанасьев Мстислав Платонович</dc:creator>
  <cp:lastModifiedBy>Афанасьев Мстислав Платонович</cp:lastModifiedBy>
  <cp:revision>36</cp:revision>
  <dcterms:created xsi:type="dcterms:W3CDTF">2021-03-23T17:03:12Z</dcterms:created>
  <dcterms:modified xsi:type="dcterms:W3CDTF">2021-03-24T09:39:05Z</dcterms:modified>
</cp:coreProperties>
</file>