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48" r:id="rId2"/>
  </p:sldMasterIdLst>
  <p:sldIdLst>
    <p:sldId id="256" r:id="rId3"/>
    <p:sldId id="385" r:id="rId4"/>
    <p:sldId id="263" r:id="rId5"/>
    <p:sldId id="285" r:id="rId6"/>
    <p:sldId id="270" r:id="rId7"/>
    <p:sldId id="262" r:id="rId8"/>
    <p:sldId id="387" r:id="rId9"/>
    <p:sldId id="417" r:id="rId10"/>
    <p:sldId id="274" r:id="rId11"/>
    <p:sldId id="416" r:id="rId12"/>
    <p:sldId id="265" r:id="rId13"/>
    <p:sldId id="275" r:id="rId14"/>
    <p:sldId id="277" r:id="rId15"/>
    <p:sldId id="276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2;&#1064;&#1069;\&#1069;&#1063;&#1055;&#1055;%20&#1056;&#1086;&#1089;&#1089;&#1080;&#1103;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&#1042;&#1064;&#1069;\&#1069;&#1063;&#1055;&#1055;%20&#1056;&#1086;&#1089;&#1089;&#1080;&#1103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Лист2!$C$3</c:f>
              <c:strCache>
                <c:ptCount val="1"/>
                <c:pt idx="0">
                  <c:v>ЦИРКОН 2018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Лист2!$B$4:$B$16</c:f>
              <c:strCache>
                <c:ptCount val="13"/>
                <c:pt idx="0">
                  <c:v>между властью и народом</c:v>
                </c:pt>
                <c:pt idx="1">
                  <c:v>между богатыми и бедными</c:v>
                </c:pt>
                <c:pt idx="2">
                  <c:v>между людьми разных политических убеждений</c:v>
                </c:pt>
                <c:pt idx="3">
                  <c:v>между чиновниками и рядовыми гражданами</c:v>
                </c:pt>
                <c:pt idx="4">
                  <c:v>между людьми разных национальностей</c:v>
                </c:pt>
                <c:pt idx="5">
                  <c:v>между молодежью и людьми старшего возраста</c:v>
                </c:pt>
                <c:pt idx="6">
                  <c:v>между местными и приезжими</c:v>
                </c:pt>
                <c:pt idx="7">
                  <c:v>между собственниками и руководством предприятий и наемными работниками</c:v>
                </c:pt>
                <c:pt idx="8">
                  <c:v>между разными группировками во власти</c:v>
                </c:pt>
                <c:pt idx="9">
                  <c:v>между правоохранительными органами (полицией, прокуратурой, судьями) и остальными гражданами</c:v>
                </c:pt>
                <c:pt idx="10">
                  <c:v>между людьми разного вероисповедания, разных религий</c:v>
                </c:pt>
                <c:pt idx="11">
                  <c:v>Никаких острых противоречий и конфликтов в современной России нет</c:v>
                </c:pt>
                <c:pt idx="12">
                  <c:v>Затрудняюсь ответить</c:v>
                </c:pt>
              </c:strCache>
            </c:strRef>
          </c:cat>
          <c:val>
            <c:numRef>
              <c:f>Лист2!$C$4:$C$16</c:f>
              <c:numCache>
                <c:formatCode>0%</c:formatCode>
                <c:ptCount val="13"/>
                <c:pt idx="0">
                  <c:v>0.45</c:v>
                </c:pt>
                <c:pt idx="1">
                  <c:v>0.4</c:v>
                </c:pt>
                <c:pt idx="2">
                  <c:v>0.24</c:v>
                </c:pt>
                <c:pt idx="3">
                  <c:v>0.23</c:v>
                </c:pt>
                <c:pt idx="4">
                  <c:v>0.16</c:v>
                </c:pt>
                <c:pt idx="5">
                  <c:v>0.15</c:v>
                </c:pt>
                <c:pt idx="6">
                  <c:v>0.13</c:v>
                </c:pt>
                <c:pt idx="7">
                  <c:v>0.1</c:v>
                </c:pt>
                <c:pt idx="8">
                  <c:v>0.09</c:v>
                </c:pt>
                <c:pt idx="9">
                  <c:v>7.0000000000000007E-2</c:v>
                </c:pt>
                <c:pt idx="10">
                  <c:v>7.0000000000000007E-2</c:v>
                </c:pt>
                <c:pt idx="11">
                  <c:v>7.0000000000000007E-2</c:v>
                </c:pt>
                <c:pt idx="12">
                  <c:v>0.06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C9A-4103-B86D-B107F26DE35F}"/>
            </c:ext>
          </c:extLst>
        </c:ser>
        <c:ser>
          <c:idx val="1"/>
          <c:order val="1"/>
          <c:tx>
            <c:strRef>
              <c:f>Лист2!$D$3</c:f>
              <c:strCache>
                <c:ptCount val="1"/>
                <c:pt idx="0">
                  <c:v>ИС РАН 2015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Лист2!$B$4:$B$16</c:f>
              <c:strCache>
                <c:ptCount val="13"/>
                <c:pt idx="0">
                  <c:v>между властью и народом</c:v>
                </c:pt>
                <c:pt idx="1">
                  <c:v>между богатыми и бедными</c:v>
                </c:pt>
                <c:pt idx="2">
                  <c:v>между людьми разных политических убеждений</c:v>
                </c:pt>
                <c:pt idx="3">
                  <c:v>между чиновниками и рядовыми гражданами</c:v>
                </c:pt>
                <c:pt idx="4">
                  <c:v>между людьми разных национальностей</c:v>
                </c:pt>
                <c:pt idx="5">
                  <c:v>между молодежью и людьми старшего возраста</c:v>
                </c:pt>
                <c:pt idx="6">
                  <c:v>между местными и приезжими</c:v>
                </c:pt>
                <c:pt idx="7">
                  <c:v>между собственниками и руководством предприятий и наемными работниками</c:v>
                </c:pt>
                <c:pt idx="8">
                  <c:v>между разными группировками во власти</c:v>
                </c:pt>
                <c:pt idx="9">
                  <c:v>между правоохранительными органами (полицией, прокуратурой, судьями) и остальными гражданами</c:v>
                </c:pt>
                <c:pt idx="10">
                  <c:v>между людьми разного вероисповедания, разных религий</c:v>
                </c:pt>
                <c:pt idx="11">
                  <c:v>Никаких острых противоречий и конфликтов в современной России нет</c:v>
                </c:pt>
                <c:pt idx="12">
                  <c:v>Затрудняюсь ответить</c:v>
                </c:pt>
              </c:strCache>
            </c:strRef>
          </c:cat>
          <c:val>
            <c:numRef>
              <c:f>Лист2!$D$4:$D$16</c:f>
              <c:numCache>
                <c:formatCode>0%</c:formatCode>
                <c:ptCount val="13"/>
                <c:pt idx="0">
                  <c:v>0.32</c:v>
                </c:pt>
                <c:pt idx="1">
                  <c:v>0.37</c:v>
                </c:pt>
                <c:pt idx="2">
                  <c:v>0.06</c:v>
                </c:pt>
                <c:pt idx="3">
                  <c:v>0.25</c:v>
                </c:pt>
                <c:pt idx="4">
                  <c:v>0.15</c:v>
                </c:pt>
                <c:pt idx="5">
                  <c:v>0.11</c:v>
                </c:pt>
                <c:pt idx="6">
                  <c:v>0.13</c:v>
                </c:pt>
                <c:pt idx="7">
                  <c:v>0.2</c:v>
                </c:pt>
                <c:pt idx="8">
                  <c:v>0.12</c:v>
                </c:pt>
                <c:pt idx="9">
                  <c:v>0</c:v>
                </c:pt>
                <c:pt idx="10">
                  <c:v>0.05</c:v>
                </c:pt>
                <c:pt idx="11">
                  <c:v>0.11</c:v>
                </c:pt>
                <c:pt idx="12">
                  <c:v>0.01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C9A-4103-B86D-B107F26DE35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97132928"/>
        <c:axId val="97134464"/>
        <c:axId val="0"/>
      </c:bar3DChart>
      <c:catAx>
        <c:axId val="971329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800" baseline="0"/>
            </a:pPr>
            <a:endParaRPr lang="ru-RU"/>
          </a:p>
        </c:txPr>
        <c:crossAx val="97134464"/>
        <c:crosses val="autoZero"/>
        <c:auto val="1"/>
        <c:lblAlgn val="ctr"/>
        <c:lblOffset val="100"/>
        <c:noMultiLvlLbl val="0"/>
      </c:catAx>
      <c:valAx>
        <c:axId val="9713446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9713292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/>
                      <a:t>64%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0-1C6A-4EE3-97AA-EAD58E0274CF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/>
                      <a:t>6%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1-1C6A-4EE3-97AA-EAD58E0274CF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/>
                      <a:t>58%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howDataLabelsRange val="0"/>
                </c:ext>
                <c:ext xmlns:c16="http://schemas.microsoft.com/office/drawing/2014/chart" uri="{C3380CC4-5D6E-409C-BE32-E72D297353CC}">
                  <c16:uniqueId val="{00000002-1C6A-4EE3-97AA-EAD58E0274C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Лист1!$A$2:$A$5</c:f>
              <c:strCache>
                <c:ptCount val="3"/>
                <c:pt idx="0">
                  <c:v>Проголосовали за Ед.Рос</c:v>
                </c:pt>
                <c:pt idx="1">
                  <c:v>Знали, в чем состоит "план Путина"</c:v>
                </c:pt>
                <c:pt idx="2">
                  <c:v>Верили, что "у Путина есть план"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64</c:v>
                </c:pt>
                <c:pt idx="1">
                  <c:v>6</c:v>
                </c:pt>
                <c:pt idx="2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AA-4CC5-A4E7-D2B9E7EAA0D6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Проголосовали за Ед.Рос</c:v>
                </c:pt>
                <c:pt idx="1">
                  <c:v>Знали, в чем состоит "план Путина"</c:v>
                </c:pt>
                <c:pt idx="2">
                  <c:v>Верили, что "у Путина есть план"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53AA-4CC5-A4E7-D2B9E7EAA0D6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Столбец2</c:v>
                </c:pt>
              </c:strCache>
            </c:strRef>
          </c:tx>
          <c:invertIfNegative val="0"/>
          <c:cat>
            <c:strRef>
              <c:f>Лист1!$A$2:$A$5</c:f>
              <c:strCache>
                <c:ptCount val="3"/>
                <c:pt idx="0">
                  <c:v>Проголосовали за Ед.Рос</c:v>
                </c:pt>
                <c:pt idx="1">
                  <c:v>Знали, в чем состоит "план Путина"</c:v>
                </c:pt>
                <c:pt idx="2">
                  <c:v>Верили, что "у Путина есть план"</c:v>
                </c:pt>
              </c:strCache>
            </c:str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53AA-4CC5-A4E7-D2B9E7EAA0D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92424448"/>
        <c:axId val="92446720"/>
        <c:axId val="0"/>
      </c:bar3DChart>
      <c:catAx>
        <c:axId val="9242444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aseline="0"/>
            </a:pPr>
            <a:endParaRPr lang="ru-RU"/>
          </a:p>
        </c:txPr>
        <c:crossAx val="92446720"/>
        <c:crosses val="autoZero"/>
        <c:auto val="1"/>
        <c:lblAlgn val="ctr"/>
        <c:lblOffset val="100"/>
        <c:noMultiLvlLbl val="0"/>
      </c:catAx>
      <c:valAx>
        <c:axId val="92446720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none"/>
        <c:crossAx val="924244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Лист1!$C$13</c:f>
              <c:strCache>
                <c:ptCount val="1"/>
                <c:pt idx="0">
                  <c:v>Eff. No Parl Part</c:v>
                </c:pt>
              </c:strCache>
            </c:strRef>
          </c:tx>
          <c:cat>
            <c:numRef>
              <c:f>Лист1!$B$14:$B$20</c:f>
              <c:numCache>
                <c:formatCode>General</c:formatCode>
                <c:ptCount val="7"/>
                <c:pt idx="0">
                  <c:v>1993</c:v>
                </c:pt>
                <c:pt idx="1">
                  <c:v>1995</c:v>
                </c:pt>
                <c:pt idx="2">
                  <c:v>1999</c:v>
                </c:pt>
                <c:pt idx="3">
                  <c:v>2003</c:v>
                </c:pt>
                <c:pt idx="4">
                  <c:v>2007</c:v>
                </c:pt>
                <c:pt idx="5">
                  <c:v>2011</c:v>
                </c:pt>
                <c:pt idx="6">
                  <c:v>2016</c:v>
                </c:pt>
              </c:numCache>
            </c:numRef>
          </c:cat>
          <c:val>
            <c:numRef>
              <c:f>Лист1!$C$14:$C$20</c:f>
              <c:numCache>
                <c:formatCode>General</c:formatCode>
                <c:ptCount val="7"/>
                <c:pt idx="0">
                  <c:v>8.26</c:v>
                </c:pt>
                <c:pt idx="1">
                  <c:v>6.08</c:v>
                </c:pt>
                <c:pt idx="2">
                  <c:v>7.96</c:v>
                </c:pt>
                <c:pt idx="3">
                  <c:v>3.71</c:v>
                </c:pt>
                <c:pt idx="4">
                  <c:v>1.9200000000000004</c:v>
                </c:pt>
                <c:pt idx="5">
                  <c:v>2.8</c:v>
                </c:pt>
                <c:pt idx="6">
                  <c:v>1.6600000000000001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DB4-4EF6-9B40-79A0F1013E5F}"/>
            </c:ext>
          </c:extLst>
        </c:ser>
        <c:ser>
          <c:idx val="1"/>
          <c:order val="1"/>
          <c:tx>
            <c:strRef>
              <c:f>Лист1!$D$13</c:f>
              <c:strCache>
                <c:ptCount val="1"/>
                <c:pt idx="0">
                  <c:v>No participants</c:v>
                </c:pt>
              </c:strCache>
            </c:strRef>
          </c:tx>
          <c:cat>
            <c:numRef>
              <c:f>Лист1!$B$14:$B$20</c:f>
              <c:numCache>
                <c:formatCode>General</c:formatCode>
                <c:ptCount val="7"/>
                <c:pt idx="0">
                  <c:v>1993</c:v>
                </c:pt>
                <c:pt idx="1">
                  <c:v>1995</c:v>
                </c:pt>
                <c:pt idx="2">
                  <c:v>1999</c:v>
                </c:pt>
                <c:pt idx="3">
                  <c:v>2003</c:v>
                </c:pt>
                <c:pt idx="4">
                  <c:v>2007</c:v>
                </c:pt>
                <c:pt idx="5">
                  <c:v>2011</c:v>
                </c:pt>
                <c:pt idx="6">
                  <c:v>2016</c:v>
                </c:pt>
              </c:numCache>
            </c:numRef>
          </c:cat>
          <c:val>
            <c:numRef>
              <c:f>Лист1!$D$14:$D$20</c:f>
              <c:numCache>
                <c:formatCode>General</c:formatCode>
                <c:ptCount val="7"/>
                <c:pt idx="0">
                  <c:v>13</c:v>
                </c:pt>
                <c:pt idx="1">
                  <c:v>43</c:v>
                </c:pt>
                <c:pt idx="2">
                  <c:v>26</c:v>
                </c:pt>
                <c:pt idx="3">
                  <c:v>23</c:v>
                </c:pt>
                <c:pt idx="4">
                  <c:v>11</c:v>
                </c:pt>
                <c:pt idx="5">
                  <c:v>7</c:v>
                </c:pt>
                <c:pt idx="6">
                  <c:v>14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DB4-4EF6-9B40-79A0F1013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596864"/>
        <c:axId val="70920832"/>
      </c:lineChart>
      <c:catAx>
        <c:axId val="7059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0920832"/>
        <c:crosses val="autoZero"/>
        <c:auto val="1"/>
        <c:lblAlgn val="ctr"/>
        <c:lblOffset val="100"/>
        <c:noMultiLvlLbl val="0"/>
      </c:catAx>
      <c:valAx>
        <c:axId val="70920832"/>
        <c:scaling>
          <c:orientation val="minMax"/>
          <c:max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059686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99EE8D-D136-4218-BDFB-2B25E8AB6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944BE3-9EC6-4AED-9017-E7910B70C9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BD43A58-54A5-4790-8009-D92DA089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574BDC-A954-4BD4-B527-F5D38B472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B4F793-29C2-44E1-B93B-7BE4CD7CD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8162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455109-75B4-4393-AD09-FC72F4D5E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6C26051-2C0B-46AD-A704-5EDEEC4C7C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69FE928-F3A8-4050-AE65-A5AC8A8BA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A23AB7A-647E-4B5B-9B88-3ADDFBF217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8AED2A2-18B6-4C9F-B26B-3EA957888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97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44CC500-E3B6-4719-9F0A-C268B189886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3353459-5DFF-4038-8121-C49CC9B715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A1D10B-CFEE-45BB-8897-2EF1B8400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0E1951-A61D-4FB9-A211-2DCA0DB7A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40513B-785C-4F71-913E-8E47B8DA1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74298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83D7AE-0663-4830-A246-6AC3AB95B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F8D5F22-1A74-43DC-8474-997B8EC92D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1049425-E911-487E-BA31-35936E015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4F0059C-6860-48BB-874F-C51CC8992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2DB7BC-ABAF-465F-9B50-C24E9AF52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9251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D2FB77-4350-4D4C-A984-B42A343149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452B08-FC81-482A-A317-A184D866C8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CE9CE28-AF53-4D3A-BFD4-638039496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4CC7494-FB7D-4B87-B498-B43F4CECC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1D3954-0A89-4A3A-822A-3ABA531A17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62093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F77AE4-F076-4BC5-8218-4A3A3291D7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DF762C5-2A17-4B6F-8FBA-90582CA81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088107A-46AC-41B7-A1E7-8B5616549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925B2C-516C-4B18-81B6-F9D54414B0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7FFC231-0513-44C0-B850-ED0FFF6172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83674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A9DC38-05F4-412B-9721-A01A0A43B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F73724-50B6-4AA3-9515-714A5A8D4E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EA60F6D-997B-4D2E-8CF1-1B4FF3DF4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DD39D72-EB62-4724-9701-ABD23A428C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8DEED11-0AFD-49B2-BEAE-263008FDE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ABF86D-748A-4A82-B1BA-62147D7DFB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21731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418C54-7428-4616-AC8D-96AEB2C153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37247A6-7C18-4104-BE49-4B88FA225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5B4DF0E-F995-4891-B6CE-2CF4B9D5D1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B0AD808-C236-4C82-AB3B-F2E62B7C00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C16C17D0-C5B9-4140-8779-AAFDC50DA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D856977C-6432-4954-8ADF-D0B02EEC7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7FB6B73-5A3C-4E40-A690-B08E36524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1EB6425-FADA-420A-B251-980F15BEE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46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A1FD4F9-BC76-4D56-B182-FACD511B4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D2C9DA6-AE10-41F2-A313-040D5EF19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ABBC9C0-3A18-4373-BB90-DAC0B8AAE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10B7850-E030-4E34-B2C3-C4AAC78AD6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89176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864B0EF-FF85-4ECF-A3E6-257558D467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600661-4E1D-491C-BCEC-C7A992C41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04B85BA-3CAF-4821-A22C-CCEC534C0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14087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10AA84-087B-45D1-A5A6-05E896AE2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722190-CFA7-4E96-9677-F8C7C947CE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20B51FD-DF63-450E-852A-76C0D35EA2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665070B-339D-4E51-B9CC-CACB8A3FA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BA44353-1E63-42E2-9A80-187B827C3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858601A-98C1-406D-8DEC-CD9AA667D3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3405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B9177E-CD13-47B0-B223-B46262CE01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713DDE-611C-4423-80B1-DF54C6A49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345BA41-5ED6-4068-A593-A689FC1DE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8D1715-C0CA-4EEA-88ED-463FEDA1B1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29E040-4D5B-4FE4-BEAB-DD9415DB6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6010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ABD749-6E81-4EC7-A479-87DED552CC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1281CE-41F0-43A7-83C5-F006C99074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04E193C-0645-42BC-9181-1A3DE30AC1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262E45-4E15-4944-B722-ECA74AF10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7867A5D-E8C5-4A0A-97A9-3FC487E91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144B2D2-93E7-46E9-9D93-D369B0DA4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94116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91A7EB-1E7B-403C-BF3B-026589AD6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99CA3C41-46E0-4B87-9C0D-4B2C359D38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3FEA7D9-BD36-4BB5-A18D-A1AF23717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5A52DBD-E815-4DA0-9FD6-28313BE78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C5280-AD66-4801-955B-7C07B9DF8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273659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3A5C18-75FB-492E-BE58-22808F58A9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7C3388E-AC07-4334-9815-971F3DF37D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5E82B7-A4AA-4671-BF1A-140C57CAA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D214241-2E1F-43B7-A473-56DF33632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79BF778-6B3E-4B6A-B994-A8DAC3392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70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2B70F3-86CF-4031-80FA-D63AF18FD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39BE303-AAA3-43E0-A111-E6BFFC9DC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3A51C5-3EE2-4361-8408-42220B48DC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86EFEF-93E4-44AF-85A0-2782C9043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158496-0558-4826-BA20-C253F3548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204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C9FBB9-CD9E-40A2-AE4F-1A0C89A6C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DE6726-098D-4BB6-A6C5-15E37CEFA86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C7F86A3-11FC-4A8F-9A89-D7E202735C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CE2E621-B973-4419-A464-FB39BC79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4FDAFCC-8A35-4335-9353-3FD0363805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6833656-5644-4840-929F-29F03C33A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114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32DC34-A438-4FBF-BD91-19829D76F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B0F0E6-76F2-4C2D-B82A-3F1B972A3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2CFB9D-F220-4DBE-854C-7271379920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1E025A0-29D8-4395-8388-8B860817FF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F40AE220-F603-4090-900A-3B9E9A4CF8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B8222F7-7B0D-43EB-A7A9-7BC7EDD1EC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DE49911-E8B0-4386-B4F7-5ADD221F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D6F6710-F8A0-4F99-86F4-982A37CC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8305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27AC71-D05C-4817-8B51-74526B49C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61C389-298D-4E2A-94A0-12546C028F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31FFA22-18B5-42B9-AFE2-E240B2D4F9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196A8E6-0EA2-4061-BB51-00636726E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308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86505E3-4C7B-43C3-A3A6-E5CF1A8A5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029F0AB9-F004-417E-AE73-352ABCA4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21E349-D396-4AE4-A313-D85913431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6234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89E7FE-ED4A-4F4C-9AD2-160C1A8C8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4E6AFFA-9451-4D9C-937B-8ACE40111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9E1E2A4-ED1A-4DA3-B6D5-7F409E77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1E75AB0-68C5-4573-80C2-6FC3E1B338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F64855A-2FF9-4616-B853-24791B03E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6A94B5-18BF-4900-A04B-10C1F74AE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2047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042FB3-CE04-469E-B3E3-E643BCC74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4EB1CBB-BD1B-41CC-ADA1-9CD2A8578D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D5986EB-2C66-4A04-BE9B-76B487AC78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78A6AE2-BAC5-4928-BDC2-C847A8B22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700454-BF76-45CE-B39D-0AFC9E4E3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827F0AB-45AF-4AF8-8B2A-19A8BA85E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291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D7DD9D9-4739-4470-9528-3D3EE2D71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3A552D-1338-4AE1-A4E8-047B04C47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859773-B99E-4CC3-9FBD-4AB05D6D4C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C27D2-6941-4006-82A9-05D6379FFB97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15B4697-34D4-4FCD-9A85-880A586D3B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CC3902D-A3AE-45B1-8FB8-EE319C60BB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A7462-26D6-4907-859D-9A70BEED92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6670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58B940-99E3-4AB7-97D1-F3F43B6E4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66B5348-B405-4DBB-BA1A-C8DEEF882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E63B00B-370E-458F-B86B-AAD5840867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63B9E-A061-4A51-BCD9-D23B37D0A741}" type="datetimeFigureOut">
              <a:rPr lang="ru-RU" smtClean="0"/>
              <a:t>11.02.2021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115D028-E3BD-4BA4-AA17-4772E3CE7E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F8F90A0-FD6A-4E74-A05B-F866F043866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9B72-5162-47AC-B820-E8B8B522A3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1567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zircon.ru/upload/iblock/d20/Doverie_i_cennostnaja_solidarizacija_Prezentacij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DCE1594-A2D8-4481-843F-8CF39B4551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Особенности национальной партийности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BB8F289-000B-40D3-8D7D-1979BD7B0A3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Макаренко Борис Игоревич</a:t>
            </a:r>
          </a:p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Профессор ФСН НИУ ВШЭ</a:t>
            </a:r>
          </a:p>
        </p:txBody>
      </p:sp>
    </p:spTree>
    <p:extLst>
      <p:ext uri="{BB962C8B-B14F-4D97-AF65-F5344CB8AC3E}">
        <p14:creationId xmlns:p14="http://schemas.microsoft.com/office/powerpoint/2010/main" val="599743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0070C0"/>
                </a:solidFill>
              </a:rPr>
              <a:t>Три патернализма + один популизм + вакуум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023457" y="1600200"/>
          <a:ext cx="10091957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48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4777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9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Ниша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Запрос избирателя к государству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Партия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Лоялизм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…</a:t>
                      </a:r>
                      <a:r>
                        <a:rPr lang="ru-RU" i="1" dirty="0"/>
                        <a:t>спасибо, что столько нам даёте!</a:t>
                      </a:r>
                      <a:r>
                        <a:rPr lang="ru-RU" i="1" baseline="0" dirty="0"/>
                        <a:t> Надо бы раза в три больше, но всё равно – спасибо!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Разочарование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…</a:t>
                      </a:r>
                      <a:r>
                        <a:rPr lang="ru-RU" i="1" baseline="0" dirty="0"/>
                        <a:t> ой, ну что же так мало? И почему меньше, чем вчера?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/>
                        <a:t>Рассерженность</a:t>
                      </a:r>
                      <a:r>
                        <a:rPr lang="ru-RU" dirty="0"/>
                        <a:t>,</a:t>
                      </a:r>
                      <a:r>
                        <a:rPr lang="ru-RU" baseline="0" dirty="0"/>
                        <a:t> отторжение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… ну вы</a:t>
                      </a:r>
                      <a:r>
                        <a:rPr lang="ru-RU" i="1" baseline="0" dirty="0"/>
                        <a:t> там совсем !?!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Правый популизм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«Рассерженные горожане»</a:t>
                      </a:r>
                    </a:p>
                    <a:p>
                      <a:endParaRPr lang="ru-RU" dirty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i="1" dirty="0"/>
                        <a:t>… отвалите + дайте</a:t>
                      </a:r>
                      <a:r>
                        <a:rPr lang="ru-RU" i="1" baseline="0" dirty="0"/>
                        <a:t> порулить!</a:t>
                      </a:r>
                      <a:endParaRPr lang="ru-RU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</a:t>
                      </a:r>
                    </a:p>
                    <a:p>
                      <a:r>
                        <a:rPr lang="ru-RU" sz="2800" b="1" dirty="0">
                          <a:solidFill>
                            <a:srgbClr val="FF0000"/>
                          </a:solidFill>
                        </a:rPr>
                        <a:t>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6" name="Рисунок 5" descr="Edro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34713" y="2000241"/>
            <a:ext cx="837878" cy="785818"/>
          </a:xfrm>
          <a:prstGeom prst="rect">
            <a:avLst/>
          </a:prstGeom>
        </p:spPr>
      </p:pic>
      <p:pic>
        <p:nvPicPr>
          <p:cNvPr id="7" name="Рисунок 6" descr="лого ср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566803" y="2877717"/>
            <a:ext cx="928694" cy="653955"/>
          </a:xfrm>
          <a:prstGeom prst="rect">
            <a:avLst/>
          </a:prstGeom>
        </p:spPr>
      </p:pic>
      <p:pic>
        <p:nvPicPr>
          <p:cNvPr id="8" name="Рисунок 7" descr="logo_kpr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17386" y="3531672"/>
            <a:ext cx="693454" cy="673220"/>
          </a:xfrm>
          <a:prstGeom prst="rect">
            <a:avLst/>
          </a:prstGeom>
        </p:spPr>
      </p:pic>
      <p:pic>
        <p:nvPicPr>
          <p:cNvPr id="9" name="Рисунок 8" descr="35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394056" y="4113544"/>
            <a:ext cx="1000132" cy="750099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8AEC884E-25B6-4BD4-8716-87E0F1F1ECD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5238744" y="4143380"/>
            <a:ext cx="486438" cy="469218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AEC884E-25B6-4BD4-8716-87E0F1F1ECD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096133" y="4143380"/>
            <a:ext cx="500067" cy="464160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AEC884E-25B6-4BD4-8716-87E0F1F1ECD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596199" y="4143380"/>
            <a:ext cx="500067" cy="464160"/>
          </a:xfrm>
          <a:prstGeom prst="rect">
            <a:avLst/>
          </a:prstGeom>
        </p:spPr>
      </p:pic>
      <p:pic>
        <p:nvPicPr>
          <p:cNvPr id="13" name="Рисунок 12">
            <a:extLst>
              <a:ext uri="{FF2B5EF4-FFF2-40B4-BE49-F238E27FC236}">
                <a16:creationId xmlns:a16="http://schemas.microsoft.com/office/drawing/2014/main" id="{8AEC884E-25B6-4BD4-8716-87E0F1F1ECD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96265" y="4143380"/>
            <a:ext cx="500067" cy="464160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8AEC884E-25B6-4BD4-8716-87E0F1F1ECD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5881686" y="4143380"/>
            <a:ext cx="481194" cy="464160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8AEC884E-25B6-4BD4-8716-87E0F1F1ECDE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 flipH="1">
            <a:off x="6381752" y="4143381"/>
            <a:ext cx="483816" cy="466689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26E5F29-3A6B-45C3-A683-0187B552FE3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497631" y="4800281"/>
            <a:ext cx="1318931" cy="903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379986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«Болотная»: цветная революция?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Черты сходства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Ощущение тупика, высокой коррупции и </a:t>
            </a:r>
            <a:r>
              <a:rPr lang="ru-RU" dirty="0" err="1"/>
              <a:t>бюрократизированности</a:t>
            </a:r>
            <a:r>
              <a:rPr lang="ru-RU" dirty="0"/>
              <a:t>;</a:t>
            </a:r>
          </a:p>
          <a:p>
            <a:r>
              <a:rPr lang="ru-RU" dirty="0"/>
              <a:t>Усиливающаяся релятивная депривация;</a:t>
            </a:r>
          </a:p>
          <a:p>
            <a:r>
              <a:rPr lang="ru-RU" dirty="0"/>
              <a:t>Протест против несменяемости власти, запрос на </a:t>
            </a:r>
            <a:r>
              <a:rPr lang="ru-RU" dirty="0" err="1"/>
              <a:t>плюрализацию</a:t>
            </a:r>
            <a:r>
              <a:rPr lang="ru-RU" dirty="0"/>
              <a:t> политики;</a:t>
            </a:r>
          </a:p>
          <a:p>
            <a:r>
              <a:rPr lang="ru-RU" dirty="0"/>
              <a:t>каналы современной социальной мобилизации, в легкой форме – ощущение «карнавала»;</a:t>
            </a:r>
          </a:p>
          <a:p>
            <a:r>
              <a:rPr lang="ru-RU" dirty="0"/>
              <a:t>«отупение власти», неспособность понять происходящее в обществе.</a:t>
            </a:r>
            <a:endParaRPr lang="en-US" dirty="0"/>
          </a:p>
          <a:p>
            <a:r>
              <a:rPr lang="ru-RU" dirty="0"/>
              <a:t>Не сработала «провластная мобилизация» (провал «Наших»);</a:t>
            </a:r>
          </a:p>
          <a:p>
            <a:r>
              <a:rPr lang="ru-RU" dirty="0"/>
              <a:t>Неоднозначная трактовка «</a:t>
            </a:r>
            <a:r>
              <a:rPr lang="ru-RU"/>
              <a:t>внешнего фактора»</a:t>
            </a:r>
            <a:endParaRPr lang="ru-RU" dirty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/>
              <a:t>Различия: чего не было: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 структурированной оппозиции, альтернативной властной группировки, которая бы делала ситуацию близкой к «фифти-фифти» ;</a:t>
            </a:r>
          </a:p>
          <a:p>
            <a:r>
              <a:rPr lang="ru-RU" dirty="0"/>
              <a:t>альтернативного лидера;</a:t>
            </a:r>
          </a:p>
          <a:p>
            <a:r>
              <a:rPr lang="ru-RU" dirty="0"/>
              <a:t>нейтралитета силовых структур.</a:t>
            </a:r>
          </a:p>
          <a:p>
            <a:r>
              <a:rPr lang="ru-RU" dirty="0"/>
              <a:t>Сохраняющейся нерешительности власти («</a:t>
            </a:r>
            <a:r>
              <a:rPr lang="ru-RU" dirty="0" err="1"/>
              <a:t>провластная</a:t>
            </a:r>
            <a:r>
              <a:rPr lang="ru-RU" dirty="0"/>
              <a:t> мобилизация» позже появилась);</a:t>
            </a:r>
          </a:p>
          <a:p>
            <a:r>
              <a:rPr lang="ru-RU" dirty="0"/>
              <a:t>БЫЛО ОЩУЩЕНИЕ ВОПИЮЩЕЙ НЕСПРАВЕДЛИВОСТИ, НЕ БЫЛО ОЩУЩЕНИЯ «УКРАДЕННОЙ ПОБЕДЫ».  </a:t>
            </a:r>
          </a:p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5B8E-96AD-4A0A-AE50-9E82ECE4AADF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683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983E10-440F-462A-B29E-1DFC784A6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Предпосылки уличных протестов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A61A9A-5E58-461B-8D59-119631491C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Размежевание «за» или «против» власти остается острым и приобретает новые аспекты;</a:t>
            </a:r>
          </a:p>
          <a:p>
            <a:r>
              <a:rPr lang="ru-RU" dirty="0"/>
              <a:t>Адекватного представительства в «партийно-парламентском» поле не появилось;</a:t>
            </a:r>
          </a:p>
          <a:p>
            <a:r>
              <a:rPr lang="ru-RU" dirty="0"/>
              <a:t>Появляются новые поводы для самоорганизации «снизу»: сильные раздражители, которые часть общества считает оскорблением или попранием их прав.</a:t>
            </a:r>
          </a:p>
        </p:txBody>
      </p:sp>
    </p:spTree>
    <p:extLst>
      <p:ext uri="{BB962C8B-B14F-4D97-AF65-F5344CB8AC3E}">
        <p14:creationId xmlns:p14="http://schemas.microsoft.com/office/powerpoint/2010/main" val="30804610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4FD8E0B-7B22-400C-B9EC-B9BB72F109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Основные черты протеста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92AFE2D-E7E8-46F2-9618-05573272C0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 большинстве случаев – не имеют связи с парламентской оппозицией;</a:t>
            </a:r>
          </a:p>
          <a:p>
            <a:r>
              <a:rPr lang="ru-RU" dirty="0"/>
              <a:t>Не имеют лидеров, структуры, четкой программы; выделяются ряд акций, организованных или спровоцированных </a:t>
            </a:r>
            <a:r>
              <a:rPr lang="ru-RU" dirty="0" err="1"/>
              <a:t>А.Навальным</a:t>
            </a:r>
            <a:r>
              <a:rPr lang="ru-RU" dirty="0"/>
              <a:t>.</a:t>
            </a:r>
          </a:p>
          <a:p>
            <a:r>
              <a:rPr lang="ru-RU" dirty="0"/>
              <a:t>Возникают как реакция на острые раздражители двух типов:</a:t>
            </a:r>
          </a:p>
          <a:p>
            <a:pPr lvl="1"/>
            <a:r>
              <a:rPr lang="ru-RU" dirty="0"/>
              <a:t>«общеполитические»: ощущение ущемленных политических прав граждан;</a:t>
            </a:r>
          </a:p>
          <a:p>
            <a:pPr lvl="1"/>
            <a:r>
              <a:rPr lang="ru-RU" dirty="0"/>
              <a:t>«гражданское»: нарушение привычной среды.</a:t>
            </a:r>
          </a:p>
        </p:txBody>
      </p:sp>
    </p:spTree>
    <p:extLst>
      <p:ext uri="{BB962C8B-B14F-4D97-AF65-F5344CB8AC3E}">
        <p14:creationId xmlns:p14="http://schemas.microsoft.com/office/powerpoint/2010/main" val="7459114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0EDBB6-2DAA-4435-B888-F05814FE2E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Самые заметные массовые акции «рассерженных горожан»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501D050-DF04-4DF5-BA4A-747E0979FC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/>
              <a:t>«Марш против подлецов» 13.01.2013 – против «закона Димы Яковлева» (9,5 </a:t>
            </a:r>
            <a:r>
              <a:rPr lang="ru-RU" dirty="0" err="1"/>
              <a:t>тыс</a:t>
            </a:r>
            <a:r>
              <a:rPr lang="ru-RU" dirty="0"/>
              <a:t> – 30 </a:t>
            </a:r>
            <a:r>
              <a:rPr lang="ru-RU" dirty="0" err="1"/>
              <a:t>тыс</a:t>
            </a:r>
            <a:r>
              <a:rPr lang="ru-RU" dirty="0"/>
              <a:t>);</a:t>
            </a:r>
          </a:p>
          <a:p>
            <a:r>
              <a:rPr lang="ru-RU" dirty="0"/>
              <a:t>Марш памяти Бориса Немцова 01.03.2015 (20-50 тыс.);</a:t>
            </a:r>
          </a:p>
          <a:p>
            <a:r>
              <a:rPr lang="ru-RU" dirty="0"/>
              <a:t>Антикоррупционные марши 2017 г. (</a:t>
            </a:r>
            <a:r>
              <a:rPr lang="ru-RU" i="1" dirty="0"/>
              <a:t>Он вам не Димон)</a:t>
            </a:r>
            <a:r>
              <a:rPr lang="ru-RU" dirty="0"/>
              <a:t>: 26 марта – в 11 городах более 2000 участников и 12 июня (во многих городах);</a:t>
            </a:r>
          </a:p>
          <a:p>
            <a:r>
              <a:rPr lang="ru-RU" dirty="0"/>
              <a:t>Митинг против реновации в Москве 14.05.2017. Намеренная деполитизация организаторами;</a:t>
            </a:r>
            <a:r>
              <a:rPr lang="en-US" dirty="0"/>
              <a:t> </a:t>
            </a:r>
            <a:r>
              <a:rPr lang="ru-RU" dirty="0">
                <a:solidFill>
                  <a:srgbClr val="FF0000"/>
                </a:solidFill>
              </a:rPr>
              <a:t>частичный успех</a:t>
            </a:r>
            <a:endParaRPr lang="ru-RU" dirty="0"/>
          </a:p>
          <a:p>
            <a:r>
              <a:rPr lang="ru-RU" dirty="0"/>
              <a:t>Протесты против строительства мусорного полигона в </a:t>
            </a:r>
            <a:r>
              <a:rPr lang="ru-RU" dirty="0" err="1"/>
              <a:t>Шиесе</a:t>
            </a:r>
            <a:r>
              <a:rPr lang="ru-RU" dirty="0"/>
              <a:t> (июль 2018- конец 2019). Множественные акции в Архангельске и городах области + митинги солидарности в других городах; </a:t>
            </a:r>
            <a:r>
              <a:rPr lang="ru-RU" dirty="0">
                <a:solidFill>
                  <a:srgbClr val="FF0000"/>
                </a:solidFill>
              </a:rPr>
              <a:t>успех</a:t>
            </a:r>
            <a:endParaRPr lang="ru-RU" dirty="0"/>
          </a:p>
          <a:p>
            <a:r>
              <a:rPr lang="ru-RU" dirty="0"/>
              <a:t>Протесты против строительства храма в городском сквере (Екатеринбург, май 2019); </a:t>
            </a:r>
            <a:r>
              <a:rPr lang="ru-RU" dirty="0">
                <a:solidFill>
                  <a:srgbClr val="FF0000"/>
                </a:solidFill>
              </a:rPr>
              <a:t>успех</a:t>
            </a:r>
            <a:endParaRPr lang="ru-RU" dirty="0"/>
          </a:p>
          <a:p>
            <a:r>
              <a:rPr lang="ru-RU" dirty="0"/>
              <a:t>Митинги перед выборами в МГД в июле-августе 2019 г. против отказа в регистрации ряду кандидатов в депутаты. </a:t>
            </a:r>
            <a:r>
              <a:rPr lang="ru-RU" dirty="0">
                <a:solidFill>
                  <a:srgbClr val="FF0000"/>
                </a:solidFill>
              </a:rPr>
              <a:t>Привели к «умному голосованию»</a:t>
            </a:r>
            <a:endParaRPr lang="ru-RU" dirty="0"/>
          </a:p>
          <a:p>
            <a:r>
              <a:rPr lang="ru-RU" dirty="0"/>
              <a:t>Протесты против ареста губернатора Хабаровского края </a:t>
            </a:r>
            <a:r>
              <a:rPr lang="ru-RU" dirty="0" err="1"/>
              <a:t>С.Фургала</a:t>
            </a:r>
            <a:r>
              <a:rPr lang="ru-RU" dirty="0"/>
              <a:t> – ежедневно с 10.07.2020</a:t>
            </a:r>
            <a:r>
              <a:rPr lang="en-US" dirty="0"/>
              <a:t> </a:t>
            </a:r>
            <a:r>
              <a:rPr lang="ru-RU" dirty="0"/>
              <a:t>на протяжении нескольких месяцев.</a:t>
            </a:r>
          </a:p>
          <a:p>
            <a:r>
              <a:rPr lang="ru-RU" dirty="0"/>
              <a:t>Протесты против разработки шихана (горы) </a:t>
            </a:r>
            <a:r>
              <a:rPr lang="ru-RU" dirty="0" err="1"/>
              <a:t>Куштау</a:t>
            </a:r>
            <a:r>
              <a:rPr lang="ru-RU" dirty="0"/>
              <a:t> в Башкортостане: июль-август 2020 г. </a:t>
            </a:r>
            <a:r>
              <a:rPr lang="ru-RU" dirty="0">
                <a:solidFill>
                  <a:srgbClr val="FF0000"/>
                </a:solidFill>
              </a:rPr>
              <a:t>успех</a:t>
            </a:r>
          </a:p>
          <a:p>
            <a:r>
              <a:rPr lang="ru-RU" dirty="0"/>
              <a:t>Январь 2021г.: акции в поддержу арестованного </a:t>
            </a:r>
            <a:r>
              <a:rPr lang="ru-RU" dirty="0" err="1"/>
              <a:t>А.Навального</a:t>
            </a:r>
            <a:r>
              <a:rPr lang="ru-RU" dirty="0"/>
              <a:t>: 23.01:  196 городов, 31.01. – 112 городов, десятки тысяч участников.</a:t>
            </a:r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718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Россия как 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корпоративисткий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режим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568496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b="1" dirty="0"/>
              <a:t>“</a:t>
            </a:r>
            <a:r>
              <a:rPr lang="ru-RU" b="1" dirty="0"/>
              <a:t>Классический</a:t>
            </a:r>
            <a:r>
              <a:rPr lang="en-US" b="1" dirty="0"/>
              <a:t>” </a:t>
            </a:r>
            <a:r>
              <a:rPr lang="ru-RU" b="1" dirty="0" err="1"/>
              <a:t>корпоратизм</a:t>
            </a:r>
            <a:r>
              <a:rPr lang="ru-RU" b="1" dirty="0"/>
              <a:t> : </a:t>
            </a:r>
            <a:r>
              <a:rPr lang="ru-RU" dirty="0"/>
              <a:t>Социально-политический порядок и организация общества.</a:t>
            </a:r>
            <a:endParaRPr lang="en-US" dirty="0"/>
          </a:p>
          <a:p>
            <a:r>
              <a:rPr lang="ru-RU" dirty="0"/>
              <a:t>Возникает как реакция элит на подъем рабочего движения и социалистических партий</a:t>
            </a:r>
            <a:r>
              <a:rPr lang="en-US" dirty="0"/>
              <a:t>,</a:t>
            </a:r>
            <a:r>
              <a:rPr lang="ru-RU" dirty="0"/>
              <a:t> чреватое острыми классовыми конфликтами</a:t>
            </a:r>
            <a:endParaRPr lang="en-US" dirty="0"/>
          </a:p>
          <a:p>
            <a:r>
              <a:rPr lang="ru-RU" dirty="0"/>
              <a:t>Попытка «третьего пути», отличного и от авторитаризма, и от демократии: </a:t>
            </a:r>
            <a:r>
              <a:rPr lang="ru-RU" dirty="0" err="1"/>
              <a:t>корпоратизм</a:t>
            </a:r>
            <a:r>
              <a:rPr lang="ru-RU" dirty="0"/>
              <a:t> отрицает классовый конфликт и антагонистические отношения в обществе, утверждает наличие в нем «органичной ткани» = </a:t>
            </a:r>
            <a:r>
              <a:rPr lang="en-US" b="1" i="1" dirty="0"/>
              <a:t>organic </a:t>
            </a:r>
            <a:r>
              <a:rPr lang="en-US" b="1" i="1" dirty="0" err="1"/>
              <a:t>statism</a:t>
            </a:r>
            <a:endParaRPr lang="en-US" b="1" i="1" dirty="0"/>
          </a:p>
          <a:p>
            <a:r>
              <a:rPr lang="ru-RU" dirty="0"/>
              <a:t>При </a:t>
            </a:r>
            <a:r>
              <a:rPr lang="ru-RU" dirty="0" err="1"/>
              <a:t>корпоратизме</a:t>
            </a:r>
            <a:r>
              <a:rPr lang="ru-RU" dirty="0"/>
              <a:t> плюрализм существует и действует легально, но он подчинен «высшей воле».</a:t>
            </a:r>
            <a:endParaRPr lang="en-US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2905766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политическая система, исключающая «уже активизировавшийся городской общественный сектор… путем подавления или закрытия электоральных каналов. Электоральная арена перестает существовать… допускается участие лишь поощряемых властью [</a:t>
            </a:r>
            <a:r>
              <a:rPr lang="en-US" i="1" dirty="0"/>
              <a:t>government</a:t>
            </a:r>
            <a:r>
              <a:rPr lang="ru-RU" i="1" dirty="0"/>
              <a:t>-</a:t>
            </a:r>
            <a:r>
              <a:rPr lang="en-US" i="1" dirty="0"/>
              <a:t>sponsored</a:t>
            </a:r>
            <a:r>
              <a:rPr lang="ru-RU" dirty="0"/>
              <a:t>] партий» . </a:t>
            </a:r>
          </a:p>
          <a:p>
            <a:pPr algn="r"/>
            <a:r>
              <a:rPr lang="en-US" sz="1600" i="1" dirty="0"/>
              <a:t>O’Donnell G. A.</a:t>
            </a:r>
            <a:r>
              <a:rPr lang="en-US" sz="1600" dirty="0"/>
              <a:t> Modernization and Bureaucratic-Authoritarianism</a:t>
            </a:r>
            <a:r>
              <a:rPr lang="en-US" sz="1600" i="1" dirty="0"/>
              <a:t>.</a:t>
            </a:r>
            <a:r>
              <a:rPr lang="en-US" sz="1600" dirty="0"/>
              <a:t> Univ</a:t>
            </a:r>
            <a:r>
              <a:rPr lang="x-none" sz="1600" dirty="0"/>
              <a:t>. </a:t>
            </a:r>
            <a:r>
              <a:rPr lang="en-US" sz="1600" dirty="0"/>
              <a:t>of California Press</a:t>
            </a:r>
            <a:r>
              <a:rPr lang="x-none" sz="1600" dirty="0"/>
              <a:t>, 1973. </a:t>
            </a:r>
            <a:r>
              <a:rPr lang="en-US" sz="1600" dirty="0"/>
              <a:t>P</a:t>
            </a:r>
            <a:r>
              <a:rPr lang="x-none" sz="1600" dirty="0"/>
              <a:t>. 51—52. Изначально модель разрабатывалась на опыте Аргентины и Бразилии, но впоследствии использовалась для анализа ситуации и в други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5B8E-96AD-4A0A-AE50-9E82ECE4AADF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A055AF2-DF1B-478B-8B13-46E8F80AE35F}"/>
              </a:ext>
            </a:extLst>
          </p:cNvPr>
          <p:cNvSpPr txBox="1"/>
          <p:nvPr/>
        </p:nvSpPr>
        <p:spPr>
          <a:xfrm>
            <a:off x="1115735" y="5142451"/>
            <a:ext cx="104275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err="1"/>
              <a:t>В.Сурков</a:t>
            </a:r>
            <a:r>
              <a:rPr lang="ru-RU" b="1" dirty="0"/>
              <a:t>: «долгое государство и глубинный народ» (2019): </a:t>
            </a:r>
            <a:r>
              <a:rPr lang="ru-RU" i="1" dirty="0">
                <a:solidFill>
                  <a:schemeClr val="accent1">
                    <a:lumMod val="75000"/>
                  </a:schemeClr>
                </a:solidFill>
              </a:rPr>
              <a:t>В новой системе все институты подчинены основной задаче – доверительному общению и взаимодействию верховного правителя с гражданами. Различные ветви власти сходятся к личности лидера, считаясь ценностью не сами по себе, а лишь в той степени, в какой обеспечивают с ним связь. Кроме них, в обход формальных структур и элитных групп работают неформальные способы коммуникации.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0070C0"/>
                </a:solidFill>
              </a:rPr>
              <a:t>Особенности </a:t>
            </a:r>
            <a:r>
              <a:rPr lang="ru-RU" dirty="0" err="1">
                <a:solidFill>
                  <a:srgbClr val="0070C0"/>
                </a:solidFill>
              </a:rPr>
              <a:t>россиийского</a:t>
            </a:r>
            <a:r>
              <a:rPr lang="ru-RU" dirty="0">
                <a:solidFill>
                  <a:srgbClr val="0070C0"/>
                </a:solidFill>
              </a:rPr>
              <a:t> «</a:t>
            </a:r>
            <a:r>
              <a:rPr lang="ru-RU" dirty="0" err="1">
                <a:solidFill>
                  <a:srgbClr val="0070C0"/>
                </a:solidFill>
              </a:rPr>
              <a:t>партогенеза</a:t>
            </a:r>
            <a:r>
              <a:rPr lang="ru-RU" dirty="0">
                <a:solidFill>
                  <a:srgbClr val="0070C0"/>
                </a:solidFill>
              </a:rPr>
              <a:t>»</a:t>
            </a:r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>
          <a:xfrm>
            <a:off x="897622" y="1385987"/>
            <a:ext cx="5198378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 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sz="3400" b="1" dirty="0">
                <a:solidFill>
                  <a:srgbClr val="FF0000"/>
                </a:solidFill>
              </a:rPr>
              <a:t>В посткоммунистических государствах партии не могут родиться из системы общественно-политических размежеваний.</a:t>
            </a:r>
            <a:endParaRPr lang="ru-RU" sz="3400" dirty="0">
              <a:solidFill>
                <a:srgbClr val="FF0000"/>
              </a:solidFill>
            </a:endParaRPr>
          </a:p>
          <a:p>
            <a:r>
              <a:rPr lang="ru-RU" sz="2900" dirty="0"/>
              <a:t>После многолетнего тоталитарного режима на стартовой точке транзита НЕТ классических линий размежевания: классового, центр – периферия, город – село, религия – </a:t>
            </a:r>
            <a:r>
              <a:rPr lang="ru-RU" sz="2900" dirty="0" err="1"/>
              <a:t>секулярные</a:t>
            </a:r>
            <a:r>
              <a:rPr lang="ru-RU" sz="2900" dirty="0"/>
              <a:t>, тем более – постмодернистских размежеваний.</a:t>
            </a:r>
          </a:p>
          <a:p>
            <a:r>
              <a:rPr lang="ru-RU" sz="2900" dirty="0"/>
              <a:t> Некоторые размежевания  есть или постепенно  развиваются: социально-экономическое </a:t>
            </a:r>
            <a:r>
              <a:rPr lang="en-US" sz="2900" dirty="0"/>
              <a:t>(</a:t>
            </a:r>
            <a:r>
              <a:rPr lang="ru-RU" sz="2900" dirty="0"/>
              <a:t>«богатые </a:t>
            </a:r>
            <a:r>
              <a:rPr lang="en-US" sz="2900" dirty="0"/>
              <a:t>vs.</a:t>
            </a:r>
            <a:r>
              <a:rPr lang="ru-RU" sz="2900" dirty="0"/>
              <a:t> бедные, скорее, чем «классы» или «левые-правые»</a:t>
            </a:r>
            <a:r>
              <a:rPr lang="en-US" sz="2900" dirty="0"/>
              <a:t>)</a:t>
            </a:r>
            <a:r>
              <a:rPr lang="ru-RU" sz="2900" dirty="0"/>
              <a:t> , центр-периферия (как территориальное, так и этническое измерения). ОТНОШЕНИЕ К ВЛАСТИ постепенно становится главным размежеванием. Появляются признаки  внешнеполитических и постмодернистских размежеваний, но плохо транслируются в партийную систему. </a:t>
            </a:r>
          </a:p>
          <a:p>
            <a:r>
              <a:rPr lang="ru-RU" sz="2900" dirty="0"/>
              <a:t>НЕ РАБОТАЕТ «принцип Даля» (конкуренция предшествует </a:t>
            </a:r>
            <a:r>
              <a:rPr lang="ru-RU" sz="2900" dirty="0" err="1"/>
              <a:t>инклюзивности</a:t>
            </a:r>
            <a:r>
              <a:rPr lang="ru-RU" sz="2900" dirty="0"/>
              <a:t>).</a:t>
            </a:r>
          </a:p>
          <a:p>
            <a:r>
              <a:rPr lang="ru-RU" sz="2900" dirty="0"/>
              <a:t>Быстро появляется ДОМИНАНТНАЯ ПАРТИЯ – дальнейшее ограничение размежеваний</a:t>
            </a:r>
          </a:p>
          <a:p>
            <a:r>
              <a:rPr lang="ru-RU" sz="2900" dirty="0"/>
              <a:t>ФЕНОМЕН ДВУХ БОЛЬШИНСТВ: особенность мотивации избирателей на выборах исполнительной и законодательной власти.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5B8E-96AD-4A0A-AE50-9E82ECE4AADF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D3536FE-A068-41AB-A454-60F6167C93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385987"/>
            <a:ext cx="5181600" cy="479097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3400" b="1" dirty="0"/>
              <a:t>Следствия для партий:</a:t>
            </a:r>
          </a:p>
          <a:p>
            <a:r>
              <a:rPr lang="ru-RU" sz="3400" dirty="0"/>
              <a:t>В отличие от классических партийных систем,  в России (и </a:t>
            </a:r>
            <a:r>
              <a:rPr lang="ru-RU" sz="3400" dirty="0" err="1"/>
              <a:t>посткомах</a:t>
            </a:r>
            <a:r>
              <a:rPr lang="ru-RU" sz="3400" dirty="0"/>
              <a:t>) конкуренция – это «рынок продавца», а не «покупателя»</a:t>
            </a:r>
            <a:r>
              <a:rPr lang="en-US" sz="3400" dirty="0"/>
              <a:t>.</a:t>
            </a:r>
            <a:r>
              <a:rPr lang="ru-RU" sz="3400" dirty="0"/>
              <a:t> И на этом рынке усиливается монополист, конкуренция слабеет.</a:t>
            </a:r>
          </a:p>
          <a:p>
            <a:r>
              <a:rPr lang="ru-RU" sz="3400" dirty="0"/>
              <a:t>«Цивилизационная некомпетентность» избирателя, путающегося в программах.</a:t>
            </a:r>
          </a:p>
          <a:p>
            <a:r>
              <a:rPr lang="ru-RU" sz="3400" dirty="0"/>
              <a:t>Повышенная волатильность партийных систем (там, где есть конкурентность) или стагнация (там, где </a:t>
            </a:r>
            <a:r>
              <a:rPr lang="ru-RU" sz="3400" dirty="0" err="1"/>
              <a:t>конкурентость</a:t>
            </a:r>
            <a:r>
              <a:rPr lang="ru-RU" sz="3400" dirty="0"/>
              <a:t> низка или отсутствует).</a:t>
            </a:r>
            <a:endParaRPr lang="en-US" sz="3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426218-D4A2-4012-A570-91D06698C2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Подтверждение гипотезы</a:t>
            </a:r>
            <a:br>
              <a:rPr lang="ru-RU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ru-RU" sz="2200" dirty="0">
                <a:solidFill>
                  <a:schemeClr val="accent1">
                    <a:lumMod val="75000"/>
                  </a:schemeClr>
                </a:solidFill>
              </a:rPr>
              <a:t>(ЦИРКОН ДЕК 2018 Г. 2 500 респондентов)</a:t>
            </a:r>
            <a:br>
              <a:rPr lang="ru-RU" sz="2200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1600" dirty="0">
                <a:hlinkClick r:id="rId2"/>
              </a:rPr>
              <a:t>http://www.zircon.ru/upload/iblock/d20/Doverie_i_cennostnaja_solidarizacija_Prezentacija.pdf</a:t>
            </a:r>
            <a:endParaRPr lang="ru-RU" sz="1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85405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«</a:t>
            </a:r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Делиберация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» программ по-русски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667250" y="1600200"/>
          <a:ext cx="5543550" cy="4252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30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04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147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Партия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/>
                        <a:t>«Образ</a:t>
                      </a:r>
                      <a:r>
                        <a:rPr lang="ru-RU" sz="1600" baseline="0" dirty="0"/>
                        <a:t> будущего»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8676">
                <a:tc>
                  <a:txBody>
                    <a:bodyPr/>
                    <a:lstStyle/>
                    <a:p>
                      <a:r>
                        <a:rPr lang="ru-RU" sz="1600" dirty="0"/>
                        <a:t>«Партия власти»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Образ будущего отсутствует, его заменяет набор пропагандистских штампов – но «подданным» он и не нужен (см. пример из 2007 г.)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8676">
                <a:tc>
                  <a:txBody>
                    <a:bodyPr/>
                    <a:lstStyle/>
                    <a:p>
                      <a:r>
                        <a:rPr lang="ru-RU" sz="1600" dirty="0"/>
                        <a:t>Парламентская оппозиция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1" dirty="0"/>
                        <a:t>Чего</a:t>
                      </a:r>
                      <a:r>
                        <a:rPr lang="ru-RU" sz="1600" i="1" baseline="0" dirty="0"/>
                        <a:t> изволит наш избиратель?</a:t>
                      </a:r>
                      <a:r>
                        <a:rPr lang="ru-RU" sz="1600" i="0" baseline="0" dirty="0"/>
                        <a:t>  Программы отражают максималистский запрос ядерного электората партии: отвечать все равно не придется. 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1044">
                <a:tc>
                  <a:txBody>
                    <a:bodyPr/>
                    <a:lstStyle/>
                    <a:p>
                      <a:r>
                        <a:rPr lang="ru-RU" sz="1600" dirty="0"/>
                        <a:t>Большинство</a:t>
                      </a:r>
                      <a:r>
                        <a:rPr lang="ru-RU" sz="1600" baseline="0" dirty="0"/>
                        <a:t> прочих партий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/>
                        <a:t>Прискорбно… Читать не стоит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8676">
                <a:tc>
                  <a:txBody>
                    <a:bodyPr/>
                    <a:lstStyle/>
                    <a:p>
                      <a:r>
                        <a:rPr lang="ru-RU" sz="1600" dirty="0"/>
                        <a:t>Ищущие</a:t>
                      </a:r>
                      <a:r>
                        <a:rPr lang="ru-RU" sz="1600" baseline="0" dirty="0"/>
                        <a:t> «граждан»</a:t>
                      </a:r>
                    </a:p>
                    <a:p>
                      <a:r>
                        <a:rPr lang="ru-RU" sz="1600" baseline="0" dirty="0"/>
                        <a:t>(Яблоко, Парнас, Навальный)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/>
                        <a:t>Качество </a:t>
                      </a:r>
                      <a:r>
                        <a:rPr lang="ru-RU" sz="1600" baseline="0" dirty="0" err="1"/>
                        <a:t>делиберации</a:t>
                      </a:r>
                      <a:r>
                        <a:rPr lang="ru-RU" sz="1600" baseline="0" dirty="0"/>
                        <a:t> недостаточно высоко, чтобы заинтересовать привередливую аудиторию: не верят либо их словам, либо им самим.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1981200" y="1600201"/>
          <a:ext cx="254316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89FF8-567B-4963-AADD-6090BE66F2F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>
                <a:solidFill>
                  <a:schemeClr val="accent1">
                    <a:lumMod val="75000"/>
                  </a:schemeClr>
                </a:solidFill>
              </a:rPr>
              <a:t>Электоралистские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партии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(Gunther/</a:t>
            </a:r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Diamond)</a:t>
            </a:r>
            <a:endParaRPr lang="ru-RU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814199213"/>
              </p:ext>
            </p:extLst>
          </p:nvPr>
        </p:nvGraphicFramePr>
        <p:xfrm>
          <a:off x="838200" y="1600199"/>
          <a:ext cx="4413309" cy="3735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11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711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711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67434">
                <a:tc>
                  <a:txBody>
                    <a:bodyPr/>
                    <a:lstStyle/>
                    <a:p>
                      <a:r>
                        <a:rPr lang="en-US" sz="1600" dirty="0"/>
                        <a:t>Catch-all</a:t>
                      </a:r>
                      <a:endParaRPr lang="ru-RU" sz="16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Programmatic</a:t>
                      </a:r>
                      <a:endParaRPr lang="ru-RU" sz="1600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en-US" sz="1600" dirty="0" err="1"/>
                        <a:t>Personalistic</a:t>
                      </a:r>
                      <a:endParaRPr lang="ru-RU" sz="1600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64047">
                <a:tc>
                  <a:txBody>
                    <a:bodyPr/>
                    <a:lstStyle/>
                    <a:p>
                      <a:r>
                        <a:rPr lang="ru-RU" dirty="0" err="1"/>
                        <a:t>Справед-ливая</a:t>
                      </a:r>
                      <a:r>
                        <a:rPr lang="ru-RU" baseline="0" dirty="0"/>
                        <a:t> Россия</a:t>
                      </a:r>
                    </a:p>
                    <a:p>
                      <a:r>
                        <a:rPr lang="ru-RU" baseline="0" dirty="0"/>
                        <a:t>Родина</a:t>
                      </a:r>
                      <a:endParaRPr lang="ru-RU" dirty="0"/>
                    </a:p>
                    <a:p>
                      <a:endParaRPr lang="ru-R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КПРФ</a:t>
                      </a:r>
                    </a:p>
                    <a:p>
                      <a:r>
                        <a:rPr lang="ru-RU" dirty="0"/>
                        <a:t>Яблоко</a:t>
                      </a:r>
                    </a:p>
                    <a:p>
                      <a:r>
                        <a:rPr lang="ru-RU" dirty="0"/>
                        <a:t>СПС</a:t>
                      </a:r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Единая</a:t>
                      </a:r>
                      <a:r>
                        <a:rPr lang="ru-RU" baseline="0" dirty="0"/>
                        <a:t> Россия</a:t>
                      </a:r>
                      <a:endParaRPr lang="ru-RU" dirty="0"/>
                    </a:p>
                    <a:p>
                      <a:r>
                        <a:rPr lang="ru-RU" baseline="0" dirty="0"/>
                        <a:t>ЛДПР</a:t>
                      </a:r>
                      <a:endParaRPr lang="ru-RU" dirty="0"/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037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/>
                        <a:t>Единая</a:t>
                      </a:r>
                      <a:r>
                        <a:rPr lang="ru-RU" baseline="0" dirty="0"/>
                        <a:t> Россия</a:t>
                      </a:r>
                      <a:endParaRPr lang="ru-R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44873" marR="44873"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Яблоко</a:t>
                      </a:r>
                    </a:p>
                  </a:txBody>
                  <a:tcPr marL="44873" marR="44873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5595457" y="1600201"/>
            <a:ext cx="5758343" cy="4525963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Такие партии стремятся к максимизации электорального результата, апеллируют к широким слоям электората</a:t>
            </a:r>
            <a:r>
              <a:rPr lang="en-US" dirty="0"/>
              <a:t>.</a:t>
            </a:r>
          </a:p>
          <a:p>
            <a:r>
              <a:rPr lang="ru-RU" dirty="0"/>
              <a:t>Отличительные черты</a:t>
            </a:r>
            <a:r>
              <a:rPr lang="en-US" dirty="0"/>
              <a:t>: “</a:t>
            </a:r>
            <a:r>
              <a:rPr lang="ru-RU" dirty="0"/>
              <a:t>тонкая</a:t>
            </a:r>
            <a:r>
              <a:rPr lang="en-US" dirty="0"/>
              <a:t>”</a:t>
            </a:r>
            <a:r>
              <a:rPr lang="ru-RU" dirty="0"/>
              <a:t> (</a:t>
            </a:r>
            <a:r>
              <a:rPr lang="en-US" dirty="0"/>
              <a:t>thin</a:t>
            </a:r>
            <a:r>
              <a:rPr lang="ru-RU" dirty="0"/>
              <a:t>) </a:t>
            </a:r>
            <a:r>
              <a:rPr lang="ru-RU" dirty="0" err="1"/>
              <a:t>оргструктура</a:t>
            </a:r>
            <a:r>
              <a:rPr lang="ru-RU" dirty="0"/>
              <a:t>, способность выстроить «электоральную машину»</a:t>
            </a:r>
            <a:r>
              <a:rPr lang="en-US" dirty="0"/>
              <a:t>,</a:t>
            </a:r>
            <a:r>
              <a:rPr lang="ru-RU" dirty="0"/>
              <a:t> привлечь на «</a:t>
            </a:r>
            <a:r>
              <a:rPr lang="ru-RU" dirty="0" err="1"/>
              <a:t>аутсорсинге</a:t>
            </a:r>
            <a:r>
              <a:rPr lang="ru-RU" dirty="0"/>
              <a:t>» профессионалов</a:t>
            </a:r>
            <a:r>
              <a:rPr lang="en-US" dirty="0"/>
              <a:t>,</a:t>
            </a:r>
            <a:r>
              <a:rPr lang="ru-RU" dirty="0"/>
              <a:t> грамотно выстроить каналы коммуникации. </a:t>
            </a:r>
          </a:p>
          <a:p>
            <a:r>
              <a:rPr lang="ru-RU" dirty="0"/>
              <a:t>Массовая база может сохраняться, но лишь по инерции</a:t>
            </a:r>
            <a:r>
              <a:rPr lang="en-US" dirty="0"/>
              <a:t>.</a:t>
            </a: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5B8E-96AD-4A0A-AE50-9E82ECE4AADF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</a:rPr>
              <a:t>Измерение партийного плюрализма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15B8E-96AD-4A0A-AE50-9E82ECE4AADF}" type="slidenum">
              <a:rPr lang="ru-RU" smtClean="0"/>
              <a:pPr/>
              <a:t>7</a:t>
            </a:fld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1981200" y="1600201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CECD9895-6AF1-40B5-B1F8-65B717C6EE64}"/>
              </a:ext>
            </a:extLst>
          </p:cNvPr>
          <p:cNvSpPr txBox="1"/>
          <p:nvPr/>
        </p:nvSpPr>
        <p:spPr>
          <a:xfrm>
            <a:off x="260942" y="172810"/>
            <a:ext cx="3543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Оси размежеваний</a:t>
            </a:r>
          </a:p>
        </p:txBody>
      </p:sp>
      <p:grpSp>
        <p:nvGrpSpPr>
          <p:cNvPr id="58" name="Группа 57">
            <a:extLst>
              <a:ext uri="{FF2B5EF4-FFF2-40B4-BE49-F238E27FC236}">
                <a16:creationId xmlns:a16="http://schemas.microsoft.com/office/drawing/2014/main" id="{A1E9CC38-616B-4843-937B-7DF72B258A7D}"/>
              </a:ext>
            </a:extLst>
          </p:cNvPr>
          <p:cNvGrpSpPr/>
          <p:nvPr/>
        </p:nvGrpSpPr>
        <p:grpSpPr>
          <a:xfrm>
            <a:off x="1381897" y="1009047"/>
            <a:ext cx="10091963" cy="5600515"/>
            <a:chOff x="1125523" y="667215"/>
            <a:chExt cx="10091963" cy="5600515"/>
          </a:xfrm>
        </p:grpSpPr>
        <p:cxnSp>
          <p:nvCxnSpPr>
            <p:cNvPr id="4" name="Прямая со стрелкой 3">
              <a:extLst>
                <a:ext uri="{FF2B5EF4-FFF2-40B4-BE49-F238E27FC236}">
                  <a16:creationId xmlns:a16="http://schemas.microsoft.com/office/drawing/2014/main" id="{22DC8EF3-B945-49EA-B871-48B40EBCB8C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6093903" y="763398"/>
              <a:ext cx="2097" cy="5414158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9" name="Прямая со стрелкой 8">
              <a:extLst>
                <a:ext uri="{FF2B5EF4-FFF2-40B4-BE49-F238E27FC236}">
                  <a16:creationId xmlns:a16="http://schemas.microsoft.com/office/drawing/2014/main" id="{19345529-7F6F-42D0-A6A1-7461D48DB788}"/>
                </a:ext>
              </a:extLst>
            </p:cNvPr>
            <p:cNvCxnSpPr>
              <a:cxnSpLocks/>
            </p:cNvCxnSpPr>
            <p:nvPr/>
          </p:nvCxnSpPr>
          <p:spPr>
            <a:xfrm>
              <a:off x="2567031" y="3429000"/>
              <a:ext cx="7029975" cy="0"/>
            </a:xfrm>
            <a:prstGeom prst="straightConnector1">
              <a:avLst/>
            </a:prstGeom>
            <a:ln w="38100">
              <a:headEnd type="triangle"/>
              <a:tailEnd type="triangle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8E8A6B09-9B8D-4AE7-B42C-83CD1562FCDB}"/>
                </a:ext>
              </a:extLst>
            </p:cNvPr>
            <p:cNvSpPr txBox="1"/>
            <p:nvPr/>
          </p:nvSpPr>
          <p:spPr>
            <a:xfrm>
              <a:off x="6158911" y="667215"/>
              <a:ext cx="8430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3">
                      <a:lumMod val="50000"/>
                    </a:schemeClr>
                  </a:solidFill>
                </a:rPr>
                <a:t>Власть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E1330C64-7094-48CD-8719-FF819E4311A1}"/>
                </a:ext>
              </a:extLst>
            </p:cNvPr>
            <p:cNvSpPr txBox="1"/>
            <p:nvPr/>
          </p:nvSpPr>
          <p:spPr>
            <a:xfrm>
              <a:off x="6158911" y="5898398"/>
              <a:ext cx="113741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3">
                      <a:lumMod val="50000"/>
                    </a:schemeClr>
                  </a:solidFill>
                </a:rPr>
                <a:t>Не власть</a:t>
              </a: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0BC709F8-D494-468A-870A-A1CDF4AD5B3D}"/>
                </a:ext>
              </a:extLst>
            </p:cNvPr>
            <p:cNvSpPr txBox="1"/>
            <p:nvPr/>
          </p:nvSpPr>
          <p:spPr>
            <a:xfrm>
              <a:off x="9597006" y="3105834"/>
              <a:ext cx="16204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3">
                      <a:lumMod val="50000"/>
                    </a:schemeClr>
                  </a:solidFill>
                </a:rPr>
                <a:t>Рыночная экономика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F9A2AE47-26C2-4979-8F87-890B2039A7E4}"/>
                </a:ext>
              </a:extLst>
            </p:cNvPr>
            <p:cNvSpPr txBox="1"/>
            <p:nvPr/>
          </p:nvSpPr>
          <p:spPr>
            <a:xfrm>
              <a:off x="1125523" y="3105833"/>
              <a:ext cx="162048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b="1" dirty="0">
                  <a:solidFill>
                    <a:schemeClr val="accent3">
                      <a:lumMod val="50000"/>
                    </a:schemeClr>
                  </a:solidFill>
                </a:rPr>
                <a:t>Не рыночная экономика</a:t>
              </a:r>
            </a:p>
          </p:txBody>
        </p:sp>
        <p:sp>
          <p:nvSpPr>
            <p:cNvPr id="27" name="Овал 26">
              <a:extLst>
                <a:ext uri="{FF2B5EF4-FFF2-40B4-BE49-F238E27FC236}">
                  <a16:creationId xmlns:a16="http://schemas.microsoft.com/office/drawing/2014/main" id="{D39BA531-3F61-4C71-B164-750FF4E9554D}"/>
                </a:ext>
              </a:extLst>
            </p:cNvPr>
            <p:cNvSpPr/>
            <p:nvPr/>
          </p:nvSpPr>
          <p:spPr>
            <a:xfrm>
              <a:off x="8086987" y="1036547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Овал 27">
              <a:extLst>
                <a:ext uri="{FF2B5EF4-FFF2-40B4-BE49-F238E27FC236}">
                  <a16:creationId xmlns:a16="http://schemas.microsoft.com/office/drawing/2014/main" id="{1463CAF7-C9F7-4AED-ACEF-E10418A0752F}"/>
                </a:ext>
              </a:extLst>
            </p:cNvPr>
            <p:cNvSpPr/>
            <p:nvPr/>
          </p:nvSpPr>
          <p:spPr>
            <a:xfrm>
              <a:off x="4833458" y="1272731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9" name="Овал 28">
              <a:extLst>
                <a:ext uri="{FF2B5EF4-FFF2-40B4-BE49-F238E27FC236}">
                  <a16:creationId xmlns:a16="http://schemas.microsoft.com/office/drawing/2014/main" id="{A5FDDDC8-DF26-46DA-AB5A-BEC66B91C561}"/>
                </a:ext>
              </a:extLst>
            </p:cNvPr>
            <p:cNvSpPr/>
            <p:nvPr/>
          </p:nvSpPr>
          <p:spPr>
            <a:xfrm>
              <a:off x="4833458" y="1595897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0" name="Овал 29">
              <a:extLst>
                <a:ext uri="{FF2B5EF4-FFF2-40B4-BE49-F238E27FC236}">
                  <a16:creationId xmlns:a16="http://schemas.microsoft.com/office/drawing/2014/main" id="{DB8C17E0-BAD0-4AED-B941-1D70AE06153D}"/>
                </a:ext>
              </a:extLst>
            </p:cNvPr>
            <p:cNvSpPr/>
            <p:nvPr/>
          </p:nvSpPr>
          <p:spPr>
            <a:xfrm>
              <a:off x="4833458" y="1921264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1" name="Овал 30">
              <a:extLst>
                <a:ext uri="{FF2B5EF4-FFF2-40B4-BE49-F238E27FC236}">
                  <a16:creationId xmlns:a16="http://schemas.microsoft.com/office/drawing/2014/main" id="{0DB74E47-45AF-453D-AFA2-B9731BD36550}"/>
                </a:ext>
              </a:extLst>
            </p:cNvPr>
            <p:cNvSpPr/>
            <p:nvPr/>
          </p:nvSpPr>
          <p:spPr>
            <a:xfrm>
              <a:off x="4150457" y="2170933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Овал 31">
              <a:extLst>
                <a:ext uri="{FF2B5EF4-FFF2-40B4-BE49-F238E27FC236}">
                  <a16:creationId xmlns:a16="http://schemas.microsoft.com/office/drawing/2014/main" id="{54903F3B-E02F-4BEC-8AB6-E0460F3ECD13}"/>
                </a:ext>
              </a:extLst>
            </p:cNvPr>
            <p:cNvSpPr/>
            <p:nvPr/>
          </p:nvSpPr>
          <p:spPr>
            <a:xfrm>
              <a:off x="3690806" y="2481435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Овал 33">
              <a:extLst>
                <a:ext uri="{FF2B5EF4-FFF2-40B4-BE49-F238E27FC236}">
                  <a16:creationId xmlns:a16="http://schemas.microsoft.com/office/drawing/2014/main" id="{334A6275-38A9-43FF-A048-83153F087B2D}"/>
                </a:ext>
              </a:extLst>
            </p:cNvPr>
            <p:cNvSpPr/>
            <p:nvPr/>
          </p:nvSpPr>
          <p:spPr>
            <a:xfrm>
              <a:off x="3440884" y="4498315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5" name="Овал 34">
              <a:extLst>
                <a:ext uri="{FF2B5EF4-FFF2-40B4-BE49-F238E27FC236}">
                  <a16:creationId xmlns:a16="http://schemas.microsoft.com/office/drawing/2014/main" id="{D8A7052F-4DEA-4C7D-9F59-2A8F535FB1AA}"/>
                </a:ext>
              </a:extLst>
            </p:cNvPr>
            <p:cNvSpPr/>
            <p:nvPr/>
          </p:nvSpPr>
          <p:spPr>
            <a:xfrm>
              <a:off x="3013046" y="5632701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6" name="Овал 35">
              <a:extLst>
                <a:ext uri="{FF2B5EF4-FFF2-40B4-BE49-F238E27FC236}">
                  <a16:creationId xmlns:a16="http://schemas.microsoft.com/office/drawing/2014/main" id="{C7164C89-EE7A-4010-8F1E-E2F21E8B72F1}"/>
                </a:ext>
              </a:extLst>
            </p:cNvPr>
            <p:cNvSpPr/>
            <p:nvPr/>
          </p:nvSpPr>
          <p:spPr>
            <a:xfrm>
              <a:off x="7905411" y="5459435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7" name="Овал 36">
              <a:extLst>
                <a:ext uri="{FF2B5EF4-FFF2-40B4-BE49-F238E27FC236}">
                  <a16:creationId xmlns:a16="http://schemas.microsoft.com/office/drawing/2014/main" id="{3C8DE4AD-B613-4406-85E8-FCB650E3DE5C}"/>
                </a:ext>
              </a:extLst>
            </p:cNvPr>
            <p:cNvSpPr/>
            <p:nvPr/>
          </p:nvSpPr>
          <p:spPr>
            <a:xfrm>
              <a:off x="5996719" y="3314705"/>
              <a:ext cx="194367" cy="228590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8" name="Овал 37">
              <a:extLst>
                <a:ext uri="{FF2B5EF4-FFF2-40B4-BE49-F238E27FC236}">
                  <a16:creationId xmlns:a16="http://schemas.microsoft.com/office/drawing/2014/main" id="{EE9AF4D3-C4A1-4D57-88F0-7AB7DD19CEBC}"/>
                </a:ext>
              </a:extLst>
            </p:cNvPr>
            <p:cNvSpPr/>
            <p:nvPr/>
          </p:nvSpPr>
          <p:spPr>
            <a:xfrm>
              <a:off x="7123839" y="2510181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Овал 40">
              <a:extLst>
                <a:ext uri="{FF2B5EF4-FFF2-40B4-BE49-F238E27FC236}">
                  <a16:creationId xmlns:a16="http://schemas.microsoft.com/office/drawing/2014/main" id="{C2066921-FEE3-4E6B-80F7-BB77E94C8222}"/>
                </a:ext>
              </a:extLst>
            </p:cNvPr>
            <p:cNvSpPr/>
            <p:nvPr/>
          </p:nvSpPr>
          <p:spPr>
            <a:xfrm>
              <a:off x="8535099" y="2665237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2" name="Овал 41">
              <a:extLst>
                <a:ext uri="{FF2B5EF4-FFF2-40B4-BE49-F238E27FC236}">
                  <a16:creationId xmlns:a16="http://schemas.microsoft.com/office/drawing/2014/main" id="{F30FFE1C-5330-4E5A-8AC4-19DFE70C7B09}"/>
                </a:ext>
              </a:extLst>
            </p:cNvPr>
            <p:cNvSpPr/>
            <p:nvPr/>
          </p:nvSpPr>
          <p:spPr>
            <a:xfrm>
              <a:off x="9016417" y="1821533"/>
              <a:ext cx="106960" cy="12583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BC0979E0-335B-4E9C-97DA-871483857F93}"/>
                </a:ext>
              </a:extLst>
            </p:cNvPr>
            <p:cNvSpPr txBox="1"/>
            <p:nvPr/>
          </p:nvSpPr>
          <p:spPr>
            <a:xfrm>
              <a:off x="8012371" y="5326286"/>
              <a:ext cx="901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Яблоко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3BC4E7CE-565C-45A7-B42C-332D4D877267}"/>
                </a:ext>
              </a:extLst>
            </p:cNvPr>
            <p:cNvSpPr txBox="1"/>
            <p:nvPr/>
          </p:nvSpPr>
          <p:spPr>
            <a:xfrm>
              <a:off x="8191326" y="914798"/>
              <a:ext cx="433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ЕР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9321969-03BB-4ABC-901D-514D111741E6}"/>
                </a:ext>
              </a:extLst>
            </p:cNvPr>
            <p:cNvSpPr txBox="1"/>
            <p:nvPr/>
          </p:nvSpPr>
          <p:spPr>
            <a:xfrm>
              <a:off x="9128280" y="1699784"/>
              <a:ext cx="148607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Партия роста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1FD4BB36-FC5D-4F27-9D3C-C4B1C414F024}"/>
                </a:ext>
              </a:extLst>
            </p:cNvPr>
            <p:cNvSpPr txBox="1"/>
            <p:nvPr/>
          </p:nvSpPr>
          <p:spPr>
            <a:xfrm>
              <a:off x="7230798" y="2387012"/>
              <a:ext cx="90146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ЛДПР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8DC4F232-80D9-4C79-871E-63439D34F208}"/>
                </a:ext>
              </a:extLst>
            </p:cNvPr>
            <p:cNvSpPr txBox="1"/>
            <p:nvPr/>
          </p:nvSpPr>
          <p:spPr>
            <a:xfrm>
              <a:off x="8642059" y="2538674"/>
              <a:ext cx="14797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Новые люди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F30B78A2-6FA6-4FDF-AE0F-CD33CE369403}"/>
                </a:ext>
              </a:extLst>
            </p:cNvPr>
            <p:cNvSpPr txBox="1"/>
            <p:nvPr/>
          </p:nvSpPr>
          <p:spPr>
            <a:xfrm>
              <a:off x="3547844" y="4376566"/>
              <a:ext cx="7696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КПРФ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18E19E34-D037-4D9E-8725-B2E26D9E74A6}"/>
                </a:ext>
              </a:extLst>
            </p:cNvPr>
            <p:cNvSpPr txBox="1"/>
            <p:nvPr/>
          </p:nvSpPr>
          <p:spPr>
            <a:xfrm>
              <a:off x="3120006" y="5495375"/>
              <a:ext cx="234962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Коммунисты России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E82FBD8-F9B5-4149-BB32-9D1BDB45DE12}"/>
                </a:ext>
              </a:extLst>
            </p:cNvPr>
            <p:cNvSpPr txBox="1"/>
            <p:nvPr/>
          </p:nvSpPr>
          <p:spPr>
            <a:xfrm>
              <a:off x="2502014" y="2325515"/>
              <a:ext cx="11989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За Правду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CBA9E01-C896-4181-8378-782CFB050234}"/>
                </a:ext>
              </a:extLst>
            </p:cNvPr>
            <p:cNvSpPr txBox="1"/>
            <p:nvPr/>
          </p:nvSpPr>
          <p:spPr>
            <a:xfrm>
              <a:off x="2746004" y="2034678"/>
              <a:ext cx="144465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Пенсионеры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BA7AD879-9017-44B2-A7D9-C528C0E0CB54}"/>
                </a:ext>
              </a:extLst>
            </p:cNvPr>
            <p:cNvSpPr txBox="1"/>
            <p:nvPr/>
          </p:nvSpPr>
          <p:spPr>
            <a:xfrm>
              <a:off x="4940418" y="1789524"/>
              <a:ext cx="43396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СР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29AC8B7-3EBA-49E4-BC0E-1F736D674676}"/>
                </a:ext>
              </a:extLst>
            </p:cNvPr>
            <p:cNvSpPr txBox="1"/>
            <p:nvPr/>
          </p:nvSpPr>
          <p:spPr>
            <a:xfrm>
              <a:off x="4941284" y="1474148"/>
              <a:ext cx="96456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Родина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1F419A74-64B6-420B-9DC0-EDD3E2FA64B6}"/>
                </a:ext>
              </a:extLst>
            </p:cNvPr>
            <p:cNvSpPr txBox="1"/>
            <p:nvPr/>
          </p:nvSpPr>
          <p:spPr>
            <a:xfrm>
              <a:off x="4940418" y="1153183"/>
              <a:ext cx="130658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Патриоты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C8012375-77AA-4279-B3DC-D48086320ABD}"/>
                </a:ext>
              </a:extLst>
            </p:cNvPr>
            <p:cNvSpPr txBox="1"/>
            <p:nvPr/>
          </p:nvSpPr>
          <p:spPr>
            <a:xfrm>
              <a:off x="6243181" y="3024940"/>
              <a:ext cx="249553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>
                  <a:solidFill>
                    <a:schemeClr val="tx2"/>
                  </a:solidFill>
                </a:rPr>
                <a:t>Две «зеленые» партии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2324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Квадратура круга: где в России левые, где – правые партии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?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052761"/>
              </p:ext>
            </p:extLst>
          </p:nvPr>
        </p:nvGraphicFramePr>
        <p:xfrm>
          <a:off x="838200" y="1600199"/>
          <a:ext cx="10327548" cy="4314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2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412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2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12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12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7212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559837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Старые</a:t>
                      </a:r>
                      <a:r>
                        <a:rPr lang="ru-RU" sz="1400" baseline="0" dirty="0"/>
                        <a:t> левые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Социальные</a:t>
                      </a:r>
                      <a:r>
                        <a:rPr lang="ru-RU" sz="1400" baseline="0" dirty="0"/>
                        <a:t> либералы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Консервативные</a:t>
                      </a:r>
                      <a:r>
                        <a:rPr lang="ru-RU" sz="1400" baseline="0" dirty="0"/>
                        <a:t> популисты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Либерал-консерваторы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Социальные консерваторы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0879">
                <a:tc>
                  <a:txBody>
                    <a:bodyPr/>
                    <a:lstStyle/>
                    <a:p>
                      <a:r>
                        <a:rPr lang="ru-RU" sz="1400" dirty="0"/>
                        <a:t>Партия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КПРФ</a:t>
                      </a:r>
                      <a:endParaRPr lang="en-US" sz="1400" dirty="0"/>
                    </a:p>
                    <a:p>
                      <a:r>
                        <a:rPr lang="ru-RU" sz="1400" dirty="0"/>
                        <a:t>Справедливая</a:t>
                      </a:r>
                      <a:r>
                        <a:rPr lang="ru-RU" sz="1400" baseline="0" dirty="0"/>
                        <a:t> Россия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Яблоко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ЛДПР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Правое дело,</a:t>
                      </a:r>
                      <a:r>
                        <a:rPr lang="ru-RU" sz="1400" baseline="0" dirty="0"/>
                        <a:t> «</a:t>
                      </a:r>
                      <a:r>
                        <a:rPr lang="ru-RU" sz="1400" baseline="0" dirty="0" err="1"/>
                        <a:t>либерал-технократы</a:t>
                      </a:r>
                      <a:r>
                        <a:rPr lang="ru-RU" sz="1400" baseline="0" dirty="0"/>
                        <a:t>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Большая часть «Единой России», большая часть бюрократии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8192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Что согласуется с местом</a:t>
                      </a:r>
                      <a:r>
                        <a:rPr lang="ru-RU" sz="1400" baseline="0" dirty="0"/>
                        <a:t> на «оси»</a:t>
                      </a:r>
                      <a:endParaRPr lang="ru-RU" sz="14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Большое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г-во</a:t>
                      </a:r>
                      <a:r>
                        <a:rPr lang="ru-RU" sz="1400" baseline="0" dirty="0"/>
                        <a:t>, сильное </a:t>
                      </a:r>
                      <a:r>
                        <a:rPr lang="ru-RU" sz="1400" baseline="0" dirty="0" err="1"/>
                        <a:t>перераспределениеИсторический</a:t>
                      </a:r>
                      <a:r>
                        <a:rPr lang="ru-RU" sz="1400" baseline="0" dirty="0"/>
                        <a:t> миф и символы (красный флаг, серп и молот, Сталин,  ностальгия)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Либеральные ценности + рынок + соц. Гарантии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Национализм, правый</a:t>
                      </a:r>
                      <a:r>
                        <a:rPr lang="ru-RU" sz="1400" baseline="0" dirty="0"/>
                        <a:t> популизм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«правая» эконом. политика, маленькое</a:t>
                      </a:r>
                      <a:r>
                        <a:rPr lang="ru-RU" sz="1400" baseline="0" dirty="0"/>
                        <a:t> государство</a:t>
                      </a:r>
                      <a:r>
                        <a:rPr lang="en-US" sz="1400" dirty="0"/>
                        <a:t>”,</a:t>
                      </a:r>
                      <a:r>
                        <a:rPr lang="ru-RU" sz="1400" dirty="0"/>
                        <a:t> западничество</a:t>
                      </a:r>
                      <a:r>
                        <a:rPr lang="en-US" sz="1400" dirty="0"/>
                        <a:t>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Рыночная эконом </a:t>
                      </a:r>
                      <a:r>
                        <a:rPr lang="ru-RU" sz="1400" dirty="0" err="1"/>
                        <a:t>плафторма</a:t>
                      </a:r>
                      <a:r>
                        <a:rPr lang="ru-RU" sz="1400" dirty="0"/>
                        <a:t>, акцент</a:t>
                      </a:r>
                      <a:r>
                        <a:rPr lang="ru-RU" sz="1400" baseline="0" dirty="0"/>
                        <a:t> на </a:t>
                      </a:r>
                      <a:r>
                        <a:rPr lang="ru-RU" sz="1400" baseline="0" dirty="0" err="1"/>
                        <a:t>традиц</a:t>
                      </a:r>
                      <a:r>
                        <a:rPr lang="ru-RU" sz="1400" baseline="0" dirty="0"/>
                        <a:t> ценностях</a:t>
                      </a:r>
                      <a:r>
                        <a:rPr lang="en-US" sz="1400" baseline="0" dirty="0"/>
                        <a:t>, </a:t>
                      </a:r>
                      <a:r>
                        <a:rPr lang="ru-RU" sz="1400" baseline="0" dirty="0"/>
                        <a:t>религии, консерватизм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4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/>
                        <a:t>Что не согласуется с местом</a:t>
                      </a:r>
                      <a:r>
                        <a:rPr lang="ru-RU" sz="1400" baseline="0" dirty="0"/>
                        <a:t> на «оси»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“</a:t>
                      </a:r>
                      <a:r>
                        <a:rPr lang="ru-RU" sz="1400" dirty="0"/>
                        <a:t>традиционные</a:t>
                      </a:r>
                      <a:r>
                        <a:rPr lang="ru-RU" sz="1400" baseline="0" dirty="0"/>
                        <a:t> ценности»</a:t>
                      </a:r>
                      <a:r>
                        <a:rPr lang="en-US" sz="1400" dirty="0"/>
                        <a:t>,</a:t>
                      </a:r>
                      <a:r>
                        <a:rPr lang="ru-RU" sz="1400" dirty="0"/>
                        <a:t> нет поддержки </a:t>
                      </a:r>
                      <a:r>
                        <a:rPr lang="ru-RU" sz="1400" dirty="0" err="1"/>
                        <a:t>гражд</a:t>
                      </a:r>
                      <a:r>
                        <a:rPr lang="ru-RU" sz="1400" dirty="0"/>
                        <a:t>. прав, меньшинств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/>
                        <a:t>Рыночность</a:t>
                      </a:r>
                      <a:r>
                        <a:rPr lang="ru-RU" sz="1400" dirty="0"/>
                        <a:t> создает репутацию «правой» партии</a:t>
                      </a:r>
                      <a:br>
                        <a:rPr lang="en-US" sz="1400" dirty="0"/>
                      </a:b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Ничего либерального</a:t>
                      </a:r>
                      <a:r>
                        <a:rPr lang="ru-RU" sz="1400" baseline="0" dirty="0"/>
                        <a:t> и демократического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Приоритет </a:t>
                      </a:r>
                      <a:r>
                        <a:rPr lang="ru-RU" sz="1400" dirty="0" err="1"/>
                        <a:t>гражд</a:t>
                      </a:r>
                      <a:r>
                        <a:rPr lang="ru-RU" sz="1400" dirty="0"/>
                        <a:t> прав, меньшинств</a:t>
                      </a:r>
                      <a:r>
                        <a:rPr lang="en-US" sz="1400" baseline="0" dirty="0"/>
                        <a:t>, </a:t>
                      </a:r>
                      <a:r>
                        <a:rPr lang="ru-RU" sz="1400" baseline="0" dirty="0" err="1"/>
                        <a:t>гражд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об-ва</a:t>
                      </a:r>
                      <a:r>
                        <a:rPr lang="ru-RU" sz="1400" baseline="0" dirty="0"/>
                        <a:t> и т.п.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Большое </a:t>
                      </a:r>
                      <a:r>
                        <a:rPr lang="ru-RU" sz="1400" dirty="0" err="1"/>
                        <a:t>г-во</a:t>
                      </a:r>
                      <a:r>
                        <a:rPr lang="ru-RU" sz="1400" dirty="0"/>
                        <a:t>, </a:t>
                      </a:r>
                      <a:r>
                        <a:rPr lang="ru-RU" sz="1400" baseline="0" dirty="0"/>
                        <a:t>сильное перераспределение, </a:t>
                      </a:r>
                      <a:r>
                        <a:rPr lang="ru-RU" sz="1400" baseline="0" dirty="0" err="1"/>
                        <a:t>скептич</a:t>
                      </a:r>
                      <a:r>
                        <a:rPr lang="ru-RU" sz="1400" baseline="0" dirty="0"/>
                        <a:t> </a:t>
                      </a:r>
                      <a:r>
                        <a:rPr lang="ru-RU" sz="1400" baseline="0" dirty="0" err="1"/>
                        <a:t>отнош</a:t>
                      </a:r>
                      <a:r>
                        <a:rPr lang="ru-RU" sz="1400" baseline="0" dirty="0"/>
                        <a:t> к рынку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E55298-0B37-46AF-A374-9847EB81C65C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1394</Words>
  <Application>Microsoft Office PowerPoint</Application>
  <PresentationFormat>Широкоэкранный</PresentationFormat>
  <Paragraphs>158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Тема Office</vt:lpstr>
      <vt:lpstr>Тема Office</vt:lpstr>
      <vt:lpstr>Особенности национальной партийности</vt:lpstr>
      <vt:lpstr>Россия как корпоративисткий режим</vt:lpstr>
      <vt:lpstr>Особенности россиийского «партогенеза»</vt:lpstr>
      <vt:lpstr>Подтверждение гипотезы (ЦИРКОН ДЕК 2018 Г. 2 500 респондентов) http://www.zircon.ru/upload/iblock/d20/Doverie_i_cennostnaja_solidarizacija_Prezentacija.pdf</vt:lpstr>
      <vt:lpstr>«Делиберация» программ по-русски</vt:lpstr>
      <vt:lpstr>Электоралистские партии (Gunther/ Diamond)</vt:lpstr>
      <vt:lpstr>Измерение партийного плюрализма</vt:lpstr>
      <vt:lpstr>Презентация PowerPoint</vt:lpstr>
      <vt:lpstr>Квадратура круга: где в России левые, где – правые партии?</vt:lpstr>
      <vt:lpstr>Три патернализма + один популизм + вакуум</vt:lpstr>
      <vt:lpstr>«Болотная»: цветная революция?</vt:lpstr>
      <vt:lpstr>Предпосылки уличных протестов</vt:lpstr>
      <vt:lpstr>Основные черты протеста</vt:lpstr>
      <vt:lpstr>Самые заметные массовые акции «рассерженных горожан»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национальной партийности</dc:title>
  <dc:creator>Борис Макаренко</dc:creator>
  <cp:lastModifiedBy>Борис Макаренко</cp:lastModifiedBy>
  <cp:revision>15</cp:revision>
  <dcterms:created xsi:type="dcterms:W3CDTF">2021-02-03T13:35:17Z</dcterms:created>
  <dcterms:modified xsi:type="dcterms:W3CDTF">2021-02-11T09:54:56Z</dcterms:modified>
</cp:coreProperties>
</file>