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ebas Neue" panose="020B0604020202020204" charset="-52"/>
      <p:regular r:id="rId13"/>
    </p:embeddedFont>
    <p:embeddedFont>
      <p:font typeface="Bebas Neue Bold" panose="020B0606020202050201" pitchFamily="34" charset="-5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uli 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92" autoAdjust="0"/>
  </p:normalViewPr>
  <p:slideViewPr>
    <p:cSldViewPr>
      <p:cViewPr>
        <p:scale>
          <a:sx n="33" d="100"/>
          <a:sy n="33" d="100"/>
        </p:scale>
        <p:origin x="1656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5553" y="1496517"/>
            <a:ext cx="10648125" cy="7293965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533073" y="821252"/>
            <a:ext cx="726227" cy="726227"/>
            <a:chOff x="-2540" y="-254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2535452"/>
            <a:ext cx="7806853" cy="478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45"/>
              </a:lnSpc>
            </a:pPr>
            <a:r>
              <a:rPr lang="en-US" sz="7537">
                <a:solidFill>
                  <a:srgbClr val="2B2B2B"/>
                </a:solidFill>
                <a:latin typeface="Bebas Neue Bold"/>
              </a:rPr>
              <a:t>Сексизм в медиа: влияние на политические амбиции женщин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350" y="297742"/>
            <a:ext cx="17259300" cy="30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5"/>
              </a:lnSpc>
            </a:pPr>
            <a:r>
              <a:rPr lang="en-US" sz="1962">
                <a:solidFill>
                  <a:srgbClr val="2B2B2B"/>
                </a:solidFill>
                <a:latin typeface="Muli Bold Bold"/>
              </a:rPr>
              <a:t>АННА ИВАНЕШКИНА ДЛЯ ПРОЕКТНОЙ ГРУППЫ "ЖЕНЩИНЫ И ГЕНДЕР В ГОСУДАРСТВЕННОМ И МУНИЦИПАЛЬНОМ УПРАВЛЕНИИ"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775769"/>
            <a:ext cx="7018409" cy="46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B2B2B"/>
                </a:solidFill>
                <a:latin typeface="Bebas Neue"/>
              </a:rPr>
              <a:t>cтатья Amanda Haraldsson &amp; Lena Wängnerud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09478" y="8653084"/>
            <a:ext cx="726227" cy="726227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7849" y="1009650"/>
            <a:ext cx="775853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2B2B2B"/>
                </a:solidFill>
                <a:latin typeface="Bebas Neue Bold"/>
              </a:rPr>
              <a:t>DISCUSSION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249727" y="1172072"/>
            <a:ext cx="8556855" cy="80862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1530" y="-1535032"/>
            <a:ext cx="3853914" cy="38539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37849" y="3181281"/>
            <a:ext cx="10644270" cy="394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Bebas Neue"/>
              </a:rPr>
              <a:t>критика модели</a:t>
            </a:r>
          </a:p>
          <a:p>
            <a:pPr>
              <a:lnSpc>
                <a:spcPts val="7839"/>
              </a:lnSpc>
            </a:pPr>
            <a:endParaRPr lang="en-US" sz="5600">
              <a:solidFill>
                <a:srgbClr val="000000"/>
              </a:solidFill>
              <a:latin typeface="Bebas Neue"/>
            </a:endParaRPr>
          </a:p>
          <a:p>
            <a:pPr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Bebas Neue"/>
              </a:rPr>
              <a:t>предложения для исследования факторов, влияющих на политические амбиции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1436069"/>
            <a:ext cx="10032565" cy="1131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dirty="0" err="1">
                <a:solidFill>
                  <a:srgbClr val="2B2B2B"/>
                </a:solidFill>
                <a:latin typeface="Bebas Neue Bold"/>
              </a:rPr>
              <a:t>спасибо</a:t>
            </a:r>
            <a:r>
              <a:rPr lang="en-US" sz="7200" dirty="0">
                <a:solidFill>
                  <a:srgbClr val="2B2B2B"/>
                </a:solidFill>
                <a:latin typeface="Bebas Neue Bold"/>
              </a:rPr>
              <a:t> </a:t>
            </a:r>
            <a:r>
              <a:rPr lang="en-US" sz="7200" dirty="0" err="1">
                <a:solidFill>
                  <a:srgbClr val="2B2B2B"/>
                </a:solidFill>
                <a:latin typeface="Bebas Neue Bold"/>
              </a:rPr>
              <a:t>за</a:t>
            </a:r>
            <a:r>
              <a:rPr lang="en-US" sz="7200" dirty="0">
                <a:solidFill>
                  <a:srgbClr val="2B2B2B"/>
                </a:solidFill>
                <a:latin typeface="Bebas Neue Bold"/>
              </a:rPr>
              <a:t> </a:t>
            </a:r>
            <a:r>
              <a:rPr lang="en-US" sz="7200" dirty="0" err="1">
                <a:solidFill>
                  <a:srgbClr val="2B2B2B"/>
                </a:solidFill>
                <a:latin typeface="Bebas Neue Bold"/>
              </a:rPr>
              <a:t>внимание</a:t>
            </a:r>
            <a:r>
              <a:rPr lang="en-US" sz="7200" dirty="0">
                <a:solidFill>
                  <a:srgbClr val="2B2B2B"/>
                </a:solidFill>
                <a:latin typeface="Bebas Neue Bold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22354" y="7486920"/>
            <a:ext cx="4953836" cy="495383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262754" y="1028700"/>
            <a:ext cx="996546" cy="996546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402560" y="2567237"/>
            <a:ext cx="688773" cy="688773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E5B029-2D20-4288-8159-620C72B5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46" y="3082329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605" y="1300367"/>
            <a:ext cx="12237709" cy="1978961"/>
            <a:chOff x="0" y="0"/>
            <a:chExt cx="16316945" cy="263861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6316945" cy="1508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2B2B2B"/>
                  </a:solidFill>
                  <a:latin typeface="Bebas Neue Bold"/>
                </a:rPr>
                <a:t>что мы знаем о женщинах во власти?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96278"/>
              <a:ext cx="16316945" cy="5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7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64807" y="8595619"/>
            <a:ext cx="3382762" cy="33827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0051" y="-1527845"/>
            <a:ext cx="3382762" cy="33827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29605" y="3165028"/>
            <a:ext cx="12237709" cy="366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200">
                <a:solidFill>
                  <a:srgbClr val="000000"/>
                </a:solidFill>
                <a:latin typeface="Bebas Neue"/>
              </a:rPr>
              <a:t>их мало (но становится больше)</a:t>
            </a: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Bebas Neue"/>
              </a:rPr>
              <a:t>чаще всего они занимают низшие должности</a:t>
            </a:r>
          </a:p>
          <a:p>
            <a:pPr marL="1122680" lvl="1" indent="-561340">
              <a:lnSpc>
                <a:spcPts val="7280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Bebas Neue"/>
              </a:rPr>
              <a:t>во многих странах осуществляются программы поддержки  женщин во власти (квоты)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2923" y="2557045"/>
            <a:ext cx="10010177" cy="58059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7426" y="681343"/>
            <a:ext cx="12237709" cy="3110129"/>
            <a:chOff x="0" y="0"/>
            <a:chExt cx="16316945" cy="414683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6316945" cy="3016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2B2B2B"/>
                  </a:solidFill>
                  <a:latin typeface="Bebas Neue Bold"/>
                </a:rPr>
                <a:t>как влияет сексизм в медиа на женщин во власти?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4502"/>
              <a:ext cx="16316945" cy="5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320637" y="3686697"/>
            <a:ext cx="11695818" cy="534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0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меньше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эфирного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времени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и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медиа-освещения</a:t>
            </a:r>
            <a:endParaRPr lang="en-US" sz="5000" dirty="0">
              <a:solidFill>
                <a:srgbClr val="000000"/>
              </a:solidFill>
              <a:latin typeface="Bebas Neue"/>
            </a:endParaRPr>
          </a:p>
          <a:p>
            <a:pPr marL="1079500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фокус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на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семье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детях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внешности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</a:p>
          <a:p>
            <a:pPr marL="1079500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сомнения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в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компетентности</a:t>
            </a:r>
            <a:endParaRPr lang="en-US" sz="5000" dirty="0">
              <a:solidFill>
                <a:srgbClr val="000000"/>
              </a:solidFill>
              <a:latin typeface="Bebas Neue"/>
            </a:endParaRPr>
          </a:p>
          <a:p>
            <a:pPr marL="1079500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давление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по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поводу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"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женской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повестки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"</a:t>
            </a:r>
          </a:p>
          <a:p>
            <a:pPr marL="1079500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сомнения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в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авторитете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и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политическом</a:t>
            </a:r>
            <a:r>
              <a:rPr lang="en-US" sz="50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Bebas Neue"/>
              </a:rPr>
              <a:t>влиянии</a:t>
            </a:r>
            <a:endParaRPr lang="en-US" sz="5000" dirty="0">
              <a:solidFill>
                <a:srgbClr val="000000"/>
              </a:solidFill>
              <a:latin typeface="Bebas Neue"/>
            </a:endParaRPr>
          </a:p>
          <a:p>
            <a:pPr>
              <a:lnSpc>
                <a:spcPts val="7280"/>
              </a:lnSpc>
            </a:pPr>
            <a:endParaRPr lang="en-US" sz="5000" dirty="0">
              <a:solidFill>
                <a:srgbClr val="000000"/>
              </a:solidFill>
              <a:latin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876" y="2861291"/>
            <a:ext cx="13972096" cy="3660347"/>
            <a:chOff x="0" y="0"/>
            <a:chExt cx="18629461" cy="488046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8629461" cy="360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sz="8500">
                  <a:solidFill>
                    <a:srgbClr val="2B2B2B"/>
                  </a:solidFill>
                  <a:latin typeface="Bebas Neue Bold"/>
                </a:rPr>
                <a:t>что мы знаем о желании женщин идти во власть?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254438"/>
              <a:ext cx="18629461" cy="626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164807" y="8595619"/>
            <a:ext cx="3382762" cy="33827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0051" y="-1527845"/>
            <a:ext cx="3382762" cy="33827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96401" y="4691465"/>
            <a:ext cx="5022422" cy="4967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2715" y="-1287593"/>
            <a:ext cx="3382762" cy="3382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31827" y="9047009"/>
            <a:ext cx="3382762" cy="338276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0577" y="2816176"/>
            <a:ext cx="10962153" cy="466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2B2B2B"/>
                </a:solidFill>
                <a:latin typeface="Bebas Neue"/>
              </a:rPr>
              <a:t>Amanda Haraldsson И  Lena Wängnerud РЕШИЛИ ПРОТЕСТИРОВАТЬ ВЛИЯНИЕ </a:t>
            </a:r>
            <a:r>
              <a:rPr lang="en-US" sz="6000">
                <a:solidFill>
                  <a:srgbClr val="2B2B2B"/>
                </a:solidFill>
                <a:latin typeface="Bebas Neue Bold"/>
              </a:rPr>
              <a:t>СЕКСИЗМА В МЕДИА</a:t>
            </a:r>
            <a:r>
              <a:rPr lang="en-US" sz="6000">
                <a:solidFill>
                  <a:srgbClr val="2B2B2B"/>
                </a:solidFill>
                <a:latin typeface="Bebas Neue"/>
              </a:rPr>
              <a:t> НА </a:t>
            </a:r>
            <a:r>
              <a:rPr lang="en-US" sz="6000">
                <a:solidFill>
                  <a:srgbClr val="2B2B2B"/>
                </a:solidFill>
                <a:latin typeface="Bebas Neue Bold"/>
              </a:rPr>
              <a:t>ЖЕЛАНИЕ ЖЕНЩИН ПРИНИМАТЬ УЧАСТИЕ В ВЫБОРАХ</a:t>
            </a:r>
            <a:r>
              <a:rPr lang="en-US" sz="6000">
                <a:solidFill>
                  <a:srgbClr val="2B2B2B"/>
                </a:solidFill>
                <a:latin typeface="Bebas Neue"/>
              </a:rPr>
              <a:t> В КАЧЕСТВЕ КАНДИДАТОК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64939" y="2017903"/>
            <a:ext cx="5723061" cy="5465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1428">
            <a:off x="12279646" y="3084400"/>
            <a:ext cx="5464119" cy="37975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2715" y="-1287593"/>
            <a:ext cx="3382762" cy="3382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31827" y="9047009"/>
            <a:ext cx="3382762" cy="33827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74394"/>
            <a:ext cx="1096215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2B2B2B"/>
                </a:solidFill>
                <a:latin typeface="Bebas Neue Bold"/>
              </a:rPr>
              <a:t>как измерять СЕКСИЗМ В МЕДИА?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4540" y="2248682"/>
            <a:ext cx="10994909" cy="76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количество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женщин-кандидаток</a:t>
            </a:r>
            <a:endParaRPr lang="en-US" sz="4800" dirty="0">
              <a:solidFill>
                <a:srgbClr val="000000"/>
              </a:solidFill>
              <a:latin typeface="Bebas Neue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количество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женщин-эксперток</a:t>
            </a:r>
            <a:endParaRPr lang="en-US" sz="4800" dirty="0">
              <a:solidFill>
                <a:srgbClr val="000000"/>
              </a:solidFill>
              <a:latin typeface="Bebas Neue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количество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женщин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-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героинь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новостей</a:t>
            </a:r>
            <a:endParaRPr lang="en-US" sz="4800" dirty="0">
              <a:solidFill>
                <a:srgbClr val="000000"/>
              </a:solidFill>
              <a:latin typeface="Bebas Neue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разница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между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количеством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репортажей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поддерживающих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гендерные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стереотипы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и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опровергающих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их</a:t>
            </a:r>
            <a:endParaRPr lang="en-US" sz="4800" dirty="0">
              <a:solidFill>
                <a:srgbClr val="000000"/>
              </a:solidFill>
              <a:latin typeface="Bebas Neue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количество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репортажей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о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гендерном</a:t>
            </a: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"/>
              </a:rPr>
              <a:t>неравенстве</a:t>
            </a:r>
            <a:endParaRPr lang="en-US" sz="4800" dirty="0">
              <a:solidFill>
                <a:srgbClr val="000000"/>
              </a:solidFill>
              <a:latin typeface="Bebas Neue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000000"/>
                </a:solidFill>
                <a:latin typeface="Bebas Neu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возможно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что-то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еще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00148"/>
            <a:ext cx="6548971" cy="3215594"/>
            <a:chOff x="0" y="0"/>
            <a:chExt cx="8731962" cy="428745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8731962" cy="3016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2B2B2B"/>
                  </a:solidFill>
                  <a:latin typeface="Bebas Neue Bold"/>
                </a:rPr>
                <a:t>контрольные перменные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35597"/>
              <a:ext cx="8731962" cy="551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129886" y="1425202"/>
            <a:ext cx="8647208" cy="124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2B2B2B"/>
                </a:solidFill>
                <a:latin typeface="Bebas Neue"/>
              </a:rPr>
              <a:t>Дамми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на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тип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электоральной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системы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(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пропорциональная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или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 </a:t>
            </a:r>
            <a:r>
              <a:rPr lang="en-US" sz="3500" dirty="0" err="1">
                <a:solidFill>
                  <a:srgbClr val="2B2B2B"/>
                </a:solidFill>
                <a:latin typeface="Bebas Neue"/>
              </a:rPr>
              <a:t>мажоритарная</a:t>
            </a:r>
            <a:r>
              <a:rPr lang="en-US" sz="3500" dirty="0">
                <a:solidFill>
                  <a:srgbClr val="2B2B2B"/>
                </a:solidFill>
                <a:latin typeface="Bebas Neue"/>
              </a:rPr>
              <a:t>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77671" y="1593477"/>
            <a:ext cx="189577" cy="7100046"/>
            <a:chOff x="0" y="0"/>
            <a:chExt cx="252769" cy="9466728"/>
          </a:xfrm>
        </p:grpSpPr>
        <p:sp>
          <p:nvSpPr>
            <p:cNvPr id="7" name="AutoShape 7"/>
            <p:cNvSpPr/>
            <p:nvPr/>
          </p:nvSpPr>
          <p:spPr>
            <a:xfrm>
              <a:off x="106832" y="126385"/>
              <a:ext cx="39106" cy="9213958"/>
            </a:xfrm>
            <a:prstGeom prst="rect">
              <a:avLst/>
            </a:prstGeom>
            <a:solidFill>
              <a:srgbClr val="2B2B2B"/>
            </a:solid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252769" cy="25276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2303490"/>
              <a:ext cx="252769" cy="252769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4606979"/>
              <a:ext cx="252769" cy="252769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6910469"/>
              <a:ext cx="252769" cy="252769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9213958"/>
              <a:ext cx="252769" cy="252769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B2B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010253">
            <a:off x="2256862" y="6481239"/>
            <a:ext cx="2114962" cy="406723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129886" y="3144439"/>
            <a:ext cx="8647208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B2B2B"/>
                </a:solidFill>
                <a:latin typeface="Bebas Neue"/>
              </a:rPr>
              <a:t>наличие гендерных квот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9886" y="4791075"/>
            <a:ext cx="8647208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B2B2B"/>
                </a:solidFill>
                <a:latin typeface="Bebas Neue"/>
              </a:rPr>
              <a:t>индекс женских прав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9886" y="6618889"/>
            <a:ext cx="8647208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B2B2B"/>
                </a:solidFill>
                <a:latin typeface="Bebas Neue"/>
              </a:rPr>
              <a:t>доля женщин  в нижней палате парламента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29886" y="8162432"/>
            <a:ext cx="8647208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B2B2B"/>
                </a:solidFill>
                <a:latin typeface="Bebas Neue"/>
              </a:rPr>
              <a:t>индекс свободы от коррупции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6792" y="9505592"/>
            <a:ext cx="1147950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B2B2B"/>
                </a:solidFill>
                <a:latin typeface="Bebas Neue"/>
              </a:rPr>
              <a:t>а также: индекс социально-экономических и политических прав, HDI и доступ к медиа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90966"/>
            <a:ext cx="12580139" cy="1978961"/>
            <a:chOff x="0" y="0"/>
            <a:chExt cx="16773519" cy="263861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6773519" cy="1508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2B2B2B"/>
                  </a:solidFill>
                  <a:latin typeface="Bebas Neue Bold"/>
                </a:rPr>
                <a:t>значимые результаты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96278"/>
              <a:ext cx="16773519" cy="5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176" y="3594588"/>
            <a:ext cx="5591582" cy="4353641"/>
            <a:chOff x="0" y="0"/>
            <a:chExt cx="7455443" cy="5804855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7455443" cy="338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rgbClr val="2B2B2B"/>
                  </a:solidFill>
                  <a:latin typeface="Bebas Neue Bold"/>
                </a:rPr>
                <a:t>1.Сексизм в медиа негативно влияет на желание женщин принимать участие в избирательных кампаниях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76005"/>
              <a:ext cx="745544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значимыми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оказались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2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эффекта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: </a:t>
              </a:r>
              <a:endParaRPr lang="ru-RU" sz="3000" dirty="0">
                <a:solidFill>
                  <a:srgbClr val="2B2B2B"/>
                </a:solidFill>
                <a:latin typeface="Bebas Neue"/>
              </a:endParaRPr>
            </a:p>
            <a:p>
              <a:pPr>
                <a:lnSpc>
                  <a:spcPts val="4500"/>
                </a:lnSpc>
              </a:pPr>
              <a:r>
                <a:rPr lang="ru-RU" sz="3000" dirty="0">
                  <a:solidFill>
                    <a:srgbClr val="2B2B2B"/>
                  </a:solidFill>
                  <a:latin typeface="Bebas Neue"/>
                </a:rPr>
                <a:t>Доля 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женщин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-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героинь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новостей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и </a:t>
              </a:r>
              <a:r>
                <a:rPr lang="ru-RU" sz="3000" dirty="0">
                  <a:solidFill>
                    <a:srgbClr val="2B2B2B"/>
                  </a:solidFill>
                  <a:latin typeface="Bebas Neue"/>
                </a:rPr>
                <a:t>доля </a:t>
              </a:r>
              <a:r>
                <a:rPr lang="en-US" sz="3000" dirty="0" err="1">
                  <a:solidFill>
                    <a:srgbClr val="2B2B2B"/>
                  </a:solidFill>
                  <a:latin typeface="Bebas Neue"/>
                </a:rPr>
                <a:t>женщин-экспертов</a:t>
              </a:r>
              <a:r>
                <a:rPr lang="en-US" sz="3000" dirty="0">
                  <a:solidFill>
                    <a:srgbClr val="2B2B2B"/>
                  </a:solidFill>
                  <a:latin typeface="Bebas Neue"/>
                </a:rPr>
                <a:t> в </a:t>
              </a:r>
              <a:r>
                <a:rPr lang="ru-RU" sz="3000" dirty="0">
                  <a:solidFill>
                    <a:srgbClr val="2B2B2B"/>
                  </a:solidFill>
                  <a:latin typeface="Bebas Neue"/>
                </a:rPr>
                <a:t> новостях</a:t>
              </a:r>
              <a:endParaRPr lang="en-US" sz="3000" dirty="0">
                <a:solidFill>
                  <a:srgbClr val="2B2B2B"/>
                </a:solidFill>
                <a:latin typeface="Bebas Neue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06205" y="8798640"/>
            <a:ext cx="3382762" cy="338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81497" y="-1947051"/>
            <a:ext cx="4784725" cy="47847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7678" y="1305888"/>
            <a:ext cx="2718544" cy="258261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228057" y="3664438"/>
            <a:ext cx="5511250" cy="4283791"/>
            <a:chOff x="0" y="0"/>
            <a:chExt cx="7348333" cy="571172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85725"/>
              <a:ext cx="7348333" cy="253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rgbClr val="2B2B2B"/>
                  </a:solidFill>
                  <a:latin typeface="Bebas Neue Bold"/>
                </a:rPr>
                <a:t>2. эффекты сохраняют свое влияние даже при контролировании на квоты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720871"/>
              <a:ext cx="7348333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2B2B2B"/>
                  </a:solidFill>
                  <a:latin typeface="Bebas Neue"/>
                </a:rPr>
                <a:t>приходим к выводу, что квоты - недостаточно качественный инструмент поддержки женщин, потенциально стремящихся стать политиками?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63303" y="3664438"/>
            <a:ext cx="5511250" cy="4994991"/>
            <a:chOff x="0" y="0"/>
            <a:chExt cx="7348333" cy="665998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85725"/>
              <a:ext cx="7348333" cy="424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rgbClr val="2B2B2B"/>
                  </a:solidFill>
                  <a:latin typeface="Bebas Neue Bold"/>
                </a:rPr>
                <a:t>3.  пропорциональная электоральная система и  высокая доля женщин в парламенте позитивно влияют на зависимую переменную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431138"/>
              <a:ext cx="734833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2B2B2B"/>
                  </a:solidFill>
                  <a:latin typeface="Bebas Neue"/>
                </a:rPr>
                <a:t>делаем вывод, что позитивный пример других женщин - сильный рычаг? </a:t>
              </a:r>
            </a:p>
            <a:p>
              <a:pPr>
                <a:lnSpc>
                  <a:spcPts val="4500"/>
                </a:lnSpc>
              </a:pPr>
              <a:endParaRPr lang="en-US" sz="3000">
                <a:solidFill>
                  <a:srgbClr val="2B2B2B"/>
                </a:solidFill>
                <a:latin typeface="Bebas Neue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0639" y="4608196"/>
            <a:ext cx="5202995" cy="108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endParaRPr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2382" y="-3089859"/>
            <a:ext cx="4731160" cy="47789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0703" y="7604281"/>
            <a:ext cx="4731160" cy="4778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066279"/>
            <a:ext cx="17646747" cy="504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ru-RU" sz="4800" dirty="0">
                <a:solidFill>
                  <a:srgbClr val="000000"/>
                </a:solidFill>
                <a:latin typeface="Bebas Neue Bold"/>
              </a:rPr>
              <a:t>Н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е</a:t>
            </a:r>
            <a:r>
              <a:rPr lang="ru-RU" sz="4800" dirty="0">
                <a:solidFill>
                  <a:srgbClr val="000000"/>
                </a:solidFill>
                <a:latin typeface="Bebas Neue Bold"/>
              </a:rPr>
              <a:t>т ли в модели </a:t>
            </a:r>
            <a:r>
              <a:rPr lang="en-US" sz="4800" dirty="0">
                <a:solidFill>
                  <a:srgbClr val="551A8B"/>
                </a:solidFill>
                <a:latin typeface="Arial" panose="020B0604020202020204" pitchFamily="34" charset="0"/>
              </a:rPr>
              <a:t> </a:t>
            </a:r>
            <a:r>
              <a:rPr lang="en-US" sz="4800" b="1" dirty="0">
                <a:latin typeface="Bebas Neue Bold" panose="020B0606020202050201" pitchFamily="34" charset="-52"/>
              </a:rPr>
              <a:t>simultaneous</a:t>
            </a:r>
            <a:r>
              <a:rPr lang="en-US" sz="4800" dirty="0">
                <a:latin typeface="Bebas Neue Bold" panose="020B0606020202050201" pitchFamily="34" charset="-52"/>
              </a:rPr>
              <a:t> </a:t>
            </a:r>
            <a:r>
              <a:rPr lang="en-US" sz="4800" b="1" dirty="0">
                <a:latin typeface="Bebas Neue Bold" panose="020B0606020202050201" pitchFamily="34" charset="-52"/>
              </a:rPr>
              <a:t>causality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? 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ru-RU" sz="4800" dirty="0">
                <a:solidFill>
                  <a:srgbClr val="000000"/>
                </a:solidFill>
                <a:latin typeface="Bebas Neue Bold"/>
              </a:rPr>
              <a:t>Не пропустили ли авторки значимые переменные?</a:t>
            </a: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ru-RU" sz="4800" dirty="0">
                <a:solidFill>
                  <a:srgbClr val="000000"/>
                </a:solidFill>
                <a:latin typeface="Bebas Neue Bold"/>
              </a:rPr>
              <a:t>В чем причина андеррепрезентации женщин в медиа и как это исправить?</a:t>
            </a:r>
            <a:endParaRPr lang="en-US" sz="4800" dirty="0">
              <a:solidFill>
                <a:srgbClr val="000000"/>
              </a:solidFill>
              <a:latin typeface="Bebas Neue Bold"/>
            </a:endParaRPr>
          </a:p>
          <a:p>
            <a:pPr marL="1036320" lvl="1" indent="-518160">
              <a:lnSpc>
                <a:spcPts val="6719"/>
              </a:lnSpc>
              <a:buFont typeface="Arial"/>
              <a:buChar char="•"/>
            </a:pP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поможет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ли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внедрение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большого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количества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женских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героинь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медиа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действительно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усилить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жел</a:t>
            </a:r>
            <a:r>
              <a:rPr lang="ru-RU" sz="4800" dirty="0">
                <a:solidFill>
                  <a:srgbClr val="000000"/>
                </a:solidFill>
                <a:latin typeface="Bebas Neue Bold"/>
              </a:rPr>
              <a:t>а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ние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женщин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участвовать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предвыборной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Bebas Neue Bold"/>
              </a:rPr>
              <a:t>гонке</a:t>
            </a:r>
            <a:r>
              <a:rPr lang="en-US" sz="4800" dirty="0">
                <a:solidFill>
                  <a:srgbClr val="000000"/>
                </a:solidFill>
                <a:latin typeface="Bebas Neue Bold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Muli Bold Bold</vt:lpstr>
      <vt:lpstr>Bebas Neue Bold</vt:lpstr>
      <vt:lpstr>Bebas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Purple Illustrated Voice Talent Minimalist Marketing Presentation</dc:title>
  <cp:lastModifiedBy>Иванешкина Анна Викторовна</cp:lastModifiedBy>
  <cp:revision>5</cp:revision>
  <dcterms:created xsi:type="dcterms:W3CDTF">2006-08-16T00:00:00Z</dcterms:created>
  <dcterms:modified xsi:type="dcterms:W3CDTF">2020-12-04T12:53:57Z</dcterms:modified>
  <dc:identifier>DAEOb3XFsWA</dc:identifier>
</cp:coreProperties>
</file>