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1" r:id="rId3"/>
    <p:sldId id="257" r:id="rId4"/>
    <p:sldId id="265" r:id="rId5"/>
    <p:sldId id="258" r:id="rId6"/>
    <p:sldId id="266" r:id="rId7"/>
    <p:sldId id="269" r:id="rId8"/>
    <p:sldId id="273" r:id="rId9"/>
    <p:sldId id="267" r:id="rId10"/>
    <p:sldId id="275" r:id="rId11"/>
    <p:sldId id="261" r:id="rId12"/>
    <p:sldId id="276" r:id="rId13"/>
    <p:sldId id="277" r:id="rId14"/>
    <p:sldId id="278" r:id="rId15"/>
    <p:sldId id="268" r:id="rId16"/>
    <p:sldId id="274" r:id="rId17"/>
    <p:sldId id="272" r:id="rId18"/>
    <p:sldId id="279" r:id="rId19"/>
    <p:sldId id="280" r:id="rId20"/>
    <p:sldId id="262" r:id="rId21"/>
    <p:sldId id="281" r:id="rId22"/>
    <p:sldId id="263" r:id="rId23"/>
    <p:sldId id="264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96" y="-1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7FA5-2102-DD44-BE28-8DF793C8A19A}" type="datetimeFigureOut">
              <a:rPr lang="en-US" smtClean="0"/>
              <a:t>20/09/20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CCD6C-510E-A44C-B4E0-86008C991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98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5E2C3-9785-3E4E-8DAD-E5AE49351F65}" type="datetimeFigureOut">
              <a:rPr lang="en-US" smtClean="0"/>
              <a:t>20/09/20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9C61B-D731-CD4E-AA2D-B033A287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00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FD2B8-0991-DD44-86B0-11BC1DC6D06E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29-9879-354D-BB1F-E076A0F07F4C}" type="datetime1">
              <a:rPr lang="en-US" smtClean="0"/>
              <a:t>20/09/20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0F25-C860-B34D-A121-76A52A95FEF4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18A9-582A-354C-84CA-5E8470296E55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71EDB-EBB1-C340-A9F7-3D4D4E24BFEA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426E-352E-1348-9808-0CCBDA157EE8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30C0-8B5D-CC44-8409-29ADB258A782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E5FF-D49D-B842-8ADF-1F6E0EC7C20D}" type="datetime1">
              <a:rPr lang="en-US" smtClean="0"/>
              <a:t>20/09/20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6E16-8134-964A-BD9E-BB0C8BBAB591}" type="datetime1">
              <a:rPr lang="en-US" smtClean="0"/>
              <a:t>20/09/20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801C-11B5-FA4F-BA6B-11B7D1B89407}" type="datetime1">
              <a:rPr lang="en-US" smtClean="0"/>
              <a:t>20/09/20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6DF4D-F4AE-A245-A6CD-DB69192DA878}" type="datetime1">
              <a:rPr lang="en-US" smtClean="0"/>
              <a:t>20/09/20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DC71E-DC02-9C4F-BA2A-9632CE7F7DDC}" type="datetime1">
              <a:rPr lang="en-US" smtClean="0"/>
              <a:t>20/09/20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7B426E-352E-1348-9808-0CCBDA157EE8}" type="datetime1">
              <a:rPr lang="en-US" smtClean="0"/>
              <a:t>20/09/20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file:///\\localhost\Users\Pat\Desktop\Macintosh%20HD:Users:Pat:Desktop:&#1040;&#1092;&#1072;&#1085;&#1072;&#1089;&#1100;&#1077;&#1074;%20&#1064;&#1072;&#1096;%20&#1086;%20&#1042;&#1077;&#1088;&#1082;&#1077;&#776;&#1080;&#774;%20(1).docx!OLE_LINK4" TargetMode="External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t\Desktop\Macintosh%20HD:Users:Pat:Desktop:&#1040;&#1092;&#1072;&#1085;&#1072;&#1089;&#1100;&#1077;&#1074;%20&#1064;&#1072;&#1096;%20&#1086;%20&#1042;&#1077;&#1088;&#1082;&#1077;&#776;&#1080;&#774;%20(1).docx!OLE_LINK2" TargetMode="External"/><Relationship Id="rId4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t\Desktop\Macintosh%20HD:Users:Pat:Desktop:&#1040;&#1092;&#1072;&#1085;&#1072;&#1089;&#1100;&#1077;&#1074;%20&#1064;&#1072;&#1096;%20&#1086;%20&#1042;&#1077;&#1088;&#1082;&#1077;&#776;&#1080;&#774;%20(1).docx!OLE_LINK3" TargetMode="External"/><Relationship Id="rId4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381" y="857772"/>
            <a:ext cx="6863452" cy="3464509"/>
          </a:xfrm>
        </p:spPr>
        <p:txBody>
          <a:bodyPr/>
          <a:lstStyle/>
          <a:p>
            <a:r>
              <a:rPr lang="ru-RU" sz="1800" b="1" dirty="0">
                <a:latin typeface="+mn-lt"/>
              </a:rPr>
              <a:t> 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b="1" dirty="0">
                <a:latin typeface="+mn-lt"/>
              </a:rPr>
              <a:t> 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dirty="0" smtClean="0">
                <a:latin typeface="+mn-lt"/>
              </a:rPr>
              <a:t>Российская</a:t>
            </a:r>
            <a:r>
              <a:rPr lang="ru-RU" sz="2800" b="1" dirty="0">
                <a:latin typeface="+mn-lt"/>
              </a:rPr>
              <a:t> экономика 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b="1" dirty="0">
                <a:latin typeface="+mn-lt"/>
              </a:rPr>
              <a:t>в понимании новейшего французского </a:t>
            </a:r>
            <a:r>
              <a:rPr lang="ru-RU" sz="2800" b="1" dirty="0" smtClean="0">
                <a:latin typeface="+mn-lt"/>
              </a:rPr>
              <a:t>регуляционизма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(</a:t>
            </a:r>
            <a:r>
              <a:rPr lang="ru-RU" sz="2800" b="1" dirty="0">
                <a:latin typeface="+mn-lt"/>
              </a:rPr>
              <a:t>концепция Жюльена Веркея)</a:t>
            </a:r>
            <a:r>
              <a:rPr lang="ru-RU" sz="280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accent6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/>
            </a:r>
            <a:br>
              <a:rPr lang="en-US" sz="2800" dirty="0" smtClean="0">
                <a:solidFill>
                  <a:schemeClr val="accent6"/>
                </a:solidFill>
                <a:latin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cs typeface="Times New Roman"/>
              </a:rPr>
              <a:t/>
            </a:r>
            <a:br>
              <a:rPr lang="ru-RU" sz="2400" dirty="0" smtClean="0">
                <a:latin typeface="Times New Roman"/>
                <a:cs typeface="Times New Roman"/>
              </a:rPr>
            </a:b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4444819"/>
            <a:ext cx="6498159" cy="1924794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/>
          </a:p>
          <a:p>
            <a:r>
              <a:rPr lang="ru-RU" b="1" dirty="0" smtClean="0"/>
              <a:t>проф</a:t>
            </a:r>
            <a:r>
              <a:rPr lang="ru-RU" b="1" dirty="0"/>
              <a:t>., д.э.н. </a:t>
            </a:r>
            <a:r>
              <a:rPr lang="ru-RU" b="1" dirty="0" smtClean="0"/>
              <a:t>М. П. Афанасьев</a:t>
            </a:r>
            <a:r>
              <a:rPr lang="ru-RU" dirty="0" smtClean="0"/>
              <a:t> </a:t>
            </a:r>
            <a:r>
              <a:rPr lang="ru-RU" b="1" dirty="0" smtClean="0"/>
              <a:t>(</a:t>
            </a:r>
            <a:r>
              <a:rPr lang="ru-RU" b="1" dirty="0"/>
              <a:t>НИУ ВШЭ)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проф., д.э.н. </a:t>
            </a:r>
            <a:r>
              <a:rPr lang="ru-RU" b="1" dirty="0" smtClean="0"/>
              <a:t>Н.Н. Шаш</a:t>
            </a:r>
            <a:r>
              <a:rPr lang="ru-RU" dirty="0" smtClean="0"/>
              <a:t> </a:t>
            </a:r>
            <a:r>
              <a:rPr lang="ru-RU" b="1" dirty="0" smtClean="0"/>
              <a:t>(</a:t>
            </a:r>
            <a:r>
              <a:rPr lang="ru-RU" b="1" dirty="0"/>
              <a:t>РЭУ им. Г.В. Плеханова</a:t>
            </a:r>
            <a:r>
              <a:rPr lang="ru-RU" b="1" dirty="0" smtClean="0"/>
              <a:t>)</a:t>
            </a:r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/>
              <a:t>НИС </a:t>
            </a:r>
            <a:r>
              <a:rPr lang="ru-RU" b="1" i="1" dirty="0"/>
              <a:t>«Модернизация государственных финансов»  </a:t>
            </a:r>
            <a:endParaRPr lang="ru-RU" b="1" dirty="0"/>
          </a:p>
          <a:p>
            <a:endParaRPr lang="ru-RU" b="1" dirty="0">
              <a:latin typeface="Times New Roman"/>
              <a:cs typeface="Times New Roman"/>
            </a:endParaRPr>
          </a:p>
          <a:p>
            <a:r>
              <a:rPr lang="ru-RU" b="1" dirty="0" smtClean="0">
                <a:latin typeface="Times New Roman"/>
                <a:cs typeface="Times New Roman"/>
              </a:rPr>
              <a:t>Москва, 21 сентября 2020 г.</a:t>
            </a:r>
          </a:p>
          <a:p>
            <a:r>
              <a:rPr lang="ru-RU" b="1" dirty="0" smtClean="0">
                <a:latin typeface="Times New Roman"/>
                <a:cs typeface="Times New Roman"/>
              </a:rPr>
              <a:t>НИУ ВШЭ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7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70933"/>
            <a:ext cx="8042276" cy="668868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Политическая экономия страны и системы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26067"/>
            <a:ext cx="8042276" cy="4817534"/>
          </a:xfrm>
        </p:spPr>
        <p:txBody>
          <a:bodyPr>
            <a:normAutofit/>
          </a:bodyPr>
          <a:lstStyle/>
          <a:p>
            <a:r>
              <a:rPr lang="ru-RU" dirty="0"/>
              <a:t>Любопытно использование Ж. Веркеем термина «политическая экономия» в названии монографии применительно к стране, а не к экономической </a:t>
            </a:r>
            <a:r>
              <a:rPr lang="ru-RU" dirty="0" smtClean="0"/>
              <a:t>системе.</a:t>
            </a:r>
          </a:p>
          <a:p>
            <a:r>
              <a:rPr lang="ru-RU" dirty="0" smtClean="0"/>
              <a:t>Считалось, что </a:t>
            </a:r>
            <a:r>
              <a:rPr lang="ru-RU" dirty="0"/>
              <a:t>термин «политическая экономия» появился в название работе французского литератора Антуана де </a:t>
            </a:r>
            <a:r>
              <a:rPr lang="ru-RU" dirty="0" err="1"/>
              <a:t>Монкретьена</a:t>
            </a:r>
            <a:r>
              <a:rPr lang="ru-RU" dirty="0"/>
              <a:t> </a:t>
            </a:r>
            <a:r>
              <a:rPr lang="ru-RU" dirty="0" smtClean="0"/>
              <a:t>(1614)</a:t>
            </a:r>
          </a:p>
          <a:p>
            <a:r>
              <a:rPr lang="ru-RU" dirty="0" smtClean="0"/>
              <a:t>Впервые термин </a:t>
            </a:r>
            <a:r>
              <a:rPr lang="ru-RU" i="1" dirty="0"/>
              <a:t>«политическая экономия»</a:t>
            </a:r>
            <a:r>
              <a:rPr lang="ru-RU" dirty="0"/>
              <a:t> был употреблен французским историком и картографом итальянского происхождения Луи </a:t>
            </a:r>
            <a:r>
              <a:rPr lang="ru-RU" dirty="0" err="1"/>
              <a:t>Тюркэ</a:t>
            </a:r>
            <a:r>
              <a:rPr lang="ru-RU" dirty="0"/>
              <a:t> де </a:t>
            </a:r>
            <a:r>
              <a:rPr lang="ru-RU" dirty="0" err="1"/>
              <a:t>Маэрном</a:t>
            </a:r>
            <a:r>
              <a:rPr lang="ru-RU" dirty="0"/>
              <a:t> (1590?-1614) в корпусе его обширной политологической работы «</a:t>
            </a:r>
            <a:r>
              <a:rPr lang="ru-RU" dirty="0" err="1"/>
              <a:t>Аристодемократическая</a:t>
            </a:r>
            <a:r>
              <a:rPr lang="ru-RU" dirty="0"/>
              <a:t> монархия» (1611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02"/>
            <a:ext cx="9144000" cy="6974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62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9995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+mn-lt"/>
              </a:rPr>
              <a:t>1917 или 1918?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59933"/>
            <a:ext cx="8042276" cy="4783668"/>
          </a:xfrm>
        </p:spPr>
        <p:txBody>
          <a:bodyPr>
            <a:normAutofit/>
          </a:bodyPr>
          <a:lstStyle/>
          <a:p>
            <a:r>
              <a:rPr lang="en-US" dirty="0" err="1"/>
              <a:t>Н</a:t>
            </a:r>
            <a:r>
              <a:rPr lang="ru-RU" dirty="0" smtClean="0"/>
              <a:t>е </a:t>
            </a:r>
            <a:r>
              <a:rPr lang="ru-RU" dirty="0"/>
              <a:t>вполне удачный редакторский маркетинговой ход в формулировке названия работы Ж. Веркея </a:t>
            </a:r>
            <a:r>
              <a:rPr lang="ru-RU" b="1" dirty="0"/>
              <a:t>«1918-2018». </a:t>
            </a:r>
            <a:r>
              <a:rPr lang="ru-RU" dirty="0"/>
              <a:t>Вероятно, предполагалось буквально подчеркнуть факт анализа российской экономки за столетие. Но здесь удачная внешняя форма нанесла ущерб внутреннему содержанию. </a:t>
            </a:r>
            <a:endParaRPr lang="ru-RU" dirty="0" smtClean="0"/>
          </a:p>
          <a:p>
            <a:r>
              <a:rPr lang="ru-RU" dirty="0"/>
              <a:t>Большевистская революция, как известно, произошла в 1917 году. Первые Декреты новой власти </a:t>
            </a:r>
            <a:r>
              <a:rPr lang="ru-RU" dirty="0" smtClean="0"/>
              <a:t>оказали </a:t>
            </a:r>
            <a:r>
              <a:rPr lang="ru-RU" dirty="0"/>
              <a:t>существенное влияние на формирование всей системы советской экономики. </a:t>
            </a:r>
            <a:r>
              <a:rPr lang="ru-RU" dirty="0" smtClean="0"/>
              <a:t>Сам автор </a:t>
            </a:r>
            <a:r>
              <a:rPr lang="ru-RU" dirty="0"/>
              <a:t>формально начинает свое историческое повествование именно с 1917, а не 1918 года </a:t>
            </a:r>
            <a:r>
              <a:rPr lang="ru-RU" dirty="0" smtClean="0"/>
              <a:t>(Р. </a:t>
            </a:r>
            <a:r>
              <a:rPr lang="ru-RU" dirty="0"/>
              <a:t>21).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35891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Теория «дефицитной экономики»: новое прочтение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897467"/>
            <a:ext cx="8042276" cy="5046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Ж</a:t>
            </a:r>
            <a:r>
              <a:rPr lang="ru-RU" dirty="0"/>
              <a:t>. Веркей </a:t>
            </a:r>
            <a:r>
              <a:rPr lang="ru-RU" dirty="0" smtClean="0"/>
              <a:t>выделяет три тезиса «дефицитной экономки» Я. К</a:t>
            </a:r>
            <a:r>
              <a:rPr lang="en-US" dirty="0" err="1" smtClean="0"/>
              <a:t>о</a:t>
            </a:r>
            <a:r>
              <a:rPr lang="ru-RU" dirty="0" err="1" smtClean="0"/>
              <a:t>рнаи</a:t>
            </a:r>
            <a:r>
              <a:rPr lang="ru-RU" dirty="0" smtClean="0"/>
              <a:t>, которые ему видятся основными: </a:t>
            </a:r>
          </a:p>
          <a:p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i="1" dirty="0"/>
              <a:t>«Нужды экономики определяются плановиками» </a:t>
            </a:r>
            <a:r>
              <a:rPr lang="ru-RU" dirty="0" smtClean="0"/>
              <a:t>(Р. </a:t>
            </a:r>
            <a:r>
              <a:rPr lang="ru-RU" dirty="0"/>
              <a:t>47)</a:t>
            </a:r>
          </a:p>
          <a:p>
            <a:r>
              <a:rPr lang="ru-RU" dirty="0"/>
              <a:t>2. </a:t>
            </a:r>
            <a:r>
              <a:rPr lang="ru-RU" i="1" dirty="0"/>
              <a:t>«Хроническая неопределенность в сфере снабжения распространяется на всю экономику»</a:t>
            </a:r>
            <a:r>
              <a:rPr lang="ru-RU" dirty="0"/>
              <a:t> </a:t>
            </a:r>
            <a:r>
              <a:rPr lang="ru-RU" dirty="0" smtClean="0"/>
              <a:t>(Р. </a:t>
            </a:r>
            <a:r>
              <a:rPr lang="ru-RU" dirty="0"/>
              <a:t>48)</a:t>
            </a:r>
          </a:p>
          <a:p>
            <a:r>
              <a:rPr lang="ru-RU" dirty="0"/>
              <a:t>3. </a:t>
            </a:r>
            <a:r>
              <a:rPr lang="ru-RU" i="1" dirty="0"/>
              <a:t>«Баланс между производством и потреблением не может быть установлен посредством цен</a:t>
            </a:r>
            <a:r>
              <a:rPr lang="ru-RU" dirty="0"/>
              <a:t>» </a:t>
            </a:r>
            <a:r>
              <a:rPr lang="ru-RU" dirty="0" smtClean="0"/>
              <a:t>(Р. </a:t>
            </a:r>
            <a:r>
              <a:rPr lang="ru-RU" dirty="0"/>
              <a:t>49)</a:t>
            </a:r>
            <a:r>
              <a:rPr lang="ru-RU" dirty="0" smtClean="0"/>
              <a:t>.</a:t>
            </a:r>
          </a:p>
          <a:p>
            <a:pPr marL="349250" lvl="1" indent="0">
              <a:buNone/>
            </a:pPr>
            <a:endParaRPr lang="ru-RU" dirty="0"/>
          </a:p>
          <a:p>
            <a:pPr marL="349250" lvl="1" indent="0">
              <a:buNone/>
            </a:pPr>
            <a:r>
              <a:rPr lang="ru-RU" dirty="0" smtClean="0"/>
              <a:t>Наше понимание этого вопроса изложено в нашей монографии </a:t>
            </a:r>
            <a:r>
              <a:rPr lang="ru-RU" b="1" i="1" dirty="0" smtClean="0"/>
              <a:t>«Л</a:t>
            </a:r>
            <a:r>
              <a:rPr lang="en-US" b="1" i="1" dirty="0" err="1" smtClean="0"/>
              <a:t>о</a:t>
            </a:r>
            <a:r>
              <a:rPr lang="ru-RU" b="1" i="1" dirty="0" smtClean="0"/>
              <a:t>гика дефицитной экономики» </a:t>
            </a:r>
            <a:r>
              <a:rPr lang="ru-RU" dirty="0" smtClean="0"/>
              <a:t>(М; 1992)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71357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Классификация реформ и т.н. «шоковая терапия»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99067"/>
            <a:ext cx="8042276" cy="4944534"/>
          </a:xfrm>
        </p:spPr>
        <p:txBody>
          <a:bodyPr/>
          <a:lstStyle/>
          <a:p>
            <a:r>
              <a:rPr lang="ru-RU" dirty="0"/>
              <a:t>Ж. Веркей в своей  работе обращается к теме ошибочности т.н. «шоковой терапии» или «шоков без терапии» </a:t>
            </a:r>
            <a:r>
              <a:rPr lang="ru-RU" dirty="0" smtClean="0"/>
              <a:t>(Р. </a:t>
            </a:r>
            <a:r>
              <a:rPr lang="ru-RU" dirty="0"/>
              <a:t>95), которая закончилась «провалом радикальных реформ в России» </a:t>
            </a:r>
            <a:r>
              <a:rPr lang="ru-RU" dirty="0" smtClean="0"/>
              <a:t>(Р. </a:t>
            </a:r>
            <a:r>
              <a:rPr lang="ru-RU" dirty="0"/>
              <a:t>149).  </a:t>
            </a:r>
            <a:endParaRPr lang="ru-RU" dirty="0" smtClean="0"/>
          </a:p>
          <a:p>
            <a:r>
              <a:rPr lang="ru-RU" dirty="0" smtClean="0"/>
              <a:t>Он пишет о своей работе: «</a:t>
            </a:r>
            <a:r>
              <a:rPr lang="ru-RU" dirty="0"/>
              <a:t>Автор </a:t>
            </a:r>
            <a:r>
              <a:rPr lang="mr-IN" dirty="0" smtClean="0"/>
              <a:t>…</a:t>
            </a:r>
            <a:r>
              <a:rPr lang="ru-RU" dirty="0"/>
              <a:t> </a:t>
            </a:r>
            <a:r>
              <a:rPr lang="ru-RU" dirty="0" smtClean="0"/>
              <a:t>показывает </a:t>
            </a:r>
            <a:r>
              <a:rPr lang="ru-RU" dirty="0"/>
              <a:t>почему переход к капитализму, вдохновленный англо-саксонскими </a:t>
            </a:r>
            <a:r>
              <a:rPr lang="ru-RU" i="1" dirty="0" err="1"/>
              <a:t>мэйнстримовскими</a:t>
            </a:r>
            <a:r>
              <a:rPr lang="ru-RU" i="1" dirty="0"/>
              <a:t> (курсив – авт.)</a:t>
            </a:r>
            <a:r>
              <a:rPr lang="ru-RU" dirty="0"/>
              <a:t> экономистами, не смог функционировать». </a:t>
            </a:r>
            <a:r>
              <a:rPr lang="ru-RU" dirty="0" smtClean="0"/>
              <a:t>(РС. 4)</a:t>
            </a:r>
            <a:r>
              <a:rPr lang="ru-RU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4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4839" b="4839"/>
          <a:stretch>
            <a:fillRect/>
          </a:stretch>
        </p:blipFill>
        <p:spPr>
          <a:xfrm>
            <a:off x="381880" y="657160"/>
            <a:ext cx="2735318" cy="54374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62320" y="2274838"/>
            <a:ext cx="5861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35985" y="34278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592643"/>
              </p:ext>
            </p:extLst>
          </p:nvPr>
        </p:nvGraphicFramePr>
        <p:xfrm>
          <a:off x="3249706" y="536915"/>
          <a:ext cx="563880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Document" r:id="rId4" imgW="5638800" imgH="2273300" progId="Word.Document.12">
                  <p:link updateAutomatic="1"/>
                </p:oleObj>
              </mc:Choice>
              <mc:Fallback>
                <p:oleObj name="Document" r:id="rId4" imgW="5638800" imgH="2273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49706" y="536915"/>
                        <a:ext cx="5638800" cy="227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83531" y="2872530"/>
            <a:ext cx="5106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В</a:t>
            </a:r>
            <a:r>
              <a:rPr lang="ru-RU" dirty="0" smtClean="0"/>
              <a:t> своей комплексной работе «Экономические реформы в странах Восточной </a:t>
            </a:r>
            <a:r>
              <a:rPr lang="ru-RU" dirty="0"/>
              <a:t>Е</a:t>
            </a:r>
            <a:r>
              <a:rPr lang="ru-RU" dirty="0" smtClean="0"/>
              <a:t>вропы с 50-х до 90-х годов» (1991, русский перевод 1994) французский экономист Бернар </a:t>
            </a:r>
            <a:r>
              <a:rPr lang="ru-RU" dirty="0" err="1" smtClean="0"/>
              <a:t>Шаванс</a:t>
            </a:r>
            <a:r>
              <a:rPr lang="ru-RU" dirty="0" smtClean="0"/>
              <a:t> (</a:t>
            </a:r>
            <a:r>
              <a:rPr lang="en-US" dirty="0" smtClean="0"/>
              <a:t>Bernard CHAVANCE) </a:t>
            </a:r>
            <a:r>
              <a:rPr lang="ru-RU" dirty="0" smtClean="0"/>
              <a:t>предложил типологию реформ, которая раскрывает логику экономических мутаций экономик советского типа или дефицитной экономики.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62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+mn-lt"/>
              </a:rPr>
              <a:t>Новизна работы: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вклад </a:t>
            </a:r>
            <a:r>
              <a:rPr lang="ru-RU" sz="2800" dirty="0">
                <a:latin typeface="+mn-lt"/>
              </a:rPr>
              <a:t>в теорию регуляционизма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	Ж</a:t>
            </a:r>
            <a:r>
              <a:rPr lang="ru-RU" dirty="0"/>
              <a:t>. Веркей излагает </a:t>
            </a:r>
            <a:r>
              <a:rPr lang="ru-RU" dirty="0" smtClean="0"/>
              <a:t>свою концепцию </a:t>
            </a:r>
            <a:r>
              <a:rPr lang="ru-RU" dirty="0"/>
              <a:t>«способа регулирования рентной экономики» в России </a:t>
            </a:r>
            <a:r>
              <a:rPr lang="ru-RU" dirty="0" smtClean="0"/>
              <a:t>(Р. </a:t>
            </a:r>
            <a:r>
              <a:rPr lang="ru-RU" dirty="0"/>
              <a:t>291-300</a:t>
            </a:r>
            <a:r>
              <a:rPr lang="ru-RU" dirty="0" smtClean="0"/>
              <a:t>) из трех элементов:. </a:t>
            </a:r>
          </a:p>
          <a:p>
            <a:r>
              <a:rPr lang="ru-RU" dirty="0" smtClean="0"/>
              <a:t>1</a:t>
            </a:r>
            <a:r>
              <a:rPr lang="ru-RU" dirty="0"/>
              <a:t>) «русская болезнь» как разновидность голландской болезни;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рентный режим накопления;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«газпромовский» способ регулирования экономики.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По </a:t>
            </a:r>
            <a:r>
              <a:rPr lang="ru-RU" dirty="0"/>
              <a:t>сути дела, именно </a:t>
            </a:r>
            <a:r>
              <a:rPr lang="ru-RU" dirty="0" smtClean="0"/>
              <a:t>концепция является </a:t>
            </a:r>
            <a:r>
              <a:rPr lang="ru-RU" dirty="0"/>
              <a:t>существенной новизной представленного исследования.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3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238624"/>
          </a:xfrm>
        </p:spPr>
        <p:txBody>
          <a:bodyPr/>
          <a:lstStyle/>
          <a:p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79599"/>
            <a:ext cx="8042276" cy="47611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Под </a:t>
            </a:r>
            <a:r>
              <a:rPr lang="ru-RU" dirty="0"/>
              <a:t>«русской болезнью» подразумевается разновидность «голландской болезни», связанной с повышенной зависимостью экономики и государства в России от экспорта </a:t>
            </a:r>
            <a:r>
              <a:rPr lang="ru-RU" dirty="0" smtClean="0"/>
              <a:t>углеводородов.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Рост </a:t>
            </a:r>
            <a:r>
              <a:rPr lang="ru-RU" dirty="0"/>
              <a:t>нефтегазовых доходов ведет к деиндустриализации, т.е. к падению доли обрабатывающих отраслей промышленности в ВВП страны </a:t>
            </a:r>
            <a:r>
              <a:rPr lang="ru-RU" dirty="0" smtClean="0"/>
              <a:t>(Р. </a:t>
            </a:r>
            <a:r>
              <a:rPr lang="ru-RU" dirty="0"/>
              <a:t>222)</a:t>
            </a:r>
            <a:r>
              <a:rPr lang="ru-RU" dirty="0" smtClean="0"/>
              <a:t>. 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Есть </a:t>
            </a:r>
            <a:r>
              <a:rPr lang="ru-RU" dirty="0"/>
              <a:t>три механизма провоцирующих эту </a:t>
            </a:r>
            <a:r>
              <a:rPr lang="ru-RU" b="1" dirty="0"/>
              <a:t>деиндустриализацию: </a:t>
            </a:r>
            <a:endParaRPr lang="ru-RU" b="1" dirty="0" smtClean="0"/>
          </a:p>
          <a:p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b="1" dirty="0"/>
              <a:t>обменный курс:</a:t>
            </a:r>
            <a:r>
              <a:rPr lang="ru-RU" dirty="0"/>
              <a:t> приток валюты в страну поддерживает номинальный курс национальной валюты, что снижает конкурентоспособность отечественной промышленности и даже провоцирует ее разрушение; </a:t>
            </a:r>
            <a:endParaRPr lang="ru-RU" dirty="0" smtClean="0"/>
          </a:p>
          <a:p>
            <a:r>
              <a:rPr lang="ru-RU" dirty="0" err="1" smtClean="0"/>
              <a:t>B</a:t>
            </a:r>
            <a:r>
              <a:rPr lang="ru-RU" dirty="0"/>
              <a:t>) </a:t>
            </a:r>
            <a:r>
              <a:rPr lang="ru-RU" b="1" dirty="0"/>
              <a:t>инвестиции:</a:t>
            </a:r>
            <a:r>
              <a:rPr lang="ru-RU" dirty="0"/>
              <a:t> высокая рентабельность нефтегазового сектора притягивает непропорционально большой объем инвестиций в этот спектр. Обрабатывающей промышленности не хватает инвестиций ни на развитие, ни на модернизацию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С) </a:t>
            </a:r>
            <a:r>
              <a:rPr lang="ru-RU" b="1" dirty="0"/>
              <a:t>заработная плата:</a:t>
            </a:r>
            <a:r>
              <a:rPr lang="ru-RU" dirty="0"/>
              <a:t> в нефтегазовая отрасль может позволить себе установить исключительно высокие заработные платы, что-то достается государственному сектору за счет высоких налоговых доходов. Однако, это ведет к оттоку кадров и спаду в других отраслях.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0534" y="508000"/>
            <a:ext cx="741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П</a:t>
            </a:r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е</a:t>
            </a:r>
            <a:r>
              <a:rPr lang="ru-RU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рвый</a:t>
            </a:r>
            <a:r>
              <a:rPr lang="ru-RU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элемент: «</a:t>
            </a:r>
            <a:r>
              <a:rPr lang="ru-RU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р</a:t>
            </a:r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у</a:t>
            </a:r>
            <a:r>
              <a:rPr lang="ru-RU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сская</a:t>
            </a:r>
            <a:r>
              <a:rPr lang="ru-RU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болезнь»</a:t>
            </a:r>
            <a:r>
              <a:rPr lang="ru-RU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деиндустриализацию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4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9157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«Р</a:t>
            </a:r>
            <a:r>
              <a:rPr lang="en-US" sz="2800" dirty="0" err="1" smtClean="0">
                <a:latin typeface="+mn-lt"/>
              </a:rPr>
              <a:t>у</a:t>
            </a:r>
            <a:r>
              <a:rPr lang="ru-RU" sz="2800" dirty="0" err="1" smtClean="0">
                <a:latin typeface="+mn-lt"/>
              </a:rPr>
              <a:t>сская</a:t>
            </a:r>
            <a:r>
              <a:rPr lang="ru-RU" sz="2800" dirty="0" smtClean="0">
                <a:latin typeface="+mn-lt"/>
              </a:rPr>
              <a:t>» болезнь и национальная экономика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56733"/>
            <a:ext cx="8042276" cy="49868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Специфика </a:t>
            </a:r>
            <a:r>
              <a:rPr lang="ru-RU" dirty="0"/>
              <a:t>Российской федерации заключается в том, что:</a:t>
            </a:r>
          </a:p>
          <a:p>
            <a:r>
              <a:rPr lang="ru-RU" dirty="0"/>
              <a:t> (1) крупные нефтегазовые компании создают себе свою собственную финансовую инфраструктуру – «карманные» банки </a:t>
            </a:r>
            <a:r>
              <a:rPr lang="ru-RU" dirty="0" smtClean="0"/>
              <a:t>(Р. </a:t>
            </a:r>
            <a:r>
              <a:rPr lang="ru-RU" dirty="0"/>
              <a:t>224). Это позволяет им облегчить себе обеспечение иностранной валютой, снизить кредитные издержки, заниматься арбитражем на процентных ставках, использовать офшоры и т.д. </a:t>
            </a:r>
          </a:p>
          <a:p>
            <a:r>
              <a:rPr lang="ru-RU" dirty="0"/>
              <a:t>(2) Промышленная концентрация рентных отраслей экономики формирует «естественные» монополии </a:t>
            </a:r>
            <a:r>
              <a:rPr lang="ru-RU" dirty="0" smtClean="0"/>
              <a:t>(Р. </a:t>
            </a:r>
            <a:r>
              <a:rPr lang="ru-RU" dirty="0"/>
              <a:t>225), что снижает уровень конкуренции и эффективности российской экономики. </a:t>
            </a:r>
          </a:p>
          <a:p>
            <a:r>
              <a:rPr lang="ru-RU" dirty="0"/>
              <a:t>(3) Мощные финансово-сырьевые группы развивают особые привилегированные отношения с государственной властью. Это ведет к возникновению конфликта между частными и общественными интересами, что в свою очередь вызывает злоупотребления и коррупцию </a:t>
            </a:r>
            <a:r>
              <a:rPr lang="ru-RU" dirty="0" smtClean="0"/>
              <a:t>(Р. </a:t>
            </a:r>
            <a:r>
              <a:rPr lang="ru-RU" dirty="0"/>
              <a:t>225)</a:t>
            </a:r>
          </a:p>
          <a:p>
            <a:pPr marL="0" indent="0">
              <a:buNone/>
            </a:pPr>
            <a:r>
              <a:rPr lang="ru-RU" dirty="0" smtClean="0"/>
              <a:t>	Поскольку </a:t>
            </a:r>
            <a:r>
              <a:rPr lang="ru-RU" dirty="0"/>
              <a:t>влияние нефтегазовых доходов в России влияет не только на динамику курса национальной валюты, но на всю экономическую и политическую систему одновременно, поэтому Ж. Веркей предложил назвать это феномен «русской болезнью» </a:t>
            </a:r>
            <a:r>
              <a:rPr lang="ru-RU" dirty="0" smtClean="0"/>
              <a:t>(Р. </a:t>
            </a:r>
            <a:r>
              <a:rPr lang="ru-RU" dirty="0"/>
              <a:t>26).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86691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Второй элемент: «р</a:t>
            </a:r>
            <a:r>
              <a:rPr lang="en-US" sz="2800" dirty="0" err="1" smtClean="0">
                <a:latin typeface="+mn-lt"/>
              </a:rPr>
              <a:t>е</a:t>
            </a:r>
            <a:r>
              <a:rPr lang="ru-RU" sz="2800" dirty="0" err="1" smtClean="0">
                <a:latin typeface="+mn-lt"/>
              </a:rPr>
              <a:t>нтный</a:t>
            </a:r>
            <a:r>
              <a:rPr lang="ru-RU" sz="2800" dirty="0" smtClean="0">
                <a:latin typeface="+mn-lt"/>
              </a:rPr>
              <a:t> режим накопления»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48266"/>
            <a:ext cx="8042276" cy="56303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	«</a:t>
            </a:r>
            <a:r>
              <a:rPr lang="ru-RU" dirty="0"/>
              <a:t>Режим накопления» представляет собой модель роста экономики в долгосрочной перспективе. Основываясь на гипотезе «русской болезни» Ж. Веркей определяет этот режим накопления ка «рентный « </a:t>
            </a:r>
            <a:r>
              <a:rPr lang="ru-RU" dirty="0" smtClean="0"/>
              <a:t>(</a:t>
            </a:r>
            <a:r>
              <a:rPr lang="ru-RU" dirty="0"/>
              <a:t>Р</a:t>
            </a:r>
            <a:r>
              <a:rPr lang="ru-RU" dirty="0" smtClean="0"/>
              <a:t>. 279</a:t>
            </a:r>
            <a:r>
              <a:rPr lang="ru-RU" dirty="0"/>
              <a:t>). </a:t>
            </a:r>
            <a:endParaRPr lang="ru-RU" dirty="0" smtClean="0"/>
          </a:p>
          <a:p>
            <a:r>
              <a:rPr lang="ru-RU" dirty="0"/>
              <a:t>1. «Денежный режим» (</a:t>
            </a:r>
            <a:r>
              <a:rPr lang="en-US" dirty="0"/>
              <a:t>N2), </a:t>
            </a:r>
            <a:r>
              <a:rPr lang="ru-RU" dirty="0"/>
              <a:t>т.е. управление деньгами и организация финансовой системы. Денежный рынок структурируется и пилотируется Центральным банком. Банковских инвестиций относительно мало. Кредитный рынок поделен между несколькими крупнейшими баками. Это «денежный режим ограниченный обменом» </a:t>
            </a:r>
            <a:r>
              <a:rPr lang="ru-RU" dirty="0" smtClean="0"/>
              <a:t>(Р. </a:t>
            </a:r>
            <a:r>
              <a:rPr lang="ru-RU" dirty="0"/>
              <a:t>282).</a:t>
            </a:r>
          </a:p>
          <a:p>
            <a:r>
              <a:rPr lang="ru-RU" dirty="0"/>
              <a:t>2. «Форма и роль государства» (</a:t>
            </a:r>
            <a:r>
              <a:rPr lang="en-US" dirty="0"/>
              <a:t>N2)</a:t>
            </a:r>
            <a:r>
              <a:rPr lang="ru-RU" dirty="0"/>
              <a:t>, т.е. отношение между государством и экономикой. Роль и регулирующая функция государства постоянно растут. Расходы государства растут, доходя до 40% ВВП. Государство  - крупнейший акционер. Это «государство – селективный монополист» </a:t>
            </a:r>
            <a:r>
              <a:rPr lang="ru-RU" dirty="0" smtClean="0"/>
              <a:t>(Р. </a:t>
            </a:r>
            <a:r>
              <a:rPr lang="ru-RU" dirty="0"/>
              <a:t>283).</a:t>
            </a:r>
          </a:p>
          <a:p>
            <a:r>
              <a:rPr lang="ru-RU" dirty="0"/>
              <a:t>3. «Формы конкуренции» (</a:t>
            </a:r>
            <a:r>
              <a:rPr lang="en-US" dirty="0"/>
              <a:t>N3)</a:t>
            </a:r>
            <a:r>
              <a:rPr lang="ru-RU" dirty="0"/>
              <a:t>, т.е. определяющие типы конкуренции между предприятиями. Конкуренция - малоинтенсивная и неоднородна. В государственном секторе конкуренция крайне слаба, но в частном секторе несколько выше.  Это «сегментированная конкуренция» </a:t>
            </a:r>
            <a:r>
              <a:rPr lang="ru-RU" dirty="0" smtClean="0"/>
              <a:t>(Р. </a:t>
            </a:r>
            <a:r>
              <a:rPr lang="ru-RU" dirty="0"/>
              <a:t>284).</a:t>
            </a:r>
          </a:p>
          <a:p>
            <a:r>
              <a:rPr lang="ru-RU" dirty="0"/>
              <a:t>4. «Отношения зарплаты» (</a:t>
            </a:r>
            <a:r>
              <a:rPr lang="en-US" dirty="0"/>
              <a:t>N4)</a:t>
            </a:r>
            <a:r>
              <a:rPr lang="ru-RU" dirty="0"/>
              <a:t>, т.е. отношения между собственниками капитала и наемными рабочими, а также формы доходов из этого отношения вытекающие. Зарплаты относительно низкие, кроме нефтегазового и монопольных секторов экономики. Профсоюзы слабы. Это «фрагментированные зарплатные отношения» </a:t>
            </a:r>
            <a:r>
              <a:rPr lang="ru-RU" dirty="0" smtClean="0"/>
              <a:t>(Р. </a:t>
            </a:r>
            <a:r>
              <a:rPr lang="ru-RU" dirty="0"/>
              <a:t>285).</a:t>
            </a:r>
          </a:p>
          <a:p>
            <a:r>
              <a:rPr lang="ru-RU" dirty="0"/>
              <a:t>5. «Международная открытость» (</a:t>
            </a:r>
            <a:r>
              <a:rPr lang="en-US" dirty="0"/>
              <a:t>N1)</a:t>
            </a:r>
            <a:r>
              <a:rPr lang="ru-RU" dirty="0"/>
              <a:t>, т.е. степень интегрированности национально экономики в мировую экономику. Экспертный рынок углеводородов является определяющим. Открытость носит «рентный» характер. </a:t>
            </a:r>
            <a:r>
              <a:rPr lang="ru-RU" dirty="0" smtClean="0"/>
              <a:t>(Р. </a:t>
            </a:r>
            <a:r>
              <a:rPr lang="ru-RU" dirty="0"/>
              <a:t>286).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67" y="132986"/>
            <a:ext cx="8042276" cy="970810"/>
          </a:xfrm>
        </p:spPr>
        <p:txBody>
          <a:bodyPr/>
          <a:lstStyle/>
          <a:p>
            <a:r>
              <a:rPr lang="ru-RU" sz="2800" dirty="0">
                <a:solidFill>
                  <a:schemeClr val="accent6"/>
                </a:solidFill>
              </a:rPr>
              <a:t>Ортодоксия </a:t>
            </a:r>
            <a:r>
              <a:rPr lang="en-US" sz="2800" dirty="0">
                <a:solidFill>
                  <a:schemeClr val="accent6"/>
                </a:solidFill>
              </a:rPr>
              <a:t>versus</a:t>
            </a:r>
            <a:r>
              <a:rPr lang="ru-RU" sz="2800" dirty="0">
                <a:solidFill>
                  <a:schemeClr val="accent6"/>
                </a:solidFill>
              </a:rPr>
              <a:t> гетеродоксия (инакомыслие) </a:t>
            </a:r>
            <a:br>
              <a:rPr lang="ru-RU" sz="2800" dirty="0">
                <a:solidFill>
                  <a:schemeClr val="accent6"/>
                </a:solidFill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04056"/>
            <a:ext cx="8042276" cy="493954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Н</a:t>
            </a:r>
            <a:r>
              <a:rPr lang="en-US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е</a:t>
            </a:r>
            <a:r>
              <a:rPr lang="ru-RU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оклассика</a:t>
            </a: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и</a:t>
            </a:r>
            <a:r>
              <a:rPr lang="ru-RU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нституцонализм</a:t>
            </a:r>
            <a:endParaRPr lang="ru-RU" sz="20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Теория регуляции во Франции с 70-х годов ХХ века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Основные различия (по Р. </a:t>
            </a:r>
            <a:r>
              <a:rPr lang="ru-RU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Буайе</a:t>
            </a: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R. Boyer</a:t>
            </a:r>
            <a:r>
              <a:rPr lang="ru-RU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ru-RU" sz="20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920478"/>
              </p:ext>
            </p:extLst>
          </p:nvPr>
        </p:nvGraphicFramePr>
        <p:xfrm>
          <a:off x="1524000" y="2502157"/>
          <a:ext cx="6096000" cy="413863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089046"/>
                <a:gridCol w="2280598"/>
                <a:gridCol w="2726356"/>
              </a:tblGrid>
              <a:tr h="112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Стандартная </a:t>
                      </a:r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en-US" dirty="0" smtClean="0"/>
                        <a:t>“main stream”) </a:t>
                      </a:r>
                      <a:r>
                        <a:rPr lang="ru-RU" dirty="0" smtClean="0"/>
                        <a:t>теория 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Теория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регуляции (регуляционизм)</a:t>
                      </a:r>
                    </a:p>
                    <a:p>
                      <a:pPr algn="ctr"/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782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Общий</a:t>
                      </a:r>
                      <a:r>
                        <a:rPr lang="ru-RU" baseline="0" dirty="0" smtClean="0"/>
                        <a:t> подход</a:t>
                      </a:r>
                      <a:endParaRPr lang="en-US" dirty="0">
                        <a:solidFill>
                          <a:srgbClr val="3F5B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Совокупность независимых,</a:t>
                      </a:r>
                      <a:r>
                        <a:rPr lang="ru-RU" baseline="0" dirty="0" smtClean="0"/>
                        <a:t> но взаимодействующих</a:t>
                      </a:r>
                      <a:r>
                        <a:rPr lang="ru-RU" dirty="0" smtClean="0"/>
                        <a:t> рынков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Капитализм</a:t>
                      </a:r>
                      <a:r>
                        <a:rPr lang="ru-RU" dirty="0" smtClean="0"/>
                        <a:t> как совокупность институтов (институциональных форм)</a:t>
                      </a:r>
                      <a:endParaRPr lang="en-US" dirty="0"/>
                    </a:p>
                  </a:txBody>
                  <a:tcPr/>
                </a:tc>
              </a:tr>
              <a:tr h="6883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Фактор роста</a:t>
                      </a:r>
                      <a:endParaRPr lang="en-US" dirty="0">
                        <a:solidFill>
                          <a:srgbClr val="3F5B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Технический прогресс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Результат действия</a:t>
                      </a:r>
                      <a:r>
                        <a:rPr lang="ru-RU" baseline="0" dirty="0" smtClean="0"/>
                        <a:t> «режима накопления»</a:t>
                      </a:r>
                      <a:endParaRPr lang="en-US" dirty="0"/>
                    </a:p>
                  </a:txBody>
                  <a:tcPr/>
                </a:tc>
              </a:tr>
              <a:tr h="98330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Причина кризисов</a:t>
                      </a:r>
                      <a:endParaRPr lang="en-US" dirty="0">
                        <a:solidFill>
                          <a:srgbClr val="3F5B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Несовершенство рынков и/или</a:t>
                      </a:r>
                      <a:r>
                        <a:rPr lang="ru-RU" baseline="0" dirty="0" smtClean="0"/>
                        <a:t> ошибки государства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Проявление</a:t>
                      </a:r>
                      <a:r>
                        <a:rPr lang="ru-RU" baseline="0" dirty="0" smtClean="0"/>
                        <a:t> тенденций  в способе регуляции «режима накопления»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708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868385"/>
              </p:ext>
            </p:extLst>
          </p:nvPr>
        </p:nvGraphicFramePr>
        <p:xfrm>
          <a:off x="484707" y="440369"/>
          <a:ext cx="8042750" cy="597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Document" r:id="rId3" imgW="5638800" imgH="4191000" progId="Word.Document.12">
                  <p:link updateAutomatic="1"/>
                </p:oleObj>
              </mc:Choice>
              <mc:Fallback>
                <p:oleObj name="Document" r:id="rId3" imgW="5638800" imgH="41910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707" y="440369"/>
                        <a:ext cx="8042750" cy="597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115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+mn-lt"/>
              </a:rPr>
              <a:t>Т</a:t>
            </a:r>
            <a:r>
              <a:rPr lang="en-US" sz="2800" dirty="0" err="1" smtClean="0">
                <a:latin typeface="+mn-lt"/>
              </a:rPr>
              <a:t>р</a:t>
            </a:r>
            <a:r>
              <a:rPr lang="ru-RU" sz="2800" dirty="0" err="1" smtClean="0">
                <a:latin typeface="+mn-lt"/>
              </a:rPr>
              <a:t>етий</a:t>
            </a:r>
            <a:r>
              <a:rPr lang="ru-RU" sz="2800" dirty="0" smtClean="0">
                <a:latin typeface="+mn-lt"/>
              </a:rPr>
              <a:t> элемент: </a:t>
            </a:r>
            <a:r>
              <a:rPr lang="ru-RU" sz="2800" dirty="0">
                <a:latin typeface="+mn-lt"/>
              </a:rPr>
              <a:t>«Газпромовский» режим регулировании российской экономики 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Приток ресурсов в экономику в результате рентного режима накопления ведет к « отраслевой поляризации и концентрации» (С. 296). Рентных секторов относительно мало. Государство занимает центральное в режиме накопления. Выстроена «вертикаль власти». Государство определяет стратегию развития, т.е. «государство монополистическое с селективной стратегией». Оно может выборочно защищать отдельные отрасли экономик и перераспределять ресурсы, т.е. «государство защитник и распределитель». </a:t>
            </a:r>
          </a:p>
          <a:p>
            <a:r>
              <a:rPr lang="ru-RU" dirty="0"/>
              <a:t>Макроэкономические характеристики «газпромовского» способа регулирования связаны с рост влияния нефтегазового сектора на все экономическое развитие страны в 2000-е годы. Идет процесс концентрации в этом секторе, где «предприятие «Газпром» из-за своей силы на национальном и международном рынках является тому иллюстрацией» (С.297). </a:t>
            </a:r>
          </a:p>
          <a:p>
            <a:r>
              <a:rPr lang="ru-RU" dirty="0"/>
              <a:t>Развивается контроль государством ключевых предприятий этого сектора. Увеличивается вес прямых и косвенных трансфертов от нефтегазового сектора государству, которое наращивает свою возможность регулирования российской экономики. Одновременно растет социальная значимость «Газпрома», поставляющего дешевый газ на внутренний рынок страны для населения. Укрепляется близость и взаимозависимость экономической и политической власти, государство использует «Газпром» как «рычаг влияния» в экономической, социальной и дипломатической сферах. (С. 298)</a:t>
            </a:r>
          </a:p>
          <a:p>
            <a:r>
              <a:rPr lang="ru-RU" dirty="0"/>
              <a:t>В микроэкономическом плане «газпромовский» способ регулирования определяется поведением экономических агентов, стремящихся застраховаться от падения рентных доходов.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9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523751"/>
              </p:ext>
            </p:extLst>
          </p:nvPr>
        </p:nvGraphicFramePr>
        <p:xfrm>
          <a:off x="736755" y="33730"/>
          <a:ext cx="7708589" cy="6824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Document" r:id="rId3" imgW="5867400" imgH="5194300" progId="Word.Document.12">
                  <p:link updateAutomatic="1"/>
                </p:oleObj>
              </mc:Choice>
              <mc:Fallback>
                <p:oleObj name="Document" r:id="rId3" imgW="5867400" imgH="5194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755" y="33730"/>
                        <a:ext cx="7708589" cy="6824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2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9091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ЗАКЛЮЧЕНИЕ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34533"/>
            <a:ext cx="8042276" cy="48090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	1. Рассматриваемая работа представляет, на наш взгляд несомненный научный интерес.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2. Предложенные концепции существенно развивают теорию регуляционизма в направлении нового объекта исследования </a:t>
            </a:r>
            <a:r>
              <a:rPr lang="mr-IN" dirty="0" smtClean="0"/>
              <a:t>–</a:t>
            </a:r>
            <a:r>
              <a:rPr lang="ru-RU" dirty="0" smtClean="0"/>
              <a:t> российской экономики.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	3. </a:t>
            </a:r>
            <a:r>
              <a:rPr lang="en-US" dirty="0" smtClean="0"/>
              <a:t>C</a:t>
            </a:r>
            <a:r>
              <a:rPr lang="ru-RU" dirty="0" err="1" smtClean="0"/>
              <a:t>тоит</a:t>
            </a:r>
            <a:r>
              <a:rPr lang="ru-RU" dirty="0" smtClean="0"/>
              <a:t> </a:t>
            </a:r>
            <a:r>
              <a:rPr lang="ru-RU" dirty="0"/>
              <a:t>порекомендовать перевести на русский и английский языки эту важную работу яркого французского экономиста Ж. Веркея, чтобы она стала более доступна для широкого круга специалистов - исследователей.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32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17386"/>
            <a:ext cx="8042276" cy="5526215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УВАЖАЕМЫЕ КОЛЛЕГИ!</a:t>
            </a:r>
          </a:p>
          <a:p>
            <a:pPr marL="0" indent="0" algn="ctr">
              <a:buNone/>
            </a:pPr>
            <a:endParaRPr lang="ru-RU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ЕСТЬ ЛИ ВОПРОСЫ?</a:t>
            </a:r>
          </a:p>
          <a:p>
            <a:pPr marL="0" indent="0" algn="ctr">
              <a:buNone/>
            </a:pPr>
            <a:endParaRPr lang="ru-RU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9378"/>
            <a:ext cx="8042276" cy="5490366"/>
          </a:xfrm>
        </p:spPr>
        <p:txBody>
          <a:bodyPr/>
          <a:lstStyle/>
          <a:p>
            <a:pPr algn="l"/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ru-RU" sz="2400" dirty="0" smtClean="0">
                <a:latin typeface="Times New Roman"/>
                <a:cs typeface="Times New Roman"/>
              </a:rPr>
              <a:t>Традиционно </a:t>
            </a:r>
            <a:r>
              <a:rPr lang="ru-RU" sz="2400" dirty="0">
                <a:latin typeface="Times New Roman"/>
                <a:cs typeface="Times New Roman"/>
              </a:rPr>
              <a:t>французские экономисты уделяли достаточно большое внимание в своих исследования </a:t>
            </a:r>
            <a:r>
              <a:rPr lang="ru-RU" sz="2400" dirty="0" smtClean="0">
                <a:latin typeface="Times New Roman"/>
                <a:cs typeface="Times New Roman"/>
              </a:rPr>
              <a:t>российской</a:t>
            </a:r>
            <a:r>
              <a:rPr lang="en-US" sz="2400" dirty="0">
                <a:latin typeface="Times New Roman"/>
                <a:cs typeface="Times New Roman"/>
              </a:rPr>
              <a:t>,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а ранее советской, экономике. </a:t>
            </a: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	</a:t>
            </a:r>
            <a:r>
              <a:rPr lang="ru-RU" sz="2400" dirty="0" smtClean="0">
                <a:latin typeface="Times New Roman"/>
                <a:cs typeface="Times New Roman"/>
              </a:rPr>
              <a:t>Новое поколение приходит </a:t>
            </a:r>
            <a:r>
              <a:rPr lang="ru-RU" sz="2400" dirty="0">
                <a:latin typeface="Times New Roman"/>
                <a:cs typeface="Times New Roman"/>
              </a:rPr>
              <a:t>на смену </a:t>
            </a:r>
            <a:r>
              <a:rPr lang="ru-RU" sz="2400" dirty="0" smtClean="0">
                <a:latin typeface="Times New Roman"/>
                <a:cs typeface="Times New Roman"/>
              </a:rPr>
              <a:t>известным ученым: </a:t>
            </a:r>
            <a:br>
              <a:rPr lang="ru-RU" sz="2400" dirty="0" smtClean="0">
                <a:latin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cs typeface="Times New Roman"/>
              </a:rPr>
              <a:t>	- с  </a:t>
            </a:r>
            <a:r>
              <a:rPr lang="ru-RU" sz="2400" dirty="0">
                <a:latin typeface="Times New Roman"/>
                <a:cs typeface="Times New Roman"/>
              </a:rPr>
              <a:t>«регуляционистской» </a:t>
            </a:r>
            <a:r>
              <a:rPr lang="ru-RU" sz="2400" dirty="0" smtClean="0">
                <a:latin typeface="Times New Roman"/>
                <a:cs typeface="Times New Roman"/>
              </a:rPr>
              <a:t>стороны: Бернар </a:t>
            </a:r>
            <a:r>
              <a:rPr lang="ru-RU" sz="2400" dirty="0" err="1">
                <a:latin typeface="Times New Roman"/>
                <a:cs typeface="Times New Roman"/>
              </a:rPr>
              <a:t>Шаванс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ru-RU" sz="2400" dirty="0" err="1">
                <a:latin typeface="Times New Roman"/>
                <a:cs typeface="Times New Roman"/>
              </a:rPr>
              <a:t>Bernard</a:t>
            </a:r>
            <a:r>
              <a:rPr lang="ru-RU" sz="2400" dirty="0">
                <a:latin typeface="Times New Roman"/>
                <a:cs typeface="Times New Roman"/>
              </a:rPr>
              <a:t> Chavance), Жак Сапир (</a:t>
            </a:r>
            <a:r>
              <a:rPr lang="ru-RU" sz="2400" dirty="0" err="1">
                <a:latin typeface="Times New Roman"/>
                <a:cs typeface="Times New Roman"/>
              </a:rPr>
              <a:t>Jacques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Sapir</a:t>
            </a:r>
            <a:r>
              <a:rPr lang="ru-RU" sz="2400" dirty="0">
                <a:latin typeface="Times New Roman"/>
                <a:cs typeface="Times New Roman"/>
              </a:rPr>
              <a:t>), Владимир </a:t>
            </a:r>
            <a:r>
              <a:rPr lang="ru-RU" sz="2400" dirty="0" err="1">
                <a:latin typeface="Times New Roman"/>
                <a:cs typeface="Times New Roman"/>
              </a:rPr>
              <a:t>Андрефф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ru-RU" sz="2400" dirty="0" err="1">
                <a:latin typeface="Times New Roman"/>
                <a:cs typeface="Times New Roman"/>
              </a:rPr>
              <a:t>Vladimir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Andreff</a:t>
            </a:r>
            <a:r>
              <a:rPr lang="ru-RU" sz="2400" dirty="0">
                <a:latin typeface="Times New Roman"/>
                <a:cs typeface="Times New Roman"/>
              </a:rPr>
              <a:t>), </a:t>
            </a:r>
            <a:r>
              <a:rPr lang="ru-RU" sz="2400" dirty="0" err="1">
                <a:latin typeface="Times New Roman"/>
                <a:cs typeface="Times New Roman"/>
              </a:rPr>
              <a:t>Ксавье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Ришет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en-US" sz="2400" dirty="0">
                <a:latin typeface="Times New Roman"/>
                <a:cs typeface="Times New Roman"/>
              </a:rPr>
              <a:t>Xavier Richet)</a:t>
            </a:r>
            <a:r>
              <a:rPr lang="ru-RU" sz="2400" dirty="0">
                <a:latin typeface="Times New Roman"/>
                <a:cs typeface="Times New Roman"/>
              </a:rPr>
              <a:t> и др.</a:t>
            </a:r>
            <a:r>
              <a:rPr lang="ru-RU" sz="2400" dirty="0" smtClean="0">
                <a:latin typeface="Times New Roman"/>
                <a:cs typeface="Times New Roman"/>
              </a:rPr>
              <a:t>,</a:t>
            </a:r>
            <a:br>
              <a:rPr lang="ru-RU" sz="2400" dirty="0" smtClean="0">
                <a:latin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cs typeface="Times New Roman"/>
              </a:rPr>
              <a:t> 	- с «</a:t>
            </a:r>
            <a:r>
              <a:rPr lang="ru-RU" sz="2400" dirty="0">
                <a:latin typeface="Times New Roman"/>
                <a:cs typeface="Times New Roman"/>
              </a:rPr>
              <a:t>мэйнстримовской» </a:t>
            </a:r>
            <a:r>
              <a:rPr lang="ru-RU" sz="2400" dirty="0" smtClean="0">
                <a:latin typeface="Times New Roman"/>
                <a:cs typeface="Times New Roman"/>
              </a:rPr>
              <a:t>стороны: Франсуа </a:t>
            </a:r>
            <a:r>
              <a:rPr lang="ru-RU" sz="2400" dirty="0" err="1">
                <a:latin typeface="Times New Roman"/>
                <a:cs typeface="Times New Roman"/>
              </a:rPr>
              <a:t>Сёро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fr-FR" sz="2400" dirty="0">
                <a:latin typeface="Times New Roman"/>
                <a:cs typeface="Times New Roman"/>
              </a:rPr>
              <a:t>François </a:t>
            </a:r>
            <a:r>
              <a:rPr lang="ru-RU" sz="2400" dirty="0" err="1">
                <a:latin typeface="Times New Roman"/>
                <a:cs typeface="Times New Roman"/>
              </a:rPr>
              <a:t>Seurot</a:t>
            </a:r>
            <a:r>
              <a:rPr lang="ru-RU" sz="2400" dirty="0">
                <a:latin typeface="Times New Roman"/>
                <a:cs typeface="Times New Roman"/>
              </a:rPr>
              <a:t>), Мишель Соллогуб (</a:t>
            </a:r>
            <a:r>
              <a:rPr lang="ru-RU" sz="2400" dirty="0" err="1">
                <a:latin typeface="Times New Roman"/>
                <a:cs typeface="Times New Roman"/>
              </a:rPr>
              <a:t>Michel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Sollogoub</a:t>
            </a:r>
            <a:r>
              <a:rPr lang="ru-RU" sz="2400" dirty="0">
                <a:latin typeface="Times New Roman"/>
                <a:cs typeface="Times New Roman"/>
              </a:rPr>
              <a:t>), </a:t>
            </a:r>
            <a:r>
              <a:rPr lang="ru-RU" sz="2400" dirty="0" err="1">
                <a:latin typeface="Times New Roman"/>
                <a:cs typeface="Times New Roman"/>
              </a:rPr>
              <a:t>Эжен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Залески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en-US" sz="2400" dirty="0">
                <a:latin typeface="Times New Roman"/>
                <a:cs typeface="Times New Roman"/>
              </a:rPr>
              <a:t>Eugene </a:t>
            </a:r>
            <a:r>
              <a:rPr lang="en-US" sz="2400" dirty="0" err="1">
                <a:latin typeface="Times New Roman"/>
                <a:cs typeface="Times New Roman"/>
              </a:rPr>
              <a:t>Zaleski</a:t>
            </a:r>
            <a:r>
              <a:rPr lang="en-US" sz="2400" dirty="0">
                <a:latin typeface="Times New Roman"/>
                <a:cs typeface="Times New Roman"/>
              </a:rPr>
              <a:t>), </a:t>
            </a:r>
            <a:r>
              <a:rPr lang="ru-RU" sz="2400" dirty="0">
                <a:latin typeface="Times New Roman"/>
                <a:cs typeface="Times New Roman"/>
              </a:rPr>
              <a:t>Жорж </a:t>
            </a:r>
            <a:r>
              <a:rPr lang="ru-RU" sz="2400" dirty="0" err="1">
                <a:latin typeface="Times New Roman"/>
                <a:cs typeface="Times New Roman"/>
              </a:rPr>
              <a:t>Соколофф</a:t>
            </a:r>
            <a:r>
              <a:rPr lang="ru-RU" sz="2400" dirty="0">
                <a:latin typeface="Times New Roman"/>
                <a:cs typeface="Times New Roman"/>
              </a:rPr>
              <a:t> (</a:t>
            </a:r>
            <a:r>
              <a:rPr lang="en-US" sz="2400" dirty="0">
                <a:latin typeface="Times New Roman"/>
                <a:cs typeface="Times New Roman"/>
              </a:rPr>
              <a:t>Georges </a:t>
            </a:r>
            <a:r>
              <a:rPr lang="en-US" sz="2400" dirty="0" err="1">
                <a:latin typeface="Times New Roman"/>
                <a:cs typeface="Times New Roman"/>
              </a:rPr>
              <a:t>Sokoloff</a:t>
            </a:r>
            <a:r>
              <a:rPr lang="en-US" sz="2400" dirty="0">
                <a:latin typeface="Times New Roman"/>
                <a:cs typeface="Times New Roman"/>
              </a:rPr>
              <a:t>) </a:t>
            </a:r>
            <a:r>
              <a:rPr lang="ru-RU" sz="2400" dirty="0">
                <a:latin typeface="Times New Roman"/>
                <a:cs typeface="Times New Roman"/>
              </a:rPr>
              <a:t>и др.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4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397495"/>
            <a:ext cx="8042276" cy="554610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/>
                <a:cs typeface="Times New Roman"/>
              </a:rPr>
              <a:t>Одним из наиболее ярких представителей нового, но уже зрелого,  поколения французских исследователей является </a:t>
            </a:r>
            <a:r>
              <a:rPr lang="ru-RU" b="1" dirty="0">
                <a:latin typeface="Times New Roman"/>
                <a:cs typeface="Times New Roman"/>
              </a:rPr>
              <a:t>Жюльен Веркей (</a:t>
            </a:r>
            <a:r>
              <a:rPr lang="en-US" b="1" dirty="0" err="1">
                <a:latin typeface="Times New Roman"/>
                <a:cs typeface="Times New Roman"/>
              </a:rPr>
              <a:t>Julien</a:t>
            </a:r>
            <a:r>
              <a:rPr lang="en-US" b="1" dirty="0">
                <a:latin typeface="Times New Roman"/>
                <a:cs typeface="Times New Roman"/>
              </a:rPr>
              <a:t> Vercueil)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dirty="0">
                <a:latin typeface="Times New Roman"/>
                <a:cs typeface="Times New Roman"/>
              </a:rPr>
              <a:t>В настоящее время он является </a:t>
            </a:r>
            <a:endParaRPr lang="ru-RU" dirty="0" smtClean="0">
              <a:latin typeface="Times New Roman"/>
              <a:cs typeface="Times New Roman"/>
            </a:endParaRPr>
          </a:p>
          <a:p>
            <a:r>
              <a:rPr lang="ru-RU" dirty="0" smtClean="0">
                <a:latin typeface="Times New Roman"/>
                <a:cs typeface="Times New Roman"/>
              </a:rPr>
              <a:t>Он заместитель </a:t>
            </a:r>
            <a:r>
              <a:rPr lang="ru-RU" dirty="0">
                <a:latin typeface="Times New Roman"/>
                <a:cs typeface="Times New Roman"/>
              </a:rPr>
              <a:t>директора и </a:t>
            </a:r>
            <a:r>
              <a:rPr lang="ru-RU" dirty="0" smtClean="0">
                <a:latin typeface="Times New Roman"/>
                <a:cs typeface="Times New Roman"/>
              </a:rPr>
              <a:t>профессор </a:t>
            </a:r>
            <a:r>
              <a:rPr lang="ru-RU" dirty="0">
                <a:latin typeface="Times New Roman"/>
                <a:cs typeface="Times New Roman"/>
              </a:rPr>
              <a:t>экономических наук в </a:t>
            </a:r>
            <a:r>
              <a:rPr lang="ru-RU" b="1" dirty="0" smtClean="0">
                <a:latin typeface="Times New Roman"/>
                <a:cs typeface="Times New Roman"/>
              </a:rPr>
              <a:t>Национальном </a:t>
            </a:r>
            <a:r>
              <a:rPr lang="ru-RU" b="1" dirty="0">
                <a:latin typeface="Times New Roman"/>
                <a:cs typeface="Times New Roman"/>
              </a:rPr>
              <a:t>институте восточных языков и цивилизаций (</a:t>
            </a:r>
            <a:r>
              <a:rPr lang="en-US" b="1" dirty="0">
                <a:latin typeface="Times New Roman"/>
                <a:cs typeface="Times New Roman"/>
              </a:rPr>
              <a:t>INALCO)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smtClean="0">
                <a:latin typeface="Times New Roman"/>
                <a:cs typeface="Times New Roman"/>
              </a:rPr>
              <a:t>где преподает </a:t>
            </a:r>
            <a:r>
              <a:rPr lang="ru-RU" dirty="0">
                <a:latin typeface="Times New Roman"/>
                <a:cs typeface="Times New Roman"/>
              </a:rPr>
              <a:t>ряд </a:t>
            </a:r>
            <a:r>
              <a:rPr lang="ru-RU" dirty="0" smtClean="0">
                <a:latin typeface="Times New Roman"/>
                <a:cs typeface="Times New Roman"/>
              </a:rPr>
              <a:t>академических </a:t>
            </a:r>
            <a:r>
              <a:rPr lang="ru-RU" dirty="0">
                <a:latin typeface="Times New Roman"/>
                <a:cs typeface="Times New Roman"/>
              </a:rPr>
              <a:t>дисциплин, также является со-руководителем семинара БРИКС в Высшей школе социальных наук (Е</a:t>
            </a:r>
            <a:r>
              <a:rPr lang="en-US" dirty="0">
                <a:latin typeface="Times New Roman"/>
                <a:cs typeface="Times New Roman"/>
              </a:rPr>
              <a:t>HESS) </a:t>
            </a:r>
            <a:r>
              <a:rPr lang="en-US" dirty="0" err="1">
                <a:latin typeface="Times New Roman"/>
                <a:cs typeface="Times New Roman"/>
              </a:rPr>
              <a:t>в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Париже</a:t>
            </a:r>
            <a:r>
              <a:rPr lang="en-US" dirty="0"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Ж. Веркей представил в 2019 году научной общественности свое новое обширное исследование под названием </a:t>
            </a:r>
            <a:r>
              <a:rPr lang="ru-RU" b="1" i="1" dirty="0">
                <a:latin typeface="Times New Roman"/>
                <a:cs typeface="Times New Roman"/>
              </a:rPr>
              <a:t>«Политическая экономия России: 1918-2018». </a:t>
            </a:r>
            <a:endParaRPr lang="ru-RU" b="1" i="1" dirty="0" smtClean="0">
              <a:latin typeface="Times New Roman"/>
              <a:cs typeface="Times New Roman"/>
            </a:endParaRPr>
          </a:p>
          <a:p>
            <a:r>
              <a:rPr lang="fr-FR" dirty="0" smtClean="0">
                <a:latin typeface="Times New Roman"/>
                <a:cs typeface="Times New Roman"/>
              </a:rPr>
              <a:t>Vercueil </a:t>
            </a:r>
            <a:r>
              <a:rPr lang="fr-FR" dirty="0">
                <a:latin typeface="Times New Roman"/>
                <a:cs typeface="Times New Roman"/>
              </a:rPr>
              <a:t>J. L’Economie politique de la Russie: 1918-2018, - Paris, Editions du Seuil, 2019 – 359 p.;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9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 descr="FO1A22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6695" y="1434368"/>
            <a:ext cx="5795702" cy="3863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4" y="468418"/>
            <a:ext cx="3512195" cy="57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26266"/>
            <a:ext cx="8042276" cy="551733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</a:t>
            </a:r>
            <a:r>
              <a:rPr lang="ru-RU" dirty="0" smtClean="0"/>
              <a:t>нига </a:t>
            </a:r>
            <a:r>
              <a:rPr lang="ru-RU" dirty="0"/>
              <a:t>предлагает собой первый французский синтез экономической эволюции России, от большевистской революции до четвертого срока </a:t>
            </a:r>
            <a:r>
              <a:rPr lang="ru-RU" dirty="0" smtClean="0"/>
              <a:t>В.В. </a:t>
            </a:r>
            <a:r>
              <a:rPr lang="ru-RU" dirty="0"/>
              <a:t>Путина, т.е. </a:t>
            </a:r>
            <a:r>
              <a:rPr lang="ru-RU" b="1" dirty="0" smtClean="0"/>
              <a:t>за </a:t>
            </a:r>
            <a:r>
              <a:rPr lang="ru-RU" b="1" dirty="0"/>
              <a:t>столетие. </a:t>
            </a:r>
            <a:endParaRPr lang="ru-RU" b="1" dirty="0" smtClean="0"/>
          </a:p>
          <a:p>
            <a:r>
              <a:rPr lang="ru-RU" dirty="0"/>
              <a:t>В ней есть </a:t>
            </a:r>
            <a:r>
              <a:rPr lang="ru-RU" b="1" dirty="0"/>
              <a:t>три измерения. </a:t>
            </a:r>
            <a:r>
              <a:rPr lang="ru-RU" dirty="0"/>
              <a:t>Прежде всего, это работа по экономической истории, где достаточно подробно и правдоподобно излагаются факты хозяйственной жизни России на протяжении столетия, т. е. эта работа по </a:t>
            </a:r>
            <a:r>
              <a:rPr lang="ru-RU" b="1" dirty="0"/>
              <a:t>новой и новейшей российской экономической истории.</a:t>
            </a:r>
          </a:p>
          <a:p>
            <a:r>
              <a:rPr lang="ru-RU" dirty="0"/>
              <a:t>Одновременно, в работе представлен нетривиальный </a:t>
            </a:r>
            <a:r>
              <a:rPr lang="ru-RU" b="1" dirty="0"/>
              <a:t>анализ российской экономической </a:t>
            </a:r>
            <a:r>
              <a:rPr lang="ru-RU" b="1" dirty="0" smtClean="0"/>
              <a:t>политики</a:t>
            </a:r>
            <a:r>
              <a:rPr lang="ru-RU" b="1" dirty="0"/>
              <a:t>.</a:t>
            </a:r>
            <a:endParaRPr lang="ru-RU" b="1" dirty="0" smtClean="0"/>
          </a:p>
          <a:p>
            <a:r>
              <a:rPr lang="ru-RU" dirty="0" smtClean="0"/>
              <a:t> В работе сделаны </a:t>
            </a:r>
            <a:r>
              <a:rPr lang="ru-RU" dirty="0"/>
              <a:t>многообещающие </a:t>
            </a:r>
            <a:r>
              <a:rPr lang="ru-RU" b="1" dirty="0" smtClean="0"/>
              <a:t>теоритические выкладки с </a:t>
            </a:r>
            <a:r>
              <a:rPr lang="ru-RU" b="1" dirty="0"/>
              <a:t>позиций французского </a:t>
            </a:r>
            <a:r>
              <a:rPr lang="ru-RU" b="1" dirty="0" smtClean="0"/>
              <a:t>регуляционизма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1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390744"/>
            <a:ext cx="8042276" cy="5552857"/>
          </a:xfrm>
        </p:spPr>
        <p:txBody>
          <a:bodyPr>
            <a:normAutofit lnSpcReduction="10000"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400" dirty="0"/>
              <a:t>Ж. Веркей достаточно аккуратно и подробно излагает важные, но разноплановые факты недавней российской хозяйственной истории</a:t>
            </a:r>
            <a:r>
              <a:rPr lang="en-US" sz="2400" dirty="0" smtClean="0"/>
              <a:t>.</a:t>
            </a:r>
            <a:endParaRPr lang="en-US" dirty="0" smtClean="0"/>
          </a:p>
          <a:p>
            <a:r>
              <a:rPr lang="ru-RU" dirty="0" smtClean="0"/>
              <a:t>Советской </a:t>
            </a:r>
            <a:r>
              <a:rPr lang="ru-RU" dirty="0"/>
              <a:t>экономике отведено около 1/8 книги, а ¾ книги посвящено последним 30 годам эволюции российской экономики. </a:t>
            </a:r>
            <a:endParaRPr lang="ru-RU" dirty="0" smtClean="0"/>
          </a:p>
          <a:p>
            <a:r>
              <a:rPr lang="ru-RU" dirty="0" smtClean="0"/>
              <a:t>Причем </a:t>
            </a:r>
            <a:r>
              <a:rPr lang="ru-RU" dirty="0"/>
              <a:t>автором предложена оригинальная периодизация </a:t>
            </a:r>
            <a:r>
              <a:rPr lang="ru-RU" dirty="0" smtClean="0"/>
              <a:t>новейшего </a:t>
            </a:r>
            <a:r>
              <a:rPr lang="ru-RU" dirty="0"/>
              <a:t>отрезка нашей экономической истории: </a:t>
            </a:r>
          </a:p>
          <a:p>
            <a:pPr lvl="1"/>
            <a:r>
              <a:rPr lang="ru-RU" sz="2400" dirty="0"/>
              <a:t>«великий переход»: 1992 - 1999 годы </a:t>
            </a:r>
            <a:r>
              <a:rPr lang="ru-RU" sz="2400" dirty="0" smtClean="0"/>
              <a:t>(</a:t>
            </a:r>
            <a:r>
              <a:rPr lang="ru-RU" sz="2400" dirty="0"/>
              <a:t>Р</a:t>
            </a:r>
            <a:r>
              <a:rPr lang="ru-RU" sz="2400" dirty="0" smtClean="0"/>
              <a:t>. </a:t>
            </a:r>
            <a:r>
              <a:rPr lang="ru-RU" sz="2400" dirty="0"/>
              <a:t>87 - 152),</a:t>
            </a:r>
          </a:p>
          <a:p>
            <a:pPr lvl="1"/>
            <a:r>
              <a:rPr lang="ru-RU" sz="2400" dirty="0"/>
              <a:t>«блестящее десятилетие»: 1999 - 2008 годы </a:t>
            </a:r>
            <a:r>
              <a:rPr lang="ru-RU" sz="2400" dirty="0" smtClean="0"/>
              <a:t>(</a:t>
            </a:r>
            <a:r>
              <a:rPr lang="ru-RU" sz="2400" dirty="0"/>
              <a:t>Р</a:t>
            </a:r>
            <a:r>
              <a:rPr lang="ru-RU" sz="2400" dirty="0" smtClean="0"/>
              <a:t>. </a:t>
            </a:r>
            <a:r>
              <a:rPr lang="ru-RU" sz="2400" dirty="0"/>
              <a:t>153 – 228),</a:t>
            </a:r>
          </a:p>
          <a:p>
            <a:pPr lvl="1"/>
            <a:r>
              <a:rPr lang="ru-RU" sz="2400" dirty="0"/>
              <a:t>«время турбулентностей»: 2008 - 2018 годы </a:t>
            </a:r>
            <a:r>
              <a:rPr lang="ru-RU" sz="2400" dirty="0" smtClean="0"/>
              <a:t>(</a:t>
            </a:r>
            <a:r>
              <a:rPr lang="ru-RU" sz="2400" dirty="0"/>
              <a:t>Р</a:t>
            </a:r>
            <a:r>
              <a:rPr lang="ru-RU" sz="2400" dirty="0" smtClean="0"/>
              <a:t>. </a:t>
            </a:r>
            <a:r>
              <a:rPr lang="ru-RU" sz="2400" dirty="0"/>
              <a:t>228 - 300)</a:t>
            </a:r>
            <a:r>
              <a:rPr lang="ru-RU" sz="2400" dirty="0" smtClean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9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Два теоретических сюжета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Кроме исторической части, занимающей подавляющий объём книги, в работу вкраплено два теоретических сюжета: </a:t>
            </a:r>
            <a:endParaRPr lang="ru-RU" dirty="0" smtClean="0"/>
          </a:p>
          <a:p>
            <a:r>
              <a:rPr lang="ru-RU" dirty="0"/>
              <a:t>Дискуссия о невозможности (Э. </a:t>
            </a:r>
            <a:r>
              <a:rPr lang="ru-RU" dirty="0" err="1"/>
              <a:t>Баронэ</a:t>
            </a:r>
            <a:r>
              <a:rPr lang="ru-RU" dirty="0"/>
              <a:t>, Л. фон </a:t>
            </a:r>
            <a:r>
              <a:rPr lang="ru-RU" dirty="0" err="1"/>
              <a:t>Мизес</a:t>
            </a:r>
            <a:r>
              <a:rPr lang="ru-RU" dirty="0"/>
              <a:t>, Ф. фон Хайек и др.) или возможности (О. Ланге, Ф. Тейлор, А. Лернер и др.) государству заменить собой рынок: о «рыночном социализме» </a:t>
            </a:r>
            <a:r>
              <a:rPr lang="ru-RU" dirty="0" smtClean="0"/>
              <a:t>(Р. </a:t>
            </a:r>
            <a:r>
              <a:rPr lang="ru-RU" dirty="0"/>
              <a:t>26-28)</a:t>
            </a:r>
            <a:endParaRPr lang="en-US" dirty="0"/>
          </a:p>
          <a:p>
            <a:r>
              <a:rPr lang="ru-RU" dirty="0" smtClean="0"/>
              <a:t>Изложение теории </a:t>
            </a:r>
            <a:r>
              <a:rPr lang="ru-RU" dirty="0"/>
              <a:t>«дефицитной экономики» Яноша Корнаи </a:t>
            </a:r>
            <a:r>
              <a:rPr lang="ru-RU" dirty="0" smtClean="0"/>
              <a:t>(Р. </a:t>
            </a:r>
            <a:r>
              <a:rPr lang="ru-RU" dirty="0"/>
              <a:t>44-64</a:t>
            </a:r>
            <a:r>
              <a:rPr lang="ru-RU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753533"/>
            <a:ext cx="3003086" cy="452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0398" y="643467"/>
            <a:ext cx="38354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Первым в 1991 году с позиций регуляционизма на основе развёрнутого описания еще советской экономики разработал теоретическую  модель экономики России французский экономист Жак САПИР </a:t>
            </a:r>
            <a:r>
              <a:rPr lang="en-US" dirty="0"/>
              <a:t>(Jacques SAPIR)</a:t>
            </a:r>
            <a:r>
              <a:rPr lang="ru-RU" dirty="0"/>
              <a:t>. Это описание и модель изложены в одной из его лучших работ «Мобилизационная экономика» (Париж, 1991</a:t>
            </a:r>
            <a:r>
              <a:rPr lang="ru-RU" dirty="0" smtClean="0"/>
              <a:t>), помимо его же работы ««Ч</a:t>
            </a:r>
            <a:r>
              <a:rPr lang="en-US" dirty="0" err="1" smtClean="0"/>
              <a:t>е</a:t>
            </a:r>
            <a:r>
              <a:rPr lang="ru-RU" dirty="0" err="1" smtClean="0"/>
              <a:t>рные</a:t>
            </a:r>
            <a:r>
              <a:rPr lang="ru-RU" dirty="0" smtClean="0"/>
              <a:t> дыры» экономической науки».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3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368</TotalTime>
  <Words>1193</Words>
  <Application>Microsoft Macintosh PowerPoint</Application>
  <PresentationFormat>On-screen Show (4:3)</PresentationFormat>
  <Paragraphs>141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Breeze</vt:lpstr>
      <vt:lpstr>\\localhost\Users\Pat\Desktop\Macintosh HD:Users:Pat:Desktop:Афанасьев Шаш о Веркёй (1).docx!OLE_LINK4</vt:lpstr>
      <vt:lpstr>\\localhost\Users\Pat\Desktop\Macintosh HD:Users:Pat:Desktop:Афанасьев Шаш о Веркёй (1).docx!OLE_LINK2</vt:lpstr>
      <vt:lpstr>\\localhost\Users\Pat\Desktop\Macintosh HD:Users:Pat:Desktop:Афанасьев Шаш о Веркёй (1).docx!OLE_LINK3</vt:lpstr>
      <vt:lpstr>           Российская экономика  в понимании новейшего французского регуляционизма (концепция Жюльена Веркея)   </vt:lpstr>
      <vt:lpstr>Ортодоксия versus гетеродоксия (инакомыслие)  </vt:lpstr>
      <vt:lpstr> Традиционно французские экономисты уделяли достаточно большое внимание в своих исследования российской, а ранее советской, экономике.   Новое поколение приходит на смену известным ученым:   - с  «регуляционистской» стороны: Бернар Шаванс (Bernard Chavance), Жак Сапир (Jacques Sapir), Владимир Андрефф (Vladimir Andreff), Ксавье Ришет (Xavier Richet) и др.,   - с «мэйнстримовской» стороны: Франсуа Сёро (François Seurot), Мишель Соллогуб (Michel Sollogoub), Эжен Залески (Eugene Zaleski), Жорж Соколофф (Georges Sokoloff) и др. </vt:lpstr>
      <vt:lpstr>PowerPoint Presentation</vt:lpstr>
      <vt:lpstr>PowerPoint Presentation</vt:lpstr>
      <vt:lpstr>PowerPoint Presentation</vt:lpstr>
      <vt:lpstr>PowerPoint Presentation</vt:lpstr>
      <vt:lpstr>Два теоретических сюжета</vt:lpstr>
      <vt:lpstr>PowerPoint Presentation</vt:lpstr>
      <vt:lpstr>Политическая экономия страны и системы</vt:lpstr>
      <vt:lpstr>PowerPoint Presentation</vt:lpstr>
      <vt:lpstr> 1917 или 1918?</vt:lpstr>
      <vt:lpstr>Теория «дефицитной экономики»: новое прочтение</vt:lpstr>
      <vt:lpstr>Классификация реформ и т.н. «шоковая терапия»</vt:lpstr>
      <vt:lpstr>PowerPoint Presentation</vt:lpstr>
      <vt:lpstr>Новизна работы:  вклад в теорию регуляционизма</vt:lpstr>
      <vt:lpstr> </vt:lpstr>
      <vt:lpstr>«Русская» болезнь и национальная экономика</vt:lpstr>
      <vt:lpstr>Второй элемент: «рентный режим накопления»</vt:lpstr>
      <vt:lpstr>PowerPoint Presentation</vt:lpstr>
      <vt:lpstr>Третий элемент: «Газпромовский» режим регулировании российской экономики </vt:lpstr>
      <vt:lpstr>PowerPoint Presentation</vt:lpstr>
      <vt:lpstr>ЗАКЛЮЧЕНИЕ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Французский регуляционизм о новейшей российской экономике</dc:title>
  <dc:creator>Patricia</dc:creator>
  <cp:lastModifiedBy>Patricia</cp:lastModifiedBy>
  <cp:revision>68</cp:revision>
  <dcterms:created xsi:type="dcterms:W3CDTF">2020-05-13T14:18:17Z</dcterms:created>
  <dcterms:modified xsi:type="dcterms:W3CDTF">2020-09-20T18:09:23Z</dcterms:modified>
</cp:coreProperties>
</file>