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64" r:id="rId3"/>
    <p:sldId id="362" r:id="rId4"/>
    <p:sldId id="395" r:id="rId5"/>
    <p:sldId id="396" r:id="rId6"/>
    <p:sldId id="377" r:id="rId7"/>
    <p:sldId id="398" r:id="rId8"/>
    <p:sldId id="394" r:id="rId9"/>
    <p:sldId id="368" r:id="rId10"/>
    <p:sldId id="370" r:id="rId11"/>
    <p:sldId id="355" r:id="rId12"/>
    <p:sldId id="358" r:id="rId13"/>
    <p:sldId id="401" r:id="rId14"/>
    <p:sldId id="374" r:id="rId15"/>
    <p:sldId id="381" r:id="rId16"/>
    <p:sldId id="383" r:id="rId17"/>
    <p:sldId id="333" r:id="rId18"/>
    <p:sldId id="318" r:id="rId19"/>
    <p:sldId id="379" r:id="rId20"/>
    <p:sldId id="373" r:id="rId21"/>
    <p:sldId id="378" r:id="rId22"/>
    <p:sldId id="384" r:id="rId23"/>
    <p:sldId id="400" r:id="rId24"/>
    <p:sldId id="388" r:id="rId25"/>
    <p:sldId id="389" r:id="rId26"/>
    <p:sldId id="390" r:id="rId27"/>
    <p:sldId id="392" r:id="rId28"/>
    <p:sldId id="393" r:id="rId29"/>
    <p:sldId id="380" r:id="rId30"/>
    <p:sldId id="365" r:id="rId31"/>
    <p:sldId id="375" r:id="rId32"/>
    <p:sldId id="376" r:id="rId33"/>
    <p:sldId id="359" r:id="rId34"/>
    <p:sldId id="316" r:id="rId35"/>
    <p:sldId id="317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8" autoAdjust="0"/>
  </p:normalViewPr>
  <p:slideViewPr>
    <p:cSldViewPr snapToGrid="0" snapToObjects="1">
      <p:cViewPr>
        <p:scale>
          <a:sx n="94" d="100"/>
          <a:sy n="94" d="100"/>
        </p:scale>
        <p:origin x="-1728" y="3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672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300480" latinLnBrk="0">
      <a:defRPr sz="1600">
        <a:latin typeface="+mj-lt"/>
        <a:ea typeface="+mj-ea"/>
        <a:cs typeface="+mj-cs"/>
        <a:sym typeface="Calibri"/>
      </a:defRPr>
    </a:lvl1pPr>
    <a:lvl2pPr indent="228600" defTabSz="1300480" latinLnBrk="0">
      <a:defRPr sz="1600">
        <a:latin typeface="+mj-lt"/>
        <a:ea typeface="+mj-ea"/>
        <a:cs typeface="+mj-cs"/>
        <a:sym typeface="Calibri"/>
      </a:defRPr>
    </a:lvl2pPr>
    <a:lvl3pPr indent="457200" defTabSz="1300480" latinLnBrk="0">
      <a:defRPr sz="1600">
        <a:latin typeface="+mj-lt"/>
        <a:ea typeface="+mj-ea"/>
        <a:cs typeface="+mj-cs"/>
        <a:sym typeface="Calibri"/>
      </a:defRPr>
    </a:lvl3pPr>
    <a:lvl4pPr indent="685800" defTabSz="1300480" latinLnBrk="0">
      <a:defRPr sz="1600">
        <a:latin typeface="+mj-lt"/>
        <a:ea typeface="+mj-ea"/>
        <a:cs typeface="+mj-cs"/>
        <a:sym typeface="Calibri"/>
      </a:defRPr>
    </a:lvl4pPr>
    <a:lvl5pPr indent="914400" defTabSz="1300480" latinLnBrk="0">
      <a:defRPr sz="1600">
        <a:latin typeface="+mj-lt"/>
        <a:ea typeface="+mj-ea"/>
        <a:cs typeface="+mj-cs"/>
        <a:sym typeface="Calibri"/>
      </a:defRPr>
    </a:lvl5pPr>
    <a:lvl6pPr indent="1143000" defTabSz="1300480" latinLnBrk="0">
      <a:defRPr sz="1600">
        <a:latin typeface="+mj-lt"/>
        <a:ea typeface="+mj-ea"/>
        <a:cs typeface="+mj-cs"/>
        <a:sym typeface="Calibri"/>
      </a:defRPr>
    </a:lvl6pPr>
    <a:lvl7pPr indent="1371600" defTabSz="1300480" latinLnBrk="0">
      <a:defRPr sz="1600">
        <a:latin typeface="+mj-lt"/>
        <a:ea typeface="+mj-ea"/>
        <a:cs typeface="+mj-cs"/>
        <a:sym typeface="Calibri"/>
      </a:defRPr>
    </a:lvl7pPr>
    <a:lvl8pPr indent="1600200" defTabSz="1300480" latinLnBrk="0">
      <a:defRPr sz="1600">
        <a:latin typeface="+mj-lt"/>
        <a:ea typeface="+mj-ea"/>
        <a:cs typeface="+mj-cs"/>
        <a:sym typeface="Calibri"/>
      </a:defRPr>
    </a:lvl8pPr>
    <a:lvl9pPr indent="1828800" defTabSz="1300480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C3730A82-7E28-3148-A7F1-E6B491A766E5}" type="slidenum">
              <a:rPr lang="ru-RU"/>
              <a:pPr/>
              <a:t>26</a:t>
            </a:fld>
            <a:endParaRPr lang="ru-RU"/>
          </a:p>
        </p:txBody>
      </p:sp>
      <p:sp>
        <p:nvSpPr>
          <p:cNvPr id="459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97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endParaRPr lang="ru-RU"/>
          </a:p>
        </p:txBody>
      </p:sp>
      <p:sp>
        <p:nvSpPr>
          <p:cNvPr id="459780" name="Нижний колонтитул 3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lang="ru-RU" sz="1200">
              <a:latin typeface="Calibri" charset="0"/>
            </a:endParaRPr>
          </a:p>
        </p:txBody>
      </p:sp>
      <p:sp>
        <p:nvSpPr>
          <p:cNvPr id="459781" name="Номер слайда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633CD416-6E70-B140-896B-2B9242E2F1CC}" type="slidenum">
              <a:rPr lang="ru-RU" sz="1200">
                <a:latin typeface="Calibri" charset="0"/>
              </a:rPr>
              <a:pPr algn="r"/>
              <a:t>26</a:t>
            </a:fld>
            <a:endParaRPr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"/>
          <p:cNvSpPr/>
          <p:nvPr/>
        </p:nvSpPr>
        <p:spPr>
          <a:xfrm>
            <a:off x="1607973" y="1213668"/>
            <a:ext cx="9788854" cy="7326263"/>
          </a:xfrm>
          <a:prstGeom prst="rect">
            <a:avLst/>
          </a:prstGeom>
          <a:solidFill>
            <a:srgbClr val="0C5FA8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algn="ctr" defTabSz="584200"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4" name="TextBox 3"/>
          <p:cNvSpPr txBox="1"/>
          <p:nvPr/>
        </p:nvSpPr>
        <p:spPr>
          <a:xfrm>
            <a:off x="3727331" y="6837680"/>
            <a:ext cx="6345952" cy="120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8766" tIns="48766" rIns="48766" bIns="48766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Москва, </a:t>
            </a:r>
            <a:r>
              <a:rPr lang="ru-RU" dirty="0" smtClean="0"/>
              <a:t>Кутузовский проспект 34, </a:t>
            </a:r>
            <a:r>
              <a:rPr lang="ru-RU" dirty="0" err="1" smtClean="0"/>
              <a:t>стр</a:t>
            </a:r>
            <a:r>
              <a:rPr lang="ru-RU" dirty="0" smtClean="0"/>
              <a:t> 14</a:t>
            </a:r>
            <a:endParaRPr dirty="0"/>
          </a:p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+7 (903) 961-55-20 |   </a:t>
            </a:r>
            <a:r>
              <a:rPr lang="en-US" dirty="0" smtClean="0"/>
              <a:t>moss</a:t>
            </a:r>
            <a:r>
              <a:rPr dirty="0" smtClean="0"/>
              <a:t>pp@</a:t>
            </a:r>
            <a:r>
              <a:rPr lang="en-US" dirty="0" smtClean="0"/>
              <a:t>mosspp</a:t>
            </a:r>
            <a:r>
              <a:rPr dirty="0" smtClean="0"/>
              <a:t>.ru</a:t>
            </a:r>
            <a:endParaRPr dirty="0"/>
          </a:p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http:/</a:t>
            </a:r>
            <a:r>
              <a:rPr dirty="0" smtClean="0"/>
              <a:t>/</a:t>
            </a:r>
            <a:r>
              <a:rPr lang="en-US" dirty="0" smtClean="0"/>
              <a:t>mosspp</a:t>
            </a:r>
            <a:r>
              <a:rPr dirty="0" smtClean="0"/>
              <a:t>.ru</a:t>
            </a:r>
            <a:endParaRPr dirty="0"/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56553" y="8191500"/>
            <a:ext cx="286615" cy="286943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6422" y="3044604"/>
            <a:ext cx="6233491" cy="19485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93ACFFA6-344C-4244-9D35-31A118BA450F}" type="datetimeFigureOut">
              <a:rPr lang="ru-RU" smtClean="0"/>
              <a:t>29.11.19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/>
          <a:p>
            <a:fld id="{6A993AD9-7E88-46E6-8897-E9CD26B53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2926565"/>
            <a:ext cx="10464800" cy="3302003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3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45623"/>
            <a:ext cx="10464800" cy="11303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Прямоугольник"/>
          <p:cNvSpPr/>
          <p:nvPr/>
        </p:nvSpPr>
        <p:spPr>
          <a:xfrm>
            <a:off x="-7130" y="9293820"/>
            <a:ext cx="13019060" cy="466130"/>
          </a:xfrm>
          <a:prstGeom prst="rect">
            <a:avLst/>
          </a:prstGeom>
          <a:solidFill>
            <a:srgbClr val="0C5FA8"/>
          </a:solidFill>
          <a:ln w="12700">
            <a:miter lim="400000"/>
          </a:ln>
        </p:spPr>
        <p:txBody>
          <a:bodyPr lIns="48766" tIns="48766" rIns="48766" bIns="48766" anchor="ctr"/>
          <a:lstStyle/>
          <a:p>
            <a:pPr algn="ctr"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5" y="139182"/>
            <a:ext cx="5009058" cy="156579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01E75944-DD60-1A45-9E8C-B469E26319E1}" type="datetimeFigureOut">
              <a:rPr lang="ru-RU" smtClean="0"/>
              <a:t>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21882" y="9296400"/>
            <a:ext cx="354264" cy="348813"/>
          </a:xfrm>
        </p:spPr>
        <p:txBody>
          <a:bodyPr/>
          <a:lstStyle/>
          <a:p>
            <a:fld id="{9D111DAE-39B3-2A4A-BF6F-4B5151416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8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пункты и фото">
  <p:cSld name="1_Заголовок, пункты и фото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pic" idx="2"/>
          </p:nvPr>
        </p:nvSpPr>
        <p:spPr>
          <a:xfrm>
            <a:off x="6718301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7" tIns="50797" rIns="50797" bIns="50797" anchor="ctr" anchorCtr="0"/>
          <a:lstStyle>
            <a:lvl1pPr marL="457176" marR="0" lvl="0" indent="-48638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4060"/>
              <a:buFont typeface="Trebuchet MS"/>
              <a:buChar char="•"/>
              <a:defRPr sz="2800" b="0" i="0" u="none" strike="noStrike" cap="none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354" marR="0" lvl="1" indent="-48638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4060"/>
              <a:buFont typeface="Trebuchet MS"/>
              <a:buChar char="•"/>
              <a:defRPr sz="2800" b="0" i="0" u="none" strike="noStrike" cap="none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530" marR="0" lvl="2" indent="-48638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4060"/>
              <a:buFont typeface="Trebuchet MS"/>
              <a:buChar char="•"/>
              <a:defRPr sz="2800" b="0" i="0" u="none" strike="noStrike" cap="none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706" marR="0" lvl="3" indent="-48638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4060"/>
              <a:buFont typeface="Trebuchet MS"/>
              <a:buChar char="•"/>
              <a:defRPr sz="2800" b="0" i="0" u="none" strike="noStrike" cap="none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5884" marR="0" lvl="4" indent="-48638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E5E5E"/>
              </a:buClr>
              <a:buSzPts val="4060"/>
              <a:buFont typeface="Trebuchet MS"/>
              <a:buChar char="•"/>
              <a:defRPr sz="2800" b="0" i="0" u="none" strike="noStrike" cap="none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060" marR="0" lvl="5" indent="-52321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236" marR="0" lvl="6" indent="-52321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413" marR="0" lvl="7" indent="-52321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590" marR="0" lvl="8" indent="-52321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-7129" y="9293820"/>
            <a:ext cx="13019058" cy="466130"/>
          </a:xfrm>
          <a:prstGeom prst="rect">
            <a:avLst/>
          </a:prstGeom>
          <a:solidFill>
            <a:srgbClr val="0C5FA8"/>
          </a:solidFill>
          <a:ln>
            <a:noFill/>
          </a:ln>
        </p:spPr>
        <p:txBody>
          <a:bodyPr spcFirstLastPara="1" wrap="square" lIns="50797" tIns="50797" rIns="50797" bIns="50797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Trebuchet MS"/>
              <a:buNone/>
            </a:pPr>
            <a:r>
              <a:rPr lang="ru-RU" sz="2100" b="0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Московская школа </a:t>
            </a:r>
            <a:r>
              <a:rPr lang="en-US" sz="2100" b="0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практической психологии</a:t>
            </a:r>
            <a:r>
              <a:rPr lang="ru-RU" sz="2100" b="0" i="0" u="none" strike="noStrike" cap="none" dirty="0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US" sz="2100" b="0" i="0" u="none" strike="noStrike" cap="none" dirty="0" err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www.mosspp.ru</a:t>
            </a:r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28885" y="9296399"/>
            <a:ext cx="340260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7" tIns="50797" rIns="50797" bIns="50797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714784" cy="13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fld id="{BEFF011F-CB2C-4514-9312-D5EDDC95701D}" type="datetimeFigureOut">
              <a:rPr lang="ru-RU"/>
              <a:pPr/>
              <a:t>29.11.19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43307" y="9040146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>
            <a:lvl1pPr>
              <a:defRPr/>
            </a:lvl1pPr>
          </a:lstStyle>
          <a:p>
            <a:fld id="{0F193F85-65A3-40A9-B32E-8C2461315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9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50235" y="625977"/>
            <a:ext cx="8713186" cy="187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E22025"/>
              </a:buClr>
              <a:buSzPts val="6000"/>
              <a:buNone/>
              <a:defRPr sz="4400" i="0">
                <a:solidFill>
                  <a:srgbClr val="E22025"/>
                </a:solidFill>
                <a:latin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50237" y="2213722"/>
            <a:ext cx="11616740" cy="673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9pPr>
          </a:lstStyle>
          <a:p>
            <a:endParaRPr dirty="0"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8345" y="7828275"/>
            <a:ext cx="1669288" cy="162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F4DB4F-4A92-4DA6-BBA0-41840C5F2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69" y="8881685"/>
            <a:ext cx="2241203" cy="394886"/>
          </a:xfrm>
        </p:spPr>
        <p:txBody>
          <a:bodyPr/>
          <a:lstStyle>
            <a:lvl1pPr>
              <a:defRPr lang="ru-RU" sz="2300" b="1" i="0" u="none" strike="noStrike" cap="none" dirty="0">
                <a:solidFill>
                  <a:srgbClr val="E22025"/>
                </a:solidFill>
                <a:latin typeface="Calibri" panose="020F0502020204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psy-conference.ru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8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93ACFFA6-344C-4244-9D35-31A118BA450F}" type="datetimeFigureOut">
              <a:rPr lang="ru-RU" smtClean="0"/>
              <a:t>29.11.19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/>
          <a:p>
            <a:fld id="{6A993AD9-7E88-46E6-8897-E9CD26B53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defRPr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defRPr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defRPr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defRPr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rPr dirty="0"/>
              <a:t>Уровень текста 1</a:t>
            </a:r>
          </a:p>
          <a:p>
            <a:pPr lvl="1"/>
            <a:r>
              <a:rPr dirty="0"/>
              <a:t>Уровень текста 2</a:t>
            </a:r>
          </a:p>
          <a:p>
            <a:pPr lvl="2"/>
            <a:r>
              <a:rPr dirty="0"/>
              <a:t>Уровень текста 3</a:t>
            </a:r>
          </a:p>
          <a:p>
            <a:pPr lvl="3"/>
            <a:r>
              <a:rPr dirty="0"/>
              <a:t>Уровень текста 4</a:t>
            </a:r>
          </a:p>
          <a:p>
            <a:pPr lvl="4"/>
            <a:r>
              <a:rPr dirty="0"/>
              <a:t>Уровень текста 5</a:t>
            </a:r>
          </a:p>
        </p:txBody>
      </p:sp>
      <p:pic>
        <p:nvPicPr>
          <p:cNvPr id="28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87" y="507293"/>
            <a:ext cx="1923583" cy="165241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Институт практической психологии"/>
          <p:cNvSpPr/>
          <p:nvPr/>
        </p:nvSpPr>
        <p:spPr>
          <a:xfrm>
            <a:off x="-7129" y="9293820"/>
            <a:ext cx="13019058" cy="466130"/>
          </a:xfrm>
          <a:prstGeom prst="rect">
            <a:avLst/>
          </a:prstGeom>
          <a:solidFill>
            <a:srgbClr val="0C5F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88" tIns="50788" rIns="50788" bIns="50788"/>
          <a:lstStyle>
            <a:lvl1pPr>
              <a:defRPr sz="2200" b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Институт практической психологии</a:t>
            </a:r>
          </a:p>
        </p:txBody>
      </p:sp>
      <p:sp>
        <p:nvSpPr>
          <p:cNvPr id="30" name="Миссия"/>
          <p:cNvSpPr txBox="1"/>
          <p:nvPr/>
        </p:nvSpPr>
        <p:spPr>
          <a:xfrm>
            <a:off x="2385992" y="254001"/>
            <a:ext cx="9666308" cy="2159000"/>
          </a:xfrm>
          <a:prstGeom prst="rect">
            <a:avLst/>
          </a:prstGeom>
          <a:ln w="12700">
            <a:miter lim="400000"/>
          </a:ln>
        </p:spPr>
        <p:txBody>
          <a:bodyPr lIns="50788" tIns="50788" rIns="50788" bIns="50788" anchor="ctr">
            <a:normAutofit/>
          </a:bodyPr>
          <a:lstStyle/>
          <a:p>
            <a:pPr algn="l">
              <a:defRPr sz="6000">
                <a:solidFill>
                  <a:srgbClr val="5E5E5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6131" y="9296402"/>
            <a:ext cx="322955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567643" y="254001"/>
            <a:ext cx="11099801" cy="2159000"/>
          </a:xfrm>
        </p:spPr>
        <p:txBody>
          <a:bodyPr vert="horz"/>
          <a:lstStyle>
            <a:lvl1pPr>
              <a:defRPr lang="ru-RU" sz="5300" b="0" i="0" u="none" strike="noStrike" cap="all" spc="0" baseline="0" dirty="0" smtClean="0">
                <a:ln>
                  <a:noFill/>
                </a:ln>
                <a:solidFill>
                  <a:srgbClr val="747676"/>
                </a:solidFill>
                <a:effectLst/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09702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900"/>
            </a:lvl1pPr>
            <a:lvl2pPr marL="546171" indent="0">
              <a:buNone/>
              <a:defRPr sz="1700"/>
            </a:lvl2pPr>
            <a:lvl3pPr marL="1092342" indent="0">
              <a:buNone/>
              <a:defRPr sz="1400"/>
            </a:lvl3pPr>
            <a:lvl4pPr marL="1638513" indent="0">
              <a:buNone/>
              <a:defRPr sz="1200"/>
            </a:lvl4pPr>
            <a:lvl5pPr marL="2184684" indent="0">
              <a:buNone/>
              <a:defRPr sz="1200"/>
            </a:lvl5pPr>
            <a:lvl6pPr marL="2730856" indent="0">
              <a:buNone/>
              <a:defRPr sz="1200"/>
            </a:lvl6pPr>
            <a:lvl7pPr marL="3277027" indent="0">
              <a:buNone/>
              <a:defRPr sz="1200"/>
            </a:lvl7pPr>
            <a:lvl8pPr marL="3823198" indent="0">
              <a:buNone/>
              <a:defRPr sz="1200"/>
            </a:lvl8pPr>
            <a:lvl9pPr marL="436936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fld id="{93ACFFA6-344C-4244-9D35-31A118BA450F}" type="datetimeFigureOut">
              <a:rPr lang="ru-RU" smtClean="0"/>
              <a:t>29.11.19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lIns="109234" tIns="54617" rIns="109234" bIns="54617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37536" y="9296400"/>
            <a:ext cx="322955" cy="348813"/>
          </a:xfrm>
        </p:spPr>
        <p:txBody>
          <a:bodyPr/>
          <a:lstStyle/>
          <a:p>
            <a:fld id="{6A993AD9-7E88-46E6-8897-E9CD26B53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grpSp>
        <p:nvGrpSpPr>
          <p:cNvPr id="6" name="Институт практической психологии"/>
          <p:cNvGrpSpPr/>
          <p:nvPr/>
        </p:nvGrpSpPr>
        <p:grpSpPr>
          <a:xfrm>
            <a:off x="-7131" y="9293819"/>
            <a:ext cx="13019062" cy="471924"/>
            <a:chOff x="-1" y="-1"/>
            <a:chExt cx="13019060" cy="471923"/>
          </a:xfrm>
        </p:grpSpPr>
        <p:sp>
          <p:nvSpPr>
            <p:cNvPr id="4" name="Прямоугольник"/>
            <p:cNvSpPr/>
            <p:nvPr/>
          </p:nvSpPr>
          <p:spPr>
            <a:xfrm>
              <a:off x="-1" y="-1"/>
              <a:ext cx="13019060" cy="466131"/>
            </a:xfrm>
            <a:prstGeom prst="rect">
              <a:avLst/>
            </a:prstGeom>
            <a:solidFill>
              <a:srgbClr val="0C5FA8"/>
            </a:solidFill>
            <a:ln w="12700" cap="flat">
              <a:noFill/>
              <a:miter lim="400000"/>
            </a:ln>
            <a:effectLst/>
          </p:spPr>
          <p:txBody>
            <a:bodyPr wrap="square" lIns="48766" tIns="48766" rIns="48766" bIns="48766" numCol="1" anchor="t">
              <a:noAutofit/>
            </a:bodyPr>
            <a:lstStyle/>
            <a:p>
              <a:pPr algn="ctr" defTabSz="584200">
                <a:defRPr sz="2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5" name="Институт практической психологии"/>
            <p:cNvSpPr txBox="1"/>
            <p:nvPr/>
          </p:nvSpPr>
          <p:spPr>
            <a:xfrm>
              <a:off x="-1" y="-1"/>
              <a:ext cx="13019060" cy="471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ctr" defTabSz="584200">
                <a:defRPr sz="2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rebuchet MS"/>
                <a:buNone/>
              </a:pPr>
              <a:r>
                <a:rPr lang="ru-RU" sz="2400" b="0" i="0" u="none" strike="noStrike" cap="none" dirty="0" smtClea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Московская школа практической психологии  </a:t>
              </a:r>
              <a:r>
                <a:rPr lang="ru-RU" sz="2400" b="0" i="0" u="none" strike="noStrike" cap="none" dirty="0" err="1" smtClea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www.mosspp.ru</a:t>
              </a:r>
              <a:endParaRPr lang="ru-RU" dirty="0"/>
            </a:p>
          </p:txBody>
        </p:sp>
      </p:grpSp>
      <p:sp>
        <p:nvSpPr>
          <p:cNvPr id="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9183" y="0"/>
            <a:ext cx="4297237" cy="13432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hyperlink" Target="https://vc.ru/future/94791-kultura-i-processy-dve-storony-kompanii?fbclid=IwAR0QElqPmxa3l4R86QbYIEQfu1wX9HDrW_8nToBhKdBVrcDrGHOh0NRUqC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nauka.ru/talks/80964" TargetMode="External"/><Relationship Id="rId4" Type="http://schemas.openxmlformats.org/officeDocument/2006/relationships/hyperlink" Target="https://postnauka.ru/talks/82398" TargetMode="External"/><Relationship Id="rId5" Type="http://schemas.openxmlformats.org/officeDocument/2006/relationships/hyperlink" Target="https://postnauka.ru/faq/85595" TargetMode="External"/><Relationship Id="rId6" Type="http://schemas.openxmlformats.org/officeDocument/2006/relationships/hyperlink" Target="https://4td.fm/article/takhir-bazarov-snachala-my-shli-v-universitety-teper-universitety-pereselyayutsya-v-nas/?fb" TargetMode="External"/><Relationship Id="rId7" Type="http://schemas.openxmlformats.org/officeDocument/2006/relationships/hyperlink" Target="https://postnauka.ru/courses/86306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7"/>
          <p:cNvSpPr txBox="1">
            <a:spLocks noGrp="1"/>
          </p:cNvSpPr>
          <p:nvPr>
            <p:ph type="title"/>
          </p:nvPr>
        </p:nvSpPr>
        <p:spPr>
          <a:xfrm>
            <a:off x="0" y="1809363"/>
            <a:ext cx="13004800" cy="4632220"/>
          </a:xfrm>
          <a:prstGeom prst="rect">
            <a:avLst/>
          </a:prstGeom>
        </p:spPr>
        <p:txBody>
          <a:bodyPr anchor="ctr">
            <a:normAutofit/>
          </a:bodyPr>
          <a:lstStyle>
            <a:lvl1pPr marR="7224" indent="12700">
              <a:tabLst>
                <a:tab pos="1651000" algn="l"/>
              </a:tabLst>
              <a:defRPr sz="6400" spc="-200">
                <a:solidFill>
                  <a:srgbClr val="53535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ru-RU" sz="4000" dirty="0"/>
              <a:t>VI Международная научно-практическая конференция</a:t>
            </a:r>
            <a:br>
              <a:rPr lang="ru-RU" sz="4000" dirty="0"/>
            </a:br>
            <a:r>
              <a:rPr lang="ru-RU" sz="4000" dirty="0" smtClean="0"/>
              <a:t>«</a:t>
            </a:r>
            <a:r>
              <a:rPr lang="ru-RU" sz="4000" b="1" dirty="0" smtClean="0"/>
              <a:t>Бизнес</a:t>
            </a:r>
            <a:r>
              <a:rPr lang="ru-RU" sz="4000" b="1" dirty="0"/>
              <a:t>-психология: теория и </a:t>
            </a:r>
            <a:r>
              <a:rPr lang="ru-RU" sz="4000" b="1" dirty="0" smtClean="0"/>
              <a:t>практика»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>
                <a:solidFill>
                  <a:srgbClr val="FF0000"/>
                </a:solidFill>
              </a:rPr>
              <a:t>Счастливая </a:t>
            </a:r>
            <a:r>
              <a:rPr lang="ru-RU" sz="4400" dirty="0">
                <a:solidFill>
                  <a:srgbClr val="FF0000"/>
                </a:solidFill>
              </a:rPr>
              <a:t>организация</a:t>
            </a:r>
            <a:r>
              <a:rPr lang="ru-RU" sz="4400" dirty="0"/>
              <a:t>: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возможности </a:t>
            </a:r>
            <a:r>
              <a:rPr lang="ru-RU" sz="4400" dirty="0"/>
              <a:t>и ограничения бизнес психологии</a:t>
            </a:r>
            <a:endParaRPr sz="4400" b="1" dirty="0">
              <a:solidFill>
                <a:schemeClr val="tx1"/>
              </a:solidFill>
              <a:latin typeface="+mj-lt"/>
              <a:cs typeface="Arial Black"/>
            </a:endParaRPr>
          </a:p>
        </p:txBody>
      </p:sp>
      <p:sp>
        <p:nvSpPr>
          <p:cNvPr id="202" name="Институт практической психологии…"/>
          <p:cNvSpPr txBox="1">
            <a:spLocks noGrp="1"/>
          </p:cNvSpPr>
          <p:nvPr>
            <p:ph type="body" sz="quarter" idx="1"/>
          </p:nvPr>
        </p:nvSpPr>
        <p:spPr>
          <a:xfrm>
            <a:off x="661115" y="6441583"/>
            <a:ext cx="11934838" cy="2487876"/>
          </a:xfrm>
          <a:prstGeom prst="rect">
            <a:avLst/>
          </a:prstGeom>
        </p:spPr>
        <p:txBody>
          <a:bodyPr>
            <a:noAutofit/>
          </a:bodyPr>
          <a:lstStyle/>
          <a:p>
            <a:pPr marR="3901" indent="6858" defTabSz="315468">
              <a:tabLst>
                <a:tab pos="889000" algn="l"/>
              </a:tabLst>
              <a:defRPr sz="3400" spc="-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3400" b="1" spc="-100" dirty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Тахир </a:t>
            </a:r>
            <a:r>
              <a:rPr lang="ru-RU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Базаров, д-р психологических наук,</a:t>
            </a:r>
            <a:endParaRPr lang="ru-RU" sz="3400" b="1" spc="-100" dirty="0">
              <a:solidFill>
                <a:schemeClr val="tx1"/>
              </a:solidFill>
              <a:latin typeface="+mj-lt"/>
              <a:ea typeface="Trebuchet MS"/>
              <a:cs typeface="Trebuchet MS"/>
            </a:endParaRPr>
          </a:p>
          <a:p>
            <a:pPr marR="3901" indent="6858" defTabSz="315468">
              <a:tabLst>
                <a:tab pos="889000" algn="l"/>
              </a:tabLst>
              <a:defRPr sz="3400" spc="-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3400" b="1" spc="-100" dirty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профессор МГУ имени М.В</a:t>
            </a:r>
            <a:r>
              <a:rPr lang="ru-RU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.</a:t>
            </a:r>
            <a:r>
              <a:rPr lang="en-US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 </a:t>
            </a:r>
            <a:r>
              <a:rPr lang="ru-RU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Ломоносова </a:t>
            </a:r>
            <a:r>
              <a:rPr lang="ru-RU" sz="3400" b="1" spc="-100" dirty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и </a:t>
            </a:r>
            <a:endParaRPr lang="ru-RU" sz="3400" b="1" spc="-100" dirty="0" smtClean="0">
              <a:solidFill>
                <a:schemeClr val="tx1"/>
              </a:solidFill>
              <a:latin typeface="+mj-lt"/>
              <a:ea typeface="Trebuchet MS"/>
              <a:cs typeface="Trebuchet MS"/>
            </a:endParaRPr>
          </a:p>
          <a:p>
            <a:pPr marR="3901" indent="6858" defTabSz="315468">
              <a:tabLst>
                <a:tab pos="889000" algn="l"/>
              </a:tabLst>
              <a:defRPr sz="3400" spc="-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НИУ «Высшая школа экономики»</a:t>
            </a:r>
            <a:endParaRPr lang="ru-RU" sz="3400" b="1" spc="-100" dirty="0">
              <a:solidFill>
                <a:schemeClr val="tx1"/>
              </a:solidFill>
              <a:latin typeface="+mj-lt"/>
              <a:ea typeface="Trebuchet MS"/>
              <a:cs typeface="Trebuchet MS"/>
            </a:endParaRPr>
          </a:p>
          <a:p>
            <a:pPr marR="3901" indent="6858" defTabSz="315468">
              <a:tabLst>
                <a:tab pos="889000" algn="l"/>
              </a:tabLst>
              <a:defRPr sz="3400" spc="-100">
                <a:solidFill>
                  <a:srgbClr val="535353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ru-RU" sz="3400" b="1" spc="-100" dirty="0" smtClean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Москва, 29  ноября 2019 </a:t>
            </a:r>
            <a:r>
              <a:rPr lang="ru-RU" sz="3400" b="1" spc="-100" dirty="0">
                <a:solidFill>
                  <a:schemeClr val="tx1"/>
                </a:solidFill>
                <a:latin typeface="+mj-lt"/>
                <a:ea typeface="Trebuchet MS"/>
                <a:cs typeface="Trebuchet MS"/>
              </a:rPr>
              <a:t>г.</a:t>
            </a:r>
          </a:p>
        </p:txBody>
      </p:sp>
      <p:sp>
        <p:nvSpPr>
          <p:cNvPr id="203" name="object 8"/>
          <p:cNvSpPr txBox="1"/>
          <p:nvPr/>
        </p:nvSpPr>
        <p:spPr>
          <a:xfrm>
            <a:off x="8520000" y="8218258"/>
            <a:ext cx="142646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6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Москва,</a:t>
            </a:r>
            <a:r>
              <a:rPr spc="-86" dirty="0"/>
              <a:t> </a:t>
            </a:r>
            <a:r>
              <a:rPr spc="0" dirty="0"/>
              <a:t>2017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йв с Сидоренко .jpg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52" b="-712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Энергия</a:t>
            </a:r>
          </a:p>
          <a:p>
            <a:pPr marL="0" indent="0">
              <a:buNone/>
            </a:pPr>
            <a:r>
              <a:rPr lang="ru-RU" dirty="0" smtClean="0"/>
              <a:t>Драйв</a:t>
            </a:r>
            <a:r>
              <a:rPr lang="ru-RU" dirty="0"/>
              <a:t>-менеджмент шагает по планете</a:t>
            </a:r>
            <a:r>
              <a:rPr lang="ru-RU" dirty="0" smtClean="0"/>
              <a:t>! </a:t>
            </a:r>
            <a:r>
              <a:rPr lang="ru-RU" dirty="0"/>
              <a:t>Елена Сидоренко </a:t>
            </a:r>
            <a:r>
              <a:rPr lang="ru-RU" dirty="0" smtClean="0"/>
              <a:t>провела </a:t>
            </a:r>
            <a:r>
              <a:rPr lang="ru-RU" dirty="0"/>
              <a:t>новый тренинг для студентов магистерской программы </a:t>
            </a:r>
            <a:r>
              <a:rPr lang="ru-RU" dirty="0" smtClean="0"/>
              <a:t>«Психология </a:t>
            </a:r>
            <a:r>
              <a:rPr lang="ru-RU" dirty="0"/>
              <a:t>в </a:t>
            </a:r>
            <a:r>
              <a:rPr lang="ru-RU" dirty="0" smtClean="0"/>
              <a:t>бизнесе».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программе </a:t>
            </a:r>
            <a:r>
              <a:rPr lang="ru-RU" dirty="0" smtClean="0"/>
              <a:t>тренинга: определение </a:t>
            </a:r>
            <a:r>
              <a:rPr lang="ru-RU" dirty="0"/>
              <a:t>индивидуального источника драйва, управления собственным драйвом и драйвом других людей. Больше всего эмоций и идей появилось в части, посвященной харизме.</a:t>
            </a:r>
          </a:p>
        </p:txBody>
      </p:sp>
    </p:spTree>
    <p:extLst>
      <p:ext uri="{BB962C8B-B14F-4D97-AF65-F5344CB8AC3E}">
        <p14:creationId xmlns:p14="http://schemas.microsoft.com/office/powerpoint/2010/main" val="278901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93001" y="295763"/>
            <a:ext cx="7220055" cy="16005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Контекст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Содержимое 4" descr="У.Бек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09" b="-24809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660491" y="2644454"/>
            <a:ext cx="5694069" cy="6068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latin typeface="Calibri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charset="0"/>
              </a:rPr>
              <a:t>«</a:t>
            </a:r>
            <a:r>
              <a:rPr lang="mr-IN" dirty="0" smtClean="0">
                <a:latin typeface="Calibri" charset="0"/>
              </a:rPr>
              <a:t>…</a:t>
            </a:r>
            <a:r>
              <a:rPr lang="ru-RU" dirty="0" smtClean="0">
                <a:latin typeface="Calibri" charset="0"/>
              </a:rPr>
              <a:t>Общество </a:t>
            </a:r>
            <a:r>
              <a:rPr lang="ru-RU" dirty="0">
                <a:latin typeface="Calibri" charset="0"/>
              </a:rPr>
              <a:t>риска - это такое общество, в котором человек утрачивает контроль как над природой, так и над тем, что он сам создал - техникой и техническими достижениями (атомные станции, плотины, химические заводы). </a:t>
            </a:r>
            <a:r>
              <a:rPr lang="ru-RU" dirty="0" smtClean="0">
                <a:latin typeface="Calibri" charset="0"/>
              </a:rPr>
              <a:t>Постиндустриальное </a:t>
            </a:r>
            <a:r>
              <a:rPr lang="ru-RU" dirty="0">
                <a:latin typeface="Calibri" charset="0"/>
              </a:rPr>
              <a:t>общество само создает риски, затрагивающие природную и социальную среду, самого человека, его ценности, мировоззрения, </a:t>
            </a:r>
            <a:r>
              <a:rPr lang="ru-RU" dirty="0" smtClean="0">
                <a:latin typeface="Calibri" charset="0"/>
              </a:rPr>
              <a:t>традиции</a:t>
            </a:r>
            <a:r>
              <a:rPr lang="mr-IN" dirty="0" smtClean="0">
                <a:latin typeface="Calibri" charset="0"/>
              </a:rPr>
              <a:t>…</a:t>
            </a:r>
            <a:r>
              <a:rPr lang="ru-RU" dirty="0" smtClean="0">
                <a:latin typeface="Calibri" charset="0"/>
              </a:rPr>
              <a:t>». </a:t>
            </a:r>
          </a:p>
          <a:p>
            <a:pPr marL="0" indent="0">
              <a:buNone/>
            </a:pPr>
            <a:r>
              <a:rPr lang="ru-RU" sz="3400" dirty="0" smtClean="0">
                <a:latin typeface="Calibri" charset="0"/>
              </a:rPr>
              <a:t>(</a:t>
            </a:r>
            <a:r>
              <a:rPr lang="ru-RU" sz="3400" dirty="0" smtClean="0"/>
              <a:t>Ульрих Бек)</a:t>
            </a:r>
            <a:endParaRPr lang="ru-RU" sz="3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33D-5A08-4DAB-866B-0EB15FC06F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49579" y="469740"/>
            <a:ext cx="7602724" cy="12526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Риск и страхи</a:t>
            </a:r>
            <a:endParaRPr lang="ru-RU" dirty="0"/>
          </a:p>
        </p:txBody>
      </p:sp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650240" y="2035534"/>
            <a:ext cx="5743787" cy="6677235"/>
          </a:xfrm>
        </p:spPr>
        <p:txBody>
          <a:bodyPr>
            <a:normAutofit fontScale="92500" lnSpcReduction="10000"/>
          </a:bodyPr>
          <a:lstStyle/>
          <a:p>
            <a:pPr marL="0" indent="505734" algn="just">
              <a:buNone/>
            </a:pPr>
            <a:endParaRPr lang="ru-RU" sz="3100" dirty="0" smtClean="0">
              <a:latin typeface="Calibri" charset="0"/>
            </a:endParaRPr>
          </a:p>
          <a:p>
            <a:pPr marL="0" indent="505734" algn="just">
              <a:buNone/>
            </a:pPr>
            <a:r>
              <a:rPr lang="ru-RU" sz="3100" dirty="0" smtClean="0">
                <a:solidFill>
                  <a:srgbClr val="FF0000"/>
                </a:solidFill>
                <a:latin typeface="Calibri" charset="0"/>
              </a:rPr>
              <a:t>Страх</a:t>
            </a:r>
            <a:r>
              <a:rPr lang="ru-RU" sz="3100" dirty="0" smtClean="0">
                <a:latin typeface="Calibri" charset="0"/>
              </a:rPr>
              <a:t> </a:t>
            </a:r>
            <a:r>
              <a:rPr lang="mr-IN" sz="3100" dirty="0" smtClean="0">
                <a:latin typeface="Calibri" charset="0"/>
              </a:rPr>
              <a:t>–</a:t>
            </a:r>
            <a:r>
              <a:rPr lang="ru-RU" sz="3100" dirty="0" smtClean="0">
                <a:latin typeface="Calibri" charset="0"/>
              </a:rPr>
              <a:t> это </a:t>
            </a:r>
            <a:r>
              <a:rPr lang="ru-RU" sz="3100" dirty="0" smtClean="0">
                <a:solidFill>
                  <a:srgbClr val="FF0000"/>
                </a:solidFill>
                <a:latin typeface="Calibri" charset="0"/>
              </a:rPr>
              <a:t>ответ</a:t>
            </a:r>
            <a:r>
              <a:rPr lang="ru-RU" sz="3100" dirty="0" smtClean="0">
                <a:latin typeface="Calibri" charset="0"/>
              </a:rPr>
              <a:t> </a:t>
            </a:r>
            <a:r>
              <a:rPr lang="ru-RU" sz="3100" dirty="0">
                <a:latin typeface="Calibri" charset="0"/>
              </a:rPr>
              <a:t>индивида </a:t>
            </a:r>
            <a:r>
              <a:rPr lang="ru-RU" sz="3100" dirty="0">
                <a:solidFill>
                  <a:srgbClr val="FF0000"/>
                </a:solidFill>
                <a:latin typeface="Calibri" charset="0"/>
              </a:rPr>
              <a:t>на</a:t>
            </a:r>
            <a:r>
              <a:rPr lang="ru-RU" sz="3100" dirty="0">
                <a:latin typeface="Calibri" charset="0"/>
              </a:rPr>
              <a:t> возможный </a:t>
            </a:r>
            <a:r>
              <a:rPr lang="ru-RU" sz="3100" dirty="0">
                <a:solidFill>
                  <a:srgbClr val="FF0000"/>
                </a:solidFill>
                <a:latin typeface="Calibri" charset="0"/>
              </a:rPr>
              <a:t>риск</a:t>
            </a:r>
            <a:r>
              <a:rPr lang="ru-RU" sz="3100" dirty="0">
                <a:latin typeface="Calibri" charset="0"/>
              </a:rPr>
              <a:t>. У. Бек пишет: «Люди не нищенствуют, а благоденствуют, живут в обществе массового потребления и изобилия. Они чаще всего образованы и информированы, но их </a:t>
            </a:r>
            <a:r>
              <a:rPr lang="ru-RU" sz="3100" dirty="0">
                <a:solidFill>
                  <a:srgbClr val="FF0000"/>
                </a:solidFill>
                <a:latin typeface="Calibri" charset="0"/>
              </a:rPr>
              <a:t>мучает страх</a:t>
            </a:r>
            <a:r>
              <a:rPr lang="ru-RU" sz="3100" dirty="0">
                <a:latin typeface="Calibri" charset="0"/>
              </a:rPr>
              <a:t>, они ощущают </a:t>
            </a:r>
            <a:r>
              <a:rPr lang="ru-RU" sz="3100" dirty="0">
                <a:solidFill>
                  <a:srgbClr val="FF0000"/>
                </a:solidFill>
                <a:latin typeface="Calibri" charset="0"/>
              </a:rPr>
              <a:t>угрозу</a:t>
            </a:r>
            <a:r>
              <a:rPr lang="ru-RU" sz="3100" dirty="0">
                <a:latin typeface="Calibri" charset="0"/>
              </a:rPr>
              <a:t> и готовы целенаправленно ей противодействовать, чтобы не допустить единственно возможной проверки истинности своих пессимистических видений будущего».</a:t>
            </a:r>
          </a:p>
          <a:p>
            <a:pPr marL="0" indent="505734" algn="just">
              <a:buNone/>
            </a:pPr>
            <a:endParaRPr lang="ru-RU" sz="3400" dirty="0">
              <a:latin typeface="Calibri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715372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67" y="2574863"/>
            <a:ext cx="6018383" cy="59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5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Всё, где мы не рискуем, где мы не поставлены на карту в своих переживаниях, своих восприятиях и своей судьбе – это потерянное время. Потерянное время – это время всех неживых моментов. Когда ты мог жить, а ты не жил. Был тебе знак, а ты его упустил. Упустил тем, что не остановился и не работал. А знак – мы знаем какой, если вы помните. Знак простой – по святому Иоанну: пока свет вам – а светом является ударившее в душу впечатление, любое, – нужно не откладывать на завтра или на послезавтра. Или на других не перекладывать. Потому что никто, кроме вас, в этом не разберется»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Мераб</a:t>
            </a:r>
            <a:r>
              <a:rPr lang="ru-RU" dirty="0"/>
              <a:t> </a:t>
            </a:r>
            <a:r>
              <a:rPr lang="ru-RU" dirty="0" err="1"/>
              <a:t>Мамардашвили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Психологическая топология пути</a:t>
            </a:r>
          </a:p>
          <a:p>
            <a:endParaRPr lang="ru-RU" dirty="0"/>
          </a:p>
        </p:txBody>
      </p:sp>
      <p:pic>
        <p:nvPicPr>
          <p:cNvPr id="5" name="Содержимое 4" descr="Мамардашвили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69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75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10396" y="991669"/>
            <a:ext cx="7933363" cy="7023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Безопасная организация</a:t>
            </a:r>
            <a:endParaRPr lang="ru-RU" dirty="0"/>
          </a:p>
        </p:txBody>
      </p:sp>
      <p:pic>
        <p:nvPicPr>
          <p:cNvPr id="4" name="Содержимое 3" descr="Успешная организац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2" r="-6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33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35" y="0"/>
            <a:ext cx="10350701" cy="9753600"/>
          </a:xfrm>
          <a:prstGeom prst="rect">
            <a:avLst/>
          </a:prstGeom>
        </p:spPr>
      </p:pic>
      <p:pic>
        <p:nvPicPr>
          <p:cNvPr id="48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69" y="463911"/>
            <a:ext cx="9653605" cy="8829057"/>
          </a:xfrm>
          <a:prstGeom prst="rect">
            <a:avLst/>
          </a:prstGeom>
        </p:spPr>
      </p:pic>
      <p:pic>
        <p:nvPicPr>
          <p:cNvPr id="48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28" y="1770402"/>
            <a:ext cx="6970956" cy="93437"/>
          </a:xfrm>
          <a:prstGeom prst="rect">
            <a:avLst/>
          </a:prstGeom>
        </p:spPr>
      </p:pic>
      <p:pic>
        <p:nvPicPr>
          <p:cNvPr id="49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18" y="8735620"/>
            <a:ext cx="6970956" cy="9343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914111" y="897660"/>
            <a:ext cx="8919624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3900" spc="11" dirty="0">
                <a:latin typeface="Arial"/>
                <a:cs typeface="Arial"/>
              </a:rPr>
              <a:t>ДВА ПОДХОДА К </a:t>
            </a:r>
            <a:r>
              <a:rPr lang="ru-RU" sz="3900" spc="11" dirty="0" smtClean="0">
                <a:latin typeface="Arial"/>
                <a:cs typeface="Arial"/>
              </a:rPr>
              <a:t>БЕЗОПАСНОСТИ</a:t>
            </a:r>
          </a:p>
          <a:p>
            <a:pPr algn="ctr"/>
            <a:r>
              <a:rPr lang="ru-RU" spc="11" dirty="0" smtClean="0">
                <a:latin typeface="Arial"/>
                <a:cs typeface="Arial"/>
              </a:rPr>
              <a:t>(</a:t>
            </a:r>
            <a:r>
              <a:rPr lang="en-US" dirty="0" smtClean="0"/>
              <a:t>Hollnagel E</a:t>
            </a:r>
            <a:r>
              <a:rPr lang="ru-RU" dirty="0" smtClean="0"/>
              <a:t>., </a:t>
            </a:r>
            <a:r>
              <a:rPr lang="ru-RU" spc="11" dirty="0" smtClean="0">
                <a:latin typeface="Arial"/>
                <a:cs typeface="Arial"/>
              </a:rPr>
              <a:t>Маничев С.А.)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5377" y="2669175"/>
            <a:ext cx="773159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spc="11" dirty="0">
                <a:latin typeface="Arial"/>
                <a:cs typeface="Arial"/>
              </a:rPr>
              <a:t>Усилия направлены на устранение ошибок,</a:t>
            </a:r>
          </a:p>
          <a:p>
            <a:r>
              <a:rPr lang="ru-RU" sz="2200" spc="11" dirty="0" smtClean="0">
                <a:latin typeface="Arial"/>
                <a:cs typeface="Arial"/>
              </a:rPr>
              <a:t>результат </a:t>
            </a:r>
            <a:r>
              <a:rPr lang="ru-RU" sz="2200" spc="11" dirty="0">
                <a:latin typeface="Arial"/>
                <a:cs typeface="Arial"/>
              </a:rPr>
              <a:t>– меньшее количество неблагоприятных </a:t>
            </a:r>
            <a:r>
              <a:rPr lang="ru-RU" sz="2200" spc="11" dirty="0" smtClean="0">
                <a:latin typeface="Arial"/>
                <a:cs typeface="Arial"/>
              </a:rPr>
              <a:t>событий.</a:t>
            </a:r>
            <a:endParaRPr lang="ru-RU" sz="2200" spc="11" dirty="0">
              <a:latin typeface="Arial"/>
              <a:cs typeface="Arial"/>
            </a:endParaRPr>
          </a:p>
          <a:p>
            <a:r>
              <a:rPr lang="ru-RU" sz="2100" spc="11" dirty="0" smtClean="0">
                <a:latin typeface="Arial"/>
                <a:cs typeface="Arial"/>
              </a:rPr>
              <a:t>Много </a:t>
            </a:r>
            <a:r>
              <a:rPr lang="ru-RU" sz="2100" spc="11" dirty="0">
                <a:latin typeface="Arial"/>
                <a:cs typeface="Arial"/>
              </a:rPr>
              <a:t>теорий, моделей и методов  с различной долей успеха предсказывают возникновение </a:t>
            </a:r>
            <a:r>
              <a:rPr lang="ru-RU" sz="2100" spc="11" dirty="0" smtClean="0">
                <a:latin typeface="Arial"/>
                <a:cs typeface="Arial"/>
              </a:rPr>
              <a:t>ошибок.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866009" y="5875570"/>
            <a:ext cx="7337329" cy="1985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spc="11" dirty="0">
                <a:latin typeface="Arial"/>
                <a:cs typeface="Arial"/>
              </a:rPr>
              <a:t>Усилия направлены на развитие и улучшение того, что работает правильно и на то, что должно работать правильно </a:t>
            </a:r>
            <a:r>
              <a:rPr lang="ru-RU" sz="2100" spc="11" dirty="0">
                <a:latin typeface="Arial"/>
                <a:cs typeface="Arial"/>
              </a:rPr>
              <a:t>Теории, модели и методы описывают как процессы идут правильно, но иногда неудачно, и как персонал и организация  преодолевает внутренние и внешние неопределенности и непредсказуемости.  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9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10" y="2009735"/>
            <a:ext cx="6699248" cy="46391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931323" y="2126580"/>
            <a:ext cx="144931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GB" b="1" spc="376" dirty="0"/>
              <a:t>Safety-I</a:t>
            </a:r>
            <a:endParaRPr sz="2200" b="1" dirty="0">
              <a:latin typeface="Arial"/>
              <a:cs typeface="Arial"/>
            </a:endParaRPr>
          </a:p>
        </p:txBody>
      </p:sp>
      <p:pic>
        <p:nvPicPr>
          <p:cNvPr id="49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7" y="5262027"/>
            <a:ext cx="6336561" cy="46391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4866009" y="5378874"/>
            <a:ext cx="8120680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GB" b="1" spc="287" dirty="0"/>
              <a:t>Safety-II </a:t>
            </a:r>
            <a:r>
              <a:rPr lang="ru-RU" sz="2100" spc="11" dirty="0">
                <a:solidFill>
                  <a:srgbClr val="800000"/>
                </a:solidFill>
                <a:latin typeface="Arial"/>
                <a:cs typeface="Arial"/>
              </a:rPr>
              <a:t>Акцентуация на позитивном </a:t>
            </a:r>
            <a:r>
              <a:rPr sz="2100" spc="11" dirty="0">
                <a:latin typeface="Arial"/>
                <a:cs typeface="Arial"/>
              </a:rPr>
              <a:t>(resilience engineering)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49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13" y="4647303"/>
            <a:ext cx="1989243" cy="47539"/>
          </a:xfrm>
          <a:prstGeom prst="rect">
            <a:avLst/>
          </a:prstGeom>
        </p:spPr>
      </p:pic>
      <p:pic>
        <p:nvPicPr>
          <p:cNvPr id="49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735" y="4566980"/>
            <a:ext cx="234825" cy="208185"/>
          </a:xfrm>
          <a:prstGeom prst="rect">
            <a:avLst/>
          </a:prstGeom>
        </p:spPr>
      </p:pic>
      <p:pic>
        <p:nvPicPr>
          <p:cNvPr id="49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8" y="2167103"/>
            <a:ext cx="34426" cy="2652324"/>
          </a:xfrm>
          <a:prstGeom prst="rect">
            <a:avLst/>
          </a:prstGeom>
        </p:spPr>
      </p:pic>
      <p:pic>
        <p:nvPicPr>
          <p:cNvPr id="49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67" y="1916295"/>
            <a:ext cx="156140" cy="314738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0307534" y="4739627"/>
            <a:ext cx="619950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11" dirty="0">
                <a:latin typeface="Arial"/>
                <a:cs typeface="Arial"/>
              </a:rPr>
              <a:t>Effort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 rot="-5340000">
            <a:off x="8446629" y="2582590"/>
            <a:ext cx="830861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800" spc="11" dirty="0">
                <a:latin typeface="Arial"/>
                <a:cs typeface="Arial"/>
              </a:rPr>
              <a:t>Failures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9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71" y="8271709"/>
            <a:ext cx="1989243" cy="47539"/>
          </a:xfrm>
          <a:prstGeom prst="rect">
            <a:avLst/>
          </a:prstGeom>
        </p:spPr>
      </p:pic>
      <p:pic>
        <p:nvPicPr>
          <p:cNvPr id="498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5" y="8191385"/>
            <a:ext cx="236053" cy="208186"/>
          </a:xfrm>
          <a:prstGeom prst="rect">
            <a:avLst/>
          </a:prstGeom>
        </p:spPr>
      </p:pic>
      <p:pic>
        <p:nvPicPr>
          <p:cNvPr id="499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69" y="5791508"/>
            <a:ext cx="34423" cy="2652324"/>
          </a:xfrm>
          <a:prstGeom prst="rect">
            <a:avLst/>
          </a:prstGeom>
        </p:spPr>
      </p:pic>
      <p:pic>
        <p:nvPicPr>
          <p:cNvPr id="500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96" y="5540700"/>
            <a:ext cx="157369" cy="314738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3615663" y="8364033"/>
            <a:ext cx="619950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11" dirty="0">
                <a:latin typeface="Arial"/>
                <a:cs typeface="Arial"/>
              </a:rPr>
              <a:t>Effort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 rot="-5340000">
            <a:off x="1608287" y="6356121"/>
            <a:ext cx="112746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800" spc="11" dirty="0">
                <a:latin typeface="Arial"/>
                <a:cs typeface="Arial"/>
              </a:rPr>
              <a:t>Successes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01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05" y="6257057"/>
            <a:ext cx="1621638" cy="1847447"/>
          </a:xfrm>
          <a:prstGeom prst="rect">
            <a:avLst/>
          </a:prstGeom>
        </p:spPr>
      </p:pic>
      <p:pic>
        <p:nvPicPr>
          <p:cNvPr id="502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08" y="2440860"/>
            <a:ext cx="1385585" cy="21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0" y="0"/>
            <a:ext cx="11186672" cy="9753600"/>
          </a:xfrm>
          <a:prstGeom prst="rect">
            <a:avLst/>
          </a:prstGeom>
        </p:spPr>
      </p:pic>
      <p:pic>
        <p:nvPicPr>
          <p:cNvPr id="4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4" y="1270078"/>
            <a:ext cx="10816639" cy="8022889"/>
          </a:xfrm>
          <a:prstGeom prst="rect">
            <a:avLst/>
          </a:prstGeom>
        </p:spPr>
      </p:pic>
      <p:pic>
        <p:nvPicPr>
          <p:cNvPr id="44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18" y="8735620"/>
            <a:ext cx="6970956" cy="93437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621378" y="547142"/>
            <a:ext cx="11383422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latin typeface="Arial"/>
                <a:cs typeface="Arial"/>
              </a:rPr>
              <a:t>Предсказуемость, непредсказуемость и </a:t>
            </a:r>
            <a:r>
              <a:rPr lang="ru-RU" sz="3200" b="1" dirty="0" smtClean="0">
                <a:solidFill>
                  <a:srgbClr val="FF0000"/>
                </a:solidFill>
                <a:latin typeface="Arial"/>
                <a:cs typeface="Arial"/>
              </a:rPr>
              <a:t>безопасность</a:t>
            </a:r>
          </a:p>
          <a:p>
            <a:pPr algn="ctr"/>
            <a:r>
              <a:rPr lang="ru-RU" sz="2000" dirty="0" smtClean="0">
                <a:latin typeface="Arial"/>
                <a:cs typeface="Arial"/>
              </a:rPr>
              <a:t>(</a:t>
            </a:r>
            <a:r>
              <a:rPr lang="en-US" sz="2000" dirty="0"/>
              <a:t>Hollnagel, </a:t>
            </a:r>
            <a:r>
              <a:rPr lang="en-US" sz="2000" dirty="0" smtClean="0"/>
              <a:t>E</a:t>
            </a:r>
            <a:r>
              <a:rPr lang="ru-RU" sz="2000" dirty="0" smtClean="0"/>
              <a:t>., </a:t>
            </a:r>
            <a:r>
              <a:rPr lang="ru-RU" sz="2000" dirty="0" smtClean="0">
                <a:latin typeface="Arial"/>
                <a:cs typeface="Arial"/>
              </a:rPr>
              <a:t>Маничев С.А.)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01109" y="1597656"/>
            <a:ext cx="5854729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900" b="1" spc="11" dirty="0" smtClean="0">
                <a:latin typeface="Arial"/>
                <a:cs typeface="Arial"/>
              </a:rPr>
              <a:t>Традиционный менеджмент</a:t>
            </a:r>
            <a:endParaRPr sz="2900" b="1" dirty="0">
              <a:latin typeface="Arial"/>
              <a:cs typeface="Arial"/>
            </a:endParaRPr>
          </a:p>
        </p:txBody>
      </p:sp>
      <p:pic>
        <p:nvPicPr>
          <p:cNvPr id="44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0" y="2780186"/>
            <a:ext cx="4208391" cy="130649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511336" y="2898672"/>
            <a:ext cx="5693538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spc="11" dirty="0">
                <a:latin typeface="Arial"/>
                <a:cs typeface="Arial"/>
              </a:rPr>
              <a:t>Системы предсказуемы </a:t>
            </a:r>
            <a:r>
              <a:rPr lang="ru-RU" sz="2200" b="1" spc="11" dirty="0">
                <a:latin typeface="Arial"/>
                <a:cs typeface="Arial"/>
              </a:rPr>
              <a:t>(</a:t>
            </a:r>
            <a:r>
              <a:rPr lang="en-US" sz="2200" b="1" spc="11" dirty="0">
                <a:latin typeface="Arial"/>
                <a:cs typeface="Arial"/>
              </a:rPr>
              <a:t>tractable</a:t>
            </a:r>
            <a:r>
              <a:rPr lang="ru-RU" sz="2200" b="1" spc="11" dirty="0">
                <a:latin typeface="Arial"/>
                <a:cs typeface="Arial"/>
              </a:rPr>
              <a:t>)</a:t>
            </a:r>
          </a:p>
          <a:p>
            <a:r>
              <a:rPr lang="ru-RU" sz="2200" spc="11" dirty="0">
                <a:latin typeface="Arial"/>
                <a:cs typeface="Arial"/>
              </a:rPr>
              <a:t>и условия деятельности могут быть полностью </a:t>
            </a:r>
          </a:p>
          <a:p>
            <a:r>
              <a:rPr lang="ru-RU" sz="2200" spc="11" dirty="0">
                <a:latin typeface="Arial"/>
                <a:cs typeface="Arial"/>
              </a:rPr>
              <a:t>специфицированы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4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0" y="4278470"/>
            <a:ext cx="4208391" cy="1655653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511334" y="4396956"/>
            <a:ext cx="553021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100" spc="11" dirty="0">
                <a:latin typeface="Arial"/>
                <a:cs typeface="Arial"/>
              </a:rPr>
              <a:t>Большинство неблагоприятных событий </a:t>
            </a:r>
          </a:p>
          <a:p>
            <a:r>
              <a:rPr lang="ru-RU" sz="2100" spc="11" dirty="0">
                <a:latin typeface="Arial"/>
                <a:cs typeface="Arial"/>
              </a:rPr>
              <a:t>за счет поломок или неисправностей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44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0" y="6117720"/>
            <a:ext cx="4208391" cy="1322883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601109" y="5825624"/>
            <a:ext cx="5303601" cy="9694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2100" spc="11" dirty="0">
                <a:latin typeface="Arial"/>
                <a:cs typeface="Arial"/>
              </a:rPr>
              <a:t>Эффективный менеджмент безопасности</a:t>
            </a:r>
          </a:p>
          <a:p>
            <a:r>
              <a:rPr lang="ru-RU" sz="2100" spc="11" dirty="0">
                <a:latin typeface="Arial"/>
                <a:cs typeface="Arial"/>
              </a:rPr>
              <a:t>базируется на списке аварий и </a:t>
            </a:r>
          </a:p>
          <a:p>
            <a:r>
              <a:rPr lang="ru-RU" sz="2100" spc="11" dirty="0">
                <a:latin typeface="Arial"/>
                <a:cs typeface="Arial"/>
              </a:rPr>
              <a:t>расчетах вероятности отказов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757410" y="1597656"/>
            <a:ext cx="526092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900" b="1" spc="11" dirty="0" err="1" smtClean="0">
                <a:solidFill>
                  <a:srgbClr val="FF0000"/>
                </a:solidFill>
                <a:latin typeface="Arial"/>
                <a:cs typeface="Arial"/>
              </a:rPr>
              <a:t>Проактивный</a:t>
            </a:r>
            <a:r>
              <a:rPr lang="ru-RU" sz="2900" b="1" spc="1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900" b="1" spc="11" dirty="0">
                <a:latin typeface="Arial"/>
                <a:cs typeface="Arial"/>
              </a:rPr>
              <a:t>менеджмент</a:t>
            </a:r>
          </a:p>
          <a:p>
            <a:r>
              <a:rPr sz="2900" b="1" spc="11" dirty="0">
                <a:latin typeface="Arial"/>
                <a:cs typeface="Arial"/>
              </a:rPr>
              <a:t>Resilience engineering</a:t>
            </a:r>
            <a:endParaRPr sz="2900" b="1" dirty="0">
              <a:latin typeface="Arial"/>
              <a:cs typeface="Arial"/>
            </a:endParaRPr>
          </a:p>
        </p:txBody>
      </p:sp>
      <p:pic>
        <p:nvPicPr>
          <p:cNvPr id="44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37" y="2780186"/>
            <a:ext cx="4663286" cy="1306490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6571249" y="2898672"/>
            <a:ext cx="5447081" cy="10156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2200" spc="11" dirty="0">
                <a:latin typeface="Arial"/>
                <a:cs typeface="Arial"/>
              </a:rPr>
              <a:t>Системы непредсказуемы (</a:t>
            </a:r>
            <a:r>
              <a:rPr sz="2200" b="1" spc="11" dirty="0">
                <a:latin typeface="Arial"/>
                <a:cs typeface="Arial"/>
              </a:rPr>
              <a:t>intractable</a:t>
            </a:r>
            <a:r>
              <a:rPr lang="ru-RU" sz="2200" spc="11" dirty="0">
                <a:latin typeface="Arial"/>
                <a:cs typeface="Arial"/>
              </a:rPr>
              <a:t>) и </a:t>
            </a:r>
          </a:p>
          <a:p>
            <a:r>
              <a:rPr lang="ru-RU" sz="2200" spc="11" dirty="0">
                <a:latin typeface="Arial"/>
                <a:cs typeface="Arial"/>
              </a:rPr>
              <a:t>условия деятельности всегда </a:t>
            </a:r>
          </a:p>
          <a:p>
            <a:r>
              <a:rPr lang="ru-RU" sz="2200" spc="11" dirty="0" err="1">
                <a:latin typeface="Arial"/>
                <a:cs typeface="Arial"/>
              </a:rPr>
              <a:t>недоопределены</a:t>
            </a:r>
            <a:r>
              <a:rPr lang="ru-RU" sz="2200" spc="11" dirty="0">
                <a:latin typeface="Arial"/>
                <a:cs typeface="Arial"/>
              </a:rPr>
              <a:t> полностью 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4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37" y="4278470"/>
            <a:ext cx="4663286" cy="1655653"/>
          </a:xfrm>
          <a:prstGeom prst="rect">
            <a:avLst/>
          </a:prstGeom>
        </p:spPr>
      </p:pic>
      <p:sp>
        <p:nvSpPr>
          <p:cNvPr id="17" name="text 1"/>
          <p:cNvSpPr txBox="1"/>
          <p:nvPr/>
        </p:nvSpPr>
        <p:spPr>
          <a:xfrm>
            <a:off x="6571249" y="4396956"/>
            <a:ext cx="5831212" cy="1661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100" spc="11" dirty="0">
                <a:latin typeface="Arial"/>
                <a:cs typeface="Arial"/>
              </a:rPr>
              <a:t>Некоторые неблагоприятные события </a:t>
            </a:r>
          </a:p>
          <a:p>
            <a:r>
              <a:rPr lang="ru-RU" sz="2100" spc="11" dirty="0">
                <a:latin typeface="Arial"/>
                <a:cs typeface="Arial"/>
              </a:rPr>
              <a:t>могут быть отнесены к неполадкам компонентов, но другие возникают из неожиданных комбинаций</a:t>
            </a:r>
          </a:p>
          <a:p>
            <a:r>
              <a:rPr lang="ru-RU" sz="2100" spc="11" dirty="0">
                <a:latin typeface="Arial"/>
                <a:cs typeface="Arial"/>
              </a:rPr>
              <a:t>изменчивости повседневной работы</a:t>
            </a:r>
            <a:r>
              <a:rPr spc="11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44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3" y="6130741"/>
            <a:ext cx="4663286" cy="1455528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6541991" y="6179209"/>
            <a:ext cx="500617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100" spc="11" dirty="0">
                <a:latin typeface="Arial"/>
                <a:cs typeface="Arial"/>
              </a:rPr>
              <a:t>Эффективный менеджмент </a:t>
            </a:r>
            <a:r>
              <a:rPr lang="ru-RU" sz="2100" spc="11" dirty="0" smtClean="0">
                <a:latin typeface="Arial"/>
                <a:cs typeface="Arial"/>
              </a:rPr>
              <a:t> </a:t>
            </a:r>
            <a:endParaRPr lang="ru-RU" sz="2100" spc="11" dirty="0">
              <a:latin typeface="Arial"/>
              <a:cs typeface="Arial"/>
            </a:endParaRPr>
          </a:p>
          <a:p>
            <a:r>
              <a:rPr lang="ru-RU" sz="2100" spc="11" dirty="0">
                <a:latin typeface="Arial"/>
                <a:cs typeface="Arial"/>
              </a:rPr>
              <a:t>справляется со сложностью </a:t>
            </a:r>
          </a:p>
          <a:p>
            <a:r>
              <a:rPr lang="ru-RU" sz="2100" spc="11" dirty="0">
                <a:latin typeface="Arial"/>
                <a:cs typeface="Arial"/>
              </a:rPr>
              <a:t>настоящего и будущего</a:t>
            </a:r>
          </a:p>
          <a:p>
            <a:endParaRPr sz="2100" dirty="0">
              <a:latin typeface="Arial"/>
              <a:cs typeface="Arial"/>
            </a:endParaRPr>
          </a:p>
        </p:txBody>
      </p:sp>
      <p:pic>
        <p:nvPicPr>
          <p:cNvPr id="45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37" y="7645512"/>
            <a:ext cx="4663286" cy="463910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6571250" y="7763997"/>
            <a:ext cx="5178476" cy="3231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ru-RU" sz="2100" spc="11" dirty="0">
                <a:solidFill>
                  <a:srgbClr val="FF0000"/>
                </a:solidFill>
                <a:latin typeface="Arial"/>
                <a:cs typeface="Arial"/>
              </a:rPr>
              <a:t>Готовность, основанная на предвидении</a:t>
            </a:r>
            <a:endParaRPr sz="2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51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0" y="7645512"/>
            <a:ext cx="4208391" cy="463910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601111" y="7385162"/>
            <a:ext cx="512362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100" spc="11" dirty="0">
                <a:latin typeface="Arial"/>
                <a:cs typeface="Arial"/>
              </a:rPr>
              <a:t>Реинжиниринг на основе </a:t>
            </a:r>
          </a:p>
          <a:p>
            <a:r>
              <a:rPr lang="ru-RU" sz="2100" spc="11" dirty="0">
                <a:latin typeface="Arial"/>
                <a:cs typeface="Arial"/>
              </a:rPr>
              <a:t>ретроспективного анализа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0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3408" y="330558"/>
            <a:ext cx="8481391" cy="2281692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Субъектная  организация (организация как </a:t>
            </a:r>
            <a:r>
              <a:rPr lang="ru-RU" sz="4800" dirty="0" smtClean="0">
                <a:solidFill>
                  <a:srgbClr val="FF0000"/>
                </a:solidFill>
              </a:rPr>
              <a:t>субъект</a:t>
            </a:r>
            <a:r>
              <a:rPr lang="ru-RU" sz="4800" dirty="0" smtClean="0"/>
              <a:t>)</a:t>
            </a:r>
            <a:endParaRPr lang="ru-RU" sz="4800" dirty="0"/>
          </a:p>
        </p:txBody>
      </p:sp>
      <p:pic>
        <p:nvPicPr>
          <p:cNvPr id="4" name="Содержимое 3" descr="Счастливая организация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98" r="-16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161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009069" y="1896352"/>
            <a:ext cx="11134544" cy="68861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«Человеческая </a:t>
            </a:r>
            <a:r>
              <a:rPr lang="ru-RU" dirty="0"/>
              <a:t>природа не меняется, меняется лишь то, как мы тратим свое время. </a:t>
            </a:r>
            <a:r>
              <a:rPr lang="ru-RU" dirty="0" smtClean="0"/>
              <a:t>Меняется </a:t>
            </a:r>
            <a:r>
              <a:rPr lang="ru-RU" dirty="0"/>
              <a:t>скорость, с которой люди переключают свое внимание. </a:t>
            </a:r>
            <a:endParaRPr lang="ru-RU" dirty="0" smtClean="0"/>
          </a:p>
          <a:p>
            <a:pPr algn="just"/>
            <a:r>
              <a:rPr lang="ru-RU" dirty="0" smtClean="0"/>
              <a:t>Говорят</a:t>
            </a:r>
            <a:r>
              <a:rPr lang="ru-RU" dirty="0"/>
              <a:t>, что у нас внимание, как у золотой рыбки: у нас — 5 секунд, у золотой рыбки — 6 секунд. </a:t>
            </a:r>
            <a:r>
              <a:rPr lang="ru-RU" dirty="0" smtClean="0"/>
              <a:t>Куда </a:t>
            </a:r>
            <a:r>
              <a:rPr lang="ru-RU" dirty="0"/>
              <a:t>все идет, я не </a:t>
            </a:r>
            <a:r>
              <a:rPr lang="ru-RU" dirty="0" smtClean="0"/>
              <a:t>знаю».</a:t>
            </a:r>
            <a:r>
              <a:rPr lang="ru-RU" sz="4000" dirty="0" smtClean="0"/>
              <a:t> </a:t>
            </a:r>
          </a:p>
          <a:p>
            <a:pPr algn="just"/>
            <a:r>
              <a:rPr lang="ru-RU" sz="3200" dirty="0" smtClean="0"/>
              <a:t>(Даниэль </a:t>
            </a:r>
            <a:r>
              <a:rPr lang="ru-RU" sz="3200" dirty="0" err="1"/>
              <a:t>Канеман</a:t>
            </a:r>
            <a:r>
              <a:rPr lang="ru-RU" sz="3200" dirty="0"/>
              <a:t>, Нобелевский </a:t>
            </a:r>
            <a:r>
              <a:rPr lang="ru-RU" sz="3200" dirty="0" smtClean="0"/>
              <a:t>лауреат)</a:t>
            </a:r>
          </a:p>
          <a:p>
            <a:pPr algn="l"/>
            <a:endParaRPr lang="ru-RU" sz="3200" b="1" dirty="0" smtClean="0"/>
          </a:p>
          <a:p>
            <a:pPr algn="l"/>
            <a:endParaRPr lang="ru-RU" sz="3200" b="1" dirty="0" smtClean="0"/>
          </a:p>
          <a:p>
            <a:pPr algn="l"/>
            <a:r>
              <a:rPr lang="ru-RU" sz="3200" b="1" dirty="0" smtClean="0"/>
              <a:t>Развитие</a:t>
            </a:r>
            <a:r>
              <a:rPr lang="ru-RU" sz="3200" dirty="0" smtClean="0"/>
              <a:t> </a:t>
            </a:r>
            <a:r>
              <a:rPr lang="ru-RU" sz="3200" dirty="0"/>
              <a:t>– это движение от простого к сложному (народная мудрость) </a:t>
            </a:r>
            <a:br>
              <a:rPr lang="ru-RU" sz="3200" dirty="0"/>
            </a:br>
            <a:endParaRPr lang="ru-RU" sz="3200" dirty="0"/>
          </a:p>
          <a:p>
            <a:pPr algn="l"/>
            <a:endParaRPr lang="ru-RU" sz="3200" dirty="0"/>
          </a:p>
          <a:p>
            <a:pPr algn="l"/>
            <a:r>
              <a:rPr lang="ru-RU" sz="3200" dirty="0"/>
              <a:t>Главная задача развития – </a:t>
            </a:r>
            <a:r>
              <a:rPr lang="ru-RU" sz="3200" b="1" dirty="0"/>
              <a:t>рождение </a:t>
            </a:r>
            <a:r>
              <a:rPr lang="ru-RU" sz="3200" b="1" dirty="0">
                <a:solidFill>
                  <a:srgbClr val="FF0000"/>
                </a:solidFill>
              </a:rPr>
              <a:t>субъекта</a:t>
            </a:r>
            <a:r>
              <a:rPr lang="ru-RU" sz="3200" dirty="0"/>
              <a:t>. </a:t>
            </a:r>
          </a:p>
          <a:p>
            <a:pPr algn="just"/>
            <a:endParaRPr lang="ru-RU" sz="3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28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1DC5D9E-C775-4A3F-9E7A-0DCE27C79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302100"/>
            <a:ext cx="2241203" cy="394886"/>
          </a:xfrm>
        </p:spPr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¡ÐÐÐ¡ÐÐ">
            <a:extLst>
              <a:ext uri="{FF2B5EF4-FFF2-40B4-BE49-F238E27FC236}">
                <a16:creationId xmlns="" xmlns:a16="http://schemas.microsoft.com/office/drawing/2014/main" id="{A4A6FB89-8E10-4121-A07D-8C6CEB6E2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6081C8-C642-4806-9D94-E006DE5002EA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32" tIns="33116" rIns="66232" bIns="33116"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6DD4E75-4F07-46F0-9AC2-C8097A0E731D}"/>
              </a:ext>
            </a:extLst>
          </p:cNvPr>
          <p:cNvGrpSpPr/>
          <p:nvPr/>
        </p:nvGrpSpPr>
        <p:grpSpPr>
          <a:xfrm>
            <a:off x="855501" y="3350460"/>
            <a:ext cx="10943572" cy="4729405"/>
            <a:chOff x="1958000" y="583004"/>
            <a:chExt cx="14931620" cy="3639992"/>
          </a:xfrm>
        </p:grpSpPr>
        <p:sp>
          <p:nvSpPr>
            <p:cNvPr id="18" name="Заголовок 1">
              <a:extLst>
                <a:ext uri="{FF2B5EF4-FFF2-40B4-BE49-F238E27FC236}">
                  <a16:creationId xmlns="" xmlns:a16="http://schemas.microsoft.com/office/drawing/2014/main" id="{A452EE8F-16A7-4D6E-B023-2B45F61FDCCB}"/>
                </a:ext>
              </a:extLst>
            </p:cNvPr>
            <p:cNvSpPr txBox="1">
              <a:spLocks/>
            </p:cNvSpPr>
            <p:nvPr/>
          </p:nvSpPr>
          <p:spPr>
            <a:xfrm>
              <a:off x="1958000" y="583004"/>
              <a:ext cx="7464288" cy="3639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025"/>
                </a:buClr>
                <a:buSzPts val="6000"/>
                <a:buFont typeface="Arial"/>
                <a:buNone/>
                <a:defRPr sz="6000" b="1" i="0" u="none" strike="noStrike" cap="none">
                  <a:solidFill>
                    <a:srgbClr val="E22025"/>
                  </a:solidFill>
                  <a:latin typeface="Calibri" panose="020F0502020204030204" pitchFamily="34" charset="0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ru-RU" sz="4600" dirty="0">
                  <a:solidFill>
                    <a:srgbClr val="FFFF00"/>
                  </a:solidFill>
                </a:rPr>
                <a:t>С</a:t>
              </a:r>
              <a:r>
                <a:rPr lang="ru-RU" sz="4600" dirty="0">
                  <a:solidFill>
                    <a:schemeClr val="bg1"/>
                  </a:solidFill>
                </a:rPr>
                <a:t>АМООПРЕДЕЛЕНИЕ</a:t>
              </a:r>
            </a:p>
            <a:p>
              <a:endParaRPr lang="ru-RU" sz="4600" dirty="0">
                <a:solidFill>
                  <a:srgbClr val="FFFF00"/>
                </a:solidFill>
              </a:endParaRPr>
            </a:p>
            <a:p>
              <a:r>
                <a:rPr lang="ru-RU" sz="4600" dirty="0">
                  <a:solidFill>
                    <a:srgbClr val="FFFF00"/>
                  </a:solidFill>
                </a:rPr>
                <a:t>С</a:t>
              </a:r>
              <a:r>
                <a:rPr lang="ru-RU" sz="4600" dirty="0">
                  <a:solidFill>
                    <a:schemeClr val="bg1"/>
                  </a:solidFill>
                </a:rPr>
                <a:t>АМООРГАНИЗАЦИЯ</a:t>
              </a:r>
            </a:p>
            <a:p>
              <a:endParaRPr lang="ru-RU" sz="4600" dirty="0">
                <a:solidFill>
                  <a:srgbClr val="FFFF00"/>
                </a:solidFill>
              </a:endParaRPr>
            </a:p>
            <a:p>
              <a:r>
                <a:rPr lang="ru-RU" sz="4600" dirty="0">
                  <a:solidFill>
                    <a:srgbClr val="FFFF00"/>
                  </a:solidFill>
                </a:rPr>
                <a:t>С</a:t>
              </a:r>
              <a:r>
                <a:rPr lang="ru-RU" sz="4600" dirty="0">
                  <a:solidFill>
                    <a:schemeClr val="bg1"/>
                  </a:solidFill>
                </a:rPr>
                <a:t>ИНХРОНИЗАЦИЯ</a:t>
              </a:r>
            </a:p>
          </p:txBody>
        </p:sp>
        <p:sp>
          <p:nvSpPr>
            <p:cNvPr id="3" name="Правая фигурная скобка 2">
              <a:extLst>
                <a:ext uri="{FF2B5EF4-FFF2-40B4-BE49-F238E27FC236}">
                  <a16:creationId xmlns="" xmlns:a16="http://schemas.microsoft.com/office/drawing/2014/main" id="{A919343B-C4B3-49FC-8AC3-C732A15A657A}"/>
                </a:ext>
              </a:extLst>
            </p:cNvPr>
            <p:cNvSpPr/>
            <p:nvPr/>
          </p:nvSpPr>
          <p:spPr>
            <a:xfrm>
              <a:off x="8925331" y="700004"/>
              <a:ext cx="993913" cy="2568835"/>
            </a:xfrm>
            <a:prstGeom prst="rightBrac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="" xmlns:a16="http://schemas.microsoft.com/office/drawing/2014/main" id="{17C3E108-6BF6-482F-BC14-04873EA144E0}"/>
                </a:ext>
              </a:extLst>
            </p:cNvPr>
            <p:cNvSpPr txBox="1">
              <a:spLocks/>
            </p:cNvSpPr>
            <p:nvPr/>
          </p:nvSpPr>
          <p:spPr>
            <a:xfrm>
              <a:off x="10052050" y="1633614"/>
              <a:ext cx="6837570" cy="1320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2025"/>
                </a:buClr>
                <a:buSzPts val="6000"/>
                <a:buFont typeface="Arial"/>
                <a:buNone/>
                <a:defRPr sz="6000" b="1" i="0" u="none" strike="noStrike" cap="none">
                  <a:solidFill>
                    <a:srgbClr val="E22025"/>
                  </a:solidFill>
                  <a:latin typeface="Calibri" panose="020F0502020204030204" pitchFamily="34" charset="0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ru-RU" sz="5300" dirty="0">
                  <a:solidFill>
                    <a:schemeClr val="bg1"/>
                  </a:solidFill>
                </a:rPr>
                <a:t>С</a:t>
              </a:r>
              <a:r>
                <a:rPr lang="ru-RU" sz="5300" dirty="0">
                  <a:solidFill>
                    <a:srgbClr val="FFFF00"/>
                  </a:solidFill>
                </a:rPr>
                <a:t>УБЪЕКТНОСТЬ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85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471216" y="313159"/>
            <a:ext cx="7881087" cy="1287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Счастливые сотрудники</a:t>
            </a:r>
            <a:endParaRPr lang="ru-RU" dirty="0"/>
          </a:p>
        </p:txBody>
      </p:sp>
      <p:pic>
        <p:nvPicPr>
          <p:cNvPr id="6" name="Содержимое 5" descr="Счастливые сотрудник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35" r="-16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8603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3409" y="313160"/>
            <a:ext cx="7828894" cy="2299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Счастье как бизнес-модель</a:t>
            </a:r>
            <a:endParaRPr lang="ru-RU" dirty="0"/>
          </a:p>
        </p:txBody>
      </p:sp>
      <p:pic>
        <p:nvPicPr>
          <p:cNvPr id="4" name="Содержимое 3" descr="Счастье как бизнес-модель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41" r="-8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593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епков процессы и культура PNG, 1280 × 720 пикселов).png"/>
          <p:cNvPicPr>
            <a:picLocks noGrp="1" noChangeAspect="1"/>
          </p:cNvPicPr>
          <p:nvPr>
            <p:ph type="pic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4762" r="-7100" b="-54762"/>
          <a:stretch/>
        </p:blipFill>
        <p:spPr>
          <a:xfrm>
            <a:off x="5275186" y="2590800"/>
            <a:ext cx="7258266" cy="6286500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0922" y="2590800"/>
            <a:ext cx="4461430" cy="62865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«Менеджмент </a:t>
            </a:r>
            <a:r>
              <a:rPr lang="ru-RU" sz="8000" b="1" dirty="0"/>
              <a:t>не может ограничиваться организацией процессов, а должен уметь работать с культурой </a:t>
            </a:r>
            <a:r>
              <a:rPr lang="ru-RU" sz="8000" b="1" dirty="0" smtClean="0"/>
              <a:t>компании»</a:t>
            </a:r>
            <a:r>
              <a:rPr lang="ru-RU" sz="8000" dirty="0" smtClean="0"/>
              <a:t>. </a:t>
            </a:r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Процессы и культура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0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917878" y="4233679"/>
            <a:ext cx="5466315" cy="5094143"/>
            <a:chOff x="720336" y="1420416"/>
            <a:chExt cx="2862387" cy="2958846"/>
          </a:xfrm>
        </p:grpSpPr>
        <p:sp>
          <p:nvSpPr>
            <p:cNvPr id="11" name="Овал 10"/>
            <p:cNvSpPr/>
            <p:nvPr/>
          </p:nvSpPr>
          <p:spPr>
            <a:xfrm>
              <a:off x="720336" y="1420416"/>
              <a:ext cx="2862387" cy="2958846"/>
            </a:xfrm>
            <a:prstGeom prst="ellipse">
              <a:avLst/>
            </a:prstGeom>
            <a:solidFill>
              <a:srgbClr val="F2DCDB">
                <a:alpha val="38000"/>
              </a:srgb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/>
                <a:cs typeface="Georgi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3197" y="2476961"/>
              <a:ext cx="1838752" cy="8312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900" b="1" dirty="0">
                  <a:solidFill>
                    <a:srgbClr val="2E2E2E"/>
                  </a:solidFill>
                  <a:latin typeface="Calibri"/>
                  <a:cs typeface="Calibri"/>
                </a:rPr>
                <a:t>Потребность выполнить общую ЗАДАЧУ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57564" y="1393996"/>
            <a:ext cx="5491093" cy="5160526"/>
            <a:chOff x="943824" y="1776316"/>
            <a:chExt cx="2862387" cy="2958846"/>
          </a:xfrm>
        </p:grpSpPr>
        <p:sp>
          <p:nvSpPr>
            <p:cNvPr id="14" name="Овал 13"/>
            <p:cNvSpPr/>
            <p:nvPr/>
          </p:nvSpPr>
          <p:spPr>
            <a:xfrm>
              <a:off x="943824" y="1776316"/>
              <a:ext cx="2862387" cy="295884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47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eorgia"/>
                <a:cs typeface="Georgi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4434" y="2380970"/>
              <a:ext cx="2416216" cy="1544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900" b="1" dirty="0">
                  <a:solidFill>
                    <a:srgbClr val="2E2E2E"/>
                  </a:solidFill>
                  <a:latin typeface="Calibri"/>
                  <a:cs typeface="Calibri"/>
                </a:rPr>
                <a:t>Потребности каждой ЛИЧНОСТИ, определяющиеся характером человеческой природы</a:t>
              </a:r>
            </a:p>
            <a:p>
              <a:pPr algn="ctr"/>
              <a:endParaRPr lang="ru-RU" dirty="0">
                <a:latin typeface="Georgia"/>
                <a:cs typeface="Georgia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618684" y="4136632"/>
            <a:ext cx="5446838" cy="5191186"/>
            <a:chOff x="3217514" y="2259623"/>
            <a:chExt cx="2862387" cy="2958846"/>
          </a:xfrm>
        </p:grpSpPr>
        <p:sp>
          <p:nvSpPr>
            <p:cNvPr id="13" name="Овал 12"/>
            <p:cNvSpPr/>
            <p:nvPr/>
          </p:nvSpPr>
          <p:spPr>
            <a:xfrm>
              <a:off x="3217514" y="2259623"/>
              <a:ext cx="2862387" cy="295884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6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Georgia"/>
                <a:cs typeface="Georgi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9712" y="3351730"/>
              <a:ext cx="2095565" cy="10700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900" b="1" dirty="0">
                  <a:solidFill>
                    <a:srgbClr val="2E2E2E"/>
                  </a:solidFill>
                  <a:latin typeface="Calibri"/>
                  <a:cs typeface="Calibri"/>
                </a:rPr>
                <a:t>Потребность работать вместе в составе единой КОМАНДЫ</a:t>
              </a:r>
            </a:p>
            <a:p>
              <a:pPr algn="ctr"/>
              <a:endParaRPr lang="ru-RU" sz="2900" dirty="0">
                <a:solidFill>
                  <a:srgbClr val="2E2E2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508728" y="1347549"/>
            <a:ext cx="3754311" cy="1530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31" tIns="72231" rIns="72231" bIns="72231" numCol="1" spcCol="54174" rtlCol="0" anchor="ctr">
            <a:spAutoFit/>
          </a:bodyPr>
          <a:lstStyle/>
          <a:p>
            <a:pPr defTabSz="830651">
              <a:spcBef>
                <a:spcPts val="1990"/>
              </a:spcBef>
            </a:pPr>
            <a:r>
              <a:rPr lang="ru-RU" sz="3000" u="sng" dirty="0">
                <a:solidFill>
                  <a:srgbClr val="FF0000"/>
                </a:solidFill>
                <a:cs typeface="Georgia"/>
              </a:rPr>
              <a:t>Медиация Эмоциональная компетентность</a:t>
            </a:r>
            <a:endParaRPr lang="ru-RU" sz="3000" u="sng" spc="39" dirty="0">
              <a:solidFill>
                <a:srgbClr val="FF0000"/>
              </a:solidFill>
              <a:cs typeface="Georgia"/>
              <a:sym typeface="DIN Alternat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657" y="7567248"/>
            <a:ext cx="3176997" cy="1530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31" tIns="72231" rIns="72231" bIns="72231" numCol="1" spcCol="54174" rtlCol="0" anchor="ctr">
            <a:spAutoFit/>
          </a:bodyPr>
          <a:lstStyle/>
          <a:p>
            <a:pPr defTabSz="830651">
              <a:spcBef>
                <a:spcPts val="1990"/>
              </a:spcBef>
            </a:pPr>
            <a:r>
              <a:rPr lang="ru-RU" sz="3000" u="sng" dirty="0" err="1">
                <a:solidFill>
                  <a:srgbClr val="FF0000"/>
                </a:solidFill>
                <a:cs typeface="Georgia"/>
              </a:rPr>
              <a:t>Модерация</a:t>
            </a:r>
            <a:r>
              <a:rPr lang="ru-RU" sz="3000" u="sng" dirty="0">
                <a:solidFill>
                  <a:srgbClr val="FF0000"/>
                </a:solidFill>
                <a:cs typeface="Georgia"/>
              </a:rPr>
              <a:t> Экспертная компетентность </a:t>
            </a:r>
            <a:endParaRPr lang="ru-RU" sz="3000" u="sng" spc="39" dirty="0">
              <a:solidFill>
                <a:srgbClr val="FF0000"/>
              </a:solidFill>
              <a:cs typeface="Georgia"/>
              <a:sym typeface="DIN Alternat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429" y="7685880"/>
            <a:ext cx="3439118" cy="1530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31" tIns="72231" rIns="72231" bIns="72231" numCol="1" spcCol="54174" rtlCol="0" anchor="ctr">
            <a:spAutoFit/>
          </a:bodyPr>
          <a:lstStyle>
            <a:defPPr>
              <a:defRPr lang="ru-RU"/>
            </a:defPPr>
            <a:lvl1pPr marR="0" indent="0" defTabSz="584200" fontAlgn="auto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sz="3000" b="0" u="sng" dirty="0">
                <a:cs typeface="Georgia"/>
              </a:rPr>
              <a:t>Фасилитация Организационная компетентность</a:t>
            </a:r>
            <a:endParaRPr lang="ru-RU" sz="3000" b="0" u="sng" dirty="0">
              <a:cs typeface="Georgia"/>
              <a:sym typeface="DIN Alternate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57423" y="0"/>
            <a:ext cx="7947379" cy="650240"/>
          </a:xfrm>
          <a:prstGeom prst="rect">
            <a:avLst/>
          </a:prstGeom>
        </p:spPr>
        <p:txBody>
          <a:bodyPr lIns="109221" tIns="54610" rIns="109221" bIns="54610"/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altLang="en-US" sz="4200" b="1" dirty="0">
                <a:solidFill>
                  <a:srgbClr val="800000"/>
                </a:solidFill>
                <a:latin typeface="Helvetica Neue"/>
                <a:ea typeface="Helvetica Neue"/>
                <a:cs typeface="Helvetica Neue"/>
              </a:rPr>
              <a:t>Области </a:t>
            </a:r>
            <a:r>
              <a:rPr lang="ru-RU" altLang="en-US" sz="4200" b="1" dirty="0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</a:rPr>
              <a:t>активности </a:t>
            </a:r>
          </a:p>
          <a:p>
            <a:r>
              <a:rPr lang="ru-RU" altLang="en-US" sz="4200" b="1" dirty="0" smtClean="0">
                <a:solidFill>
                  <a:srgbClr val="800000"/>
                </a:solidFill>
                <a:latin typeface="Helvetica Neue"/>
                <a:ea typeface="Helvetica Neue"/>
                <a:cs typeface="Helvetica Neue"/>
              </a:rPr>
              <a:t>бизнес психолога</a:t>
            </a:r>
            <a:endParaRPr lang="en-GB" altLang="en-US" sz="4200" b="1" dirty="0">
              <a:solidFill>
                <a:srgbClr val="800000"/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8263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6526045" y="1312219"/>
            <a:ext cx="6309860" cy="79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7" tIns="50797" rIns="50797" bIns="50797" anchor="ctr" anchorCtr="0">
            <a:noAutofit/>
          </a:bodyPr>
          <a:lstStyle/>
          <a:p>
            <a:pPr lvl="0">
              <a:buClr>
                <a:srgbClr val="5E5E5E"/>
              </a:buClr>
              <a:buSzPts val="6000"/>
            </a:pPr>
            <a:r>
              <a:rPr lang="ru-RU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 что с партнерством?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Рисунок 3" descr="Риск.jpg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99" b="-28599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114" y="2590800"/>
            <a:ext cx="6782763" cy="62865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Это ключ к успеху. Но здесь все непросто. Это готовность делить 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риски (</a:t>
            </a:r>
            <a:r>
              <a:rPr lang="ru-RU" dirty="0" err="1" smtClean="0">
                <a:latin typeface="Calibri"/>
                <a:ea typeface="Calibri"/>
                <a:cs typeface="Calibri"/>
                <a:sym typeface="Calibri"/>
              </a:rPr>
              <a:t>М.А.Иванов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Каждый из нас приходит на работу для того, чтобы делать лучшее, на что способен. Мы склонны винить «плохих» людей, но неэффективность гораздо чаще обусловлена плохими системами работы/управления, чем «плохими» людьми» (</a:t>
            </a:r>
            <a:r>
              <a:rPr lang="ru-RU" i="1" dirty="0" err="1">
                <a:latin typeface="Calibri"/>
                <a:ea typeface="Calibri"/>
                <a:cs typeface="Calibri"/>
                <a:sym typeface="Calibri"/>
              </a:rPr>
              <a:t>Elliott</a:t>
            </a: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i="1" dirty="0" err="1">
                <a:latin typeface="Calibri"/>
                <a:ea typeface="Calibri"/>
                <a:cs typeface="Calibri"/>
                <a:sym typeface="Calibri"/>
              </a:rPr>
              <a:t>Jaques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ru-RU" dirty="0">
                <a:latin typeface="Calibri"/>
                <a:ea typeface="Calibri"/>
                <a:cs typeface="Calibri"/>
                <a:sym typeface="Calibri"/>
              </a:rPr>
            </a:br>
            <a:endParaRPr lang="ru-RU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  <a:buNone/>
            </a:pPr>
            <a:endParaRPr lang="ru-RU" dirty="0"/>
          </a:p>
          <a:p>
            <a:pPr marL="0" indent="0" algn="just">
              <a:lnSpc>
                <a:spcPct val="80000"/>
              </a:lnSpc>
              <a:spcBef>
                <a:spcPts val="1399"/>
              </a:spcBef>
              <a:buClr>
                <a:schemeClr val="accent1"/>
              </a:buClr>
              <a:buSzPts val="2400"/>
              <a:buNone/>
            </a:pPr>
            <a:r>
              <a:rPr lang="ru-RU" dirty="0" err="1">
                <a:latin typeface="Calibri"/>
                <a:ea typeface="Calibri"/>
                <a:cs typeface="Calibri"/>
                <a:sym typeface="Calibri"/>
              </a:rPr>
              <a:t>Репутационные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 риски нужно искать не во вне. Репутация – это, скорее, для себя. «Репутация важнее идентичности» (</a:t>
            </a:r>
            <a:r>
              <a:rPr lang="ru-RU" i="1" dirty="0" err="1">
                <a:latin typeface="Calibri"/>
                <a:ea typeface="Calibri"/>
                <a:cs typeface="Calibri"/>
                <a:sym typeface="Calibri"/>
              </a:rPr>
              <a:t>Dr</a:t>
            </a: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i="1" dirty="0" err="1">
                <a:latin typeface="Calibri"/>
                <a:ea typeface="Calibri"/>
                <a:cs typeface="Calibri"/>
                <a:sym typeface="Calibri"/>
              </a:rPr>
              <a:t>Robert</a:t>
            </a:r>
            <a:r>
              <a:rPr lang="ru-RU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i="1" dirty="0" err="1">
                <a:latin typeface="Calibri"/>
                <a:ea typeface="Calibri"/>
                <a:cs typeface="Calibri"/>
                <a:sym typeface="Calibri"/>
              </a:rPr>
              <a:t>Hogan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). Важны общая судьба и сохранение границ. 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80000"/>
              </a:lnSpc>
              <a:spcBef>
                <a:spcPts val="1399"/>
              </a:spcBef>
              <a:buClr>
                <a:schemeClr val="accent1"/>
              </a:buClr>
              <a:buSzPts val="2400"/>
              <a:buNone/>
            </a:pP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В общем, как и предполагалось, для аплодисментов нужны две ладони. И только одна из них принадлежит </a:t>
            </a:r>
            <a:r>
              <a:rPr lang="ru-RU" dirty="0" smtClean="0">
                <a:latin typeface="Calibri"/>
                <a:ea typeface="Calibri"/>
                <a:cs typeface="Calibri"/>
                <a:sym typeface="Calibri"/>
              </a:rPr>
              <a:t>бизнес психологу. Остальное – результат самоорганизации</a:t>
            </a:r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876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7757265" cy="227584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>
                <a:solidFill>
                  <a:srgbClr val="FF0000"/>
                </a:solidFill>
              </a:rPr>
              <a:t>Не «</a:t>
            </a:r>
            <a:r>
              <a:rPr lang="ru-RU" i="1" dirty="0">
                <a:solidFill>
                  <a:srgbClr val="FF0000"/>
                </a:solidFill>
              </a:rPr>
              <a:t>Кадры </a:t>
            </a:r>
            <a:r>
              <a:rPr lang="ru-RU" i="1" dirty="0" smtClean="0">
                <a:solidFill>
                  <a:srgbClr val="FF0000"/>
                </a:solidFill>
              </a:rPr>
              <a:t>решают все», </a:t>
            </a:r>
            <a:r>
              <a:rPr lang="ru-RU" dirty="0" smtClean="0">
                <a:solidFill>
                  <a:srgbClr val="FF0000"/>
                </a:solidFill>
              </a:rPr>
              <a:t> а </a:t>
            </a: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i="1" dirty="0">
                <a:solidFill>
                  <a:srgbClr val="FF0000"/>
                </a:solidFill>
              </a:rPr>
              <a:t>отношения решают все».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Документ18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2" r="-2982"/>
          <a:stretch>
            <a:fillRect/>
          </a:stretch>
        </p:blipFill>
        <p:spPr>
          <a:xfrm>
            <a:off x="8806656" y="2418927"/>
            <a:ext cx="4762129" cy="90340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717" y="2540158"/>
            <a:ext cx="8756173" cy="6740331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600" dirty="0"/>
              <a:t>Ценность «сетевого человека» для компании состоит в том, что: </a:t>
            </a:r>
          </a:p>
          <a:p>
            <a:pPr marL="546171" indent="-546171">
              <a:buFont typeface="Arial"/>
              <a:buChar char="•"/>
            </a:pPr>
            <a:r>
              <a:rPr lang="ru-RU" sz="3600" dirty="0"/>
              <a:t>он отслеживает информацию более эффективно, чем это делает корпоративный функционер, </a:t>
            </a:r>
          </a:p>
          <a:p>
            <a:pPr marL="546171" indent="-546171">
              <a:buFont typeface="Arial"/>
              <a:buChar char="•"/>
            </a:pPr>
            <a:r>
              <a:rPr lang="ru-RU" sz="3600" dirty="0"/>
              <a:t>он лучше и раньше других осведомлен о проблемах компании и может больше сделать для их решения, </a:t>
            </a:r>
          </a:p>
          <a:p>
            <a:pPr marL="546171" indent="-546171">
              <a:buFont typeface="Arial"/>
              <a:buChar char="•"/>
            </a:pPr>
            <a:r>
              <a:rPr lang="ru-RU" sz="3600" dirty="0"/>
              <a:t>он очень мобилен и может быстро перебросить свои время и усилия с одной задачи на другую, </a:t>
            </a:r>
          </a:p>
          <a:p>
            <a:pPr marL="546171" indent="-546171">
              <a:buFont typeface="Arial"/>
              <a:buChar char="•"/>
            </a:pPr>
            <a:r>
              <a:rPr lang="ru-RU" sz="3600" dirty="0"/>
              <a:t>он лучше знает сильные стороны людей и, решая задачи, эффективнее использует их потенциал. </a:t>
            </a:r>
            <a:endParaRPr lang="ru-RU" sz="3600" dirty="0" smtClean="0"/>
          </a:p>
          <a:p>
            <a:pPr algn="r"/>
            <a:r>
              <a:rPr lang="ru-RU" sz="3600" dirty="0" smtClean="0"/>
              <a:t>(</a:t>
            </a:r>
            <a:r>
              <a:rPr lang="ru-RU" sz="3600" dirty="0" err="1"/>
              <a:t>Нестик</a:t>
            </a:r>
            <a:r>
              <a:rPr lang="ru-RU" sz="3600" dirty="0"/>
              <a:t> Т.А.)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2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907823" y="6123093"/>
            <a:ext cx="9627165" cy="244940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234" tIns="54617" rIns="109234" bIns="54617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Реальный (не придуманный только для развития сотрудника)</a:t>
            </a:r>
            <a:r>
              <a:rPr lang="en-US" sz="1900" b="1">
                <a:solidFill>
                  <a:srgbClr val="006600"/>
                </a:solidFill>
                <a:latin typeface="Times New Roman" charset="0"/>
              </a:rPr>
              <a:t> </a:t>
            </a: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бизнес проект</a:t>
            </a:r>
            <a:endParaRPr lang="en-US" sz="1900" b="1">
              <a:solidFill>
                <a:srgbClr val="0066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Высокая важность для бизнеса компании. Высокий статус проекта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Локальный по времени </a:t>
            </a:r>
            <a:r>
              <a:rPr lang="ru-RU" sz="1900" b="1" i="1">
                <a:solidFill>
                  <a:srgbClr val="006600"/>
                </a:solidFill>
                <a:latin typeface="Times New Roman" charset="0"/>
              </a:rPr>
              <a:t>( не более 1 года (лучше – еще меньше) от начала до завершения)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Скорее инновационный, чем типичный для Компании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Измеримый результат (четкие </a:t>
            </a:r>
            <a:r>
              <a:rPr lang="en-US" sz="1900" b="1">
                <a:solidFill>
                  <a:srgbClr val="006600"/>
                </a:solidFill>
                <a:latin typeface="Times New Roman" charset="0"/>
              </a:rPr>
              <a:t>KPI</a:t>
            </a:r>
            <a:r>
              <a:rPr lang="ru-RU" sz="1900" b="1">
                <a:solidFill>
                  <a:srgbClr val="006600"/>
                </a:solidFill>
                <a:latin typeface="Times New Roman" charset="0"/>
              </a:rPr>
              <a:t> бизнес проекта)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1526797" y="2864434"/>
            <a:ext cx="10008191" cy="127985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9234" tIns="54617" rIns="109234" bIns="54617">
            <a:spAutoFit/>
          </a:bodyPr>
          <a:lstStyle/>
          <a:p>
            <a:pPr marL="546171" indent="-546171">
              <a:defRPr/>
            </a:pPr>
            <a:r>
              <a:rPr lang="en-US" sz="1900" b="1" dirty="0">
                <a:solidFill>
                  <a:srgbClr val="006600"/>
                </a:solidFill>
                <a:latin typeface="Times New Roman" charset="0"/>
              </a:rPr>
              <a:t>1</a:t>
            </a:r>
            <a:r>
              <a:rPr lang="ru-RU" sz="1900" b="1" dirty="0">
                <a:solidFill>
                  <a:srgbClr val="006600"/>
                </a:solidFill>
                <a:latin typeface="Times New Roman" charset="0"/>
              </a:rPr>
              <a:t>. Максимальное совмещение приоритетов бизнеса и приоритетов развития</a:t>
            </a:r>
          </a:p>
          <a:p>
            <a:pPr marL="546171" indent="-546171"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charset="0"/>
              </a:rPr>
              <a:t>2. Удовлетворение высоких амбиций </a:t>
            </a:r>
            <a:r>
              <a:rPr lang="en-US" sz="1900" b="1" dirty="0">
                <a:solidFill>
                  <a:srgbClr val="006600"/>
                </a:solidFill>
                <a:latin typeface="Times New Roman" charset="0"/>
              </a:rPr>
              <a:t>(</a:t>
            </a:r>
            <a:r>
              <a:rPr lang="ru-RU" sz="1900" b="1" dirty="0">
                <a:solidFill>
                  <a:srgbClr val="006600"/>
                </a:solidFill>
                <a:latin typeface="Times New Roman" charset="0"/>
              </a:rPr>
              <a:t>вызов, испытание</a:t>
            </a:r>
            <a:r>
              <a:rPr lang="en-US" sz="1900" b="1" dirty="0">
                <a:solidFill>
                  <a:srgbClr val="006600"/>
                </a:solidFill>
                <a:latin typeface="Times New Roman" charset="0"/>
              </a:rPr>
              <a:t>)</a:t>
            </a:r>
          </a:p>
          <a:p>
            <a:pPr marL="546171" indent="-546171">
              <a:defRPr/>
            </a:pPr>
            <a:r>
              <a:rPr lang="ru-RU" sz="1900" b="1" dirty="0">
                <a:solidFill>
                  <a:srgbClr val="006600"/>
                </a:solidFill>
                <a:latin typeface="Times New Roman" charset="0"/>
              </a:rPr>
              <a:t>3. Максимальная возможность – применять знания и навыки на практике, учиться на реальном опыте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496291" y="2334542"/>
            <a:ext cx="4666975" cy="40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234" tIns="54617" rIns="109234" bIns="54617">
            <a:spAutoFit/>
          </a:bodyPr>
          <a:lstStyle/>
          <a:p>
            <a:pPr algn="ctr">
              <a:defRPr/>
            </a:pPr>
            <a:r>
              <a:rPr lang="ru-RU" sz="1900" b="1">
                <a:solidFill>
                  <a:srgbClr val="000099"/>
                </a:solidFill>
                <a:latin typeface="Times New Roman" charset="0"/>
              </a:rPr>
              <a:t>ПОЧЕМУ СПЕЦИАЛЬНЫЙ ПРОЕКТ?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952981" y="5407379"/>
            <a:ext cx="4128385" cy="40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9234" tIns="54617" rIns="109234" bIns="54617"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000099"/>
                </a:solidFill>
                <a:latin typeface="Times New Roman" charset="0"/>
              </a:rPr>
              <a:t>КАК ВЫБИРАЮТСЯ ПРОЕКТЫ?</a:t>
            </a:r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496290" y="268679"/>
            <a:ext cx="7946323" cy="16210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kumimoji="0" lang="ru-RU" sz="4800" b="1" dirty="0" smtClean="0">
                <a:solidFill>
                  <a:srgbClr val="FF0000"/>
                </a:solidFill>
                <a:cs typeface="+mj-cs"/>
              </a:rPr>
              <a:t>Специальные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0691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343379"/>
            <a:ext cx="13004800" cy="1099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6" tIns="40963" rIns="81926" bIns="40963" anchor="ctr"/>
          <a:lstStyle/>
          <a:p>
            <a:pPr algn="ctr" defTabSz="546171"/>
            <a:r>
              <a:rPr lang="ru-RU" sz="2900" b="1">
                <a:solidFill>
                  <a:srgbClr val="000000"/>
                </a:solidFill>
                <a:latin typeface="Verdana" charset="0"/>
                <a:ea typeface="Arial" charset="0"/>
              </a:rPr>
              <a:t>Новая реальность управления персоналом</a:t>
            </a:r>
          </a:p>
          <a:p>
            <a:pPr algn="ctr" defTabSz="546171"/>
            <a:r>
              <a:rPr lang="ru-RU" sz="2900" b="1">
                <a:solidFill>
                  <a:srgbClr val="000000"/>
                </a:solidFill>
                <a:latin typeface="Verdana" charset="0"/>
                <a:ea typeface="Arial" charset="0"/>
              </a:rPr>
              <a:t>(ТОП-</a:t>
            </a:r>
            <a:r>
              <a:rPr lang="en-US" sz="2900" b="1">
                <a:solidFill>
                  <a:srgbClr val="000000"/>
                </a:solidFill>
                <a:latin typeface="Verdana" charset="0"/>
                <a:ea typeface="Arial" charset="0"/>
              </a:rPr>
              <a:t>HR)</a:t>
            </a:r>
          </a:p>
        </p:txBody>
      </p:sp>
      <p:pic>
        <p:nvPicPr>
          <p:cNvPr id="458755" name="Picture 12" descr="C:\МОИ ЛИЧНЫЕ ФАЙЛЫ\ИЮНЬ РАБОТА\Бланки\бланки\Готовые бланки\корп униве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901" y="90311"/>
            <a:ext cx="1533900" cy="106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202659" y="2594188"/>
            <a:ext cx="5847991" cy="4755418"/>
          </a:xfrm>
          <a:prstGeom prst="rect">
            <a:avLst/>
          </a:prstGeom>
          <a:noFill/>
        </p:spPr>
        <p:txBody>
          <a:bodyPr lIns="109234" tIns="54617" rIns="109234" bIns="54617">
            <a:spAutoFit/>
          </a:bodyPr>
          <a:lstStyle>
            <a:lvl1pPr marL="34925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ts val="717"/>
              </a:spcBef>
              <a:spcAft>
                <a:spcPts val="717"/>
              </a:spcAft>
              <a:buClr>
                <a:srgbClr val="E21A1A"/>
              </a:buClr>
            </a:pPr>
            <a:r>
              <a:rPr lang="ru-RU" sz="1900" u="sng">
                <a:latin typeface="Calibri" charset="0"/>
              </a:rPr>
              <a:t>Цели:</a:t>
            </a:r>
            <a:r>
              <a:rPr lang="ru-RU" sz="1900">
                <a:latin typeface="Calibri" charset="0"/>
              </a:rPr>
              <a:t> </a:t>
            </a:r>
          </a:p>
          <a:p>
            <a:pPr>
              <a:buClr>
                <a:srgbClr val="E21A1A"/>
              </a:buClr>
              <a:buFont typeface="Arial" charset="0"/>
              <a:buChar char="•"/>
            </a:pPr>
            <a:r>
              <a:rPr lang="ru-RU" sz="1900">
                <a:latin typeface="Calibri" charset="0"/>
              </a:rPr>
              <a:t>Формирование комплексного представления о лучших практиках, </a:t>
            </a:r>
            <a:r>
              <a:rPr lang="ru-RU" sz="1900">
                <a:solidFill>
                  <a:srgbClr val="000000"/>
                </a:solidFill>
                <a:latin typeface="Calibri" charset="0"/>
              </a:rPr>
              <a:t>технологиях и методах работы HR-функции в компании</a:t>
            </a:r>
          </a:p>
          <a:p>
            <a:pPr>
              <a:buClr>
                <a:srgbClr val="E21A1A"/>
              </a:buClr>
              <a:buFont typeface="Arial" charset="0"/>
              <a:buChar char="•"/>
            </a:pPr>
            <a:r>
              <a:rPr lang="ru-RU" sz="1900">
                <a:solidFill>
                  <a:srgbClr val="000000"/>
                </a:solidFill>
                <a:latin typeface="Calibri" charset="0"/>
              </a:rPr>
              <a:t>Расширение понимания участниками своей роли как специалистов по HR («от кадровика к HR BP»)</a:t>
            </a:r>
          </a:p>
          <a:p>
            <a:pPr>
              <a:buClr>
                <a:srgbClr val="E21A1A"/>
              </a:buClr>
              <a:buFont typeface="Arial" charset="0"/>
              <a:buChar char="•"/>
            </a:pPr>
            <a:r>
              <a:rPr lang="ru-RU" sz="1900">
                <a:solidFill>
                  <a:srgbClr val="000000"/>
                </a:solidFill>
                <a:latin typeface="Calibri" charset="0"/>
              </a:rPr>
              <a:t>Развитие управленческих и профессиональных компетенций руководителей по управлению персоналом в компании</a:t>
            </a:r>
            <a:endParaRPr lang="ru-RU" sz="1900">
              <a:latin typeface="Calibri" charset="0"/>
            </a:endParaRPr>
          </a:p>
          <a:p>
            <a:pPr>
              <a:spcBef>
                <a:spcPts val="717"/>
              </a:spcBef>
              <a:spcAft>
                <a:spcPts val="717"/>
              </a:spcAft>
            </a:pPr>
            <a:r>
              <a:rPr lang="ru-RU" sz="1900" u="sng">
                <a:latin typeface="Calibri" charset="0"/>
              </a:rPr>
              <a:t>Научный руководитель: </a:t>
            </a:r>
          </a:p>
          <a:p>
            <a:pPr>
              <a:spcBef>
                <a:spcPts val="717"/>
              </a:spcBef>
              <a:spcAft>
                <a:spcPts val="717"/>
              </a:spcAft>
            </a:pPr>
            <a:r>
              <a:rPr lang="ru-RU" sz="1900">
                <a:latin typeface="Calibri" charset="0"/>
              </a:rPr>
              <a:t>доктор психологических наук</a:t>
            </a:r>
            <a:r>
              <a:rPr lang="ru-RU" sz="1900" b="1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1900">
                <a:latin typeface="Calibri" charset="0"/>
              </a:rPr>
              <a:t>профессор Тахир Юсупович Базаров</a:t>
            </a:r>
          </a:p>
          <a:p>
            <a:pPr>
              <a:spcBef>
                <a:spcPts val="717"/>
              </a:spcBef>
              <a:spcAft>
                <a:spcPts val="717"/>
              </a:spcAft>
            </a:pPr>
            <a:r>
              <a:rPr lang="ru-RU" sz="1900" u="sng">
                <a:latin typeface="Calibri" charset="0"/>
              </a:rPr>
              <a:t>Участников:</a:t>
            </a:r>
            <a:r>
              <a:rPr lang="ru-RU" sz="1900">
                <a:latin typeface="Calibri" charset="0"/>
              </a:rPr>
              <a:t> кадровый резерв ЦКАДР       ОАО «РЖД», 29 человек</a:t>
            </a:r>
            <a:endParaRPr lang="ru-RU">
              <a:latin typeface="Calibri" charset="0"/>
            </a:endParaRPr>
          </a:p>
        </p:txBody>
      </p:sp>
      <p:sp>
        <p:nvSpPr>
          <p:cNvPr id="43" name="Номер слайда 42"/>
          <p:cNvSpPr txBox="1">
            <a:spLocks noGrp="1"/>
          </p:cNvSpPr>
          <p:nvPr/>
        </p:nvSpPr>
        <p:spPr>
          <a:xfrm>
            <a:off x="9966178" y="9220767"/>
            <a:ext cx="3034453" cy="519289"/>
          </a:xfrm>
          <a:prstGeom prst="rect">
            <a:avLst/>
          </a:prstGeom>
          <a:noFill/>
        </p:spPr>
        <p:txBody>
          <a:bodyPr lIns="109234" tIns="54617" rIns="109234" bIns="54617"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822FA810-7523-0549-AC23-945230A32D1B}" type="slidenum">
              <a:rPr lang="ru-RU" sz="1400">
                <a:solidFill>
                  <a:srgbClr val="898989"/>
                </a:solidFill>
                <a:latin typeface="Calibri" charset="0"/>
              </a:rPr>
              <a:pPr algn="r"/>
              <a:t>26</a:t>
            </a:fld>
            <a:endParaRPr lang="ru-RU" sz="14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458758" name="Группа 1"/>
          <p:cNvGrpSpPr>
            <a:grpSpLocks/>
          </p:cNvGrpSpPr>
          <p:nvPr/>
        </p:nvGrpSpPr>
        <p:grpSpPr bwMode="auto">
          <a:xfrm>
            <a:off x="383474" y="2889955"/>
            <a:ext cx="6679550" cy="6231467"/>
            <a:chOff x="119264" y="2246954"/>
            <a:chExt cx="4695046" cy="4382084"/>
          </a:xfrm>
        </p:grpSpPr>
        <p:grpSp>
          <p:nvGrpSpPr>
            <p:cNvPr id="458759" name="Группа 11"/>
            <p:cNvGrpSpPr>
              <a:grpSpLocks/>
            </p:cNvGrpSpPr>
            <p:nvPr/>
          </p:nvGrpSpPr>
          <p:grpSpPr bwMode="auto">
            <a:xfrm>
              <a:off x="119264" y="2246954"/>
              <a:ext cx="4695046" cy="4382084"/>
              <a:chOff x="971600" y="2564903"/>
              <a:chExt cx="5040560" cy="4732401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43945" y="2924977"/>
                <a:ext cx="3527606" cy="2563384"/>
              </a:xfrm>
              <a:prstGeom prst="roundRect">
                <a:avLst>
                  <a:gd name="adj" fmla="val 979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46171">
                  <a:defRPr/>
                </a:pPr>
                <a:endParaRPr lang="ru-RU" sz="1900" dirty="0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1135163" y="3315914"/>
                <a:ext cx="611788" cy="625843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anchor="ctr"/>
              <a:lstStyle/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Модуль 1</a:t>
                </a:r>
              </a:p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3 дня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835022" y="3317630"/>
                <a:ext cx="613360" cy="625842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  <a:ln>
                <a:solidFill>
                  <a:srgbClr val="85865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anchor="ctr"/>
              <a:lstStyle/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Модуль 2</a:t>
                </a:r>
              </a:p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3 дня 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519154" y="3317630"/>
                <a:ext cx="613360" cy="625842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anchor="ctr"/>
              <a:lstStyle/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Модуль 3</a:t>
                </a:r>
              </a:p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3 дня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3203287" y="3317630"/>
                <a:ext cx="611787" cy="625842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  <a:ln>
                <a:solidFill>
                  <a:srgbClr val="00507C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anchor="ctr"/>
              <a:lstStyle/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Модуль 4</a:t>
                </a:r>
              </a:p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3 дня 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043945" y="5740413"/>
                <a:ext cx="3527606" cy="1335704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spcCol="1270" anchorCtr="1"/>
              <a:lstStyle/>
              <a:p>
                <a:pPr marL="432385" defTabSz="477900">
                  <a:spcAft>
                    <a:spcPts val="358"/>
                  </a:spcAft>
                  <a:defRPr/>
                </a:pPr>
                <a:endParaRPr lang="ru-RU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32385" defTabSz="477900">
                  <a:spcAft>
                    <a:spcPts val="358"/>
                  </a:spcAft>
                  <a:defRPr/>
                </a:pPr>
                <a:endParaRPr lang="ru-RU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432385" defTabSz="477900">
                  <a:spcAft>
                    <a:spcPts val="358"/>
                  </a:spcAft>
                  <a:defRPr/>
                </a:pPr>
                <a:endParaRPr lang="ru-RU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116290" y="6073052"/>
                <a:ext cx="3373479" cy="775016"/>
              </a:xfrm>
              <a:custGeom>
                <a:avLst/>
                <a:gdLst>
                  <a:gd name="connsiteX0" fmla="*/ 0 w 3202781"/>
                  <a:gd name="connsiteY0" fmla="*/ 0 h 1281112"/>
                  <a:gd name="connsiteX1" fmla="*/ 2562225 w 3202781"/>
                  <a:gd name="connsiteY1" fmla="*/ 0 h 1281112"/>
                  <a:gd name="connsiteX2" fmla="*/ 3202781 w 3202781"/>
                  <a:gd name="connsiteY2" fmla="*/ 640556 h 1281112"/>
                  <a:gd name="connsiteX3" fmla="*/ 2562225 w 3202781"/>
                  <a:gd name="connsiteY3" fmla="*/ 1281112 h 1281112"/>
                  <a:gd name="connsiteX4" fmla="*/ 0 w 3202781"/>
                  <a:gd name="connsiteY4" fmla="*/ 1281112 h 1281112"/>
                  <a:gd name="connsiteX5" fmla="*/ 640556 w 3202781"/>
                  <a:gd name="connsiteY5" fmla="*/ 640556 h 1281112"/>
                  <a:gd name="connsiteX6" fmla="*/ 0 w 3202781"/>
                  <a:gd name="connsiteY6" fmla="*/ 0 h 12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02781" h="1281112">
                    <a:moveTo>
                      <a:pt x="0" y="0"/>
                    </a:moveTo>
                    <a:lnTo>
                      <a:pt x="2562225" y="0"/>
                    </a:lnTo>
                    <a:lnTo>
                      <a:pt x="3202781" y="640556"/>
                    </a:lnTo>
                    <a:lnTo>
                      <a:pt x="2562225" y="1281112"/>
                    </a:lnTo>
                    <a:lnTo>
                      <a:pt x="0" y="1281112"/>
                    </a:lnTo>
                    <a:lnTo>
                      <a:pt x="640556" y="640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9A9"/>
              </a:solidFill>
              <a:ln w="15875"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28580" tIns="62675" rIns="703231" bIns="62675" anchor="ctr"/>
              <a:lstStyle/>
              <a:p>
                <a:pPr algn="ctr" defTabSz="2495699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chemeClr val="tx1"/>
                    </a:solidFill>
                    <a:latin typeface="Verdana" charset="0"/>
                    <a:ea typeface="Arial" charset="0"/>
                  </a:rPr>
                  <a:t>Работа над групповым проектом</a:t>
                </a:r>
                <a:br>
                  <a:rPr lang="ru-RU" sz="1000">
                    <a:solidFill>
                      <a:schemeClr val="tx1"/>
                    </a:solidFill>
                    <a:latin typeface="Verdana" charset="0"/>
                    <a:ea typeface="Arial" charset="0"/>
                  </a:rPr>
                </a:br>
                <a:r>
                  <a:rPr lang="ru-RU" sz="1000">
                    <a:solidFill>
                      <a:schemeClr val="tx1"/>
                    </a:solidFill>
                    <a:latin typeface="Verdana" charset="0"/>
                    <a:ea typeface="Arial" charset="0"/>
                  </a:rPr>
                  <a:t>в едином проектном пространстве</a:t>
                </a:r>
              </a:p>
            </p:txBody>
          </p:sp>
          <p:sp>
            <p:nvSpPr>
              <p:cNvPr id="458767" name="TextBox 19"/>
              <p:cNvSpPr txBox="1">
                <a:spLocks noChangeArrowheads="1"/>
              </p:cNvSpPr>
              <p:nvPr/>
            </p:nvSpPr>
            <p:spPr bwMode="auto">
              <a:xfrm>
                <a:off x="1135257" y="2996920"/>
                <a:ext cx="1376701" cy="30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lang="ru-RU" sz="1000">
                    <a:latin typeface="Verdana" charset="0"/>
                  </a:rPr>
                  <a:t>Декабрь</a:t>
                </a:r>
                <a:br>
                  <a:rPr lang="ru-RU" sz="1000">
                    <a:latin typeface="Verdana" charset="0"/>
                  </a:rPr>
                </a:br>
                <a:r>
                  <a:rPr lang="ru-RU" sz="1000">
                    <a:latin typeface="Verdana" charset="0"/>
                  </a:rPr>
                  <a:t>2017</a:t>
                </a:r>
              </a:p>
            </p:txBody>
          </p:sp>
          <p:sp>
            <p:nvSpPr>
              <p:cNvPr id="458768" name="TextBox 20"/>
              <p:cNvSpPr txBox="1">
                <a:spLocks noChangeArrowheads="1"/>
              </p:cNvSpPr>
              <p:nvPr/>
            </p:nvSpPr>
            <p:spPr bwMode="auto">
              <a:xfrm>
                <a:off x="2483768" y="2996952"/>
                <a:ext cx="762472" cy="30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lang="ru-RU" sz="1000">
                    <a:latin typeface="Verdana" charset="0"/>
                  </a:rPr>
                  <a:t>Апрель</a:t>
                </a:r>
                <a:br>
                  <a:rPr lang="ru-RU" sz="1000">
                    <a:latin typeface="Verdana" charset="0"/>
                  </a:rPr>
                </a:br>
                <a:r>
                  <a:rPr lang="ru-RU" sz="1000">
                    <a:latin typeface="Verdana" charset="0"/>
                  </a:rPr>
                  <a:t>2018</a:t>
                </a:r>
              </a:p>
            </p:txBody>
          </p:sp>
          <p:sp>
            <p:nvSpPr>
              <p:cNvPr id="458769" name="TextBox 21"/>
              <p:cNvSpPr txBox="1">
                <a:spLocks noChangeArrowheads="1"/>
              </p:cNvSpPr>
              <p:nvPr/>
            </p:nvSpPr>
            <p:spPr bwMode="auto">
              <a:xfrm>
                <a:off x="3203848" y="2996952"/>
                <a:ext cx="515693" cy="30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lang="ru-RU" sz="1000">
                    <a:latin typeface="Verdana" charset="0"/>
                  </a:rPr>
                  <a:t>Май</a:t>
                </a:r>
                <a:br>
                  <a:rPr lang="ru-RU" sz="1000">
                    <a:latin typeface="Verdana" charset="0"/>
                  </a:rPr>
                </a:br>
                <a:r>
                  <a:rPr lang="ru-RU" sz="1000">
                    <a:latin typeface="Verdana" charset="0"/>
                  </a:rPr>
                  <a:t>2018</a:t>
                </a:r>
              </a:p>
            </p:txBody>
          </p:sp>
          <p:sp>
            <p:nvSpPr>
              <p:cNvPr id="458770" name="TextBox 22"/>
              <p:cNvSpPr txBox="1">
                <a:spLocks noChangeArrowheads="1"/>
              </p:cNvSpPr>
              <p:nvPr/>
            </p:nvSpPr>
            <p:spPr bwMode="auto">
              <a:xfrm>
                <a:off x="1187624" y="2636912"/>
                <a:ext cx="3399820" cy="233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lang="ru-RU" sz="1400" b="1">
                    <a:latin typeface="Verdana" charset="0"/>
                  </a:rPr>
                  <a:t>Очная часть программы</a:t>
                </a: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3887418" y="3317630"/>
                <a:ext cx="613360" cy="625842"/>
              </a:xfrm>
              <a:custGeom>
                <a:avLst/>
                <a:gdLst>
                  <a:gd name="connsiteX0" fmla="*/ 0 w 1961554"/>
                  <a:gd name="connsiteY0" fmla="*/ 62640 h 626395"/>
                  <a:gd name="connsiteX1" fmla="*/ 62640 w 1961554"/>
                  <a:gd name="connsiteY1" fmla="*/ 0 h 626395"/>
                  <a:gd name="connsiteX2" fmla="*/ 1898915 w 1961554"/>
                  <a:gd name="connsiteY2" fmla="*/ 0 h 626395"/>
                  <a:gd name="connsiteX3" fmla="*/ 1961555 w 1961554"/>
                  <a:gd name="connsiteY3" fmla="*/ 62640 h 626395"/>
                  <a:gd name="connsiteX4" fmla="*/ 1961554 w 1961554"/>
                  <a:gd name="connsiteY4" fmla="*/ 563756 h 626395"/>
                  <a:gd name="connsiteX5" fmla="*/ 1898914 w 1961554"/>
                  <a:gd name="connsiteY5" fmla="*/ 626396 h 626395"/>
                  <a:gd name="connsiteX6" fmla="*/ 62640 w 1961554"/>
                  <a:gd name="connsiteY6" fmla="*/ 626395 h 626395"/>
                  <a:gd name="connsiteX7" fmla="*/ 0 w 1961554"/>
                  <a:gd name="connsiteY7" fmla="*/ 563755 h 626395"/>
                  <a:gd name="connsiteX8" fmla="*/ 0 w 1961554"/>
                  <a:gd name="connsiteY8" fmla="*/ 62640 h 62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1554" h="626395">
                    <a:moveTo>
                      <a:pt x="0" y="62640"/>
                    </a:moveTo>
                    <a:cubicBezTo>
                      <a:pt x="0" y="28045"/>
                      <a:pt x="28045" y="0"/>
                      <a:pt x="62640" y="0"/>
                    </a:cubicBezTo>
                    <a:lnTo>
                      <a:pt x="1898915" y="0"/>
                    </a:lnTo>
                    <a:cubicBezTo>
                      <a:pt x="1933510" y="0"/>
                      <a:pt x="1961555" y="28045"/>
                      <a:pt x="1961555" y="62640"/>
                    </a:cubicBezTo>
                    <a:cubicBezTo>
                      <a:pt x="1961555" y="229679"/>
                      <a:pt x="1961554" y="396717"/>
                      <a:pt x="1961554" y="563756"/>
                    </a:cubicBezTo>
                    <a:cubicBezTo>
                      <a:pt x="1961554" y="598351"/>
                      <a:pt x="1933509" y="626396"/>
                      <a:pt x="1898914" y="626396"/>
                    </a:cubicBezTo>
                    <a:lnTo>
                      <a:pt x="62640" y="626395"/>
                    </a:lnTo>
                    <a:cubicBezTo>
                      <a:pt x="28045" y="626395"/>
                      <a:pt x="0" y="598350"/>
                      <a:pt x="0" y="563755"/>
                    </a:cubicBezTo>
                    <a:lnTo>
                      <a:pt x="0" y="62640"/>
                    </a:lnTo>
                    <a:close/>
                  </a:path>
                </a:pathLst>
              </a:custGeom>
              <a:ln>
                <a:solidFill>
                  <a:srgbClr val="00B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52636" tIns="52636" rIns="52636" bIns="52636" anchor="ctr"/>
              <a:lstStyle/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Пред-защита</a:t>
                </a:r>
              </a:p>
              <a:p>
                <a:pPr algn="ctr" defTabSz="4779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0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2 дня </a:t>
                </a:r>
              </a:p>
            </p:txBody>
          </p:sp>
          <p:sp>
            <p:nvSpPr>
              <p:cNvPr id="458772" name="TextBox 24"/>
              <p:cNvSpPr txBox="1">
                <a:spLocks noChangeArrowheads="1"/>
              </p:cNvSpPr>
              <p:nvPr/>
            </p:nvSpPr>
            <p:spPr bwMode="auto">
              <a:xfrm>
                <a:off x="3851920" y="2996952"/>
                <a:ext cx="580710" cy="303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r>
                  <a:rPr lang="ru-RU" sz="1000">
                    <a:latin typeface="Verdana" charset="0"/>
                  </a:rPr>
                  <a:t>Август</a:t>
                </a:r>
                <a:br>
                  <a:rPr lang="ru-RU" sz="1000">
                    <a:latin typeface="Verdana" charset="0"/>
                  </a:rPr>
                </a:br>
                <a:r>
                  <a:rPr lang="ru-RU" sz="1000">
                    <a:latin typeface="Verdana" charset="0"/>
                  </a:rPr>
                  <a:t>2018</a:t>
                </a:r>
              </a:p>
            </p:txBody>
          </p:sp>
          <p:sp>
            <p:nvSpPr>
              <p:cNvPr id="458773" name="TextBox 25"/>
              <p:cNvSpPr txBox="1">
                <a:spLocks noChangeArrowheads="1"/>
              </p:cNvSpPr>
              <p:nvPr/>
            </p:nvSpPr>
            <p:spPr bwMode="auto">
              <a:xfrm>
                <a:off x="1326994" y="5262412"/>
                <a:ext cx="3399820" cy="397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algn="ctr"/>
                <a:endParaRPr lang="ru-RU" sz="1400" b="1">
                  <a:latin typeface="Verdana" charset="0"/>
                </a:endParaRPr>
              </a:p>
              <a:p>
                <a:pPr algn="ctr"/>
                <a:r>
                  <a:rPr lang="ru-RU" sz="1400" b="1">
                    <a:latin typeface="Verdana" charset="0"/>
                  </a:rPr>
                  <a:t>Заочная часть программы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895531" y="3357066"/>
                <a:ext cx="864995" cy="5761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Сборник</a:t>
                </a:r>
              </a:p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лучших </a:t>
                </a:r>
              </a:p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управленческих</a:t>
                </a:r>
              </a:p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solidFill>
                      <a:srgbClr val="000000"/>
                    </a:solidFill>
                    <a:latin typeface="Verdana" charset="0"/>
                    <a:ea typeface="Arial" charset="0"/>
                  </a:rPr>
                  <a:t>практик</a:t>
                </a: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971600" y="2564903"/>
                <a:ext cx="3672296" cy="4732401"/>
              </a:xfrm>
              <a:prstGeom prst="roundRect">
                <a:avLst>
                  <a:gd name="adj" fmla="val 2971"/>
                </a:avLst>
              </a:prstGeom>
              <a:noFill/>
              <a:ln>
                <a:solidFill>
                  <a:srgbClr val="339933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46171">
                  <a:defRPr/>
                </a:pPr>
                <a:endParaRPr lang="ru-RU" sz="1900"/>
              </a:p>
            </p:txBody>
          </p:sp>
          <p:grpSp>
            <p:nvGrpSpPr>
              <p:cNvPr id="458776" name="Группа 28"/>
              <p:cNvGrpSpPr>
                <a:grpSpLocks/>
              </p:cNvGrpSpPr>
              <p:nvPr/>
            </p:nvGrpSpPr>
            <p:grpSpPr bwMode="auto">
              <a:xfrm>
                <a:off x="5508104" y="2564904"/>
                <a:ext cx="432032" cy="432016"/>
                <a:chOff x="3384000" y="2924944"/>
                <a:chExt cx="432032" cy="43201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3384787" y="2988385"/>
                  <a:ext cx="287807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3491731" y="2924943"/>
                  <a:ext cx="287807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527903" y="2996958"/>
                  <a:ext cx="287808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>
                  <a:off x="3491731" y="3068972"/>
                  <a:ext cx="287807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3420959" y="3068972"/>
                  <a:ext cx="286234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>
                  <a:off x="3457132" y="2996958"/>
                  <a:ext cx="286234" cy="2880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46171">
                    <a:defRPr/>
                  </a:pPr>
                  <a:endParaRPr lang="ru-RU"/>
                </a:p>
              </p:txBody>
            </p:sp>
          </p:grpSp>
          <p:sp>
            <p:nvSpPr>
              <p:cNvPr id="458783" name="Прямоугольник 29"/>
              <p:cNvSpPr>
                <a:spLocks noChangeArrowheads="1"/>
              </p:cNvSpPr>
              <p:nvPr/>
            </p:nvSpPr>
            <p:spPr bwMode="auto">
              <a:xfrm>
                <a:off x="4896000" y="2780928"/>
                <a:ext cx="864095" cy="257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546171"/>
                <a:r>
                  <a:rPr lang="ru-RU" sz="800">
                    <a:latin typeface="Verdana" charset="0"/>
                  </a:rPr>
                  <a:t>Сетевое сообщество</a:t>
                </a:r>
              </a:p>
            </p:txBody>
          </p:sp>
          <p:cxnSp>
            <p:nvCxnSpPr>
              <p:cNvPr id="31" name="Прямая со стрелкой 30"/>
              <p:cNvCxnSpPr/>
              <p:nvPr/>
            </p:nvCxnSpPr>
            <p:spPr>
              <a:xfrm>
                <a:off x="4571551" y="3717140"/>
                <a:ext cx="287807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Прямоугольник 31"/>
              <p:cNvSpPr/>
              <p:nvPr/>
            </p:nvSpPr>
            <p:spPr>
              <a:xfrm>
                <a:off x="5508890" y="3213036"/>
                <a:ext cx="503270" cy="5041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spcCol="1270" anchor="ctr"/>
              <a:lstStyle/>
              <a:p>
                <a:pPr algn="ctr" defTabSz="477900">
                  <a:defRPr/>
                </a:pPr>
                <a:r>
                  <a:rPr lang="ru-RU" sz="3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" panose="05000000000000000000" pitchFamily="2" charset="2"/>
                  </a:rPr>
                  <a:t></a:t>
                </a:r>
                <a:endParaRPr lang="ru-RU" sz="3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5508890" y="4005199"/>
                <a:ext cx="503270" cy="3189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spcCol="1270" anchor="ctr"/>
              <a:lstStyle/>
              <a:p>
                <a:pPr algn="ctr" defTabSz="477900">
                  <a:defRPr/>
                </a:pPr>
                <a:r>
                  <a:rPr lang="ru-RU" sz="4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Wingdings 2" panose="05020102010507070707" pitchFamily="18" charset="2"/>
                  </a:rPr>
                  <a:t></a:t>
                </a:r>
                <a:endParaRPr lang="ru-RU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8787" name="Прямоугольник 33"/>
              <p:cNvSpPr>
                <a:spLocks noChangeArrowheads="1"/>
              </p:cNvSpPr>
              <p:nvPr/>
            </p:nvSpPr>
            <p:spPr bwMode="auto">
              <a:xfrm>
                <a:off x="4860000" y="4189613"/>
                <a:ext cx="929258" cy="40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latin typeface="Verdana" charset="0"/>
                  </a:rPr>
                  <a:t>5 проектов </a:t>
                </a:r>
                <a:br>
                  <a:rPr lang="ru-RU" sz="800">
                    <a:latin typeface="Verdana" charset="0"/>
                  </a:rPr>
                </a:br>
                <a:r>
                  <a:rPr lang="ru-RU" sz="800">
                    <a:latin typeface="Verdana" charset="0"/>
                  </a:rPr>
                  <a:t>с предвари-</a:t>
                </a:r>
                <a:br>
                  <a:rPr lang="ru-RU" sz="800">
                    <a:latin typeface="Verdana" charset="0"/>
                  </a:rPr>
                </a:br>
                <a:r>
                  <a:rPr lang="ru-RU" sz="800">
                    <a:latin typeface="Verdana" charset="0"/>
                  </a:rPr>
                  <a:t>тельными</a:t>
                </a:r>
              </a:p>
              <a:p>
                <a:pPr defTabSz="477900">
                  <a:lnSpc>
                    <a:spcPct val="90000"/>
                  </a:lnSpc>
                </a:pPr>
                <a:r>
                  <a:rPr lang="ru-RU" sz="800">
                    <a:latin typeface="Verdana" charset="0"/>
                  </a:rPr>
                  <a:t>результатами</a:t>
                </a:r>
              </a:p>
            </p:txBody>
          </p:sp>
        </p:grpSp>
        <p:sp>
          <p:nvSpPr>
            <p:cNvPr id="42" name="Полилиния 41"/>
            <p:cNvSpPr/>
            <p:nvPr/>
          </p:nvSpPr>
          <p:spPr>
            <a:xfrm>
              <a:off x="285422" y="3650312"/>
              <a:ext cx="570049" cy="1152203"/>
            </a:xfrm>
            <a:custGeom>
              <a:avLst/>
              <a:gdLst>
                <a:gd name="connsiteX0" fmla="*/ 0 w 1961554"/>
                <a:gd name="connsiteY0" fmla="*/ 62640 h 626395"/>
                <a:gd name="connsiteX1" fmla="*/ 62640 w 1961554"/>
                <a:gd name="connsiteY1" fmla="*/ 0 h 626395"/>
                <a:gd name="connsiteX2" fmla="*/ 1898915 w 1961554"/>
                <a:gd name="connsiteY2" fmla="*/ 0 h 626395"/>
                <a:gd name="connsiteX3" fmla="*/ 1961555 w 1961554"/>
                <a:gd name="connsiteY3" fmla="*/ 62640 h 626395"/>
                <a:gd name="connsiteX4" fmla="*/ 1961554 w 1961554"/>
                <a:gd name="connsiteY4" fmla="*/ 563756 h 626395"/>
                <a:gd name="connsiteX5" fmla="*/ 1898914 w 1961554"/>
                <a:gd name="connsiteY5" fmla="*/ 626396 h 626395"/>
                <a:gd name="connsiteX6" fmla="*/ 62640 w 1961554"/>
                <a:gd name="connsiteY6" fmla="*/ 626395 h 626395"/>
                <a:gd name="connsiteX7" fmla="*/ 0 w 1961554"/>
                <a:gd name="connsiteY7" fmla="*/ 563755 h 626395"/>
                <a:gd name="connsiteX8" fmla="*/ 0 w 1961554"/>
                <a:gd name="connsiteY8" fmla="*/ 62640 h 6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54" h="626395">
                  <a:moveTo>
                    <a:pt x="0" y="62640"/>
                  </a:moveTo>
                  <a:cubicBezTo>
                    <a:pt x="0" y="28045"/>
                    <a:pt x="28045" y="0"/>
                    <a:pt x="62640" y="0"/>
                  </a:cubicBezTo>
                  <a:lnTo>
                    <a:pt x="1898915" y="0"/>
                  </a:lnTo>
                  <a:cubicBezTo>
                    <a:pt x="1933510" y="0"/>
                    <a:pt x="1961555" y="28045"/>
                    <a:pt x="1961555" y="62640"/>
                  </a:cubicBezTo>
                  <a:cubicBezTo>
                    <a:pt x="1961555" y="229679"/>
                    <a:pt x="1961554" y="396717"/>
                    <a:pt x="1961554" y="563756"/>
                  </a:cubicBezTo>
                  <a:cubicBezTo>
                    <a:pt x="1961554" y="598351"/>
                    <a:pt x="1933509" y="626396"/>
                    <a:pt x="1898914" y="626396"/>
                  </a:cubicBezTo>
                  <a:lnTo>
                    <a:pt x="62640" y="626395"/>
                  </a:lnTo>
                  <a:cubicBezTo>
                    <a:pt x="28045" y="626395"/>
                    <a:pt x="0" y="598350"/>
                    <a:pt x="0" y="563755"/>
                  </a:cubicBezTo>
                  <a:lnTo>
                    <a:pt x="0" y="6264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lIns="52636" tIns="52636" rIns="52636" bIns="52636" spcCol="1270" anchor="ctr"/>
            <a:lstStyle/>
            <a:p>
              <a:pPr algn="ctr" defTabSz="546171">
                <a:defRPr/>
              </a:pP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Основные тренды и перспективы развития сферы управления персоналом</a:t>
              </a: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937848" y="3652089"/>
              <a:ext cx="570049" cy="1150426"/>
            </a:xfrm>
            <a:custGeom>
              <a:avLst/>
              <a:gdLst>
                <a:gd name="connsiteX0" fmla="*/ 0 w 1961554"/>
                <a:gd name="connsiteY0" fmla="*/ 62640 h 626395"/>
                <a:gd name="connsiteX1" fmla="*/ 62640 w 1961554"/>
                <a:gd name="connsiteY1" fmla="*/ 0 h 626395"/>
                <a:gd name="connsiteX2" fmla="*/ 1898915 w 1961554"/>
                <a:gd name="connsiteY2" fmla="*/ 0 h 626395"/>
                <a:gd name="connsiteX3" fmla="*/ 1961555 w 1961554"/>
                <a:gd name="connsiteY3" fmla="*/ 62640 h 626395"/>
                <a:gd name="connsiteX4" fmla="*/ 1961554 w 1961554"/>
                <a:gd name="connsiteY4" fmla="*/ 563756 h 626395"/>
                <a:gd name="connsiteX5" fmla="*/ 1898914 w 1961554"/>
                <a:gd name="connsiteY5" fmla="*/ 626396 h 626395"/>
                <a:gd name="connsiteX6" fmla="*/ 62640 w 1961554"/>
                <a:gd name="connsiteY6" fmla="*/ 626395 h 626395"/>
                <a:gd name="connsiteX7" fmla="*/ 0 w 1961554"/>
                <a:gd name="connsiteY7" fmla="*/ 563755 h 626395"/>
                <a:gd name="connsiteX8" fmla="*/ 0 w 1961554"/>
                <a:gd name="connsiteY8" fmla="*/ 62640 h 6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54" h="626395">
                  <a:moveTo>
                    <a:pt x="0" y="62640"/>
                  </a:moveTo>
                  <a:cubicBezTo>
                    <a:pt x="0" y="28045"/>
                    <a:pt x="28045" y="0"/>
                    <a:pt x="62640" y="0"/>
                  </a:cubicBezTo>
                  <a:lnTo>
                    <a:pt x="1898915" y="0"/>
                  </a:lnTo>
                  <a:cubicBezTo>
                    <a:pt x="1933510" y="0"/>
                    <a:pt x="1961555" y="28045"/>
                    <a:pt x="1961555" y="62640"/>
                  </a:cubicBezTo>
                  <a:cubicBezTo>
                    <a:pt x="1961555" y="229679"/>
                    <a:pt x="1961554" y="396717"/>
                    <a:pt x="1961554" y="563756"/>
                  </a:cubicBezTo>
                  <a:cubicBezTo>
                    <a:pt x="1961554" y="598351"/>
                    <a:pt x="1933509" y="626396"/>
                    <a:pt x="1898914" y="626396"/>
                  </a:cubicBezTo>
                  <a:lnTo>
                    <a:pt x="62640" y="626395"/>
                  </a:lnTo>
                  <a:cubicBezTo>
                    <a:pt x="28045" y="626395"/>
                    <a:pt x="0" y="598350"/>
                    <a:pt x="0" y="563755"/>
                  </a:cubicBezTo>
                  <a:lnTo>
                    <a:pt x="0" y="62640"/>
                  </a:lnTo>
                  <a:close/>
                </a:path>
              </a:pathLst>
            </a:custGeom>
            <a:ln>
              <a:solidFill>
                <a:srgbClr val="85865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lIns="52636" tIns="52636" rIns="52636" bIns="52636" spcCol="1270" anchor="ctr"/>
            <a:lstStyle/>
            <a:p>
              <a:pPr algn="ctr">
                <a:defRPr/>
              </a:pPr>
              <a:r>
                <a:rPr lang="ru-RU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Управление корпоративной культурой</a:t>
              </a: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1575096" y="3652089"/>
              <a:ext cx="570049" cy="1150426"/>
            </a:xfrm>
            <a:custGeom>
              <a:avLst/>
              <a:gdLst>
                <a:gd name="connsiteX0" fmla="*/ 0 w 1961554"/>
                <a:gd name="connsiteY0" fmla="*/ 62640 h 626395"/>
                <a:gd name="connsiteX1" fmla="*/ 62640 w 1961554"/>
                <a:gd name="connsiteY1" fmla="*/ 0 h 626395"/>
                <a:gd name="connsiteX2" fmla="*/ 1898915 w 1961554"/>
                <a:gd name="connsiteY2" fmla="*/ 0 h 626395"/>
                <a:gd name="connsiteX3" fmla="*/ 1961555 w 1961554"/>
                <a:gd name="connsiteY3" fmla="*/ 62640 h 626395"/>
                <a:gd name="connsiteX4" fmla="*/ 1961554 w 1961554"/>
                <a:gd name="connsiteY4" fmla="*/ 563756 h 626395"/>
                <a:gd name="connsiteX5" fmla="*/ 1898914 w 1961554"/>
                <a:gd name="connsiteY5" fmla="*/ 626396 h 626395"/>
                <a:gd name="connsiteX6" fmla="*/ 62640 w 1961554"/>
                <a:gd name="connsiteY6" fmla="*/ 626395 h 626395"/>
                <a:gd name="connsiteX7" fmla="*/ 0 w 1961554"/>
                <a:gd name="connsiteY7" fmla="*/ 563755 h 626395"/>
                <a:gd name="connsiteX8" fmla="*/ 0 w 1961554"/>
                <a:gd name="connsiteY8" fmla="*/ 62640 h 6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54" h="626395">
                  <a:moveTo>
                    <a:pt x="0" y="62640"/>
                  </a:moveTo>
                  <a:cubicBezTo>
                    <a:pt x="0" y="28045"/>
                    <a:pt x="28045" y="0"/>
                    <a:pt x="62640" y="0"/>
                  </a:cubicBezTo>
                  <a:lnTo>
                    <a:pt x="1898915" y="0"/>
                  </a:lnTo>
                  <a:cubicBezTo>
                    <a:pt x="1933510" y="0"/>
                    <a:pt x="1961555" y="28045"/>
                    <a:pt x="1961555" y="62640"/>
                  </a:cubicBezTo>
                  <a:cubicBezTo>
                    <a:pt x="1961555" y="229679"/>
                    <a:pt x="1961554" y="396717"/>
                    <a:pt x="1961554" y="563756"/>
                  </a:cubicBezTo>
                  <a:cubicBezTo>
                    <a:pt x="1961554" y="598351"/>
                    <a:pt x="1933509" y="626396"/>
                    <a:pt x="1898914" y="626396"/>
                  </a:cubicBezTo>
                  <a:lnTo>
                    <a:pt x="62640" y="626395"/>
                  </a:lnTo>
                  <a:cubicBezTo>
                    <a:pt x="28045" y="626395"/>
                    <a:pt x="0" y="598350"/>
                    <a:pt x="0" y="563755"/>
                  </a:cubicBezTo>
                  <a:lnTo>
                    <a:pt x="0" y="62640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lIns="52636" tIns="52636" rIns="52636" bIns="52636" spcCol="1270" anchor="ctr"/>
            <a:lstStyle/>
            <a:p>
              <a:pPr algn="ctr">
                <a:defRPr/>
              </a:pP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Партнерство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HR</a:t>
              </a: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с бизнесом</a:t>
              </a: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2212218" y="3652089"/>
              <a:ext cx="570049" cy="1150426"/>
            </a:xfrm>
            <a:custGeom>
              <a:avLst/>
              <a:gdLst>
                <a:gd name="connsiteX0" fmla="*/ 0 w 1961554"/>
                <a:gd name="connsiteY0" fmla="*/ 62640 h 626395"/>
                <a:gd name="connsiteX1" fmla="*/ 62640 w 1961554"/>
                <a:gd name="connsiteY1" fmla="*/ 0 h 626395"/>
                <a:gd name="connsiteX2" fmla="*/ 1898915 w 1961554"/>
                <a:gd name="connsiteY2" fmla="*/ 0 h 626395"/>
                <a:gd name="connsiteX3" fmla="*/ 1961555 w 1961554"/>
                <a:gd name="connsiteY3" fmla="*/ 62640 h 626395"/>
                <a:gd name="connsiteX4" fmla="*/ 1961554 w 1961554"/>
                <a:gd name="connsiteY4" fmla="*/ 563756 h 626395"/>
                <a:gd name="connsiteX5" fmla="*/ 1898914 w 1961554"/>
                <a:gd name="connsiteY5" fmla="*/ 626396 h 626395"/>
                <a:gd name="connsiteX6" fmla="*/ 62640 w 1961554"/>
                <a:gd name="connsiteY6" fmla="*/ 626395 h 626395"/>
                <a:gd name="connsiteX7" fmla="*/ 0 w 1961554"/>
                <a:gd name="connsiteY7" fmla="*/ 563755 h 626395"/>
                <a:gd name="connsiteX8" fmla="*/ 0 w 1961554"/>
                <a:gd name="connsiteY8" fmla="*/ 62640 h 6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54" h="626395">
                  <a:moveTo>
                    <a:pt x="0" y="62640"/>
                  </a:moveTo>
                  <a:cubicBezTo>
                    <a:pt x="0" y="28045"/>
                    <a:pt x="28045" y="0"/>
                    <a:pt x="62640" y="0"/>
                  </a:cubicBezTo>
                  <a:lnTo>
                    <a:pt x="1898915" y="0"/>
                  </a:lnTo>
                  <a:cubicBezTo>
                    <a:pt x="1933510" y="0"/>
                    <a:pt x="1961555" y="28045"/>
                    <a:pt x="1961555" y="62640"/>
                  </a:cubicBezTo>
                  <a:cubicBezTo>
                    <a:pt x="1961555" y="229679"/>
                    <a:pt x="1961554" y="396717"/>
                    <a:pt x="1961554" y="563756"/>
                  </a:cubicBezTo>
                  <a:cubicBezTo>
                    <a:pt x="1961554" y="598351"/>
                    <a:pt x="1933509" y="626396"/>
                    <a:pt x="1898914" y="626396"/>
                  </a:cubicBezTo>
                  <a:lnTo>
                    <a:pt x="62640" y="626395"/>
                  </a:lnTo>
                  <a:cubicBezTo>
                    <a:pt x="28045" y="626395"/>
                    <a:pt x="0" y="598350"/>
                    <a:pt x="0" y="563755"/>
                  </a:cubicBezTo>
                  <a:lnTo>
                    <a:pt x="0" y="62640"/>
                  </a:lnTo>
                  <a:close/>
                </a:path>
              </a:pathLst>
            </a:custGeom>
            <a:ln>
              <a:solidFill>
                <a:srgbClr val="00507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lIns="52636" tIns="52636" rIns="52636" bIns="52636" spcCol="1270" anchor="ctr"/>
            <a:lstStyle/>
            <a:p>
              <a:pPr algn="ctr" defTabSz="4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Управление талантами</a:t>
              </a: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849466" y="3652089"/>
              <a:ext cx="570049" cy="1150426"/>
            </a:xfrm>
            <a:custGeom>
              <a:avLst/>
              <a:gdLst>
                <a:gd name="connsiteX0" fmla="*/ 0 w 1961554"/>
                <a:gd name="connsiteY0" fmla="*/ 62640 h 626395"/>
                <a:gd name="connsiteX1" fmla="*/ 62640 w 1961554"/>
                <a:gd name="connsiteY1" fmla="*/ 0 h 626395"/>
                <a:gd name="connsiteX2" fmla="*/ 1898915 w 1961554"/>
                <a:gd name="connsiteY2" fmla="*/ 0 h 626395"/>
                <a:gd name="connsiteX3" fmla="*/ 1961555 w 1961554"/>
                <a:gd name="connsiteY3" fmla="*/ 62640 h 626395"/>
                <a:gd name="connsiteX4" fmla="*/ 1961554 w 1961554"/>
                <a:gd name="connsiteY4" fmla="*/ 563756 h 626395"/>
                <a:gd name="connsiteX5" fmla="*/ 1898914 w 1961554"/>
                <a:gd name="connsiteY5" fmla="*/ 626396 h 626395"/>
                <a:gd name="connsiteX6" fmla="*/ 62640 w 1961554"/>
                <a:gd name="connsiteY6" fmla="*/ 626395 h 626395"/>
                <a:gd name="connsiteX7" fmla="*/ 0 w 1961554"/>
                <a:gd name="connsiteY7" fmla="*/ 563755 h 626395"/>
                <a:gd name="connsiteX8" fmla="*/ 0 w 1961554"/>
                <a:gd name="connsiteY8" fmla="*/ 62640 h 62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1554" h="626395">
                  <a:moveTo>
                    <a:pt x="0" y="62640"/>
                  </a:moveTo>
                  <a:cubicBezTo>
                    <a:pt x="0" y="28045"/>
                    <a:pt x="28045" y="0"/>
                    <a:pt x="62640" y="0"/>
                  </a:cubicBezTo>
                  <a:lnTo>
                    <a:pt x="1898915" y="0"/>
                  </a:lnTo>
                  <a:cubicBezTo>
                    <a:pt x="1933510" y="0"/>
                    <a:pt x="1961555" y="28045"/>
                    <a:pt x="1961555" y="62640"/>
                  </a:cubicBezTo>
                  <a:cubicBezTo>
                    <a:pt x="1961555" y="229679"/>
                    <a:pt x="1961554" y="396717"/>
                    <a:pt x="1961554" y="563756"/>
                  </a:cubicBezTo>
                  <a:cubicBezTo>
                    <a:pt x="1961554" y="598351"/>
                    <a:pt x="1933509" y="626396"/>
                    <a:pt x="1898914" y="626396"/>
                  </a:cubicBezTo>
                  <a:lnTo>
                    <a:pt x="62640" y="626395"/>
                  </a:lnTo>
                  <a:cubicBezTo>
                    <a:pt x="28045" y="626395"/>
                    <a:pt x="0" y="598350"/>
                    <a:pt x="0" y="563755"/>
                  </a:cubicBezTo>
                  <a:lnTo>
                    <a:pt x="0" y="62640"/>
                  </a:lnTo>
                  <a:close/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lIns="52636" tIns="52636" rIns="52636" bIns="52636" spcCol="1270" anchor="ctr"/>
            <a:lstStyle/>
            <a:p>
              <a:pPr algn="ctr" defTabSz="546171">
                <a:defRPr/>
              </a:pP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Подготовка к защите проектов</a:t>
              </a:r>
              <a:endParaRPr lang="ru-RU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415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Текст"/>
          <p:cNvSpPr txBox="1">
            <a:spLocks noGrp="1"/>
          </p:cNvSpPr>
          <p:nvPr>
            <p:ph type="body" idx="4294967295"/>
          </p:nvPr>
        </p:nvSpPr>
        <p:spPr>
          <a:xfrm>
            <a:off x="0" y="1797191"/>
            <a:ext cx="7811347" cy="5174827"/>
          </a:xfrm>
          <a:ln/>
        </p:spPr>
        <p:txBody>
          <a:bodyPr anchor="t">
            <a:normAutofit/>
          </a:bodyPr>
          <a:lstStyle>
            <a:lvl1pPr marL="444500" indent="-444500" defTabSz="584200"/>
            <a:lvl2pPr defTabSz="584200"/>
            <a:lvl3pPr defTabSz="584200"/>
            <a:lvl4pPr defTabSz="584200"/>
            <a:lvl5pPr defTabSz="584200"/>
            <a:lvl6pPr defTabSz="584200"/>
            <a:lvl7pPr defTabSz="584200"/>
            <a:lvl8pPr defTabSz="584200"/>
            <a:lvl9pPr defTabSz="584200"/>
          </a:lstStyle>
          <a:p>
            <a:pPr>
              <a:spcBef>
                <a:spcPts val="4062"/>
              </a:spcBef>
            </a:pPr>
            <a:r>
              <a:rPr lang="ru-RU" dirty="0">
                <a:solidFill>
                  <a:srgbClr val="0000B0"/>
                </a:solidFill>
                <a:sym typeface="Trebuchet MS" charset="0"/>
              </a:rPr>
              <a:t>Активности:</a:t>
            </a:r>
          </a:p>
          <a:p>
            <a:pPr>
              <a:spcBef>
                <a:spcPts val="4062"/>
              </a:spcBef>
            </a:pPr>
            <a:endParaRPr lang="ru-RU" dirty="0">
              <a:solidFill>
                <a:srgbClr val="0000B0"/>
              </a:solidFill>
              <a:sym typeface="Trebuchet MS" charset="0"/>
            </a:endParaRPr>
          </a:p>
          <a:p>
            <a:pPr>
              <a:spcBef>
                <a:spcPts val="4062"/>
              </a:spcBef>
            </a:pPr>
            <a:endParaRPr lang="ru-RU" dirty="0">
              <a:sym typeface="Trebuchet MS" charset="0"/>
            </a:endParaRPr>
          </a:p>
          <a:p>
            <a:pPr>
              <a:spcBef>
                <a:spcPts val="4062"/>
              </a:spcBef>
            </a:pPr>
            <a:endParaRPr lang="ru-RU" dirty="0">
              <a:sym typeface="Trebuchet MS" charset="0"/>
            </a:endParaRPr>
          </a:p>
          <a:p>
            <a:pPr>
              <a:spcBef>
                <a:spcPts val="4062"/>
              </a:spcBef>
            </a:pPr>
            <a:r>
              <a:rPr lang="ru-RU" dirty="0">
                <a:solidFill>
                  <a:srgbClr val="0000B0"/>
                </a:solidFill>
                <a:sym typeface="Trebuchet MS" charset="0"/>
              </a:rPr>
              <a:t>Создание </a:t>
            </a:r>
            <a:r>
              <a:rPr lang="ru-RU" dirty="0" err="1">
                <a:solidFill>
                  <a:srgbClr val="0000B0"/>
                </a:solidFill>
                <a:sym typeface="Trebuchet MS" charset="0"/>
              </a:rPr>
              <a:t>микропродуктов</a:t>
            </a:r>
            <a:r>
              <a:rPr lang="ru-RU" dirty="0">
                <a:solidFill>
                  <a:srgbClr val="0000B0"/>
                </a:solidFill>
                <a:sym typeface="Trebuchet MS" charset="0"/>
              </a:rPr>
              <a:t>:</a:t>
            </a:r>
          </a:p>
        </p:txBody>
      </p:sp>
      <p:sp>
        <p:nvSpPr>
          <p:cNvPr id="478211" name="Текст заголовка"/>
          <p:cNvSpPr txBox="1">
            <a:spLocks noChangeArrowheads="1"/>
          </p:cNvSpPr>
          <p:nvPr/>
        </p:nvSpPr>
        <p:spPr bwMode="auto">
          <a:xfrm>
            <a:off x="4202069" y="255130"/>
            <a:ext cx="8638087" cy="16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4701" tIns="44701" rIns="44701" bIns="44701" anchor="ctr"/>
          <a:lstStyle>
            <a:lvl1pPr defTabSz="430213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547688" indent="-211138" defTabSz="430213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841375" indent="-168275" defTabSz="430213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177925" indent="-168275" defTabSz="430213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516063" indent="-168275" defTabSz="430213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1973263" indent="-168275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430463" indent="-168275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887663" indent="-168275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344863" indent="-168275" defTabSz="430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Aft>
                <a:spcPts val="523"/>
              </a:spcAft>
            </a:pPr>
            <a:r>
              <a:rPr lang="ru-RU" sz="3500" b="1" dirty="0">
                <a:solidFill>
                  <a:srgbClr val="5E5E5E"/>
                </a:solidFill>
                <a:latin typeface="Trebuchet MS" charset="0"/>
                <a:cs typeface="Helvetica Neue" charset="0"/>
                <a:sym typeface="Trebuchet MS" charset="0"/>
              </a:rPr>
              <a:t>Вовлечение в активности и создание ценных </a:t>
            </a:r>
            <a:r>
              <a:rPr lang="ru-RU" sz="3500" b="1" dirty="0" err="1" smtClean="0">
                <a:solidFill>
                  <a:srgbClr val="5E5E5E"/>
                </a:solidFill>
                <a:latin typeface="Trebuchet MS" charset="0"/>
                <a:cs typeface="Helvetica Neue" charset="0"/>
                <a:sym typeface="Trebuchet MS" charset="0"/>
              </a:rPr>
              <a:t>микропродуктов</a:t>
            </a:r>
            <a:r>
              <a:rPr lang="ru-RU" sz="3500" b="1" dirty="0" smtClean="0">
                <a:solidFill>
                  <a:srgbClr val="5E5E5E"/>
                </a:solidFill>
                <a:latin typeface="Trebuchet MS" charset="0"/>
                <a:cs typeface="Helvetica Neue" charset="0"/>
                <a:sym typeface="Trebuchet MS" charset="0"/>
              </a:rPr>
              <a:t> (МПП)</a:t>
            </a:r>
            <a:endParaRPr lang="ru-RU" sz="3500" b="1" dirty="0">
              <a:solidFill>
                <a:srgbClr val="5E5E5E"/>
              </a:solidFill>
              <a:latin typeface="Trebuchet MS" charset="0"/>
              <a:cs typeface="Helvetica Neue" charset="0"/>
              <a:sym typeface="Trebuchet MS" charset="0"/>
            </a:endParaRPr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3909777" y="1923627"/>
            <a:ext cx="8496887" cy="35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462" tIns="40231" rIns="80462" bIns="40231">
            <a:spAutoFit/>
          </a:bodyPr>
          <a:lstStyle>
            <a:lvl1pPr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336550" indent="-168275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673100" indent="-336550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009650" indent="-504825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347788" indent="-674688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18049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2621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7193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1765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Организация информационных событий</a:t>
            </a:r>
          </a:p>
          <a:p>
            <a:pPr>
              <a:spcBef>
                <a:spcPct val="50000"/>
              </a:spcBef>
            </a:pPr>
            <a:r>
              <a:rPr lang="ru-RU" b="1" dirty="0" err="1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Самопрезентация</a:t>
            </a: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 и публичные выступления онлайн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Организация коллективного творчества онлайн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Проведение конкурсов и участие в них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Участие во внешних профессиональных конференциях и 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обмен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их 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содержанием</a:t>
            </a:r>
            <a:endParaRPr lang="ru-RU" b="1" dirty="0">
              <a:solidFill>
                <a:srgbClr val="000000"/>
              </a:solidFill>
              <a:latin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Подготовка и проведение онлайн конференций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2418555" y="6539557"/>
            <a:ext cx="10421601" cy="211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462" tIns="40231" rIns="80462" bIns="40231">
            <a:spAutoFit/>
          </a:bodyPr>
          <a:lstStyle>
            <a:lvl1pPr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336550" indent="-168275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673100" indent="-336550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009650" indent="-504825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1347788" indent="-674688" defTabSz="6731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18049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2621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27193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176588" indent="-674688" defTabSz="673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Методические 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руководства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по 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профессиональным  инструментам</a:t>
            </a:r>
            <a:endParaRPr lang="ru-RU" b="1" dirty="0">
              <a:solidFill>
                <a:srgbClr val="000000"/>
              </a:solidFill>
              <a:latin typeface="Helvetica Neue" charset="0"/>
              <a:cs typeface="Helvetica Neue" charset="0"/>
              <a:sym typeface="Helvetica Neue" charset="0"/>
            </a:endParaRP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Библиографические каталоги, е-литература, переводы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Материалы к тренингам, тестам, презентациям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Помогающие инструкции</a:t>
            </a:r>
            <a:r>
              <a:rPr lang="ru-RU" b="1" dirty="0" smtClean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Helvetica Neue" charset="0"/>
                <a:cs typeface="Helvetica Neue" charset="0"/>
                <a:sym typeface="Helvetica Neue" charset="0"/>
              </a:rPr>
              <a:t>по виртуальным сервисам</a:t>
            </a:r>
          </a:p>
        </p:txBody>
      </p:sp>
    </p:spTree>
    <p:extLst>
      <p:ext uri="{BB962C8B-B14F-4D97-AF65-F5344CB8AC3E}">
        <p14:creationId xmlns:p14="http://schemas.microsoft.com/office/powerpoint/2010/main" val="4512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Номер слайда 4"/>
          <p:cNvSpPr txBox="1">
            <a:spLocks noGrp="1"/>
          </p:cNvSpPr>
          <p:nvPr/>
        </p:nvSpPr>
        <p:spPr bwMode="auto">
          <a:xfrm>
            <a:off x="12362897" y="9383324"/>
            <a:ext cx="641904" cy="37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34" tIns="54617" rIns="109234" bIns="54617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fld id="{E2D01A36-89A1-3B45-95F6-DF9BC19879AE}" type="slidenum">
              <a:rPr lang="ru-RU" sz="1700" b="1">
                <a:cs typeface="Arial" charset="0"/>
              </a:rPr>
              <a:pPr algn="ctr"/>
              <a:t>28</a:t>
            </a:fld>
            <a:endParaRPr lang="ru-RU" sz="1700" b="1">
              <a:cs typeface="Arial" charset="0"/>
            </a:endParaRP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1507" y="63218"/>
            <a:ext cx="11533293" cy="6976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Масштабно </a:t>
            </a:r>
            <a:r>
              <a:rPr lang="ru-RU" dirty="0">
                <a:solidFill>
                  <a:schemeClr val="bg1"/>
                </a:solidFill>
              </a:rPr>
              <a:t>- инвариантные сети</a:t>
            </a:r>
          </a:p>
        </p:txBody>
      </p:sp>
      <p:sp>
        <p:nvSpPr>
          <p:cNvPr id="204896" name="Rectangle 99"/>
          <p:cNvSpPr>
            <a:spLocks noGrp="1" noChangeArrowheads="1"/>
          </p:cNvSpPr>
          <p:nvPr>
            <p:ph type="body" idx="4294967295"/>
          </p:nvPr>
        </p:nvSpPr>
        <p:spPr>
          <a:xfrm>
            <a:off x="553971" y="575523"/>
            <a:ext cx="4254054" cy="103237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200" b="1" dirty="0"/>
              <a:t>Случайная сеть</a:t>
            </a:r>
          </a:p>
        </p:txBody>
      </p:sp>
      <p:pic>
        <p:nvPicPr>
          <p:cNvPr id="204804" name="Picture 3" descr="091009 - SD_3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78" y="4165601"/>
            <a:ext cx="4674643" cy="480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7" descr="091009 - SD_3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68" y="4402667"/>
            <a:ext cx="6985911" cy="50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6" name="Group 8"/>
          <p:cNvGrpSpPr>
            <a:grpSpLocks noChangeAspect="1"/>
          </p:cNvGrpSpPr>
          <p:nvPr/>
        </p:nvGrpSpPr>
        <p:grpSpPr bwMode="auto">
          <a:xfrm>
            <a:off x="765880" y="1253388"/>
            <a:ext cx="4042145" cy="2758686"/>
            <a:chOff x="2367" y="1617"/>
            <a:chExt cx="4377" cy="3623"/>
          </a:xfrm>
        </p:grpSpPr>
        <p:sp>
          <p:nvSpPr>
            <p:cNvPr id="204807" name="AutoShape 9"/>
            <p:cNvSpPr>
              <a:spLocks noChangeAspect="1" noChangeArrowheads="1"/>
            </p:cNvSpPr>
            <p:nvPr/>
          </p:nvSpPr>
          <p:spPr bwMode="auto">
            <a:xfrm>
              <a:off x="2367" y="1617"/>
              <a:ext cx="4377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>
                <a:cs typeface="Arial" charset="0"/>
              </a:endParaRPr>
            </a:p>
          </p:txBody>
        </p:sp>
        <p:sp>
          <p:nvSpPr>
            <p:cNvPr id="204808" name="Line 10"/>
            <p:cNvSpPr>
              <a:spLocks noChangeShapeType="1"/>
            </p:cNvSpPr>
            <p:nvPr/>
          </p:nvSpPr>
          <p:spPr bwMode="auto">
            <a:xfrm>
              <a:off x="3310" y="2070"/>
              <a:ext cx="519" cy="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09" name="Line 11"/>
            <p:cNvSpPr>
              <a:spLocks noChangeShapeType="1"/>
            </p:cNvSpPr>
            <p:nvPr/>
          </p:nvSpPr>
          <p:spPr bwMode="auto">
            <a:xfrm flipH="1">
              <a:off x="3829" y="1896"/>
              <a:ext cx="312" cy="9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0" name="Line 12"/>
            <p:cNvSpPr>
              <a:spLocks noChangeShapeType="1"/>
            </p:cNvSpPr>
            <p:nvPr/>
          </p:nvSpPr>
          <p:spPr bwMode="auto">
            <a:xfrm flipH="1">
              <a:off x="3206" y="2070"/>
              <a:ext cx="104" cy="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1" name="Line 13"/>
            <p:cNvSpPr>
              <a:spLocks noChangeShapeType="1"/>
            </p:cNvSpPr>
            <p:nvPr/>
          </p:nvSpPr>
          <p:spPr bwMode="auto">
            <a:xfrm>
              <a:off x="3206" y="2940"/>
              <a:ext cx="311" cy="12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2" name="Line 14"/>
            <p:cNvSpPr>
              <a:spLocks noChangeShapeType="1"/>
            </p:cNvSpPr>
            <p:nvPr/>
          </p:nvSpPr>
          <p:spPr bwMode="auto">
            <a:xfrm flipV="1">
              <a:off x="2844" y="3345"/>
              <a:ext cx="2800" cy="12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3" name="Line 15"/>
            <p:cNvSpPr>
              <a:spLocks noChangeShapeType="1"/>
            </p:cNvSpPr>
            <p:nvPr/>
          </p:nvSpPr>
          <p:spPr bwMode="auto">
            <a:xfrm flipV="1">
              <a:off x="4037" y="4215"/>
              <a:ext cx="2490" cy="7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4" name="Line 16"/>
            <p:cNvSpPr>
              <a:spLocks noChangeShapeType="1"/>
            </p:cNvSpPr>
            <p:nvPr/>
          </p:nvSpPr>
          <p:spPr bwMode="auto">
            <a:xfrm flipH="1">
              <a:off x="4037" y="1896"/>
              <a:ext cx="986" cy="30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5" name="Line 17"/>
            <p:cNvSpPr>
              <a:spLocks noChangeShapeType="1"/>
            </p:cNvSpPr>
            <p:nvPr/>
          </p:nvSpPr>
          <p:spPr bwMode="auto">
            <a:xfrm>
              <a:off x="5645" y="3346"/>
              <a:ext cx="882" cy="8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6" name="Line 18"/>
            <p:cNvSpPr>
              <a:spLocks noChangeShapeType="1"/>
            </p:cNvSpPr>
            <p:nvPr/>
          </p:nvSpPr>
          <p:spPr bwMode="auto">
            <a:xfrm>
              <a:off x="4141" y="1896"/>
              <a:ext cx="985" cy="2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7" name="Line 19"/>
            <p:cNvSpPr>
              <a:spLocks noChangeShapeType="1"/>
            </p:cNvSpPr>
            <p:nvPr/>
          </p:nvSpPr>
          <p:spPr bwMode="auto">
            <a:xfrm>
              <a:off x="5023" y="1896"/>
              <a:ext cx="622" cy="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8" name="Line 20"/>
            <p:cNvSpPr>
              <a:spLocks noChangeShapeType="1"/>
            </p:cNvSpPr>
            <p:nvPr/>
          </p:nvSpPr>
          <p:spPr bwMode="auto">
            <a:xfrm>
              <a:off x="5126" y="4215"/>
              <a:ext cx="140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19" name="Line 21"/>
            <p:cNvSpPr>
              <a:spLocks noChangeShapeType="1"/>
            </p:cNvSpPr>
            <p:nvPr/>
          </p:nvSpPr>
          <p:spPr bwMode="auto">
            <a:xfrm flipH="1">
              <a:off x="3517" y="3752"/>
              <a:ext cx="208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0" name="Line 22"/>
            <p:cNvSpPr>
              <a:spLocks noChangeShapeType="1"/>
            </p:cNvSpPr>
            <p:nvPr/>
          </p:nvSpPr>
          <p:spPr bwMode="auto">
            <a:xfrm>
              <a:off x="3206" y="2940"/>
              <a:ext cx="518" cy="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1" name="Line 23"/>
            <p:cNvSpPr>
              <a:spLocks noChangeShapeType="1"/>
            </p:cNvSpPr>
            <p:nvPr/>
          </p:nvSpPr>
          <p:spPr bwMode="auto">
            <a:xfrm flipV="1">
              <a:off x="2844" y="2940"/>
              <a:ext cx="362" cy="5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2" name="Line 24"/>
            <p:cNvSpPr>
              <a:spLocks noChangeShapeType="1"/>
            </p:cNvSpPr>
            <p:nvPr/>
          </p:nvSpPr>
          <p:spPr bwMode="auto">
            <a:xfrm>
              <a:off x="4141" y="1896"/>
              <a:ext cx="725" cy="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3" name="Line 25"/>
            <p:cNvSpPr>
              <a:spLocks noChangeShapeType="1"/>
            </p:cNvSpPr>
            <p:nvPr/>
          </p:nvSpPr>
          <p:spPr bwMode="auto">
            <a:xfrm>
              <a:off x="3517" y="4158"/>
              <a:ext cx="519" cy="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4" name="Line 26"/>
            <p:cNvSpPr>
              <a:spLocks noChangeShapeType="1"/>
            </p:cNvSpPr>
            <p:nvPr/>
          </p:nvSpPr>
          <p:spPr bwMode="auto">
            <a:xfrm>
              <a:off x="3725" y="3752"/>
              <a:ext cx="1401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5" name="Line 27"/>
            <p:cNvSpPr>
              <a:spLocks noChangeShapeType="1"/>
            </p:cNvSpPr>
            <p:nvPr/>
          </p:nvSpPr>
          <p:spPr bwMode="auto">
            <a:xfrm>
              <a:off x="4867" y="2824"/>
              <a:ext cx="259" cy="13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6" name="Line 28"/>
            <p:cNvSpPr>
              <a:spLocks noChangeShapeType="1"/>
            </p:cNvSpPr>
            <p:nvPr/>
          </p:nvSpPr>
          <p:spPr bwMode="auto">
            <a:xfrm flipV="1">
              <a:off x="3829" y="2824"/>
              <a:ext cx="1038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7" name="Line 29"/>
            <p:cNvSpPr>
              <a:spLocks noChangeShapeType="1"/>
            </p:cNvSpPr>
            <p:nvPr/>
          </p:nvSpPr>
          <p:spPr bwMode="auto">
            <a:xfrm flipV="1">
              <a:off x="3725" y="2824"/>
              <a:ext cx="1142" cy="9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8" name="Line 30"/>
            <p:cNvSpPr>
              <a:spLocks noChangeShapeType="1"/>
            </p:cNvSpPr>
            <p:nvPr/>
          </p:nvSpPr>
          <p:spPr bwMode="auto">
            <a:xfrm flipH="1" flipV="1">
              <a:off x="2844" y="4622"/>
              <a:ext cx="1193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29" name="Oval 31"/>
            <p:cNvSpPr>
              <a:spLocks noChangeArrowheads="1"/>
            </p:cNvSpPr>
            <p:nvPr/>
          </p:nvSpPr>
          <p:spPr bwMode="auto">
            <a:xfrm>
              <a:off x="2791" y="4564"/>
              <a:ext cx="104" cy="11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204830" name="Group 32"/>
          <p:cNvGrpSpPr>
            <a:grpSpLocks noChangeAspect="1"/>
          </p:cNvGrpSpPr>
          <p:nvPr/>
        </p:nvGrpSpPr>
        <p:grpSpPr bwMode="auto">
          <a:xfrm>
            <a:off x="6564924" y="819576"/>
            <a:ext cx="6141851" cy="3072835"/>
            <a:chOff x="2281" y="1978"/>
            <a:chExt cx="6758" cy="2635"/>
          </a:xfrm>
        </p:grpSpPr>
        <p:sp>
          <p:nvSpPr>
            <p:cNvPr id="204831" name="AutoShape 33"/>
            <p:cNvSpPr>
              <a:spLocks noChangeAspect="1" noChangeArrowheads="1"/>
            </p:cNvSpPr>
            <p:nvPr/>
          </p:nvSpPr>
          <p:spPr bwMode="auto">
            <a:xfrm>
              <a:off x="2281" y="1978"/>
              <a:ext cx="6758" cy="2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>
                <a:cs typeface="Arial" charset="0"/>
              </a:endParaRPr>
            </a:p>
          </p:txBody>
        </p:sp>
        <p:sp>
          <p:nvSpPr>
            <p:cNvPr id="204832" name="Line 34"/>
            <p:cNvSpPr>
              <a:spLocks noChangeShapeType="1"/>
            </p:cNvSpPr>
            <p:nvPr/>
          </p:nvSpPr>
          <p:spPr bwMode="auto">
            <a:xfrm>
              <a:off x="3777" y="2215"/>
              <a:ext cx="596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3" name="Line 35"/>
            <p:cNvSpPr>
              <a:spLocks noChangeShapeType="1"/>
            </p:cNvSpPr>
            <p:nvPr/>
          </p:nvSpPr>
          <p:spPr bwMode="auto">
            <a:xfrm flipH="1">
              <a:off x="4373" y="2114"/>
              <a:ext cx="360" cy="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4" name="Line 36"/>
            <p:cNvSpPr>
              <a:spLocks noChangeShapeType="1"/>
            </p:cNvSpPr>
            <p:nvPr/>
          </p:nvSpPr>
          <p:spPr bwMode="auto">
            <a:xfrm flipH="1">
              <a:off x="3657" y="2215"/>
              <a:ext cx="120" cy="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5" name="Line 37"/>
            <p:cNvSpPr>
              <a:spLocks noChangeShapeType="1"/>
            </p:cNvSpPr>
            <p:nvPr/>
          </p:nvSpPr>
          <p:spPr bwMode="auto">
            <a:xfrm>
              <a:off x="3657" y="2721"/>
              <a:ext cx="358" cy="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6" name="Line 38"/>
            <p:cNvSpPr>
              <a:spLocks noChangeShapeType="1"/>
            </p:cNvSpPr>
            <p:nvPr/>
          </p:nvSpPr>
          <p:spPr bwMode="auto">
            <a:xfrm flipV="1">
              <a:off x="3239" y="2957"/>
              <a:ext cx="3228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7" name="Line 39"/>
            <p:cNvSpPr>
              <a:spLocks noChangeShapeType="1"/>
            </p:cNvSpPr>
            <p:nvPr/>
          </p:nvSpPr>
          <p:spPr bwMode="auto">
            <a:xfrm flipH="1">
              <a:off x="4613" y="2654"/>
              <a:ext cx="958" cy="1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8" name="Line 40"/>
            <p:cNvSpPr>
              <a:spLocks noChangeShapeType="1"/>
            </p:cNvSpPr>
            <p:nvPr/>
          </p:nvSpPr>
          <p:spPr bwMode="auto">
            <a:xfrm>
              <a:off x="6467" y="2958"/>
              <a:ext cx="1018" cy="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39" name="Line 41"/>
            <p:cNvSpPr>
              <a:spLocks noChangeShapeType="1"/>
            </p:cNvSpPr>
            <p:nvPr/>
          </p:nvSpPr>
          <p:spPr bwMode="auto">
            <a:xfrm>
              <a:off x="4733" y="2114"/>
              <a:ext cx="1136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0" name="Line 42"/>
            <p:cNvSpPr>
              <a:spLocks noChangeShapeType="1"/>
            </p:cNvSpPr>
            <p:nvPr/>
          </p:nvSpPr>
          <p:spPr bwMode="auto">
            <a:xfrm>
              <a:off x="5571" y="2654"/>
              <a:ext cx="896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1" name="Line 43"/>
            <p:cNvSpPr>
              <a:spLocks noChangeShapeType="1"/>
            </p:cNvSpPr>
            <p:nvPr/>
          </p:nvSpPr>
          <p:spPr bwMode="auto">
            <a:xfrm>
              <a:off x="5869" y="3464"/>
              <a:ext cx="16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2" name="Line 44"/>
            <p:cNvSpPr>
              <a:spLocks noChangeShapeType="1"/>
            </p:cNvSpPr>
            <p:nvPr/>
          </p:nvSpPr>
          <p:spPr bwMode="auto">
            <a:xfrm flipH="1">
              <a:off x="4015" y="3194"/>
              <a:ext cx="24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3" name="Line 45"/>
            <p:cNvSpPr>
              <a:spLocks noChangeShapeType="1"/>
            </p:cNvSpPr>
            <p:nvPr/>
          </p:nvSpPr>
          <p:spPr bwMode="auto">
            <a:xfrm>
              <a:off x="3657" y="2721"/>
              <a:ext cx="596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4" name="Line 46"/>
            <p:cNvSpPr>
              <a:spLocks noChangeShapeType="1"/>
            </p:cNvSpPr>
            <p:nvPr/>
          </p:nvSpPr>
          <p:spPr bwMode="auto">
            <a:xfrm flipV="1">
              <a:off x="3239" y="2721"/>
              <a:ext cx="418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5" name="Line 47"/>
            <p:cNvSpPr>
              <a:spLocks noChangeShapeType="1"/>
            </p:cNvSpPr>
            <p:nvPr/>
          </p:nvSpPr>
          <p:spPr bwMode="auto">
            <a:xfrm>
              <a:off x="4733" y="2114"/>
              <a:ext cx="836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6" name="Line 48"/>
            <p:cNvSpPr>
              <a:spLocks noChangeShapeType="1"/>
            </p:cNvSpPr>
            <p:nvPr/>
          </p:nvSpPr>
          <p:spPr bwMode="auto">
            <a:xfrm>
              <a:off x="4015" y="3431"/>
              <a:ext cx="598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7" name="Line 49"/>
            <p:cNvSpPr>
              <a:spLocks noChangeShapeType="1"/>
            </p:cNvSpPr>
            <p:nvPr/>
          </p:nvSpPr>
          <p:spPr bwMode="auto">
            <a:xfrm>
              <a:off x="4255" y="3194"/>
              <a:ext cx="1614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8" name="Line 50"/>
            <p:cNvSpPr>
              <a:spLocks noChangeShapeType="1"/>
            </p:cNvSpPr>
            <p:nvPr/>
          </p:nvSpPr>
          <p:spPr bwMode="auto">
            <a:xfrm>
              <a:off x="5571" y="2654"/>
              <a:ext cx="298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9" name="Line 51"/>
            <p:cNvSpPr>
              <a:spLocks noChangeShapeType="1"/>
            </p:cNvSpPr>
            <p:nvPr/>
          </p:nvSpPr>
          <p:spPr bwMode="auto">
            <a:xfrm flipV="1">
              <a:off x="4373" y="2654"/>
              <a:ext cx="1198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0" name="Line 52"/>
            <p:cNvSpPr>
              <a:spLocks noChangeShapeType="1"/>
            </p:cNvSpPr>
            <p:nvPr/>
          </p:nvSpPr>
          <p:spPr bwMode="auto">
            <a:xfrm flipV="1">
              <a:off x="4255" y="2654"/>
              <a:ext cx="1316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1" name="Line 53"/>
            <p:cNvSpPr>
              <a:spLocks noChangeShapeType="1"/>
            </p:cNvSpPr>
            <p:nvPr/>
          </p:nvSpPr>
          <p:spPr bwMode="auto">
            <a:xfrm flipH="1">
              <a:off x="3239" y="2687"/>
              <a:ext cx="1134" cy="10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2" name="Line 54"/>
            <p:cNvSpPr>
              <a:spLocks noChangeShapeType="1"/>
            </p:cNvSpPr>
            <p:nvPr/>
          </p:nvSpPr>
          <p:spPr bwMode="auto">
            <a:xfrm>
              <a:off x="5571" y="2654"/>
              <a:ext cx="1972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3" name="Line 55"/>
            <p:cNvSpPr>
              <a:spLocks noChangeShapeType="1"/>
            </p:cNvSpPr>
            <p:nvPr/>
          </p:nvSpPr>
          <p:spPr bwMode="auto">
            <a:xfrm>
              <a:off x="4135" y="2114"/>
              <a:ext cx="238" cy="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4" name="Line 56"/>
            <p:cNvSpPr>
              <a:spLocks noChangeShapeType="1"/>
            </p:cNvSpPr>
            <p:nvPr/>
          </p:nvSpPr>
          <p:spPr bwMode="auto">
            <a:xfrm flipV="1">
              <a:off x="3657" y="2687"/>
              <a:ext cx="716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5" name="Line 57"/>
            <p:cNvSpPr>
              <a:spLocks noChangeShapeType="1"/>
            </p:cNvSpPr>
            <p:nvPr/>
          </p:nvSpPr>
          <p:spPr bwMode="auto">
            <a:xfrm>
              <a:off x="5271" y="1978"/>
              <a:ext cx="300" cy="6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6" name="Line 58"/>
            <p:cNvSpPr>
              <a:spLocks noChangeShapeType="1"/>
            </p:cNvSpPr>
            <p:nvPr/>
          </p:nvSpPr>
          <p:spPr bwMode="auto">
            <a:xfrm flipH="1">
              <a:off x="5571" y="2248"/>
              <a:ext cx="118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7" name="Line 59"/>
            <p:cNvSpPr>
              <a:spLocks noChangeShapeType="1"/>
            </p:cNvSpPr>
            <p:nvPr/>
          </p:nvSpPr>
          <p:spPr bwMode="auto">
            <a:xfrm>
              <a:off x="4373" y="2687"/>
              <a:ext cx="1198" cy="14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8" name="Line 60"/>
            <p:cNvSpPr>
              <a:spLocks noChangeShapeType="1"/>
            </p:cNvSpPr>
            <p:nvPr/>
          </p:nvSpPr>
          <p:spPr bwMode="auto">
            <a:xfrm flipV="1">
              <a:off x="5571" y="2451"/>
              <a:ext cx="896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59" name="Line 61"/>
            <p:cNvSpPr>
              <a:spLocks noChangeShapeType="1"/>
            </p:cNvSpPr>
            <p:nvPr/>
          </p:nvSpPr>
          <p:spPr bwMode="auto">
            <a:xfrm flipV="1">
              <a:off x="6169" y="4174"/>
              <a:ext cx="287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0" name="Line 62"/>
            <p:cNvSpPr>
              <a:spLocks noChangeShapeType="1"/>
            </p:cNvSpPr>
            <p:nvPr/>
          </p:nvSpPr>
          <p:spPr bwMode="auto">
            <a:xfrm flipH="1" flipV="1">
              <a:off x="2281" y="3633"/>
              <a:ext cx="958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1" name="Line 63"/>
            <p:cNvSpPr>
              <a:spLocks noChangeShapeType="1"/>
            </p:cNvSpPr>
            <p:nvPr/>
          </p:nvSpPr>
          <p:spPr bwMode="auto">
            <a:xfrm>
              <a:off x="7545" y="2687"/>
              <a:ext cx="1016" cy="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2" name="Line 64"/>
            <p:cNvSpPr>
              <a:spLocks noChangeShapeType="1"/>
            </p:cNvSpPr>
            <p:nvPr/>
          </p:nvSpPr>
          <p:spPr bwMode="auto">
            <a:xfrm flipH="1">
              <a:off x="7545" y="2417"/>
              <a:ext cx="18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3" name="Line 65"/>
            <p:cNvSpPr>
              <a:spLocks noChangeShapeType="1"/>
            </p:cNvSpPr>
            <p:nvPr/>
          </p:nvSpPr>
          <p:spPr bwMode="auto">
            <a:xfrm>
              <a:off x="7245" y="3768"/>
              <a:ext cx="1794" cy="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4" name="Line 66"/>
            <p:cNvSpPr>
              <a:spLocks noChangeShapeType="1"/>
            </p:cNvSpPr>
            <p:nvPr/>
          </p:nvSpPr>
          <p:spPr bwMode="auto">
            <a:xfrm flipH="1">
              <a:off x="6467" y="2012"/>
              <a:ext cx="42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5" name="Line 67"/>
            <p:cNvSpPr>
              <a:spLocks noChangeShapeType="1"/>
            </p:cNvSpPr>
            <p:nvPr/>
          </p:nvSpPr>
          <p:spPr bwMode="auto">
            <a:xfrm>
              <a:off x="4373" y="2687"/>
              <a:ext cx="1496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6" name="Line 68"/>
            <p:cNvSpPr>
              <a:spLocks noChangeShapeType="1"/>
            </p:cNvSpPr>
            <p:nvPr/>
          </p:nvSpPr>
          <p:spPr bwMode="auto">
            <a:xfrm>
              <a:off x="5271" y="1978"/>
              <a:ext cx="958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7" name="Line 69"/>
            <p:cNvSpPr>
              <a:spLocks noChangeShapeType="1"/>
            </p:cNvSpPr>
            <p:nvPr/>
          </p:nvSpPr>
          <p:spPr bwMode="auto">
            <a:xfrm>
              <a:off x="5569" y="4140"/>
              <a:ext cx="598" cy="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8" name="Line 70"/>
            <p:cNvSpPr>
              <a:spLocks noChangeShapeType="1"/>
            </p:cNvSpPr>
            <p:nvPr/>
          </p:nvSpPr>
          <p:spPr bwMode="auto">
            <a:xfrm flipV="1">
              <a:off x="5571" y="3768"/>
              <a:ext cx="1674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69" name="Line 71"/>
            <p:cNvSpPr>
              <a:spLocks noChangeShapeType="1"/>
            </p:cNvSpPr>
            <p:nvPr/>
          </p:nvSpPr>
          <p:spPr bwMode="auto">
            <a:xfrm>
              <a:off x="5571" y="2654"/>
              <a:ext cx="1794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0" name="Line 72"/>
            <p:cNvSpPr>
              <a:spLocks noChangeShapeType="1"/>
            </p:cNvSpPr>
            <p:nvPr/>
          </p:nvSpPr>
          <p:spPr bwMode="auto">
            <a:xfrm flipV="1">
              <a:off x="7365" y="2822"/>
              <a:ext cx="1196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1" name="Line 73"/>
            <p:cNvSpPr>
              <a:spLocks noChangeShapeType="1"/>
            </p:cNvSpPr>
            <p:nvPr/>
          </p:nvSpPr>
          <p:spPr bwMode="auto">
            <a:xfrm flipV="1">
              <a:off x="5571" y="2012"/>
              <a:ext cx="1316" cy="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2" name="Line 74"/>
            <p:cNvSpPr>
              <a:spLocks noChangeShapeType="1"/>
            </p:cNvSpPr>
            <p:nvPr/>
          </p:nvSpPr>
          <p:spPr bwMode="auto">
            <a:xfrm>
              <a:off x="8561" y="3499"/>
              <a:ext cx="478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3" name="Line 75"/>
            <p:cNvSpPr>
              <a:spLocks noChangeShapeType="1"/>
            </p:cNvSpPr>
            <p:nvPr/>
          </p:nvSpPr>
          <p:spPr bwMode="auto">
            <a:xfrm flipV="1">
              <a:off x="5571" y="2417"/>
              <a:ext cx="2152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4" name="Line 76"/>
            <p:cNvSpPr>
              <a:spLocks noChangeShapeType="1"/>
            </p:cNvSpPr>
            <p:nvPr/>
          </p:nvSpPr>
          <p:spPr bwMode="auto">
            <a:xfrm flipV="1">
              <a:off x="5571" y="2012"/>
              <a:ext cx="656" cy="6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5" name="Line 77"/>
            <p:cNvSpPr>
              <a:spLocks noChangeShapeType="1"/>
            </p:cNvSpPr>
            <p:nvPr/>
          </p:nvSpPr>
          <p:spPr bwMode="auto">
            <a:xfrm flipH="1" flipV="1">
              <a:off x="4373" y="2687"/>
              <a:ext cx="240" cy="1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6" name="Line 78"/>
            <p:cNvSpPr>
              <a:spLocks noChangeShapeType="1"/>
            </p:cNvSpPr>
            <p:nvPr/>
          </p:nvSpPr>
          <p:spPr bwMode="auto">
            <a:xfrm flipH="1" flipV="1">
              <a:off x="3239" y="2417"/>
              <a:ext cx="1134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7" name="Line 79"/>
            <p:cNvSpPr>
              <a:spLocks noChangeShapeType="1"/>
            </p:cNvSpPr>
            <p:nvPr/>
          </p:nvSpPr>
          <p:spPr bwMode="auto">
            <a:xfrm flipV="1">
              <a:off x="4373" y="2518"/>
              <a:ext cx="36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8" name="Line 80"/>
            <p:cNvSpPr>
              <a:spLocks noChangeShapeType="1"/>
            </p:cNvSpPr>
            <p:nvPr/>
          </p:nvSpPr>
          <p:spPr bwMode="auto">
            <a:xfrm flipV="1">
              <a:off x="3239" y="2417"/>
              <a:ext cx="0" cy="6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79" name="Line 81"/>
            <p:cNvSpPr>
              <a:spLocks noChangeShapeType="1"/>
            </p:cNvSpPr>
            <p:nvPr/>
          </p:nvSpPr>
          <p:spPr bwMode="auto">
            <a:xfrm>
              <a:off x="5571" y="2654"/>
              <a:ext cx="2990" cy="8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0" name="Line 82"/>
            <p:cNvSpPr>
              <a:spLocks noChangeShapeType="1"/>
            </p:cNvSpPr>
            <p:nvPr/>
          </p:nvSpPr>
          <p:spPr bwMode="auto">
            <a:xfrm>
              <a:off x="5571" y="2654"/>
              <a:ext cx="1674" cy="1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1" name="Line 83"/>
            <p:cNvSpPr>
              <a:spLocks noChangeShapeType="1"/>
            </p:cNvSpPr>
            <p:nvPr/>
          </p:nvSpPr>
          <p:spPr bwMode="auto">
            <a:xfrm flipV="1">
              <a:off x="4373" y="1978"/>
              <a:ext cx="898" cy="7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2" name="Line 84"/>
            <p:cNvSpPr>
              <a:spLocks noChangeShapeType="1"/>
            </p:cNvSpPr>
            <p:nvPr/>
          </p:nvSpPr>
          <p:spPr bwMode="auto">
            <a:xfrm flipH="1">
              <a:off x="5571" y="2654"/>
              <a:ext cx="0" cy="1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3" name="Line 85"/>
            <p:cNvSpPr>
              <a:spLocks noChangeShapeType="1"/>
            </p:cNvSpPr>
            <p:nvPr/>
          </p:nvSpPr>
          <p:spPr bwMode="auto">
            <a:xfrm>
              <a:off x="4373" y="2687"/>
              <a:ext cx="3112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4" name="Line 86"/>
            <p:cNvSpPr>
              <a:spLocks noChangeShapeType="1"/>
            </p:cNvSpPr>
            <p:nvPr/>
          </p:nvSpPr>
          <p:spPr bwMode="auto">
            <a:xfrm flipH="1">
              <a:off x="2281" y="2687"/>
              <a:ext cx="2092" cy="9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5" name="Line 87"/>
            <p:cNvSpPr>
              <a:spLocks noChangeShapeType="1"/>
            </p:cNvSpPr>
            <p:nvPr/>
          </p:nvSpPr>
          <p:spPr bwMode="auto">
            <a:xfrm flipH="1">
              <a:off x="4373" y="2248"/>
              <a:ext cx="1316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6" name="Line 88"/>
            <p:cNvSpPr>
              <a:spLocks noChangeShapeType="1"/>
            </p:cNvSpPr>
            <p:nvPr/>
          </p:nvSpPr>
          <p:spPr bwMode="auto">
            <a:xfrm flipV="1">
              <a:off x="3239" y="2687"/>
              <a:ext cx="1134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7" name="Line 89"/>
            <p:cNvSpPr>
              <a:spLocks noChangeShapeType="1"/>
            </p:cNvSpPr>
            <p:nvPr/>
          </p:nvSpPr>
          <p:spPr bwMode="auto">
            <a:xfrm>
              <a:off x="3777" y="2587"/>
              <a:ext cx="596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8" name="Line 90"/>
            <p:cNvSpPr>
              <a:spLocks noChangeShapeType="1"/>
            </p:cNvSpPr>
            <p:nvPr/>
          </p:nvSpPr>
          <p:spPr bwMode="auto">
            <a:xfrm flipH="1" flipV="1">
              <a:off x="4373" y="2687"/>
              <a:ext cx="2872" cy="10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89" name="Line 91"/>
            <p:cNvSpPr>
              <a:spLocks noChangeShapeType="1"/>
            </p:cNvSpPr>
            <p:nvPr/>
          </p:nvSpPr>
          <p:spPr bwMode="auto">
            <a:xfrm flipV="1">
              <a:off x="3297" y="3431"/>
              <a:ext cx="718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0" name="Line 92"/>
            <p:cNvSpPr>
              <a:spLocks noChangeShapeType="1"/>
            </p:cNvSpPr>
            <p:nvPr/>
          </p:nvSpPr>
          <p:spPr bwMode="auto">
            <a:xfrm flipV="1">
              <a:off x="4373" y="2046"/>
              <a:ext cx="60" cy="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1" name="Line 93"/>
            <p:cNvSpPr>
              <a:spLocks noChangeShapeType="1"/>
            </p:cNvSpPr>
            <p:nvPr/>
          </p:nvSpPr>
          <p:spPr bwMode="auto">
            <a:xfrm flipV="1">
              <a:off x="5571" y="2182"/>
              <a:ext cx="658" cy="4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2" name="Line 94"/>
            <p:cNvSpPr>
              <a:spLocks noChangeShapeType="1"/>
            </p:cNvSpPr>
            <p:nvPr/>
          </p:nvSpPr>
          <p:spPr bwMode="auto">
            <a:xfrm flipV="1">
              <a:off x="6169" y="2182"/>
              <a:ext cx="60" cy="2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3" name="Line 95"/>
            <p:cNvSpPr>
              <a:spLocks noChangeShapeType="1"/>
            </p:cNvSpPr>
            <p:nvPr/>
          </p:nvSpPr>
          <p:spPr bwMode="auto">
            <a:xfrm flipV="1">
              <a:off x="5571" y="2350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4" name="Line 96"/>
            <p:cNvSpPr>
              <a:spLocks noChangeShapeType="1"/>
            </p:cNvSpPr>
            <p:nvPr/>
          </p:nvSpPr>
          <p:spPr bwMode="auto">
            <a:xfrm flipH="1">
              <a:off x="4255" y="2687"/>
              <a:ext cx="118" cy="5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95" name="Oval 97"/>
            <p:cNvSpPr>
              <a:spLocks noChangeArrowheads="1"/>
            </p:cNvSpPr>
            <p:nvPr/>
          </p:nvSpPr>
          <p:spPr bwMode="auto">
            <a:xfrm>
              <a:off x="4555" y="3870"/>
              <a:ext cx="120" cy="6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endParaRPr lang="ru-RU">
                <a:cs typeface="Arial" charset="0"/>
              </a:endParaRPr>
            </a:p>
          </p:txBody>
        </p:sp>
      </p:grpSp>
      <p:sp>
        <p:nvSpPr>
          <p:cNvPr id="204897" name="Rectangle 104"/>
          <p:cNvSpPr>
            <a:spLocks noChangeArrowheads="1"/>
          </p:cNvSpPr>
          <p:nvPr/>
        </p:nvSpPr>
        <p:spPr bwMode="auto">
          <a:xfrm>
            <a:off x="5624995" y="3325709"/>
            <a:ext cx="3961878" cy="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234" tIns="54617" rIns="109234" bIns="54617"/>
          <a:lstStyle/>
          <a:p>
            <a:pPr marL="409628" indent="-409628" algn="r">
              <a:lnSpc>
                <a:spcPct val="90000"/>
              </a:lnSpc>
              <a:spcBef>
                <a:spcPct val="20000"/>
              </a:spcBef>
            </a:pPr>
            <a:r>
              <a:rPr lang="ru-RU" b="1">
                <a:cs typeface="Arial" charset="0"/>
              </a:rPr>
              <a:t>Безмасштабная сеть</a:t>
            </a:r>
          </a:p>
        </p:txBody>
      </p:sp>
    </p:spTree>
    <p:extLst>
      <p:ext uri="{BB962C8B-B14F-4D97-AF65-F5344CB8AC3E}">
        <p14:creationId xmlns:p14="http://schemas.microsoft.com/office/powerpoint/2010/main" val="1190549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66880" y="1161987"/>
            <a:ext cx="7161086" cy="47290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Ответы Бизнес-психологии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0154" y="2013211"/>
            <a:ext cx="11282146" cy="68640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endParaRPr lang="ru-RU" sz="7400" b="1" dirty="0" smtClean="0"/>
          </a:p>
          <a:p>
            <a:pPr marL="0" indent="0">
              <a:buNone/>
            </a:pPr>
            <a:endParaRPr lang="ru-RU" sz="7400" b="1" dirty="0"/>
          </a:p>
          <a:p>
            <a:pPr marL="0" indent="0">
              <a:buNone/>
            </a:pPr>
            <a:r>
              <a:rPr lang="ru-RU" sz="9600" b="1" dirty="0" smtClean="0"/>
              <a:t>Помощь в создании </a:t>
            </a:r>
            <a:r>
              <a:rPr lang="ru-RU" sz="9600" b="1" dirty="0" smtClean="0">
                <a:solidFill>
                  <a:srgbClr val="FF0000"/>
                </a:solidFill>
              </a:rPr>
              <a:t>счастливой </a:t>
            </a:r>
            <a:r>
              <a:rPr lang="ru-RU" sz="9600" b="1" dirty="0" smtClean="0"/>
              <a:t>организации (трансформация культуры)</a:t>
            </a:r>
            <a:endParaRPr lang="ru-RU" sz="9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7400" dirty="0" smtClean="0"/>
              <a:t>Культура партнерства (делим риски)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400" dirty="0" smtClean="0"/>
              <a:t>Культура эффективной коммуникации и работы с будущим (</a:t>
            </a:r>
            <a:r>
              <a:rPr lang="ru-RU" sz="7400" dirty="0" err="1" smtClean="0"/>
              <a:t>ФаМеМо</a:t>
            </a:r>
            <a:r>
              <a:rPr lang="ru-RU" sz="7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400" dirty="0" smtClean="0"/>
              <a:t>Культура распределенного лидерства (</a:t>
            </a:r>
            <a:r>
              <a:rPr lang="ru-RU" sz="7400" dirty="0" err="1" smtClean="0"/>
              <a:t>М.Идальго</a:t>
            </a:r>
            <a:r>
              <a:rPr lang="ru-RU" sz="7400" dirty="0" smtClean="0"/>
              <a:t>)</a:t>
            </a:r>
          </a:p>
          <a:p>
            <a:pPr marL="0" indent="0">
              <a:buNone/>
            </a:pPr>
            <a:r>
              <a:rPr lang="ru-RU" sz="9600" b="1" dirty="0"/>
              <a:t>Поддержка </a:t>
            </a:r>
            <a:r>
              <a:rPr lang="ru-RU" sz="9600" b="1" dirty="0" smtClean="0"/>
              <a:t>стремления организации </a:t>
            </a:r>
            <a:r>
              <a:rPr lang="ru-RU" sz="9600" b="1" dirty="0" smtClean="0">
                <a:solidFill>
                  <a:srgbClr val="FF0000"/>
                </a:solidFill>
              </a:rPr>
              <a:t>к </a:t>
            </a:r>
            <a:r>
              <a:rPr lang="ru-RU" sz="9600" b="1" dirty="0" smtClean="0">
                <a:solidFill>
                  <a:srgbClr val="FF0000"/>
                </a:solidFill>
              </a:rPr>
              <a:t>счастью (обретение субъекта)</a:t>
            </a:r>
            <a:endParaRPr lang="ru-RU" sz="96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7600" dirty="0" smtClean="0"/>
              <a:t>Обеспечение принципов проактивной безопасности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600" dirty="0" err="1" smtClean="0"/>
              <a:t>Опосредование</a:t>
            </a:r>
            <a:r>
              <a:rPr lang="ru-RU" sz="7600" dirty="0" smtClean="0"/>
              <a:t> </a:t>
            </a:r>
            <a:r>
              <a:rPr lang="ru-RU" sz="7600" dirty="0" smtClean="0"/>
              <a:t>субъектности (самоопределение, самоорганизация, синхронность)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600" dirty="0" smtClean="0"/>
              <a:t>Создание сетевых сообществ через специальные проекты</a:t>
            </a:r>
            <a:endParaRPr lang="ru-RU" sz="76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8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34943" y="1791966"/>
            <a:ext cx="12334988" cy="692429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800" dirty="0"/>
              <a:t>«Счастья у нас нет и не бывает, мы только желаем </a:t>
            </a:r>
            <a:r>
              <a:rPr lang="ru-RU" sz="2800" dirty="0" smtClean="0"/>
              <a:t>его»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Чехов А.П.</a:t>
            </a:r>
            <a:endParaRPr lang="ru-RU" sz="4000" dirty="0" smtClean="0"/>
          </a:p>
          <a:p>
            <a:pPr marL="742950" indent="-742950" algn="l">
              <a:buFont typeface="+mj-lt"/>
              <a:buAutoNum type="arabicPeriod"/>
            </a:pPr>
            <a:endParaRPr lang="ru-RU" sz="4000" dirty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Возможны </a:t>
            </a:r>
            <a:r>
              <a:rPr lang="ru-RU" sz="4000" dirty="0"/>
              <a:t>ли счастливые </a:t>
            </a:r>
            <a:r>
              <a:rPr lang="ru-RU" sz="4000" dirty="0" smtClean="0"/>
              <a:t>организации?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Как связано </a:t>
            </a:r>
            <a:r>
              <a:rPr lang="ru-RU" sz="4000" dirty="0"/>
              <a:t>организационное счастье с эффективностью?  </a:t>
            </a:r>
            <a:endParaRPr lang="ru-RU" sz="4000" dirty="0" smtClean="0"/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Показатели организационного счастья: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3200" dirty="0"/>
              <a:t>"Энергия и синергия в </a:t>
            </a:r>
            <a:r>
              <a:rPr lang="ru-RU" sz="3200" dirty="0" smtClean="0"/>
              <a:t>организациях», лояльность, вовлеченность, отношение к рискам, страхи и безопасность</a:t>
            </a:r>
            <a:r>
              <a:rPr lang="ru-RU" sz="4000" dirty="0" smtClean="0"/>
              <a:t> 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Психологические механизмы, определяющие организационное счастье: формула Субъектности (самоопределение, самоорганизация, синхронизация).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/>
              <a:t>Перспективы бизнес психологии в исследовании феномена «организационного счастья» и оказании помощи бизнесу.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3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1948462" y="1304830"/>
            <a:ext cx="10403841" cy="13074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 заняты студенты?  </a:t>
            </a:r>
            <a:endParaRPr lang="ru-RU" dirty="0"/>
          </a:p>
        </p:txBody>
      </p:sp>
      <p:pic>
        <p:nvPicPr>
          <p:cNvPr id="7" name="Содержимое 6" descr="Студенты в он лайне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16509"/>
          <a:stretch>
            <a:fillRect/>
          </a:stretch>
        </p:blipFill>
        <p:spPr>
          <a:xfrm>
            <a:off x="838673" y="2596444"/>
            <a:ext cx="5582448" cy="6188570"/>
          </a:xfrm>
          <a:prstGeom prst="rect">
            <a:avLst/>
          </a:prstGeom>
        </p:spPr>
      </p:pic>
      <p:pic>
        <p:nvPicPr>
          <p:cNvPr id="8" name="Содержимое 7" descr="Студенты в он лайне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r="8402"/>
          <a:stretch>
            <a:fillRect/>
          </a:stretch>
        </p:blipFill>
        <p:spPr>
          <a:xfrm>
            <a:off x="6606439" y="3810406"/>
            <a:ext cx="5436006" cy="49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49579" y="243568"/>
            <a:ext cx="7602724" cy="186155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Цифровизация</a:t>
            </a:r>
            <a:endParaRPr lang="ru-RU" dirty="0"/>
          </a:p>
        </p:txBody>
      </p:sp>
      <p:pic>
        <p:nvPicPr>
          <p:cNvPr id="5" name="Содержимое 4" descr="6914e9d41b82590eff354e53a00816a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r="22420"/>
          <a:stretch>
            <a:fillRect/>
          </a:stretch>
        </p:blipFill>
        <p:spPr>
          <a:xfrm>
            <a:off x="650875" y="2276475"/>
            <a:ext cx="5743575" cy="64357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Второй год подряд</a:t>
            </a:r>
          </a:p>
          <a:p>
            <a:pPr marL="0" indent="0">
              <a:buNone/>
            </a:pPr>
            <a:r>
              <a:rPr lang="ru-RU" dirty="0" smtClean="0"/>
              <a:t>Студенческая секция</a:t>
            </a:r>
          </a:p>
          <a:p>
            <a:pPr marL="0" indent="0">
              <a:buNone/>
            </a:pPr>
            <a:r>
              <a:rPr lang="ru-RU" dirty="0" smtClean="0"/>
              <a:t>Тема 2019 года:</a:t>
            </a:r>
          </a:p>
          <a:p>
            <a:pPr marL="0" indent="0">
              <a:buNone/>
            </a:pPr>
            <a:r>
              <a:rPr lang="ru-RU" b="1" dirty="0" smtClean="0"/>
              <a:t>«HR </a:t>
            </a:r>
            <a:r>
              <a:rPr lang="ru-RU" b="1" dirty="0" err="1"/>
              <a:t>Digital</a:t>
            </a:r>
            <a:r>
              <a:rPr lang="ru-RU" b="1" dirty="0"/>
              <a:t>: </a:t>
            </a:r>
            <a:r>
              <a:rPr lang="ru-RU" b="1" dirty="0" smtClean="0"/>
              <a:t>тренды, технологии и проблемы»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6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32181" y="173977"/>
            <a:ext cx="7620122" cy="1513602"/>
          </a:xfrm>
        </p:spPr>
        <p:txBody>
          <a:bodyPr>
            <a:normAutofit/>
          </a:bodyPr>
          <a:lstStyle/>
          <a:p>
            <a:r>
              <a:rPr lang="ru-RU" dirty="0" smtClean="0"/>
              <a:t>Доклады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240" y="1687580"/>
            <a:ext cx="5743787" cy="7446226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endParaRPr lang="ru-RU" sz="44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Привлечение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Обучение и развитие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Поддержка</a:t>
            </a:r>
          </a:p>
          <a:p>
            <a:pPr marL="0" indent="0">
              <a:buNone/>
            </a:pPr>
            <a:r>
              <a:rPr lang="ru-RU" sz="4400" dirty="0" smtClean="0"/>
              <a:t>16.30 </a:t>
            </a:r>
            <a:r>
              <a:rPr lang="mr-IN" sz="4400" dirty="0"/>
              <a:t>–</a:t>
            </a:r>
            <a:r>
              <a:rPr lang="ru-RU" sz="4400" dirty="0"/>
              <a:t> 18.00</a:t>
            </a:r>
          </a:p>
          <a:p>
            <a:pPr marL="0" indent="0">
              <a:buNone/>
            </a:pPr>
            <a:r>
              <a:rPr lang="ru-RU" sz="4400" dirty="0"/>
              <a:t>ул. Мясницкая 20,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ауд</a:t>
            </a:r>
            <a:r>
              <a:rPr lang="ru-RU" sz="4400" dirty="0"/>
              <a:t>. 445 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7" name="Содержимое 6" descr="screenshot1794a14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18139"/>
          <a:stretch>
            <a:fillRect/>
          </a:stretch>
        </p:blipFill>
        <p:spPr>
          <a:xfrm>
            <a:off x="5671659" y="1687580"/>
            <a:ext cx="6682901" cy="7025189"/>
          </a:xfrm>
        </p:spPr>
      </p:pic>
    </p:spTree>
    <p:extLst>
      <p:ext uri="{BB962C8B-B14F-4D97-AF65-F5344CB8AC3E}">
        <p14:creationId xmlns:p14="http://schemas.microsoft.com/office/powerpoint/2010/main" val="36683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5723852" y="1635387"/>
            <a:ext cx="6010948" cy="6785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48552" y="2526648"/>
            <a:ext cx="12254912" cy="6053142"/>
          </a:xfrm>
        </p:spPr>
        <p:txBody>
          <a:bodyPr>
            <a:normAutofit fontScale="92500" lnSpcReduction="20000"/>
          </a:bodyPr>
          <a:lstStyle/>
          <a:p>
            <a:pPr indent="355600" algn="just"/>
            <a:endParaRPr lang="ru-RU" dirty="0">
              <a:latin typeface="Calibri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800" dirty="0" err="1" smtClean="0">
                <a:latin typeface="+mj-lt"/>
              </a:rPr>
              <a:t>Аргайл</a:t>
            </a:r>
            <a:r>
              <a:rPr lang="ru-RU" sz="2800" dirty="0" smtClean="0">
                <a:latin typeface="+mj-lt"/>
              </a:rPr>
              <a:t> М. </a:t>
            </a:r>
            <a:r>
              <a:rPr lang="ru-RU" sz="2800" dirty="0">
                <a:latin typeface="+mj-lt"/>
              </a:rPr>
              <a:t>Психология счастья : Пер. с англ</a:t>
            </a:r>
            <a:r>
              <a:rPr lang="ru-RU" sz="2800" dirty="0" smtClean="0">
                <a:latin typeface="+mj-lt"/>
              </a:rPr>
              <a:t>. </a:t>
            </a:r>
            <a:r>
              <a:rPr lang="ru-RU" sz="2800" dirty="0">
                <a:latin typeface="+mj-lt"/>
              </a:rPr>
              <a:t>- М. : Прогресс, </a:t>
            </a:r>
            <a:r>
              <a:rPr lang="ru-RU" sz="2800" dirty="0" smtClean="0">
                <a:latin typeface="+mj-lt"/>
              </a:rPr>
              <a:t>1990. </a:t>
            </a:r>
            <a:r>
              <a:rPr lang="ru-RU" sz="2800" dirty="0">
                <a:latin typeface="+mj-lt"/>
              </a:rPr>
              <a:t>- 332 </a:t>
            </a:r>
            <a:r>
              <a:rPr lang="ru-RU" sz="2800" dirty="0" smtClean="0">
                <a:latin typeface="+mj-lt"/>
              </a:rPr>
              <a:t>с</a:t>
            </a:r>
            <a:endParaRPr lang="ru-RU" sz="2800" dirty="0"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>
                <a:latin typeface="+mj-lt"/>
                <a:sym typeface="Calibri"/>
              </a:rPr>
              <a:t>Базаров Т.Ю. Управление персоналом. Учебник.15-е изд. – М.: Академия, 2018</a:t>
            </a:r>
            <a:r>
              <a:rPr lang="ru-RU" sz="2900" dirty="0" smtClean="0">
                <a:latin typeface="+mj-lt"/>
                <a:sym typeface="Calibri"/>
              </a:rPr>
              <a:t>. </a:t>
            </a:r>
            <a:r>
              <a:rPr lang="mr-IN" sz="2900" dirty="0" smtClean="0">
                <a:latin typeface="+mj-lt"/>
                <a:sym typeface="Calibri"/>
              </a:rPr>
              <a:t>–</a:t>
            </a:r>
            <a:r>
              <a:rPr lang="ru-RU" sz="2900" dirty="0" smtClean="0">
                <a:latin typeface="+mj-lt"/>
                <a:sym typeface="Calibri"/>
              </a:rPr>
              <a:t> 320 с.</a:t>
            </a:r>
            <a:endParaRPr lang="ru-RU" sz="2900" dirty="0"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 smtClean="0">
                <a:latin typeface="+mj-lt"/>
              </a:rPr>
              <a:t>Бек </a:t>
            </a:r>
            <a:r>
              <a:rPr lang="ru-RU" sz="2900" dirty="0">
                <a:latin typeface="+mj-lt"/>
              </a:rPr>
              <a:t>У. Общество риска. На пути к другому модерну. - М.: Прогресс-Традиция, 2000. - 384 с.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>
                <a:latin typeface="+mj-lt"/>
              </a:rPr>
              <a:t>Грей Д., Браун С., </a:t>
            </a:r>
            <a:r>
              <a:rPr lang="ru-RU" sz="2900" dirty="0" err="1">
                <a:latin typeface="+mj-lt"/>
              </a:rPr>
              <a:t>Макануфо</a:t>
            </a:r>
            <a:r>
              <a:rPr lang="ru-RU" sz="2900" dirty="0">
                <a:latin typeface="+mj-lt"/>
              </a:rPr>
              <a:t> Дж. </a:t>
            </a:r>
            <a:r>
              <a:rPr lang="ru-RU" sz="2900" dirty="0" err="1">
                <a:latin typeface="+mj-lt"/>
              </a:rPr>
              <a:t>Геймшторминг</a:t>
            </a:r>
            <a:r>
              <a:rPr lang="ru-RU" sz="2900" dirty="0">
                <a:latin typeface="+mj-lt"/>
              </a:rPr>
              <a:t>. Игры, в которые играет бизнес. </a:t>
            </a:r>
            <a:r>
              <a:rPr lang="mr-IN" sz="2900" dirty="0">
                <a:latin typeface="+mj-lt"/>
              </a:rPr>
              <a:t>–</a:t>
            </a:r>
            <a:r>
              <a:rPr lang="ru-RU" sz="2900" dirty="0">
                <a:latin typeface="+mj-lt"/>
              </a:rPr>
              <a:t> СПб: Питер, 2012 </a:t>
            </a:r>
            <a:endParaRPr lang="ru-RU" sz="2900" dirty="0" smtClean="0"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 smtClean="0">
                <a:latin typeface="+mj-lt"/>
              </a:rPr>
              <a:t>Иванов М.А. Консультирование первых лиц компаний: </a:t>
            </a:r>
            <a:r>
              <a:rPr lang="ru-RU" sz="2900" dirty="0" err="1" smtClean="0">
                <a:latin typeface="+mj-lt"/>
              </a:rPr>
              <a:t>клиентцентрированный</a:t>
            </a:r>
            <a:r>
              <a:rPr lang="ru-RU" sz="2900" dirty="0" smtClean="0">
                <a:latin typeface="+mj-lt"/>
              </a:rPr>
              <a:t> подход. </a:t>
            </a:r>
            <a:r>
              <a:rPr lang="mr-IN" sz="2900" dirty="0" smtClean="0">
                <a:latin typeface="+mj-lt"/>
              </a:rPr>
              <a:t>–</a:t>
            </a:r>
            <a:r>
              <a:rPr lang="ru-RU" sz="2900" dirty="0" smtClean="0">
                <a:latin typeface="+mj-lt"/>
              </a:rPr>
              <a:t> М.: Олимп-бизнес, 2017. </a:t>
            </a:r>
            <a:r>
              <a:rPr lang="mr-IN" sz="2900" dirty="0" smtClean="0">
                <a:latin typeface="+mj-lt"/>
              </a:rPr>
              <a:t>–</a:t>
            </a:r>
            <a:r>
              <a:rPr lang="ru-RU" sz="2900" dirty="0" smtClean="0">
                <a:latin typeface="+mj-lt"/>
              </a:rPr>
              <a:t> 432 с</a:t>
            </a:r>
            <a:r>
              <a:rPr lang="ru-RU" sz="2900" dirty="0" smtClean="0">
                <a:latin typeface="+mj-lt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 err="1">
                <a:latin typeface="+mj-lt"/>
              </a:rPr>
              <a:t>Мамардашвили</a:t>
            </a:r>
            <a:r>
              <a:rPr lang="ru-RU" sz="2900" dirty="0">
                <a:latin typeface="+mj-lt"/>
              </a:rPr>
              <a:t> М.К. </a:t>
            </a:r>
            <a:r>
              <a:rPr lang="ru-RU" sz="2900" dirty="0">
                <a:latin typeface="+mj-lt"/>
              </a:rPr>
              <a:t>Психологическая топология </a:t>
            </a:r>
            <a:r>
              <a:rPr lang="ru-RU" sz="2900" dirty="0" smtClean="0">
                <a:latin typeface="+mj-lt"/>
              </a:rPr>
              <a:t>пути. </a:t>
            </a:r>
            <a:r>
              <a:rPr lang="mr-IN" sz="2900" dirty="0" smtClean="0">
                <a:latin typeface="+mj-lt"/>
              </a:rPr>
              <a:t>–</a:t>
            </a:r>
            <a:r>
              <a:rPr lang="ru-RU" sz="2900" dirty="0" smtClean="0">
                <a:latin typeface="+mj-lt"/>
              </a:rPr>
              <a:t> М. </a:t>
            </a:r>
            <a:r>
              <a:rPr lang="ru-RU" sz="2900" dirty="0">
                <a:latin typeface="+mj-lt"/>
              </a:rPr>
              <a:t>: Фонд </a:t>
            </a:r>
            <a:r>
              <a:rPr lang="ru-RU" sz="2900" dirty="0" err="1">
                <a:latin typeface="+mj-lt"/>
              </a:rPr>
              <a:t>Мераба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Мамардашвили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smtClean="0">
                <a:latin typeface="+mj-lt"/>
              </a:rPr>
              <a:t>2015.</a:t>
            </a:r>
            <a:endParaRPr lang="ru-RU" sz="2900" dirty="0"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2900" dirty="0" err="1">
                <a:latin typeface="+mj-lt"/>
              </a:rPr>
              <a:t>Нестик</a:t>
            </a:r>
            <a:r>
              <a:rPr lang="ru-RU" sz="2900" dirty="0">
                <a:latin typeface="+mj-lt"/>
              </a:rPr>
              <a:t> Т.А. Социальные сети // Инновационное развитие: Экономика, интеллектуальные ресурсы, управление знаниями / Под ред. Б.З. </a:t>
            </a:r>
            <a:r>
              <a:rPr lang="ru-RU" sz="2900" dirty="0" err="1">
                <a:latin typeface="+mj-lt"/>
              </a:rPr>
              <a:t>Мильнера</a:t>
            </a:r>
            <a:r>
              <a:rPr lang="ru-RU" sz="2900" dirty="0">
                <a:latin typeface="+mj-lt"/>
              </a:rPr>
              <a:t>. М.: ИНФРА-М, 2009. - С. 365–386.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Hollnagel</a:t>
            </a:r>
            <a:r>
              <a:rPr lang="en-US" sz="2900" dirty="0">
                <a:latin typeface="+mj-lt"/>
              </a:rPr>
              <a:t>, </a:t>
            </a:r>
            <a:r>
              <a:rPr lang="en-US" sz="2900" dirty="0" smtClean="0">
                <a:latin typeface="+mj-lt"/>
              </a:rPr>
              <a:t>E. </a:t>
            </a:r>
            <a:r>
              <a:rPr lang="en-US" sz="2900" dirty="0">
                <a:latin typeface="+mj-lt"/>
              </a:rPr>
              <a:t>Safety-II in Practice. Developing the Resilience Potentials. </a:t>
            </a:r>
            <a:r>
              <a:rPr lang="en-US" sz="2900" dirty="0" err="1">
                <a:latin typeface="+mj-lt"/>
              </a:rPr>
              <a:t>Routledge</a:t>
            </a:r>
            <a:r>
              <a:rPr lang="en-US" sz="2900" dirty="0">
                <a:latin typeface="+mj-lt"/>
              </a:rPr>
              <a:t>. 2017</a:t>
            </a:r>
            <a:endParaRPr lang="ru-RU" sz="2900" dirty="0">
              <a:latin typeface="+mj-lt"/>
            </a:endParaRPr>
          </a:p>
          <a:p>
            <a:pPr indent="3556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85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208773" y="1524035"/>
            <a:ext cx="12573088" cy="51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97" tIns="50797" rIns="50797" bIns="50797" anchor="ctr" anchorCtr="0">
            <a:noAutofit/>
          </a:bodyPr>
          <a:lstStyle/>
          <a:p>
            <a:pPr lvl="0" algn="r">
              <a:buClr>
                <a:srgbClr val="5E5E5E"/>
              </a:buClr>
              <a:buSzPts val="6000"/>
            </a:pPr>
            <a:r>
              <a:rPr lang="ru-RU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Электронные ресурсы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Shape 524"/>
          <p:cNvSpPr txBox="1">
            <a:spLocks noGrp="1"/>
          </p:cNvSpPr>
          <p:nvPr>
            <p:ph type="body" idx="1"/>
          </p:nvPr>
        </p:nvSpPr>
        <p:spPr>
          <a:xfrm>
            <a:off x="351693" y="2903418"/>
            <a:ext cx="12186138" cy="552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98" rIns="0" bIns="45698" anchor="t" anchorCtr="0">
            <a:noAutofit/>
          </a:bodyPr>
          <a:lstStyle/>
          <a:p>
            <a:pPr marL="91435" indent="-126994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ru-RU" sz="36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Исследования </a:t>
            </a:r>
            <a:r>
              <a:rPr lang="ru-RU" sz="36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лидерства. </a:t>
            </a:r>
            <a:r>
              <a:rPr lang="ru-RU" sz="36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ПостНаука</a:t>
            </a:r>
            <a:r>
              <a:rPr lang="ru-RU" sz="36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2017. https://postnauka.ru/talks/80964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-126994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ru-RU" sz="36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Критерии </a:t>
            </a:r>
            <a:r>
              <a:rPr lang="ru-RU" sz="36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лидерства. </a:t>
            </a:r>
            <a:r>
              <a:rPr lang="ru-RU" sz="36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ПостНаука</a:t>
            </a:r>
            <a:r>
              <a:rPr lang="ru-RU" sz="36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2017. https://postnauka.ru/talks/82398#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-126994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ru-RU" sz="3600" i="1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5 </a:t>
            </a:r>
            <a:r>
              <a:rPr lang="ru-RU" sz="3600" i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фильмов о лидерах </a:t>
            </a:r>
            <a:r>
              <a:rPr lang="en-US" sz="3600" i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5"/>
              </a:rPr>
              <a:t>https://postnauka.ru/faq/85595</a:t>
            </a:r>
            <a:endParaRPr lang="ru-RU" sz="3600" i="1" u="sng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1435" indent="-126994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ru-RU" sz="3600" u="sng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Сначала </a:t>
            </a:r>
            <a:r>
              <a:rPr lang="ru-RU" sz="3600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мы шли в университеты, теперь университеты переселяются в нас// 4td</a:t>
            </a: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r>
              <a:rPr lang="ru-RU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Самоорганизация будущего </a:t>
            </a:r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https://postnauka.ru/courses/86306</a:t>
            </a:r>
            <a:endParaRPr lang="ru-RU"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endParaRPr lang="ru-RU" sz="3600" i="1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35" indent="0">
              <a:lnSpc>
                <a:spcPct val="90000"/>
              </a:lnSpc>
              <a:spcBef>
                <a:spcPts val="1399"/>
              </a:spcBef>
              <a:buClr>
                <a:schemeClr val="accent1"/>
              </a:buClr>
              <a:buSzPts val="2000"/>
              <a:buNone/>
            </a:pPr>
            <a:endParaRPr sz="2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61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3716" y="2250832"/>
            <a:ext cx="11795657" cy="66440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Спасибо за внимание!</a:t>
            </a:r>
            <a:endParaRPr lang="ru-RU" sz="3600" dirty="0"/>
          </a:p>
          <a:p>
            <a:pPr marL="0" indent="0" algn="ctr">
              <a:spcBef>
                <a:spcPts val="160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Организуйте вокруг себя атмосферу </a:t>
            </a:r>
            <a:endParaRPr lang="ru-RU" sz="3600" b="1" dirty="0" smtClean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человеческого счастья и настоящего партнерства</a:t>
            </a:r>
            <a:endParaRPr lang="ru-RU" sz="3600" dirty="0"/>
          </a:p>
          <a:p>
            <a:pPr marL="0" indent="0" algn="ctr">
              <a:spcBef>
                <a:spcPts val="1600"/>
              </a:spcBef>
              <a:buNone/>
            </a:pPr>
            <a:endParaRPr lang="ru-RU" sz="3600" b="1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ctr">
              <a:spcBef>
                <a:spcPts val="1600"/>
              </a:spcBef>
              <a:buNone/>
            </a:pPr>
            <a:r>
              <a:rPr lang="ru-RU" sz="3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Ваш, Тахир Базаров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 ноября 2019 </a:t>
            </a:r>
            <a:r>
              <a:rPr lang="ru-RU" sz="2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г.</a:t>
            </a:r>
            <a:endParaRPr lang="ru-RU" sz="26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2568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Программа Конфест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6" r="-5076"/>
          <a:stretch>
            <a:fillRect/>
          </a:stretch>
        </p:blipFill>
        <p:spPr>
          <a:xfrm>
            <a:off x="952500" y="1756492"/>
            <a:ext cx="11099800" cy="7120808"/>
          </a:xfrm>
        </p:spPr>
      </p:pic>
    </p:spTree>
    <p:extLst>
      <p:ext uri="{BB962C8B-B14F-4D97-AF65-F5344CB8AC3E}">
        <p14:creationId xmlns:p14="http://schemas.microsoft.com/office/powerpoint/2010/main" val="291620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Программа Конфест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2" r="-3412"/>
          <a:stretch>
            <a:fillRect/>
          </a:stretch>
        </p:blipFill>
        <p:spPr>
          <a:xfrm>
            <a:off x="-270230" y="1378172"/>
            <a:ext cx="13052091" cy="8769208"/>
          </a:xfrm>
        </p:spPr>
      </p:pic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.Мандельштам.jpg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3" r="-1058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Образ </a:t>
            </a:r>
            <a:r>
              <a:rPr lang="ru-RU" dirty="0"/>
              <a:t>твой, мучительный и зыбкий,</a:t>
            </a:r>
            <a:br>
              <a:rPr lang="ru-RU" dirty="0"/>
            </a:br>
            <a:r>
              <a:rPr lang="ru-RU" dirty="0"/>
              <a:t>Я не мог в тумане осязать.</a:t>
            </a:r>
            <a:br>
              <a:rPr lang="ru-RU" dirty="0"/>
            </a:br>
            <a:r>
              <a:rPr lang="ru-RU" dirty="0"/>
              <a:t>«Господи!» — сказал я по ошибке,</a:t>
            </a:r>
            <a:br>
              <a:rPr lang="ru-RU" dirty="0"/>
            </a:br>
            <a:r>
              <a:rPr lang="ru-RU" dirty="0"/>
              <a:t>Сам того не думая сказать.</a:t>
            </a:r>
            <a:br>
              <a:rPr lang="ru-RU" dirty="0"/>
            </a:br>
            <a:r>
              <a:rPr lang="ru-RU" dirty="0"/>
              <a:t>Божье имя, как большая птица,</a:t>
            </a:r>
            <a:br>
              <a:rPr lang="ru-RU" dirty="0"/>
            </a:br>
            <a:r>
              <a:rPr lang="ru-RU" dirty="0"/>
              <a:t>Вылетело из моей груди!</a:t>
            </a:r>
            <a:br>
              <a:rPr lang="ru-RU" dirty="0"/>
            </a:br>
            <a:r>
              <a:rPr lang="ru-RU" dirty="0"/>
              <a:t>Впереди густой туман клубится,</a:t>
            </a:r>
            <a:br>
              <a:rPr lang="ru-RU" dirty="0"/>
            </a:br>
            <a:r>
              <a:rPr lang="ru-RU" dirty="0"/>
              <a:t>И пустая клетка позади...</a:t>
            </a:r>
          </a:p>
          <a:p>
            <a:pPr marL="0" indent="0">
              <a:buNone/>
            </a:pPr>
            <a:r>
              <a:rPr lang="ru-RU" dirty="0"/>
              <a:t>ОСИП </a:t>
            </a:r>
            <a:r>
              <a:rPr lang="ru-RU" dirty="0" smtClean="0"/>
              <a:t>МАНДЕЛЬШТАМ (1912)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55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частливые работники.jpg"/>
          <p:cNvPicPr>
            <a:picLocks noGrp="1" noChangeAspect="1"/>
          </p:cNvPicPr>
          <p:nvPr>
            <p:ph type="pic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28" b="-38228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499" y="2590800"/>
            <a:ext cx="5765801" cy="6286500"/>
          </a:xfrm>
        </p:spPr>
        <p:txBody>
          <a:bodyPr/>
          <a:lstStyle/>
          <a:p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делает организацию счастливой?</a:t>
            </a:r>
          </a:p>
          <a:p>
            <a:r>
              <a:rPr lang="ru-RU" dirty="0" smtClean="0"/>
              <a:t>Может быть </a:t>
            </a:r>
            <a:r>
              <a:rPr lang="ru-RU" dirty="0"/>
              <a:t>главная цель компании – быть здоровой </a:t>
            </a:r>
            <a:r>
              <a:rPr lang="ru-RU" dirty="0" smtClean="0"/>
              <a:t>(гармоничной</a:t>
            </a:r>
            <a:r>
              <a:rPr lang="ru-RU" dirty="0"/>
              <a:t>).</a:t>
            </a:r>
          </a:p>
          <a:p>
            <a:r>
              <a:rPr lang="ru-RU" dirty="0"/>
              <a:t>Что этому мешает?</a:t>
            </a:r>
          </a:p>
          <a:p>
            <a:r>
              <a:rPr lang="ru-RU" dirty="0"/>
              <a:t>Чем может помочь бизнес-психология?</a:t>
            </a: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5245100" y="382588"/>
            <a:ext cx="7759700" cy="1444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к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18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gajlmajkl.jpg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r="-18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2500" y="2121302"/>
            <a:ext cx="5334000" cy="6755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Считается</a:t>
            </a:r>
            <a:r>
              <a:rPr lang="ru-RU" dirty="0"/>
              <a:t>, что само понятие счастья весьма расплывчато и невразумительно. Но большинство людей отдает себе полный отчет в том, что это такое. Когда проводились опросы на эту тему, оказалось, что под счастьем люди подразумевают либо </a:t>
            </a:r>
            <a:r>
              <a:rPr lang="ru-RU" dirty="0">
                <a:solidFill>
                  <a:srgbClr val="FF0000"/>
                </a:solidFill>
              </a:rPr>
              <a:t>состояние</a:t>
            </a:r>
            <a:r>
              <a:rPr lang="ru-RU" dirty="0"/>
              <a:t>, когда человек испытывает </a:t>
            </a:r>
            <a:r>
              <a:rPr lang="ru-RU" dirty="0">
                <a:solidFill>
                  <a:srgbClr val="FF0000"/>
                </a:solidFill>
              </a:rPr>
              <a:t>радость</a:t>
            </a:r>
            <a:r>
              <a:rPr lang="ru-RU" dirty="0"/>
              <a:t> или другие </a:t>
            </a:r>
            <a:r>
              <a:rPr lang="ru-RU" dirty="0">
                <a:solidFill>
                  <a:srgbClr val="FF0000"/>
                </a:solidFill>
              </a:rPr>
              <a:t>позитивные эмоции</a:t>
            </a:r>
            <a:r>
              <a:rPr lang="ru-RU" dirty="0"/>
              <a:t>, либо </a:t>
            </a:r>
            <a:r>
              <a:rPr lang="ru-RU" dirty="0">
                <a:solidFill>
                  <a:srgbClr val="FF0000"/>
                </a:solidFill>
              </a:rPr>
              <a:t>удовлетворенность</a:t>
            </a:r>
            <a:r>
              <a:rPr lang="ru-RU" dirty="0"/>
              <a:t> жизнью.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6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27795" y="278364"/>
            <a:ext cx="7724508" cy="1565795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Нагрузки </a:t>
            </a:r>
            <a:r>
              <a:rPr lang="ru-RU" sz="4400" b="1" dirty="0"/>
              <a:t>фактора счастья </a:t>
            </a:r>
            <a:r>
              <a:rPr lang="ru-RU" sz="4400" b="1" dirty="0" smtClean="0"/>
              <a:t>(</a:t>
            </a:r>
            <a:r>
              <a:rPr lang="ru-RU" sz="4400" dirty="0" err="1" smtClean="0"/>
              <a:t>Compton</a:t>
            </a:r>
            <a:r>
              <a:rPr lang="ru-RU" sz="4400" dirty="0" smtClean="0"/>
              <a:t> </a:t>
            </a:r>
            <a:r>
              <a:rPr lang="ru-RU" sz="4400" dirty="0" err="1"/>
              <a:t>et</a:t>
            </a:r>
            <a:r>
              <a:rPr lang="ru-RU" sz="4400" dirty="0"/>
              <a:t> al</a:t>
            </a:r>
            <a:r>
              <a:rPr lang="ru-RU" sz="4400" dirty="0" smtClean="0"/>
              <a:t>.1996)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978292"/>
              </p:ext>
            </p:extLst>
          </p:nvPr>
        </p:nvGraphicFramePr>
        <p:xfrm>
          <a:off x="556728" y="2404389"/>
          <a:ext cx="12021829" cy="605020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30270"/>
                <a:gridCol w="7184282"/>
                <a:gridCol w="4007277"/>
              </a:tblGrid>
              <a:tr h="571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Счастье (</a:t>
                      </a:r>
                      <a:r>
                        <a:rPr lang="ru-RU" sz="2800" dirty="0" err="1" smtClean="0"/>
                        <a:t>Фордис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0,84 </a:t>
                      </a:r>
                      <a:endParaRPr lang="ru-RU" sz="2800" dirty="0"/>
                    </a:p>
                  </a:txBody>
                  <a:tcPr/>
                </a:tc>
              </a:tr>
              <a:tr h="4664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Удовлетворенность жизнью (</a:t>
                      </a:r>
                      <a:r>
                        <a:rPr lang="ru-RU" sz="2800" dirty="0" err="1" smtClean="0"/>
                        <a:t>Динер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0,83 </a:t>
                      </a:r>
                      <a:endParaRPr lang="ru-RU" sz="2800" dirty="0"/>
                    </a:p>
                  </a:txBody>
                  <a:tcPr/>
                </a:tc>
              </a:tr>
              <a:tr h="70078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Аффективный баланс (</a:t>
                      </a:r>
                      <a:r>
                        <a:rPr lang="ru-RU" sz="2800" dirty="0" err="1" smtClean="0"/>
                        <a:t>Бредберн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0,74</a:t>
                      </a:r>
                      <a:endParaRPr lang="ru-RU" sz="2800" dirty="0"/>
                    </a:p>
                  </a:txBody>
                  <a:tcPr/>
                </a:tc>
              </a:tr>
              <a:tr h="9394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Качество жизни (</a:t>
                      </a:r>
                      <a:r>
                        <a:rPr lang="ru-RU" sz="2800" dirty="0" err="1" smtClean="0"/>
                        <a:t>Фленаган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0,69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5715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Оптимизм (Тест жизненных ориентации)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— 0,69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571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Психологическое благополучие (</a:t>
                      </a:r>
                      <a:r>
                        <a:rPr lang="ru-RU" sz="2800" dirty="0" err="1" smtClean="0"/>
                        <a:t>Фордис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/>
                    </a:p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Самооценка (Розенберг)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 0,60</a:t>
                      </a:r>
                    </a:p>
                    <a:p>
                      <a:endParaRPr lang="ru-RU" sz="2800" dirty="0" smtClean="0"/>
                    </a:p>
                    <a:p>
                      <a:r>
                        <a:rPr lang="ru-RU" sz="2800" dirty="0" smtClean="0"/>
                        <a:t> 0,51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00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8766" tIns="48766" rIns="48766" bIns="48766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766" tIns="48766" rIns="48766" bIns="48766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1711</Words>
  <Application>Microsoft Macintosh PowerPoint</Application>
  <PresentationFormat>Другой</PresentationFormat>
  <Paragraphs>272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VI Международная научно-практическая конференция «Бизнес-психология: теория и практика»  Счастливая организация:  возможности и ограничения бизнес психологии</vt:lpstr>
      <vt:lpstr>Счастливые сотрудники</vt:lpstr>
      <vt:lpstr> </vt:lpstr>
      <vt:lpstr>Презентация PowerPoint</vt:lpstr>
      <vt:lpstr>Презентация PowerPoint</vt:lpstr>
      <vt:lpstr>Презентация PowerPoint</vt:lpstr>
      <vt:lpstr>Вопросы к себе</vt:lpstr>
      <vt:lpstr>Презентация PowerPoint</vt:lpstr>
      <vt:lpstr> Нагрузки фактора счастья (Compton et al.1996) </vt:lpstr>
      <vt:lpstr>Презентация PowerPoint</vt:lpstr>
      <vt:lpstr> Контекст </vt:lpstr>
      <vt:lpstr>Риск и страхи</vt:lpstr>
      <vt:lpstr>Презентация PowerPoint</vt:lpstr>
      <vt:lpstr>Безопасная организация</vt:lpstr>
      <vt:lpstr>Презентация PowerPoint</vt:lpstr>
      <vt:lpstr>Презентация PowerPoint</vt:lpstr>
      <vt:lpstr>Субъектная  организация (организация как субъект)</vt:lpstr>
      <vt:lpstr>Презентация PowerPoint</vt:lpstr>
      <vt:lpstr>Презентация PowerPoint</vt:lpstr>
      <vt:lpstr>Счастье как бизнес-модель</vt:lpstr>
      <vt:lpstr>Презентация PowerPoint</vt:lpstr>
      <vt:lpstr>Презентация PowerPoint</vt:lpstr>
      <vt:lpstr>Презентация PowerPoint</vt:lpstr>
      <vt:lpstr>  Не «Кадры решают все»,  а «отношения решают все».  </vt:lpstr>
      <vt:lpstr>Специальные проекты</vt:lpstr>
      <vt:lpstr>Презентация PowerPoint</vt:lpstr>
      <vt:lpstr>Презентация PowerPoint</vt:lpstr>
      <vt:lpstr> Масштабно - инвариантные сети</vt:lpstr>
      <vt:lpstr>Ответы Бизнес-психологии</vt:lpstr>
      <vt:lpstr>Чем заняты студенты?  </vt:lpstr>
      <vt:lpstr>Цифровизация</vt:lpstr>
      <vt:lpstr>Доклады</vt:lpstr>
      <vt:lpstr>Источники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ПСИХОЛОГИЯ ДЛЯ БИЗНЕСА И ЖИЗНИ</dc:title>
  <dc:subject/>
  <dc:creator/>
  <cp:keywords/>
  <dc:description/>
  <cp:lastModifiedBy>mister X</cp:lastModifiedBy>
  <cp:revision>208</cp:revision>
  <dcterms:modified xsi:type="dcterms:W3CDTF">2019-11-29T02:00:21Z</dcterms:modified>
  <cp:category/>
</cp:coreProperties>
</file>