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4" r:id="rId1"/>
    <p:sldMasterId id="2147483741" r:id="rId2"/>
    <p:sldMasterId id="2147483754" r:id="rId3"/>
  </p:sldMasterIdLst>
  <p:notesMasterIdLst>
    <p:notesMasterId r:id="rId26"/>
  </p:notesMasterIdLst>
  <p:handoutMasterIdLst>
    <p:handoutMasterId r:id="rId27"/>
  </p:handoutMasterIdLst>
  <p:sldIdLst>
    <p:sldId id="308" r:id="rId4"/>
    <p:sldId id="258" r:id="rId5"/>
    <p:sldId id="275" r:id="rId6"/>
    <p:sldId id="259" r:id="rId7"/>
    <p:sldId id="315" r:id="rId8"/>
    <p:sldId id="278" r:id="rId9"/>
    <p:sldId id="304" r:id="rId10"/>
    <p:sldId id="280" r:id="rId11"/>
    <p:sldId id="301" r:id="rId12"/>
    <p:sldId id="303" r:id="rId13"/>
    <p:sldId id="302" r:id="rId14"/>
    <p:sldId id="281" r:id="rId15"/>
    <p:sldId id="291" r:id="rId16"/>
    <p:sldId id="312" r:id="rId17"/>
    <p:sldId id="314" r:id="rId18"/>
    <p:sldId id="313" r:id="rId19"/>
    <p:sldId id="293" r:id="rId20"/>
    <p:sldId id="310" r:id="rId21"/>
    <p:sldId id="311" r:id="rId22"/>
    <p:sldId id="309" r:id="rId23"/>
    <p:sldId id="296" r:id="rId24"/>
    <p:sldId id="268" r:id="rId25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123" algn="l" rtl="0" eaLnBrk="0" fontAlgn="base" hangingPunct="0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247" algn="l" rtl="0" eaLnBrk="0" fontAlgn="base" hangingPunct="0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353" algn="l" rtl="0" eaLnBrk="0" fontAlgn="base" hangingPunct="0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476" algn="l" rtl="0" eaLnBrk="0" fontAlgn="base" hangingPunct="0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5600" algn="l" defTabSz="914247" rtl="0" eaLnBrk="1" latinLnBrk="0" hangingPunct="1">
      <a:defRPr sz="43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2723" algn="l" defTabSz="914247" rtl="0" eaLnBrk="1" latinLnBrk="0" hangingPunct="1">
      <a:defRPr sz="43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199842" algn="l" defTabSz="914247" rtl="0" eaLnBrk="1" latinLnBrk="0" hangingPunct="1">
      <a:defRPr sz="43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6953" algn="l" defTabSz="914247" rtl="0" eaLnBrk="1" latinLnBrk="0" hangingPunct="1">
      <a:defRPr sz="43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43C8C"/>
    <a:srgbClr val="AD4597"/>
    <a:srgbClr val="892B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34" autoAdjust="0"/>
    <p:restoredTop sz="86406" autoAdjust="0"/>
  </p:normalViewPr>
  <p:slideViewPr>
    <p:cSldViewPr snapToGrid="0">
      <p:cViewPr>
        <p:scale>
          <a:sx n="41" d="100"/>
          <a:sy n="41" d="100"/>
        </p:scale>
        <p:origin x="-216" y="-55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6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095C90-3C76-4497-928F-4A85EF0A11D1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9B6555-621B-48CD-ADE0-5B93829A1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768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C3F7-2EA1-F34B-A1F6-49BD6A91E3EE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3DBD2-41CF-024F-9950-059F1D1D0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36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7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6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3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2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3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31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лек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5075" y="0"/>
            <a:ext cx="7435851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10.png" descr="image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69" y="714377"/>
            <a:ext cx="222885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554163" y="4030775"/>
            <a:ext cx="13733461" cy="792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altLang="ru-RU" noProof="0" dirty="0" smtClean="0">
                <a:sym typeface="Helvetica Light" charset="0"/>
              </a:rPr>
              <a:t>Текст</a:t>
            </a:r>
            <a:endParaRPr lang="en-US" altLang="ru-RU" noProof="0" dirty="0" smtClean="0">
              <a:sym typeface="Helvetica Light" charset="0"/>
            </a:endParaRPr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31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BAE2E403-FC6F-4DD9-A8BE-A9BB2A22840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9" name="Прямоугольник 7"/>
          <p:cNvSpPr>
            <a:spLocks noChangeArrowheads="1"/>
          </p:cNvSpPr>
          <p:nvPr userDrawn="1"/>
        </p:nvSpPr>
        <p:spPr bwMode="auto">
          <a:xfrm>
            <a:off x="238126" y="233364"/>
            <a:ext cx="23907749" cy="13249276"/>
          </a:xfrm>
          <a:prstGeom prst="rect">
            <a:avLst/>
          </a:prstGeom>
          <a:noFill/>
          <a:ln w="508000" algn="ctr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2" tIns="45718" rIns="91422" bIns="45718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4039065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бочая страница. БЕЛЫЙ ФОН.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31360" y="377280"/>
            <a:ext cx="17281920" cy="836116"/>
          </a:xfrm>
        </p:spPr>
        <p:txBody>
          <a:bodyPr>
            <a:normAutofit/>
          </a:bodyPr>
          <a:lstStyle>
            <a:lvl1pPr algn="r">
              <a:defRPr sz="7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1360" y="2537531"/>
            <a:ext cx="16761024" cy="9051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784" y="12896543"/>
            <a:ext cx="5689600" cy="730250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3" hasCustomPrompt="1"/>
          </p:nvPr>
        </p:nvSpPr>
        <p:spPr>
          <a:xfrm>
            <a:off x="1246784" y="2537520"/>
            <a:ext cx="4608512" cy="273630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4" hasCustomPrompt="1"/>
          </p:nvPr>
        </p:nvSpPr>
        <p:spPr>
          <a:xfrm>
            <a:off x="1246784" y="5705872"/>
            <a:ext cx="4608512" cy="25922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5" hasCustomPrompt="1"/>
          </p:nvPr>
        </p:nvSpPr>
        <p:spPr>
          <a:xfrm>
            <a:off x="1246784" y="8730208"/>
            <a:ext cx="4608512" cy="28803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06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. КРАСНЫЙ ФОН.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31360" y="377280"/>
            <a:ext cx="17281920" cy="836116"/>
          </a:xfrm>
        </p:spPr>
        <p:txBody>
          <a:bodyPr>
            <a:normAutofit/>
          </a:bodyPr>
          <a:lstStyle>
            <a:lvl1pPr algn="r">
              <a:defRPr sz="7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784" y="2537531"/>
            <a:ext cx="21945600" cy="90519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784" y="12896543"/>
            <a:ext cx="5689600" cy="730250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бочая страница. СЕРЫЙ ФОН.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431360" y="377280"/>
            <a:ext cx="17281920" cy="836116"/>
          </a:xfrm>
          <a:prstGeom prst="rect">
            <a:avLst/>
          </a:prstGeom>
        </p:spPr>
        <p:txBody>
          <a:bodyPr vert="horz" lIns="217671" tIns="108836" rIns="217671" bIns="108836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7600" dirty="0" smtClean="0">
                <a:solidFill>
                  <a:srgbClr val="C0504D">
                    <a:lumMod val="75000"/>
                  </a:srgbClr>
                </a:solidFill>
              </a:rPr>
              <a:t>КОЛОНТИТУЛ</a:t>
            </a:r>
            <a:endParaRPr lang="ru-RU" sz="76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784" y="12896543"/>
            <a:ext cx="5689600" cy="730250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6431360" y="2537531"/>
            <a:ext cx="16761024" cy="9051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6" name="Объект 2"/>
          <p:cNvSpPr>
            <a:spLocks noGrp="1"/>
          </p:cNvSpPr>
          <p:nvPr>
            <p:ph idx="13" hasCustomPrompt="1"/>
          </p:nvPr>
        </p:nvSpPr>
        <p:spPr>
          <a:xfrm>
            <a:off x="1246784" y="2537520"/>
            <a:ext cx="4608512" cy="273630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4" hasCustomPrompt="1"/>
          </p:nvPr>
        </p:nvSpPr>
        <p:spPr>
          <a:xfrm>
            <a:off x="1246784" y="5705872"/>
            <a:ext cx="4608512" cy="25922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15" hasCustomPrompt="1"/>
          </p:nvPr>
        </p:nvSpPr>
        <p:spPr>
          <a:xfrm>
            <a:off x="1246784" y="8730208"/>
            <a:ext cx="4608512" cy="288032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5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657600" y="5705872"/>
            <a:ext cx="17068800" cy="3505200"/>
          </a:xfrm>
        </p:spPr>
        <p:txBody>
          <a:bodyPr>
            <a:normAutofit/>
          </a:bodyPr>
          <a:lstStyle>
            <a:lvl1pPr marL="0" indent="0" algn="ctr">
              <a:buNone/>
              <a:defRPr sz="6700">
                <a:solidFill>
                  <a:schemeClr val="accent2">
                    <a:lumMod val="75000"/>
                  </a:schemeClr>
                </a:solidFill>
              </a:defRPr>
            </a:lvl1pPr>
            <a:lvl2pPr marL="10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Санкт-Петербургский</a:t>
            </a:r>
            <a:br>
              <a:rPr lang="ru-RU" dirty="0" smtClean="0"/>
            </a:br>
            <a:r>
              <a:rPr lang="ru-RU" dirty="0" smtClean="0"/>
              <a:t>государственный университет</a:t>
            </a:r>
            <a:br>
              <a:rPr lang="ru-RU" dirty="0" smtClean="0"/>
            </a:br>
            <a:r>
              <a:rPr lang="ru-RU" dirty="0" smtClean="0"/>
              <a:t>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796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BE5F8B-F863-4113-8046-7390BDD9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C57A192-AB29-46D3-89C7-1415818B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C160-E974-4FC2-B3D2-329C102FB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E12F250-14B3-47CD-8AC8-1E3A870E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40F4F48-7C5D-48BE-9700-3AFB6C5E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D90F-5743-486D-AF45-6EEA30D68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36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+текст+лек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5075" y="0"/>
            <a:ext cx="7435851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10.png" descr="image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69" y="714377"/>
            <a:ext cx="222885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403021" y="4030775"/>
            <a:ext cx="6884603" cy="792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altLang="ru-RU" noProof="0" dirty="0" smtClean="0">
                <a:sym typeface="Helvetica Light" charset="0"/>
              </a:rPr>
              <a:t>Текст</a:t>
            </a:r>
            <a:endParaRPr lang="en-US" altLang="ru-RU" noProof="0" dirty="0" smtClean="0">
              <a:sym typeface="Helvetica Light" charset="0"/>
            </a:endParaRPr>
          </a:p>
        </p:txBody>
      </p:sp>
      <p:sp>
        <p:nvSpPr>
          <p:cNvPr id="11" name="Text Box 3"/>
          <p:cNvSpPr txBox="1"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algn="r" eaLnBrk="1" hangingPunct="1">
              <a:defRPr sz="31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7B201AF9-F0F0-4611-B635-E5589B55286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12" name="Прямоугольник 7"/>
          <p:cNvSpPr>
            <a:spLocks noChangeArrowheads="1"/>
          </p:cNvSpPr>
          <p:nvPr userDrawn="1"/>
        </p:nvSpPr>
        <p:spPr bwMode="auto">
          <a:xfrm>
            <a:off x="238126" y="233364"/>
            <a:ext cx="23907749" cy="13249276"/>
          </a:xfrm>
          <a:prstGeom prst="rect">
            <a:avLst/>
          </a:prstGeom>
          <a:noFill/>
          <a:ln w="508000" algn="ctr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2" tIns="45718" rIns="91422" bIns="45718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1554163" y="10550526"/>
            <a:ext cx="6276976" cy="1401764"/>
          </a:xfrm>
        </p:spPr>
        <p:txBody>
          <a:bodyPr/>
          <a:lstStyle>
            <a:lvl1pPr>
              <a:defRPr sz="3100" baseline="0"/>
            </a:lvl1pPr>
          </a:lstStyle>
          <a:p>
            <a:pPr lvl="0"/>
            <a:r>
              <a:rPr lang="ru-RU" dirty="0" smtClean="0"/>
              <a:t>Подпись к изображению (+ссылка на изображение, если взято из сети</a:t>
            </a:r>
            <a:r>
              <a:rPr lang="en-US" dirty="0" smtClean="0"/>
              <a:t> </a:t>
            </a:r>
            <a:r>
              <a:rPr lang="ru-RU" dirty="0" smtClean="0"/>
              <a:t>Интернет)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793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+текст+лек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5075" y="0"/>
            <a:ext cx="7435851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10.png" descr="image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69" y="714377"/>
            <a:ext cx="222885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1" name="Text Box 3"/>
          <p:cNvSpPr txBox="1"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algn="r" eaLnBrk="1" hangingPunct="1">
              <a:defRPr sz="31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7B201AF9-F0F0-4611-B635-E5589B55286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12" name="Прямоугольник 7"/>
          <p:cNvSpPr>
            <a:spLocks noChangeArrowheads="1"/>
          </p:cNvSpPr>
          <p:nvPr userDrawn="1"/>
        </p:nvSpPr>
        <p:spPr bwMode="auto">
          <a:xfrm>
            <a:off x="238126" y="233364"/>
            <a:ext cx="23907749" cy="13249276"/>
          </a:xfrm>
          <a:prstGeom prst="rect">
            <a:avLst/>
          </a:prstGeom>
          <a:noFill/>
          <a:ln w="508000" algn="ctr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2" tIns="45718" rIns="91422" bIns="45718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1554163" y="10527339"/>
            <a:ext cx="12091499" cy="1008186"/>
          </a:xfrm>
        </p:spPr>
        <p:txBody>
          <a:bodyPr/>
          <a:lstStyle>
            <a:lvl1pPr>
              <a:defRPr sz="3100" baseline="0"/>
            </a:lvl1pPr>
          </a:lstStyle>
          <a:p>
            <a:pPr lvl="0"/>
            <a:r>
              <a:rPr lang="ru-RU" dirty="0" smtClean="0"/>
              <a:t>Подпись к видео (+ссылка на видео для скачивания с указанием точного промежутка времени)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4595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+текст+лек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0.png" descr="image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69" y="714377"/>
            <a:ext cx="222885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1" name="Text Box 3"/>
          <p:cNvSpPr txBox="1"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algn="r" eaLnBrk="1" hangingPunct="1">
              <a:defRPr sz="31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7B201AF9-F0F0-4611-B635-E5589B55286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12" name="Прямоугольник 7"/>
          <p:cNvSpPr>
            <a:spLocks noChangeArrowheads="1"/>
          </p:cNvSpPr>
          <p:nvPr userDrawn="1"/>
        </p:nvSpPr>
        <p:spPr bwMode="auto">
          <a:xfrm>
            <a:off x="238126" y="233364"/>
            <a:ext cx="23907749" cy="13249276"/>
          </a:xfrm>
          <a:prstGeom prst="rect">
            <a:avLst/>
          </a:prstGeom>
          <a:noFill/>
          <a:ln w="508000" algn="ctr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2" tIns="45718" rIns="91422" bIns="45718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4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7905" y="9239250"/>
            <a:ext cx="3073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7702213" y="3925888"/>
            <a:ext cx="5399088" cy="2932112"/>
          </a:xfrm>
        </p:spPr>
        <p:txBody>
          <a:bodyPr/>
          <a:lstStyle>
            <a:lvl1pPr>
              <a:defRPr sz="3100" baseline="0"/>
            </a:lvl1pPr>
          </a:lstStyle>
          <a:p>
            <a:pPr lvl="0"/>
            <a:r>
              <a:rPr lang="ru-RU" dirty="0" smtClean="0"/>
              <a:t>Подпись к изображению (+ссылка на изображение, если взято из сети</a:t>
            </a:r>
            <a:r>
              <a:rPr lang="en-US" dirty="0" smtClean="0"/>
              <a:t> </a:t>
            </a:r>
            <a:r>
              <a:rPr lang="ru-RU" dirty="0" smtClean="0"/>
              <a:t>Интернет)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62157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7905" y="9239250"/>
            <a:ext cx="3073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4163" y="1400278"/>
            <a:ext cx="21248688" cy="228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54183" y="4030775"/>
            <a:ext cx="16639245" cy="792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ru-RU" noProof="0" dirty="0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ru-RU" noProof="0" dirty="0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ru-RU" noProof="0" dirty="0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ru-RU" noProof="0" dirty="0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ru-RU" noProof="0" dirty="0" smtClean="0">
                <a:sym typeface="Helvetica Light" charset="0"/>
              </a:rPr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31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A811AD86-BEF6-4BE2-B398-11A3FF07CB1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407149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163" y="1400176"/>
            <a:ext cx="20321099" cy="2286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4DF9D-ECB7-4BEF-942B-A9B9ECD11C73}" type="slidenum">
              <a:rPr lang="en-US" altLang="ru-RU" smtClean="0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728620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сточн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0EE38-A904-43AD-8ED8-B3D49C88AF1C}" type="slidenum">
              <a:rPr lang="en-US" altLang="ru-RU" smtClean="0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4163" y="1400278"/>
            <a:ext cx="21248688" cy="2286000"/>
          </a:xfrm>
          <a:prstGeom prst="rect">
            <a:avLst/>
          </a:prstGeom>
        </p:spPr>
        <p:txBody>
          <a:bodyPr lIns="91422" tIns="45718" rIns="91422" bIns="45718"/>
          <a:lstStyle>
            <a:lvl1pPr>
              <a:defRPr baseline="0"/>
            </a:lvl1pPr>
          </a:lstStyle>
          <a:p>
            <a:r>
              <a:rPr lang="ru-RU" dirty="0" smtClean="0"/>
              <a:t>Используемые источники к модулю</a:t>
            </a:r>
            <a:endParaRPr lang="ru-RU" dirty="0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554163" y="4016389"/>
            <a:ext cx="21248688" cy="7959726"/>
          </a:xfrm>
          <a:prstGeom prst="rect">
            <a:avLst/>
          </a:prstGeom>
        </p:spPr>
        <p:txBody>
          <a:bodyPr lIns="91422" tIns="45718" rIns="91422" bIns="45718"/>
          <a:lstStyle>
            <a:lvl1pPr marL="742817" indent="-742817">
              <a:buFont typeface="+mj-lt"/>
              <a:buAutoNum type="arabicPeriod"/>
              <a:defRPr baseline="0"/>
            </a:lvl1pPr>
          </a:lstStyle>
          <a:p>
            <a:pPr lvl="0"/>
            <a:r>
              <a:rPr lang="ru-RU" dirty="0" smtClean="0"/>
              <a:t>Ссылки на интернет-источники </a:t>
            </a:r>
          </a:p>
          <a:p>
            <a:pPr lvl="0"/>
            <a:r>
              <a:rPr lang="ru-RU" dirty="0" smtClean="0"/>
              <a:t>Литература</a:t>
            </a:r>
          </a:p>
          <a:p>
            <a:pPr lvl="0"/>
            <a:r>
              <a:rPr lang="ru-RU" dirty="0" smtClean="0"/>
              <a:t>Статьи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10891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 университ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0EE38-A904-43AD-8ED8-B3D49C88AF1C}" type="slidenum">
              <a:rPr lang="en-US" altLang="ru-RU" smtClean="0"/>
              <a:pPr>
                <a:defRPr/>
              </a:pPr>
              <a:t>‹#›</a:t>
            </a:fld>
            <a:endParaRPr lang="en-US" alt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719" y="5568267"/>
            <a:ext cx="9092915" cy="25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2565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828800" y="4260891"/>
            <a:ext cx="20726400" cy="2940050"/>
          </a:xfrm>
        </p:spPr>
        <p:txBody>
          <a:bodyPr>
            <a:normAutofit/>
          </a:bodyPr>
          <a:lstStyle>
            <a:lvl1pPr>
              <a:defRPr sz="11400" b="1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10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099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54163" y="1400176"/>
            <a:ext cx="1373346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>
                <a:sym typeface="Helvetica Light" charset="0"/>
              </a:rPr>
              <a:t>Заголовок слайда</a:t>
            </a:r>
            <a:endParaRPr lang="en-US" altLang="ru-RU" dirty="0" smtClean="0">
              <a:sym typeface="Helvetica Light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4163" y="4030677"/>
            <a:ext cx="13733461" cy="792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>
                <a:sym typeface="Helvetica Light" charset="0"/>
              </a:rPr>
              <a:t>Текст</a:t>
            </a:r>
            <a:endParaRPr lang="en-US" altLang="ru-RU" dirty="0" smtClean="0">
              <a:sym typeface="Helvetica Light" charset="0"/>
            </a:endParaRPr>
          </a:p>
        </p:txBody>
      </p:sp>
      <p:pic>
        <p:nvPicPr>
          <p:cNvPr id="2052" name="image10.png" descr="image1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69" y="714377"/>
            <a:ext cx="222885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53" name="Прямоугольник 7"/>
          <p:cNvSpPr>
            <a:spLocks noChangeArrowheads="1"/>
          </p:cNvSpPr>
          <p:nvPr/>
        </p:nvSpPr>
        <p:spPr bwMode="auto">
          <a:xfrm>
            <a:off x="238126" y="233364"/>
            <a:ext cx="23907749" cy="13249276"/>
          </a:xfrm>
          <a:prstGeom prst="rect">
            <a:avLst/>
          </a:prstGeom>
          <a:noFill/>
          <a:ln w="508000" algn="ctr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2" tIns="45718" rIns="91422" bIns="45718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325563" y="12419029"/>
            <a:ext cx="647701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22" tIns="45718" rIns="9142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1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4434DF9D-ECB7-4BEF-942B-A9B9ECD11C7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0126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8" r:id="rId2"/>
    <p:sldLayoutId id="2147483752" r:id="rId3"/>
    <p:sldLayoutId id="2147483753" r:id="rId4"/>
    <p:sldLayoutId id="2147483749" r:id="rId5"/>
    <p:sldLayoutId id="2147483751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Helvetica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5pPr>
      <a:lvl6pPr marL="457123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6pPr>
      <a:lvl7pPr marL="914247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7pPr>
      <a:lvl8pPr marL="1371353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8pPr>
      <a:lvl9pPr marL="1828476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5pPr>
      <a:lvl6pPr marL="2514161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7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1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5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6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3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2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3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325563" y="12419029"/>
            <a:ext cx="647701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22" tIns="45718" rIns="9142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1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C760EE38-A904-43AD-8ED8-B3D49C88AF1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238126" y="233364"/>
            <a:ext cx="23907749" cy="13249276"/>
          </a:xfrm>
          <a:prstGeom prst="rect">
            <a:avLst/>
          </a:prstGeom>
          <a:noFill/>
          <a:ln w="5080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2" tIns="45718" rIns="91422" bIns="45718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97564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6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5pPr>
      <a:lvl6pPr marL="457123" algn="ctr" rtl="0" eaLnBrk="1" fontAlgn="base" hangingPunct="1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6pPr>
      <a:lvl7pPr marL="914247" algn="ctr" rtl="0" eaLnBrk="1" fontAlgn="base" hangingPunct="1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7pPr>
      <a:lvl8pPr marL="1371353" algn="ctr" rtl="0" eaLnBrk="1" fontAlgn="base" hangingPunct="1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8pPr>
      <a:lvl9pPr marL="1828476" algn="ctr" rtl="0" eaLnBrk="1" fontAlgn="base" hangingPunct="1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5pPr>
      <a:lvl6pPr marL="2514161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7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1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5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6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3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2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3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71" tIns="108836" rIns="217671" bIns="1088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3200413"/>
            <a:ext cx="21945600" cy="9051926"/>
          </a:xfrm>
          <a:prstGeom prst="rect">
            <a:avLst/>
          </a:prstGeom>
        </p:spPr>
        <p:txBody>
          <a:bodyPr vert="horz" lIns="217671" tIns="108836" rIns="217671" bIns="1088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9200" y="12712741"/>
            <a:ext cx="5689600" cy="730250"/>
          </a:xfrm>
          <a:prstGeom prst="rect">
            <a:avLst/>
          </a:prstGeom>
        </p:spPr>
        <p:txBody>
          <a:bodyPr vert="horz" lIns="217671" tIns="108836" rIns="217671" bIns="10883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6714"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2176714" eaLnBrk="1" fontAlgn="auto" hangingPunct="1">
                <a:spcBef>
                  <a:spcPts val="0"/>
                </a:spcBef>
                <a:spcAft>
                  <a:spcPts val="0"/>
                </a:spcAft>
              </a:pPr>
              <a:t>27.11.2019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31200" y="12712741"/>
            <a:ext cx="7721600" cy="730250"/>
          </a:xfrm>
          <a:prstGeom prst="rect">
            <a:avLst/>
          </a:prstGeom>
        </p:spPr>
        <p:txBody>
          <a:bodyPr vert="horz" lIns="217671" tIns="108836" rIns="217671" bIns="10883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671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475200" y="12712741"/>
            <a:ext cx="5689600" cy="730250"/>
          </a:xfrm>
          <a:prstGeom prst="rect">
            <a:avLst/>
          </a:prstGeom>
        </p:spPr>
        <p:txBody>
          <a:bodyPr vert="horz" lIns="217671" tIns="108836" rIns="217671" bIns="10883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6714"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217671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3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</p:sldLayoutIdLst>
  <p:txStyles>
    <p:titleStyle>
      <a:lvl1pPr algn="ctr" defTabSz="2176714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63" indent="-816263" algn="l" defTabSz="2176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83" indent="-680228" algn="l" defTabSz="2176714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893" indent="-544179" algn="l" defTabSz="2176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250" indent="-544179" algn="l" defTabSz="2176714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607" indent="-544179" algn="l" defTabSz="2176714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961" indent="-544179" algn="l" defTabSz="2176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316" indent="-544179" algn="l" defTabSz="2176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670" indent="-544179" algn="l" defTabSz="2176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023" indent="-544179" algn="l" defTabSz="2176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17671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57" algn="l" defTabSz="217671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714" algn="l" defTabSz="217671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071" algn="l" defTabSz="217671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428" algn="l" defTabSz="217671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785" algn="l" defTabSz="217671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140" algn="l" defTabSz="217671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492" algn="l" defTabSz="217671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851" algn="l" defTabSz="217671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-2743200" y="19126199"/>
            <a:ext cx="723900" cy="1123951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5448300"/>
            <a:ext cx="21564600" cy="41910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</a:t>
            </a:r>
            <a:r>
              <a:rPr lang="ru-RU" sz="9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орпоративная психология: современные тенденции</a:t>
            </a:r>
            <a:endParaRPr lang="ru-RU" sz="9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53187" y="10910021"/>
            <a:ext cx="6187863" cy="707882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eaLnBrk="1" hangingPunct="1"/>
            <a:r>
              <a:rPr lang="ru-RU" sz="4000" b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Light" charset="0"/>
              </a:rPr>
              <a:t>Ольга Сергеевна Дейнека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47604" y="11617903"/>
            <a:ext cx="2642225" cy="707882"/>
          </a:xfrm>
          <a:prstGeom prst="rect">
            <a:avLst/>
          </a:prstGeom>
        </p:spPr>
        <p:txBody>
          <a:bodyPr wrap="none" lIns="91422" tIns="45718" rIns="91422" bIns="45718">
            <a:spAutoFit/>
          </a:bodyPr>
          <a:lstStyle/>
          <a:p>
            <a:pPr lvl="0" eaLnBrk="1" hangingPunct="1"/>
            <a:r>
              <a:rPr lang="ru-RU" sz="4000" b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Light" charset="0"/>
              </a:rPr>
              <a:t>Профессор</a:t>
            </a:r>
          </a:p>
        </p:txBody>
      </p:sp>
    </p:spTree>
    <p:extLst>
      <p:ext uri="{BB962C8B-B14F-4D97-AF65-F5344CB8AC3E}">
        <p14:creationId xmlns:p14="http://schemas.microsoft.com/office/powerpoint/2010/main" xmlns="" val="30601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вуза, </a:t>
            </a:r>
            <a:r>
              <a:rPr lang="ru-RU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Зоненфельду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01AF9-F0F0-4611-B635-E5589B552861}" type="slidenum">
              <a:rPr lang="en-US" altLang="ru-RU" smtClean="0"/>
              <a:pPr>
                <a:defRPr/>
              </a:pPr>
              <a:t>10</a:t>
            </a:fld>
            <a:endParaRPr lang="en-US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676900" y="4525963"/>
            <a:ext cx="14144625" cy="4103687"/>
          </a:xfrm>
        </p:spPr>
        <p:txBody>
          <a:bodyPr/>
          <a:lstStyle/>
          <a:p>
            <a:pPr marL="685683" indent="-68568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71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«клубной культуры», </a:t>
            </a:r>
          </a:p>
          <a:p>
            <a:pPr marL="685683" indent="-68568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71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по службе зависит от </a:t>
            </a:r>
            <a:r>
              <a:rPr lang="ru-RU" sz="71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стажа</a:t>
            </a:r>
            <a:endParaRPr lang="ru-RU" sz="7100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7100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683" indent="-68568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1306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Акоффу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01AF9-F0F0-4611-B635-E5589B552861}" type="slidenum">
              <a:rPr lang="en-US" altLang="ru-RU" smtClean="0"/>
              <a:pPr>
                <a:defRPr/>
              </a:pPr>
              <a:t>11</a:t>
            </a:fld>
            <a:endParaRPr lang="en-US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19700" y="3916363"/>
            <a:ext cx="13439775" cy="7921625"/>
          </a:xfrm>
        </p:spPr>
        <p:txBody>
          <a:bodyPr/>
          <a:lstStyle/>
          <a:p>
            <a:pPr marL="685683" indent="-68568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71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«консультативный тип» культуры, </a:t>
            </a:r>
          </a:p>
          <a:p>
            <a:pPr marL="685683" indent="-68568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71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</a:t>
            </a:r>
            <a:r>
              <a:rPr lang="ru-RU" sz="71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71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целей и средств </a:t>
            </a:r>
          </a:p>
          <a:p>
            <a:pPr marL="685683" indent="-68568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71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предоставляет социальные услуги</a:t>
            </a:r>
            <a:endParaRPr lang="ru-RU" sz="7100" dirty="0"/>
          </a:p>
        </p:txBody>
      </p:sp>
    </p:spTree>
    <p:extLst>
      <p:ext uri="{BB962C8B-B14F-4D97-AF65-F5344CB8AC3E}">
        <p14:creationId xmlns:p14="http://schemas.microsoft.com/office/powerpoint/2010/main" xmlns="" val="2229636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культура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Б.Карлоффу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01AF9-F0F0-4611-B635-E5589B552861}" type="slidenum">
              <a:rPr lang="en-US" altLang="ru-RU" smtClean="0"/>
              <a:pPr>
                <a:defRPr/>
              </a:pPr>
              <a:t>12</a:t>
            </a:fld>
            <a:endParaRPr lang="en-US" alt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2" y="3657607"/>
            <a:ext cx="15525749" cy="878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50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Тип взаимоотношений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01AF9-F0F0-4611-B635-E5589B552861}" type="slidenum">
              <a:rPr lang="en-US" altLang="ru-RU" smtClean="0"/>
              <a:pPr>
                <a:defRPr/>
              </a:pPr>
              <a:t>13</a:t>
            </a:fld>
            <a:endParaRPr lang="en-US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72100" y="6780213"/>
            <a:ext cx="14135100" cy="5811837"/>
          </a:xfrm>
        </p:spPr>
        <p:txBody>
          <a:bodyPr/>
          <a:lstStyle/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корпоративной культуры вуза характерны умеренно-авторитарные вертикальные отношения, для которых типично повышенное внимание к позиции руководства, сравнительно высокий уровень ответственности перед организацией, которую представляет ректор.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869" y="2934494"/>
            <a:ext cx="8092280" cy="3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0295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ценности</a:t>
            </a:r>
            <a:endParaRPr lang="ru-RU" altLang="ru-RU" sz="5400" dirty="0" smtClean="0">
              <a:solidFill>
                <a:schemeClr val="accent2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639550" y="3116263"/>
            <a:ext cx="11696700" cy="8809037"/>
          </a:xfrm>
        </p:spPr>
        <p:txBody>
          <a:bodyPr/>
          <a:lstStyle/>
          <a:p>
            <a:pPr lvl="0"/>
            <a:r>
              <a:rPr lang="ru-RU" sz="54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60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4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</a:t>
            </a:r>
            <a:r>
              <a:rPr lang="ru-RU" sz="54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</a:t>
            </a:r>
            <a:r>
              <a:rPr lang="ru-RU" sz="54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 smtClean="0">
              <a:solidFill>
                <a:srgbClr val="33339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5400" b="1" dirty="0">
              <a:solidFill>
                <a:srgbClr val="33339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404" lvl="0" indent="-571404">
              <a:buFont typeface="Wingdings" panose="05000000000000000000" pitchFamily="2" charset="2"/>
              <a:buChar char="ü"/>
            </a:pP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404" lvl="0" indent="-571404">
              <a:buFont typeface="Wingdings" panose="05000000000000000000" pitchFamily="2" charset="2"/>
              <a:buChar char="ü"/>
            </a:pP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 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направлениях 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571404" lvl="0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и личное совершенствование 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404" lvl="0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 </a:t>
            </a:r>
          </a:p>
          <a:p>
            <a:pPr marL="571404" lvl="0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подход </a:t>
            </a:r>
          </a:p>
          <a:p>
            <a:pPr>
              <a:lnSpc>
                <a:spcPct val="120000"/>
              </a:lnSpc>
            </a:pPr>
            <a:endParaRPr lang="ru-RU" altLang="ru-RU" sz="4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724" y="3375028"/>
            <a:ext cx="7839075" cy="799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301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ценности</a:t>
            </a:r>
            <a:endParaRPr lang="ru-RU" altLang="ru-RU" sz="5400" dirty="0" smtClean="0">
              <a:solidFill>
                <a:schemeClr val="accent2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20650" y="3763963"/>
            <a:ext cx="10020300" cy="8066087"/>
          </a:xfrm>
        </p:spPr>
        <p:txBody>
          <a:bodyPr/>
          <a:lstStyle/>
          <a:p>
            <a:pPr lvl="0"/>
            <a:r>
              <a:rPr lang="en-US" sz="60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0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0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</a:t>
            </a:r>
            <a:r>
              <a:rPr lang="ru-RU" sz="6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ru-RU" sz="60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dirty="0" smtClean="0">
              <a:solidFill>
                <a:srgbClr val="33339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6000" b="1" dirty="0">
              <a:solidFill>
                <a:srgbClr val="33339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098" indent="-857098">
              <a:buFont typeface="Wingdings" panose="05000000000000000000" pitchFamily="2" charset="2"/>
              <a:buChar char="ü"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</a:t>
            </a:r>
            <a:r>
              <a:rPr lang="ru-RU" sz="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работнику</a:t>
            </a:r>
            <a:endParaRPr lang="ru-RU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098" indent="-857098">
              <a:buFont typeface="Wingdings" panose="05000000000000000000" pitchFamily="2" charset="2"/>
              <a:buChar char="ü"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к общению</a:t>
            </a:r>
          </a:p>
          <a:p>
            <a:pPr marL="857098" indent="-857098">
              <a:buFont typeface="Wingdings" panose="05000000000000000000" pitchFamily="2" charset="2"/>
              <a:buChar char="ü"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учитывать иную позицию</a:t>
            </a:r>
          </a:p>
          <a:p>
            <a:pPr>
              <a:lnSpc>
                <a:spcPct val="120000"/>
              </a:lnSpc>
            </a:pPr>
            <a:endParaRPr lang="ru-RU" altLang="ru-RU" sz="4400" dirty="0" smtClean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48100"/>
            <a:ext cx="826770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248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ценности</a:t>
            </a:r>
            <a:endParaRPr lang="ru-RU" altLang="ru-RU" sz="5400" dirty="0" smtClean="0">
              <a:solidFill>
                <a:schemeClr val="accent2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639800" y="3611563"/>
            <a:ext cx="9182100" cy="7227887"/>
          </a:xfrm>
        </p:spPr>
        <p:txBody>
          <a:bodyPr/>
          <a:lstStyle/>
          <a:p>
            <a:pPr lvl="0"/>
            <a:r>
              <a:rPr lang="ru-RU" sz="60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60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Командный </a:t>
            </a:r>
            <a:r>
              <a:rPr lang="ru-RU" sz="6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</a:t>
            </a:r>
            <a:r>
              <a:rPr lang="ru-RU" sz="6000" b="1" dirty="0" smtClean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dirty="0" smtClean="0">
              <a:solidFill>
                <a:srgbClr val="33339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6000" b="1" dirty="0">
              <a:solidFill>
                <a:srgbClr val="33339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404" indent="-571404">
              <a:buFont typeface="Wingdings" panose="05000000000000000000" pitchFamily="2" charset="2"/>
              <a:buChar char="ü"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этика</a:t>
            </a:r>
          </a:p>
          <a:p>
            <a:pPr marL="571404" indent="-571404">
              <a:buFont typeface="Wingdings" panose="05000000000000000000" pitchFamily="2" charset="2"/>
              <a:buChar char="ü"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ответственность </a:t>
            </a:r>
          </a:p>
          <a:p>
            <a:pPr marL="742817" indent="-742817">
              <a:buFont typeface="Wingdings" panose="05000000000000000000" pitchFamily="2" charset="2"/>
              <a:buChar char="ü"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взаимопомощь и взаимоуважение </a:t>
            </a:r>
          </a:p>
          <a:p>
            <a:pPr>
              <a:lnSpc>
                <a:spcPct val="120000"/>
              </a:lnSpc>
            </a:pPr>
            <a:endParaRPr lang="ru-RU" altLang="ru-RU" sz="4400" dirty="0" smtClean="0"/>
          </a:p>
        </p:txBody>
      </p:sp>
      <p:pic>
        <p:nvPicPr>
          <p:cNvPr id="3074" name="Picture 2" descr="C:\Users\st001513\Desktop\Университская жизнь\COE-Struct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086100"/>
            <a:ext cx="8934450" cy="843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917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Корпоративное поведение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01AF9-F0F0-4611-B635-E5589B552861}" type="slidenum">
              <a:rPr lang="en-US" altLang="ru-RU" smtClean="0"/>
              <a:pPr>
                <a:defRPr/>
              </a:pPr>
              <a:t>17</a:t>
            </a:fld>
            <a:endParaRPr lang="en-US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724150" y="3935413"/>
            <a:ext cx="9029700" cy="7418387"/>
          </a:xfrm>
        </p:spPr>
        <p:txBody>
          <a:bodyPr/>
          <a:lstStyle/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проявлять вежливость, тактичность и ответственность:</a:t>
            </a:r>
          </a:p>
          <a:p>
            <a:pPr marL="571404" indent="-571404">
              <a:buFont typeface="Arial" panose="020B0604020202020204" pitchFamily="34" charset="0"/>
              <a:buChar char="•"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себе</a:t>
            </a:r>
          </a:p>
          <a:p>
            <a:pPr marL="571404" indent="-571404">
              <a:buFont typeface="Arial" panose="020B0604020202020204" pitchFamily="34" charset="0"/>
              <a:buChar char="•"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коллегам</a:t>
            </a:r>
          </a:p>
          <a:p>
            <a:pPr marL="571404" indent="-571404">
              <a:buFont typeface="Arial" panose="020B0604020202020204" pitchFamily="34" charset="0"/>
              <a:buChar char="•"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</a:p>
          <a:p>
            <a:pPr marL="571404" indent="-571404">
              <a:buFont typeface="Arial" panose="020B0604020202020204" pitchFamily="34" charset="0"/>
              <a:buChar char="•"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социальному окружению </a:t>
            </a:r>
          </a:p>
          <a:p>
            <a:pPr marL="571404" indent="-571404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6121" y="4248167"/>
            <a:ext cx="5429251" cy="593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259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на соперничество</a:t>
            </a:r>
            <a:r>
              <a:rPr lang="ru-RU" sz="4300" b="0" dirty="0">
                <a:solidFill>
                  <a:srgbClr val="000000"/>
                </a:solidFill>
                <a:sym typeface="Gill Sans" charset="0"/>
              </a:rPr>
              <a:t/>
            </a:r>
            <a:br>
              <a:rPr lang="ru-RU" sz="4300" b="0" dirty="0">
                <a:solidFill>
                  <a:srgbClr val="000000"/>
                </a:solidFill>
                <a:sym typeface="Gill Sans" charset="0"/>
              </a:rPr>
            </a:br>
            <a:endParaRPr lang="ru-RU" altLang="ru-RU" sz="5400" dirty="0" smtClean="0">
              <a:solidFill>
                <a:schemeClr val="accent2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411200" y="3935413"/>
            <a:ext cx="9182100" cy="7208837"/>
          </a:xfrm>
        </p:spPr>
        <p:txBody>
          <a:bodyPr/>
          <a:lstStyle/>
          <a:p>
            <a:pPr marL="571404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чувства одиночества, </a:t>
            </a:r>
          </a:p>
          <a:p>
            <a:pPr marL="571404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черно-белое видение мира, </a:t>
            </a:r>
          </a:p>
          <a:p>
            <a:pPr marL="571404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упрощение в оценках людей;</a:t>
            </a:r>
          </a:p>
          <a:p>
            <a:pPr marL="571404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тенденция обезличивания</a:t>
            </a:r>
          </a:p>
          <a:p>
            <a:pPr marL="571404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творческой активности;</a:t>
            </a:r>
          </a:p>
          <a:p>
            <a:pPr>
              <a:lnSpc>
                <a:spcPct val="120000"/>
              </a:lnSpc>
            </a:pPr>
            <a:endParaRPr lang="ru-RU" altLang="ru-RU" sz="4400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238501"/>
            <a:ext cx="7810500" cy="849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9749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на соперничество</a:t>
            </a:r>
            <a:r>
              <a:rPr lang="ru-RU" sz="4300" b="0" dirty="0">
                <a:solidFill>
                  <a:srgbClr val="000000"/>
                </a:solidFill>
                <a:sym typeface="Gill Sans" charset="0"/>
              </a:rPr>
              <a:t/>
            </a:r>
            <a:br>
              <a:rPr lang="ru-RU" sz="4300" b="0" dirty="0">
                <a:solidFill>
                  <a:srgbClr val="000000"/>
                </a:solidFill>
                <a:sym typeface="Gill Sans" charset="0"/>
              </a:rPr>
            </a:br>
            <a:endParaRPr lang="ru-RU" altLang="ru-RU" sz="5400" dirty="0" smtClean="0">
              <a:solidFill>
                <a:schemeClr val="accent2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811250" y="4811713"/>
            <a:ext cx="9182100" cy="5741987"/>
          </a:xfrm>
        </p:spPr>
        <p:txBody>
          <a:bodyPr/>
          <a:lstStyle/>
          <a:p>
            <a:pPr marL="571404" lvl="0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враждебность, агрессия;</a:t>
            </a:r>
          </a:p>
          <a:p>
            <a:pPr marL="571404" lvl="0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неуверенность, снижение самооценки;</a:t>
            </a:r>
          </a:p>
          <a:p>
            <a:pPr marL="571404" lvl="0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парадоксальный страх победы</a:t>
            </a:r>
          </a:p>
          <a:p>
            <a:pPr marL="571404" lvl="0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доверия</a:t>
            </a:r>
          </a:p>
          <a:p>
            <a:pPr>
              <a:lnSpc>
                <a:spcPct val="120000"/>
              </a:lnSpc>
            </a:pPr>
            <a:endParaRPr lang="ru-RU" altLang="ru-RU" sz="44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442" y="3067050"/>
            <a:ext cx="8795007" cy="9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8879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CD024-9220-4169-8F60-5E1B1F4FE291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519247" y="4199182"/>
            <a:ext cx="18692445" cy="8930664"/>
          </a:xfrm>
        </p:spPr>
        <p:txBody>
          <a:bodyPr/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бизнес-организация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в определенной КУЛЬТУРНОЙ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 (менталитет населения, баланс «традиции/инновации», отношения в системе «бизнес-государство»).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вырабатывает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нормы, ценности, модели поведения, ритуалы, которые формируют ее КОРПОРАТИВНУЮ КУЛЬТУРУ.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0686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на сотрудничество</a:t>
            </a:r>
            <a:endParaRPr lang="ru-RU" altLang="ru-RU" sz="5400" dirty="0" smtClean="0">
              <a:solidFill>
                <a:schemeClr val="accent2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30350" y="2963863"/>
            <a:ext cx="9182100" cy="9609137"/>
          </a:xfrm>
        </p:spPr>
        <p:txBody>
          <a:bodyPr/>
          <a:lstStyle/>
          <a:p>
            <a:pPr marL="571404" lvl="0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уверенность в себе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404" lvl="0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благоприятный фон для деятельности и творчества!!!</a:t>
            </a:r>
          </a:p>
          <a:p>
            <a:pPr marL="571404" lvl="0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эффективность деятельности, выгода для обоих партнеров!!!</a:t>
            </a:r>
          </a:p>
          <a:p>
            <a:pPr marL="571404" lvl="0" indent="-571404">
              <a:buFont typeface="Wingdings" panose="05000000000000000000" pitchFamily="2" charset="2"/>
              <a:buChar char="ü"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доверие</a:t>
            </a:r>
          </a:p>
          <a:p>
            <a:pPr>
              <a:lnSpc>
                <a:spcPct val="120000"/>
              </a:lnSpc>
            </a:pPr>
            <a:endParaRPr lang="ru-RU" altLang="ru-RU" sz="4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06713"/>
            <a:ext cx="9396709" cy="909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966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коллектив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01AF9-F0F0-4611-B635-E5589B552861}" type="slidenum">
              <a:rPr lang="en-US" altLang="ru-RU" smtClean="0"/>
              <a:pPr>
                <a:defRPr/>
              </a:pPr>
              <a:t>21</a:t>
            </a:fld>
            <a:endParaRPr lang="en-US" alt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89" t="36515" r="41997" b="28830"/>
          <a:stretch/>
        </p:blipFill>
        <p:spPr bwMode="auto">
          <a:xfrm>
            <a:off x="6629400" y="3638550"/>
            <a:ext cx="10220325" cy="78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9211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0EE38-A904-43AD-8ED8-B3D49C88AF1C}" type="slidenum">
              <a:rPr lang="en-US" altLang="ru-RU" smtClean="0"/>
              <a:pPr>
                <a:defRPr/>
              </a:pPr>
              <a:t>22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620916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01AF9-F0F0-4611-B635-E5589B552861}" type="slidenum">
              <a:rPr lang="en-US" altLang="ru-RU" smtClean="0"/>
              <a:pPr>
                <a:defRPr/>
              </a:pPr>
              <a:t>3</a:t>
            </a:fld>
            <a:endParaRPr lang="en-US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505450" y="3619500"/>
            <a:ext cx="12820650" cy="5067300"/>
          </a:xfrm>
        </p:spPr>
        <p:txBody>
          <a:bodyPr/>
          <a:lstStyle/>
          <a:p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культура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 модель поведения внутри </a:t>
            </a:r>
            <a:r>
              <a:rPr lang="ru-RU" sz="5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бизне-организации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сформированная в процессе ее функционирования и разделяемая всеми ее членами.</a:t>
            </a:r>
          </a:p>
          <a:p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корпоративной культуре можно судить по целям, ценностям, нормам, правилам, принципам и традициям.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3478542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корпоративной культуры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1AF9-F0F0-4611-B635-E5589B552861}" type="slidenum">
              <a:rPr lang="en-US" altLang="ru-RU" smtClean="0"/>
              <a:pPr/>
              <a:t>4</a:t>
            </a:fld>
            <a:endParaRPr lang="en-US" altLang="ru-RU" dirty="0"/>
          </a:p>
        </p:txBody>
      </p:sp>
      <p:sp>
        <p:nvSpPr>
          <p:cNvPr id="18" name="Объект 17"/>
          <p:cNvSpPr>
            <a:spLocks noGrp="1"/>
          </p:cNvSpPr>
          <p:nvPr>
            <p:ph idx="4294967295"/>
          </p:nvPr>
        </p:nvSpPr>
        <p:spPr>
          <a:xfrm>
            <a:off x="5298831" y="3868737"/>
            <a:ext cx="16913469" cy="7526093"/>
          </a:xfrm>
        </p:spPr>
        <p:txBody>
          <a:bodyPr/>
          <a:lstStyle/>
          <a:p>
            <a:pPr marL="571404" indent="-571404" algn="ctr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лидерства;</a:t>
            </a:r>
          </a:p>
          <a:p>
            <a:pPr marL="571404" indent="-571404" algn="ctr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организации;</a:t>
            </a:r>
          </a:p>
          <a:p>
            <a:pPr marL="571404" indent="-571404" algn="ctr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разрешения конфликтов;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404" indent="-571404" algn="ctr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коммуникации;</a:t>
            </a:r>
          </a:p>
          <a:p>
            <a:pPr marL="571404" indent="-571404" algn="ctr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 делового общения;</a:t>
            </a:r>
          </a:p>
          <a:p>
            <a:pPr marL="742817" indent="-742817" algn="ctr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деятельности;</a:t>
            </a:r>
          </a:p>
          <a:p>
            <a:pPr marL="742817" indent="-742817" algn="ctr"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символика,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лозунги;</a:t>
            </a:r>
          </a:p>
          <a:p>
            <a:pPr marL="742817" indent="-742817" algn="ctr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табу;   </a:t>
            </a:r>
          </a:p>
          <a:p>
            <a:pPr marL="742817" indent="-742817" algn="ctr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ритуалы.</a:t>
            </a:r>
          </a:p>
          <a:p>
            <a:pPr algn="ctr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91313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4" y="1400175"/>
            <a:ext cx="19765108" cy="10346347"/>
          </a:xfrm>
        </p:spPr>
        <p:txBody>
          <a:bodyPr/>
          <a:lstStyle/>
          <a:p>
            <a:pPr algn="ctr"/>
            <a:r>
              <a:rPr lang="ru-RU" dirty="0" smtClean="0"/>
              <a:t>Управление или политика фирмы?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«..</a:t>
            </a:r>
            <a:r>
              <a:rPr lang="ru-RU" b="0" i="1" dirty="0" smtClean="0"/>
              <a:t>всякая система коллективного действия складывается как система </a:t>
            </a:r>
            <a:r>
              <a:rPr lang="ru-RU" b="0" i="1" dirty="0" err="1" smtClean="0"/>
              <a:t>власти....Ибо</a:t>
            </a:r>
            <a:r>
              <a:rPr lang="ru-RU" b="0" i="1" dirty="0" smtClean="0"/>
              <a:t> коллективное действие есть не что иное, как повседневная политика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smtClean="0"/>
              <a:t>Мишель </a:t>
            </a:r>
            <a:r>
              <a:rPr lang="ru-RU" i="1" dirty="0" err="1" smtClean="0"/>
              <a:t>Крозье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4DF9D-ECB7-4BEF-942B-A9B9ECD11C73}" type="slidenum">
              <a:rPr lang="en-US" altLang="ru-RU" smtClean="0"/>
              <a:pPr>
                <a:defRPr/>
              </a:pPr>
              <a:t>5</a:t>
            </a:fld>
            <a:endParaRPr lang="en-US" alt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корпоративности</a:t>
            </a:r>
            <a:r>
              <a:rPr lang="ru-RU" sz="3100" b="0" dirty="0">
                <a:solidFill>
                  <a:srgbClr val="000000"/>
                </a:solidFill>
              </a:rPr>
              <a:t/>
            </a:r>
            <a:br>
              <a:rPr lang="ru-RU" sz="3100" b="0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01AF9-F0F0-4611-B635-E5589B552861}" type="slidenum">
              <a:rPr lang="en-US" altLang="ru-RU" smtClean="0"/>
              <a:pPr>
                <a:defRPr/>
              </a:pPr>
              <a:t>6</a:t>
            </a:fld>
            <a:endParaRPr lang="en-US" alt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40" t="39245" r="40879" b="31722"/>
          <a:stretch/>
        </p:blipFill>
        <p:spPr bwMode="auto">
          <a:xfrm>
            <a:off x="7124700" y="3562350"/>
            <a:ext cx="10039350" cy="894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724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этика в рамках корпоративной культуры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01AF9-F0F0-4611-B635-E5589B552861}" type="slidenum">
              <a:rPr lang="en-US" altLang="ru-RU" smtClean="0"/>
              <a:pPr>
                <a:defRPr/>
              </a:pPr>
              <a:t>7</a:t>
            </a:fld>
            <a:endParaRPr lang="en-US" alt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20" y="3681412"/>
            <a:ext cx="10020301" cy="87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877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культуры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К. Камерону и Р.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Куинну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01AF9-F0F0-4611-B635-E5589B552861}" type="slidenum">
              <a:rPr lang="en-US" altLang="ru-RU" smtClean="0"/>
              <a:pPr>
                <a:defRPr/>
              </a:pPr>
              <a:t>8</a:t>
            </a:fld>
            <a:endParaRPr lang="en-US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600700" y="4602163"/>
            <a:ext cx="14097000" cy="6694487"/>
          </a:xfrm>
        </p:spPr>
        <p:txBody>
          <a:bodyPr/>
          <a:lstStyle/>
          <a:p>
            <a:pPr marL="857098" indent="-85709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71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иерархическая культура, </a:t>
            </a:r>
          </a:p>
          <a:p>
            <a:pPr marL="857098" indent="-85709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71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число правил и норм, </a:t>
            </a:r>
          </a:p>
          <a:p>
            <a:pPr marL="857098" indent="-85709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71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окончательное решение за руководителем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4300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2413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</a:t>
            </a:r>
            <a:r>
              <a:rPr lang="ru-RU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</a:t>
            </a:r>
            <a:r>
              <a:rPr lang="ru-RU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Хофстеде</a:t>
            </a:r>
            <a:r>
              <a:rPr lang="ru-RU" sz="1900" b="0" dirty="0">
                <a:solidFill>
                  <a:srgbClr val="000000">
                    <a:lumMod val="95000"/>
                    <a:lumOff val="5000"/>
                  </a:srgbClr>
                </a:solidFill>
              </a:rPr>
              <a:t/>
            </a:r>
            <a:br>
              <a:rPr lang="ru-RU" sz="1900" b="0" dirty="0">
                <a:solidFill>
                  <a:srgbClr val="000000">
                    <a:lumMod val="95000"/>
                    <a:lumOff val="5000"/>
                  </a:srgbClr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01AF9-F0F0-4611-B635-E5589B552861}" type="slidenum">
              <a:rPr lang="en-US" altLang="ru-RU" smtClean="0"/>
              <a:pPr>
                <a:defRPr/>
              </a:pPr>
              <a:t>9</a:t>
            </a:fld>
            <a:endParaRPr lang="en-US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67300" y="4583113"/>
            <a:ext cx="13754100" cy="5075237"/>
          </a:xfrm>
        </p:spPr>
        <p:txBody>
          <a:bodyPr/>
          <a:lstStyle/>
          <a:p>
            <a:pPr marL="571404" indent="-571404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71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дистанция власти, </a:t>
            </a:r>
          </a:p>
          <a:p>
            <a:pPr marL="571404" indent="-571404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71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развитый коллективизм</a:t>
            </a:r>
          </a:p>
          <a:p>
            <a:pPr marL="571404" indent="-571404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71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стремление избежать неопределенности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900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4435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">
  <a:themeElements>
    <a:clrScheme name="Default - 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efault">
      <a:majorFont>
        <a:latin typeface="Helvetica Light"/>
        <a:ea typeface="Heiti SC Light"/>
        <a:cs typeface="Heiti SC Light"/>
      </a:majorFont>
      <a:minorFont>
        <a:latin typeface="Helvetica Light"/>
        <a:ea typeface="Heiti SC Light"/>
        <a:cs typeface="Heiti SC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OOC_SPbU_2017" id="{7BAA4BD3-8ADC-4B08-8ACF-56DC1C817606}" vid="{0DA2ED73-9139-452A-AA5B-A06B2BBFE22F}"/>
    </a:ext>
  </a:extLst>
</a:theme>
</file>

<file path=ppt/theme/theme2.xml><?xml version="1.0" encoding="utf-8"?>
<a:theme xmlns:a="http://schemas.openxmlformats.org/drawingml/2006/main" name="Заключительные служебные слайды">
  <a:themeElements>
    <a:clrScheme name="Default - 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efault">
      <a:majorFont>
        <a:latin typeface="Helvetica Light"/>
        <a:ea typeface="Heiti SC Light"/>
        <a:cs typeface="Heiti SC Light"/>
      </a:majorFont>
      <a:minorFont>
        <a:latin typeface="Helvetica Light"/>
        <a:ea typeface="Heiti SC Light"/>
        <a:cs typeface="Heiti SC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OOC_SPbU_2017" id="{7BAA4BD3-8ADC-4B08-8ACF-56DC1C817606}" vid="{2AA47263-3017-4227-BCE9-EF8852AD9F1A}"/>
    </a:ext>
  </a:extLst>
</a:theme>
</file>

<file path=ppt/theme/theme3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MOOC_SPbU_2017_test (2)</Template>
  <TotalTime>617</TotalTime>
  <Pages>0</Pages>
  <Words>420</Words>
  <Characters>0</Characters>
  <Application>Microsoft Office PowerPoint</Application>
  <PresentationFormat>Произвольный</PresentationFormat>
  <Lines>0</Lines>
  <Paragraphs>104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Слайды</vt:lpstr>
      <vt:lpstr>Заключительные служебные слайды</vt:lpstr>
      <vt:lpstr>Тема3</vt:lpstr>
      <vt:lpstr>Слайд 1</vt:lpstr>
      <vt:lpstr>Введение</vt:lpstr>
      <vt:lpstr>Определение </vt:lpstr>
      <vt:lpstr>Компоненты корпоративной культуры</vt:lpstr>
      <vt:lpstr>Управление или политика фирмы?   «..всякая система коллективного действия складывается как система власти....Ибо коллективное действие есть не что иное, как повседневная политика» (Мишель Крозье) </vt:lpstr>
      <vt:lpstr>Психологические предпосылки корпоративности </vt:lpstr>
      <vt:lpstr>Корпоративная этика в рамках корпоративной культуры</vt:lpstr>
      <vt:lpstr>Тип культуры организации, по К. Камерону и Р. Куинну</vt:lpstr>
      <vt:lpstr>Тип культуры организации, по Г. Хофстеде </vt:lpstr>
      <vt:lpstr>Тип культуры вуза, по Д. Зоненфельду</vt:lpstr>
      <vt:lpstr>Тип культуры организации, по Р. Акоффу </vt:lpstr>
      <vt:lpstr>Корпоративная культура  (по Б.Карлоффу)</vt:lpstr>
      <vt:lpstr>Тип взаимоотношений</vt:lpstr>
      <vt:lpstr>Корпоративные ценности</vt:lpstr>
      <vt:lpstr>Корпоративные ценности</vt:lpstr>
      <vt:lpstr>Корпоративные ценности</vt:lpstr>
      <vt:lpstr>Корпоративное поведение</vt:lpstr>
      <vt:lpstr>Установка на соперничество </vt:lpstr>
      <vt:lpstr>Установка на соперничество </vt:lpstr>
      <vt:lpstr>Установка на сотрудничество</vt:lpstr>
      <vt:lpstr>Эффективный коллектив</vt:lpstr>
      <vt:lpstr>Слайд 22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Design_02</dc:creator>
  <cp:lastModifiedBy>user</cp:lastModifiedBy>
  <cp:revision>63</cp:revision>
  <dcterms:created xsi:type="dcterms:W3CDTF">2017-07-03T12:46:16Z</dcterms:created>
  <dcterms:modified xsi:type="dcterms:W3CDTF">2019-11-27T10:37:09Z</dcterms:modified>
</cp:coreProperties>
</file>