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70" r:id="rId1"/>
  </p:sldMasterIdLst>
  <p:notesMasterIdLst>
    <p:notesMasterId r:id="rId18"/>
  </p:notesMasterIdLst>
  <p:sldIdLst>
    <p:sldId id="256" r:id="rId2"/>
    <p:sldId id="278" r:id="rId3"/>
    <p:sldId id="257" r:id="rId4"/>
    <p:sldId id="261" r:id="rId5"/>
    <p:sldId id="263" r:id="rId6"/>
    <p:sldId id="265" r:id="rId7"/>
    <p:sldId id="267" r:id="rId8"/>
    <p:sldId id="279" r:id="rId9"/>
    <p:sldId id="269" r:id="rId10"/>
    <p:sldId id="270" r:id="rId11"/>
    <p:sldId id="280" r:id="rId12"/>
    <p:sldId id="271" r:id="rId13"/>
    <p:sldId id="272" r:id="rId14"/>
    <p:sldId id="273" r:id="rId15"/>
    <p:sldId id="274" r:id="rId16"/>
    <p:sldId id="277" r:id="rId1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9"/>
    <p:restoredTop sz="94671"/>
  </p:normalViewPr>
  <p:slideViewPr>
    <p:cSldViewPr snapToGrid="0" snapToObjects="1">
      <p:cViewPr>
        <p:scale>
          <a:sx n="110" d="100"/>
          <a:sy n="110" d="100"/>
        </p:scale>
        <p:origin x="-424" y="-2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21167C-A87E-0243-9125-D565CAFCBDDB}" type="datetimeFigureOut">
              <a:rPr lang="ru-RU" smtClean="0"/>
              <a:t>23.04.19</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B7C1AD-3877-7F4E-B15B-CC73C8301ECE}" type="slidenum">
              <a:rPr lang="ru-RU" smtClean="0"/>
              <a:t>‹#›</a:t>
            </a:fld>
            <a:endParaRPr lang="ru-RU"/>
          </a:p>
        </p:txBody>
      </p:sp>
    </p:spTree>
    <p:extLst>
      <p:ext uri="{BB962C8B-B14F-4D97-AF65-F5344CB8AC3E}">
        <p14:creationId xmlns:p14="http://schemas.microsoft.com/office/powerpoint/2010/main" val="1484040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0D426EBB-2BA5-2B42-8989-9CA3B46E3C45}" type="datetimeFigureOut">
              <a:rPr lang="ru-RU" smtClean="0"/>
              <a:t>23.04.19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29BC07C-38CC-4D4B-AA10-4BA9685D435F}"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ое изображение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Чтобы добавить рисунок, перетащите его в заполнитель или щелкните значок</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D426EBB-2BA5-2B42-8989-9CA3B46E3C45}" type="datetimeFigureOut">
              <a:rPr lang="ru-RU" smtClean="0"/>
              <a:t>23.04.19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29BC07C-38CC-4D4B-AA10-4BA9685D435F}"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D426EBB-2BA5-2B42-8989-9CA3B46E3C45}" type="datetimeFigureOut">
              <a:rPr lang="ru-RU" smtClean="0"/>
              <a:t>23.04.19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29BC07C-38CC-4D4B-AA10-4BA9685D435F}" type="slidenum">
              <a:rPr lang="ru-RU" smtClean="0"/>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ru-RU" smtClean="0"/>
              <a:t>Образец текста</a:t>
            </a:r>
          </a:p>
        </p:txBody>
      </p:sp>
      <p:sp>
        <p:nvSpPr>
          <p:cNvPr id="4" name="Date Placeholder 3"/>
          <p:cNvSpPr>
            <a:spLocks noGrp="1"/>
          </p:cNvSpPr>
          <p:nvPr>
            <p:ph type="dt" sz="half" idx="10"/>
          </p:nvPr>
        </p:nvSpPr>
        <p:spPr/>
        <p:txBody>
          <a:bodyPr/>
          <a:lstStyle/>
          <a:p>
            <a:fld id="{0D426EBB-2BA5-2B42-8989-9CA3B46E3C45}" type="datetimeFigureOut">
              <a:rPr lang="ru-RU" smtClean="0"/>
              <a:t>23.04.19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29BC07C-38CC-4D4B-AA10-4BA9685D435F}" type="slidenum">
              <a:rPr lang="ru-RU" smtClean="0"/>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с именем">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ru-RU" smtClean="0"/>
              <a:t>Образец текста</a:t>
            </a:r>
          </a:p>
        </p:txBody>
      </p:sp>
      <p:sp>
        <p:nvSpPr>
          <p:cNvPr id="4" name="Date Placeholder 3"/>
          <p:cNvSpPr>
            <a:spLocks noGrp="1"/>
          </p:cNvSpPr>
          <p:nvPr>
            <p:ph type="dt" sz="half" idx="10"/>
          </p:nvPr>
        </p:nvSpPr>
        <p:spPr/>
        <p:txBody>
          <a:bodyPr/>
          <a:lstStyle/>
          <a:p>
            <a:fld id="{0D426EBB-2BA5-2B42-8989-9CA3B46E3C45}" type="datetimeFigureOut">
              <a:rPr lang="ru-RU" smtClean="0"/>
              <a:t>23.04.19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29BC07C-38CC-4D4B-AA10-4BA9685D435F}" type="slidenum">
              <a:rPr lang="ru-RU" smtClean="0"/>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Карточка с цитатой">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D426EBB-2BA5-2B42-8989-9CA3B46E3C45}" type="datetimeFigureOut">
              <a:rPr lang="ru-RU" smtClean="0"/>
              <a:t>23.04.19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29BC07C-38CC-4D4B-AA10-4BA9685D435F}" type="slidenum">
              <a:rPr lang="ru-RU" smtClean="0"/>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D426EBB-2BA5-2B42-8989-9CA3B46E3C45}" type="datetimeFigureOut">
              <a:rPr lang="ru-RU" smtClean="0"/>
              <a:t>23.04.19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29BC07C-38CC-4D4B-AA10-4BA9685D435F}" type="slidenum">
              <a:rPr lang="ru-RU" smtClean="0"/>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 текст">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D426EBB-2BA5-2B42-8989-9CA3B46E3C45}" type="datetimeFigureOut">
              <a:rPr lang="ru-RU" smtClean="0"/>
              <a:t>23.04.19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29BC07C-38CC-4D4B-AA10-4BA9685D435F}" type="slidenum">
              <a:rPr lang="ru-RU" smtClean="0"/>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 загол.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D426EBB-2BA5-2B42-8989-9CA3B46E3C45}" type="datetimeFigureOut">
              <a:rPr lang="ru-RU" smtClean="0"/>
              <a:t>23.04.19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29BC07C-38CC-4D4B-AA10-4BA9685D435F}"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D426EBB-2BA5-2B42-8989-9CA3B46E3C45}" type="datetimeFigureOut">
              <a:rPr lang="ru-RU" smtClean="0"/>
              <a:t>23.04.19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29BC07C-38CC-4D4B-AA10-4BA9685D435F}"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D426EBB-2BA5-2B42-8989-9CA3B46E3C45}" type="datetimeFigureOut">
              <a:rPr lang="ru-RU" smtClean="0"/>
              <a:t>23.04.19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29BC07C-38CC-4D4B-AA10-4BA9685D435F}"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0D426EBB-2BA5-2B42-8989-9CA3B46E3C45}" type="datetimeFigureOut">
              <a:rPr lang="ru-RU" smtClean="0"/>
              <a:t>23.04.19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29BC07C-38CC-4D4B-AA10-4BA9685D435F}"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0D426EBB-2BA5-2B42-8989-9CA3B46E3C45}" type="datetimeFigureOut">
              <a:rPr lang="ru-RU" smtClean="0"/>
              <a:t>23.04.19</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529BC07C-38CC-4D4B-AA10-4BA9685D435F}"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0D426EBB-2BA5-2B42-8989-9CA3B46E3C45}" type="datetimeFigureOut">
              <a:rPr lang="ru-RU" smtClean="0"/>
              <a:t>23.04.19</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529BC07C-38CC-4D4B-AA10-4BA9685D435F}"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426EBB-2BA5-2B42-8989-9CA3B46E3C45}" type="datetimeFigureOut">
              <a:rPr lang="ru-RU" smtClean="0"/>
              <a:t>23.04.19</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529BC07C-38CC-4D4B-AA10-4BA9685D435F}"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D426EBB-2BA5-2B42-8989-9CA3B46E3C45}" type="datetimeFigureOut">
              <a:rPr lang="ru-RU" smtClean="0"/>
              <a:t>23.04.19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29BC07C-38CC-4D4B-AA10-4BA9685D435F}"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ru-RU" smtClean="0"/>
              <a:t>Образец заголовка</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Чтобы добавить рисунок, перетащите его в заполнитель или щелкните значок</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a:off x="6399212" y="5883275"/>
            <a:ext cx="914400" cy="365125"/>
          </a:xfrm>
        </p:spPr>
        <p:txBody>
          <a:bodyPr/>
          <a:lstStyle/>
          <a:p>
            <a:fld id="{0D426EBB-2BA5-2B42-8989-9CA3B46E3C45}" type="datetimeFigureOut">
              <a:rPr lang="ru-RU" smtClean="0"/>
              <a:t>23.04.19</a:t>
            </a:fld>
            <a:endParaRPr lang="ru-RU"/>
          </a:p>
        </p:txBody>
      </p:sp>
      <p:sp>
        <p:nvSpPr>
          <p:cNvPr id="6" name="Footer Placeholder 5"/>
          <p:cNvSpPr>
            <a:spLocks noGrp="1"/>
          </p:cNvSpPr>
          <p:nvPr>
            <p:ph type="ftr" sz="quarter" idx="11"/>
          </p:nvPr>
        </p:nvSpPr>
        <p:spPr>
          <a:xfrm>
            <a:off x="1141412" y="5883275"/>
            <a:ext cx="5105400" cy="365125"/>
          </a:xfrm>
        </p:spPr>
        <p:txBody>
          <a:bodyPr/>
          <a:lstStyle/>
          <a:p>
            <a:r>
              <a:rPr lang="en-US" smtClean="0"/>
              <a:t>
              </a:t>
            </a:r>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529BC07C-38CC-4D4B-AA10-4BA9685D435F}"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0D426EBB-2BA5-2B42-8989-9CA3B46E3C45}" type="datetimeFigureOut">
              <a:rPr lang="ru-RU" smtClean="0"/>
              <a:t>23.04.19</a:t>
            </a:fld>
            <a:endParaRPr lang="ru-RU"/>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ru-RU"/>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529BC07C-38CC-4D4B-AA10-4BA9685D435F}" type="slidenum">
              <a:rPr lang="ru-RU" smtClean="0"/>
              <a:t>‹#›</a:t>
            </a:fld>
            <a:endParaRPr lang="ru-RU"/>
          </a:p>
        </p:txBody>
      </p:sp>
    </p:spTree>
    <p:extLst>
      <p:ext uri="{BB962C8B-B14F-4D97-AF65-F5344CB8AC3E}">
        <p14:creationId xmlns:p14="http://schemas.microsoft.com/office/powerpoint/2010/main" val="298688659"/>
      </p:ext>
    </p:extLst>
  </p:cSld>
  <p:clrMap bg1="dk1" tx1="lt1" bg2="dk2" tx2="lt2" accent1="accent1" accent2="accent2" accent3="accent3" accent4="accent4" accent5="accent5" accent6="accent6" hlink="hlink" folHlink="folHlink"/>
  <p:sldLayoutIdLst>
    <p:sldLayoutId id="2147484171" r:id="rId1"/>
    <p:sldLayoutId id="2147484172" r:id="rId2"/>
    <p:sldLayoutId id="2147484173" r:id="rId3"/>
    <p:sldLayoutId id="2147484174" r:id="rId4"/>
    <p:sldLayoutId id="2147484175" r:id="rId5"/>
    <p:sldLayoutId id="2147484176" r:id="rId6"/>
    <p:sldLayoutId id="2147484177" r:id="rId7"/>
    <p:sldLayoutId id="2147484178" r:id="rId8"/>
    <p:sldLayoutId id="2147484179" r:id="rId9"/>
    <p:sldLayoutId id="2147484180" r:id="rId10"/>
    <p:sldLayoutId id="2147484181" r:id="rId11"/>
    <p:sldLayoutId id="2147484182" r:id="rId12"/>
    <p:sldLayoutId id="2147484183" r:id="rId13"/>
    <p:sldLayoutId id="2147484184" r:id="rId14"/>
    <p:sldLayoutId id="2147484185" r:id="rId15"/>
    <p:sldLayoutId id="2147484186" r:id="rId16"/>
    <p:sldLayoutId id="2147484187"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ru-RU" sz="3600" b="1" dirty="0">
                <a:effectLst/>
              </a:rPr>
              <a:t>«Как россиянин я выбираю Трампа»: политический дискурс российских студентов в восприятии российско-американских отношений"</a:t>
            </a:r>
            <a:r>
              <a:rPr lang="ru-RU" sz="3600" dirty="0">
                <a:effectLst/>
              </a:rPr>
              <a:t> </a:t>
            </a:r>
            <a:endParaRPr lang="ru-RU" sz="3600" dirty="0"/>
          </a:p>
        </p:txBody>
      </p:sp>
      <p:sp>
        <p:nvSpPr>
          <p:cNvPr id="3" name="Подзаголовок 2"/>
          <p:cNvSpPr>
            <a:spLocks noGrp="1"/>
          </p:cNvSpPr>
          <p:nvPr>
            <p:ph type="subTitle" idx="1"/>
          </p:nvPr>
        </p:nvSpPr>
        <p:spPr/>
        <p:txBody>
          <a:bodyPr/>
          <a:lstStyle/>
          <a:p>
            <a:endParaRPr lang="ru-RU" dirty="0"/>
          </a:p>
        </p:txBody>
      </p:sp>
    </p:spTree>
    <p:extLst>
      <p:ext uri="{BB962C8B-B14F-4D97-AF65-F5344CB8AC3E}">
        <p14:creationId xmlns:p14="http://schemas.microsoft.com/office/powerpoint/2010/main" val="6329614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31136" y="0"/>
            <a:ext cx="7729728" cy="2153412"/>
          </a:xfrm>
        </p:spPr>
        <p:txBody>
          <a:bodyPr/>
          <a:lstStyle/>
          <a:p>
            <a:pPr algn="ctr"/>
            <a:r>
              <a:rPr lang="en-US" b="1" dirty="0" smtClean="0">
                <a:effectLst/>
              </a:rPr>
              <a:t>Russian-American relations: An utilitarian view</a:t>
            </a:r>
            <a:r>
              <a:rPr lang="ru-RU" b="1" dirty="0" smtClean="0">
                <a:effectLst/>
              </a:rPr>
              <a:t> </a:t>
            </a:r>
            <a:endParaRPr lang="ru-RU" b="1" dirty="0"/>
          </a:p>
        </p:txBody>
      </p:sp>
      <p:sp>
        <p:nvSpPr>
          <p:cNvPr id="3" name="Объект 2"/>
          <p:cNvSpPr>
            <a:spLocks noGrp="1"/>
          </p:cNvSpPr>
          <p:nvPr>
            <p:ph idx="1"/>
          </p:nvPr>
        </p:nvSpPr>
        <p:spPr>
          <a:xfrm>
            <a:off x="1143001" y="2013996"/>
            <a:ext cx="9905998" cy="4444677"/>
          </a:xfrm>
        </p:spPr>
        <p:txBody>
          <a:bodyPr>
            <a:normAutofit lnSpcReduction="10000"/>
          </a:bodyPr>
          <a:lstStyle/>
          <a:p>
            <a:r>
              <a:rPr lang="en-US" sz="2400" dirty="0">
                <a:effectLst/>
              </a:rPr>
              <a:t>“pro Russia” or “against Russia</a:t>
            </a:r>
            <a:r>
              <a:rPr lang="en-US" sz="2400" dirty="0" smtClean="0">
                <a:effectLst/>
              </a:rPr>
              <a:t>” discourse: simplifying </a:t>
            </a:r>
            <a:r>
              <a:rPr lang="en-US" sz="2400" dirty="0">
                <a:effectLst/>
              </a:rPr>
              <a:t>positions in the logic of “concrete results” (</a:t>
            </a:r>
            <a:r>
              <a:rPr lang="en-US" sz="2400" dirty="0" err="1">
                <a:effectLst/>
              </a:rPr>
              <a:t>Manin</a:t>
            </a:r>
            <a:r>
              <a:rPr lang="en-US" sz="2400" dirty="0">
                <a:effectLst/>
              </a:rPr>
              <a:t>, </a:t>
            </a:r>
            <a:r>
              <a:rPr lang="en-US" sz="2400" dirty="0" err="1">
                <a:effectLst/>
              </a:rPr>
              <a:t>Elster</a:t>
            </a:r>
            <a:r>
              <a:rPr lang="en-US" sz="2400" dirty="0" smtClean="0">
                <a:effectLst/>
              </a:rPr>
              <a:t>)</a:t>
            </a:r>
          </a:p>
          <a:p>
            <a:r>
              <a:rPr lang="en-US" sz="2400" dirty="0">
                <a:effectLst/>
              </a:rPr>
              <a:t>criticism about Russian politics is “the criticism of Russia” and of “me as the Russian citizen</a:t>
            </a:r>
            <a:r>
              <a:rPr lang="en-US" sz="2400" dirty="0" smtClean="0">
                <a:effectLst/>
              </a:rPr>
              <a:t>”</a:t>
            </a:r>
          </a:p>
          <a:p>
            <a:r>
              <a:rPr lang="en-US" sz="2400" dirty="0" smtClean="0">
                <a:effectLst/>
              </a:rPr>
              <a:t>”As </a:t>
            </a:r>
            <a:r>
              <a:rPr lang="en-US" sz="2400" dirty="0">
                <a:effectLst/>
              </a:rPr>
              <a:t>a Russian I support that Trump won </a:t>
            </a:r>
            <a:r>
              <a:rPr lang="en-US" sz="2400" dirty="0" smtClean="0">
                <a:effectLst/>
              </a:rPr>
              <a:t>office”</a:t>
            </a:r>
          </a:p>
          <a:p>
            <a:r>
              <a:rPr lang="en-US" sz="2400" dirty="0"/>
              <a:t>“I hate Trump as a person with all my heart. Well, perhaps his political actions would improve the position of Russia… But he is a racist and hater</a:t>
            </a:r>
            <a:r>
              <a:rPr lang="en-US" sz="2400" dirty="0" smtClean="0"/>
              <a:t>”</a:t>
            </a:r>
            <a:endParaRPr lang="en-US" sz="2400" dirty="0" smtClean="0">
              <a:effectLst/>
            </a:endParaRPr>
          </a:p>
          <a:p>
            <a:r>
              <a:rPr lang="en-US" sz="2400" dirty="0">
                <a:effectLst/>
              </a:rPr>
              <a:t>the greater support of Trump due to his rejection to criticize Russian politics is based on a low differentiation between the interests of citizens and those of the Russian state.</a:t>
            </a:r>
            <a:r>
              <a:rPr lang="ru-RU" sz="2400" dirty="0" smtClean="0">
                <a:effectLst/>
              </a:rPr>
              <a:t> </a:t>
            </a:r>
          </a:p>
          <a:p>
            <a:endParaRPr lang="en-US" sz="2400" b="1" dirty="0" smtClean="0"/>
          </a:p>
        </p:txBody>
      </p:sp>
    </p:spTree>
    <p:extLst>
      <p:ext uri="{BB962C8B-B14F-4D97-AF65-F5344CB8AC3E}">
        <p14:creationId xmlns:p14="http://schemas.microsoft.com/office/powerpoint/2010/main" val="13669884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1413" y="609600"/>
            <a:ext cx="9905998" cy="686765"/>
          </a:xfrm>
        </p:spPr>
        <p:txBody>
          <a:bodyPr>
            <a:normAutofit/>
          </a:bodyPr>
          <a:lstStyle/>
          <a:p>
            <a:pPr algn="ctr"/>
            <a:r>
              <a:rPr lang="en-US" sz="2400" b="1" dirty="0">
                <a:effectLst/>
              </a:rPr>
              <a:t>Russian-American relations</a:t>
            </a:r>
            <a:r>
              <a:rPr lang="en-US" sz="2400" b="1">
                <a:effectLst/>
              </a:rPr>
              <a:t>: </a:t>
            </a:r>
            <a:r>
              <a:rPr lang="en-US" sz="2400" b="1" smtClean="0">
                <a:effectLst/>
              </a:rPr>
              <a:t>An </a:t>
            </a:r>
            <a:r>
              <a:rPr lang="en-US" sz="2400" b="1" dirty="0">
                <a:effectLst/>
              </a:rPr>
              <a:t>utilitarian view</a:t>
            </a:r>
            <a:endParaRPr lang="ru-RU" sz="2400" dirty="0"/>
          </a:p>
        </p:txBody>
      </p:sp>
      <p:sp>
        <p:nvSpPr>
          <p:cNvPr id="3" name="Объект 2"/>
          <p:cNvSpPr>
            <a:spLocks noGrp="1"/>
          </p:cNvSpPr>
          <p:nvPr>
            <p:ph idx="1"/>
          </p:nvPr>
        </p:nvSpPr>
        <p:spPr>
          <a:xfrm>
            <a:off x="1141413" y="1643605"/>
            <a:ext cx="9905998" cy="4494836"/>
          </a:xfrm>
        </p:spPr>
        <p:txBody>
          <a:bodyPr>
            <a:normAutofit lnSpcReduction="10000"/>
          </a:bodyPr>
          <a:lstStyle/>
          <a:p>
            <a:r>
              <a:rPr lang="en-US" sz="2400" dirty="0">
                <a:effectLst/>
              </a:rPr>
              <a:t>An utilitarian approach to politics seen through the prism of the state-centered interest can not capture dependent nature of politics as a public action. Instead, it is a selective process which focuses attention on the candidate who corresponds best to the expectation that she or he “would improve US-Russia relationship</a:t>
            </a:r>
            <a:r>
              <a:rPr lang="en-US" sz="2400" dirty="0" smtClean="0">
                <a:effectLst/>
              </a:rPr>
              <a:t>”</a:t>
            </a:r>
            <a:endParaRPr lang="ru-RU" sz="2400" dirty="0" smtClean="0">
              <a:effectLst/>
            </a:endParaRPr>
          </a:p>
          <a:p>
            <a:r>
              <a:rPr lang="en-US" sz="2400" u="sng" dirty="0">
                <a:effectLst/>
              </a:rPr>
              <a:t>The normalization </a:t>
            </a:r>
            <a:r>
              <a:rPr lang="en-US" sz="2400" dirty="0">
                <a:effectLst/>
              </a:rPr>
              <a:t>of relations between the two countries in student’s narratives does not include the possibility of changing the Russian perspective based on the arguments expressed during the US election campaign (internal reflection). </a:t>
            </a:r>
            <a:endParaRPr lang="ru-RU" sz="2400" dirty="0" smtClean="0">
              <a:effectLst/>
            </a:endParaRPr>
          </a:p>
          <a:p>
            <a:r>
              <a:rPr lang="en-US" sz="2400" u="sng" dirty="0" smtClean="0">
                <a:effectLst/>
              </a:rPr>
              <a:t>The </a:t>
            </a:r>
            <a:r>
              <a:rPr lang="en-US" sz="2400" u="sng" dirty="0">
                <a:effectLst/>
              </a:rPr>
              <a:t>normalization </a:t>
            </a:r>
            <a:r>
              <a:rPr lang="en-US" sz="2400" dirty="0">
                <a:effectLst/>
              </a:rPr>
              <a:t>of relations is based on the perspective of the other side (US candidate) who should have a lower level of criticism towards Russia (external determined position).</a:t>
            </a:r>
            <a:r>
              <a:rPr lang="ru-RU" sz="2400" dirty="0">
                <a:effectLst/>
              </a:rPr>
              <a:t> </a:t>
            </a:r>
            <a:endParaRPr lang="en-US" sz="2400" dirty="0">
              <a:effectLst/>
            </a:endParaRPr>
          </a:p>
          <a:p>
            <a:endParaRPr lang="ru-RU" dirty="0"/>
          </a:p>
        </p:txBody>
      </p:sp>
    </p:spTree>
    <p:extLst>
      <p:ext uri="{BB962C8B-B14F-4D97-AF65-F5344CB8AC3E}">
        <p14:creationId xmlns:p14="http://schemas.microsoft.com/office/powerpoint/2010/main" val="15487798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31136" y="328085"/>
            <a:ext cx="7729728" cy="1188720"/>
          </a:xfrm>
        </p:spPr>
        <p:txBody>
          <a:bodyPr>
            <a:normAutofit/>
          </a:bodyPr>
          <a:lstStyle/>
          <a:p>
            <a:pPr algn="ctr"/>
            <a:r>
              <a:rPr lang="en-US" sz="3200" dirty="0" smtClean="0">
                <a:solidFill>
                  <a:schemeClr val="tx1"/>
                </a:solidFill>
                <a:effectLst/>
              </a:rPr>
              <a:t>Results</a:t>
            </a:r>
            <a:r>
              <a:rPr lang="ru-RU" sz="3200" dirty="0" smtClean="0">
                <a:solidFill>
                  <a:srgbClr val="FF0000"/>
                </a:solidFill>
                <a:effectLst/>
              </a:rPr>
              <a:t> </a:t>
            </a:r>
            <a:endParaRPr lang="ru-RU" sz="3200" b="1" dirty="0"/>
          </a:p>
        </p:txBody>
      </p:sp>
      <p:sp>
        <p:nvSpPr>
          <p:cNvPr id="3" name="Объект 2"/>
          <p:cNvSpPr>
            <a:spLocks noGrp="1"/>
          </p:cNvSpPr>
          <p:nvPr>
            <p:ph idx="1"/>
          </p:nvPr>
        </p:nvSpPr>
        <p:spPr>
          <a:xfrm>
            <a:off x="838200" y="1516805"/>
            <a:ext cx="10515600" cy="4313439"/>
          </a:xfrm>
        </p:spPr>
        <p:txBody>
          <a:bodyPr>
            <a:normAutofit/>
          </a:bodyPr>
          <a:lstStyle/>
          <a:p>
            <a:r>
              <a:rPr lang="en-US" sz="2400" dirty="0">
                <a:effectLst/>
              </a:rPr>
              <a:t>Public sphere is not considered as an opportunity to reveal, but as an opportunity </a:t>
            </a:r>
            <a:r>
              <a:rPr lang="en-US" sz="2400" dirty="0" smtClean="0">
                <a:effectLst/>
              </a:rPr>
              <a:t>”to hide”</a:t>
            </a:r>
          </a:p>
          <a:p>
            <a:r>
              <a:rPr lang="en-US" sz="2400" dirty="0">
                <a:effectLst/>
              </a:rPr>
              <a:t>The majority of students do not interpret politics in relational terms. It is not a place for hearing and comparing arguments of all parties included in the process for better understanding of their own political preferences in relation to preferences of others</a:t>
            </a:r>
            <a:r>
              <a:rPr lang="en-US" sz="2400" dirty="0" smtClean="0">
                <a:effectLst/>
              </a:rPr>
              <a:t>.</a:t>
            </a:r>
          </a:p>
          <a:p>
            <a:r>
              <a:rPr lang="en-US" sz="2400" dirty="0">
                <a:effectLst/>
              </a:rPr>
              <a:t>Russian students do not perceive political competition as an opportunity to define preferences</a:t>
            </a:r>
            <a:endParaRPr lang="ru-RU" sz="2400" dirty="0"/>
          </a:p>
        </p:txBody>
      </p:sp>
    </p:spTree>
    <p:extLst>
      <p:ext uri="{BB962C8B-B14F-4D97-AF65-F5344CB8AC3E}">
        <p14:creationId xmlns:p14="http://schemas.microsoft.com/office/powerpoint/2010/main" val="9831395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1413" y="609600"/>
            <a:ext cx="9905998" cy="744639"/>
          </a:xfrm>
        </p:spPr>
        <p:txBody>
          <a:bodyPr>
            <a:normAutofit/>
          </a:bodyPr>
          <a:lstStyle/>
          <a:p>
            <a:pPr algn="ctr"/>
            <a:r>
              <a:rPr lang="ru-RU" sz="3200" b="1" dirty="0" smtClean="0">
                <a:effectLst/>
              </a:rPr>
              <a:t> </a:t>
            </a:r>
            <a:r>
              <a:rPr lang="en-US" sz="3200" b="1" dirty="0" smtClean="0">
                <a:effectLst/>
              </a:rPr>
              <a:t>results</a:t>
            </a:r>
            <a:endParaRPr lang="ru-RU" sz="3200" b="1" dirty="0"/>
          </a:p>
        </p:txBody>
      </p:sp>
      <p:sp>
        <p:nvSpPr>
          <p:cNvPr id="3" name="Объект 2"/>
          <p:cNvSpPr>
            <a:spLocks noGrp="1"/>
          </p:cNvSpPr>
          <p:nvPr>
            <p:ph idx="1"/>
          </p:nvPr>
        </p:nvSpPr>
        <p:spPr>
          <a:xfrm>
            <a:off x="1141413" y="1354239"/>
            <a:ext cx="9905998" cy="4436962"/>
          </a:xfrm>
        </p:spPr>
        <p:txBody>
          <a:bodyPr>
            <a:noAutofit/>
          </a:bodyPr>
          <a:lstStyle/>
          <a:p>
            <a:r>
              <a:rPr lang="en-US" sz="2400" dirty="0">
                <a:effectLst/>
              </a:rPr>
              <a:t>An utilitarian approach to politics seen through the prism of the state-centered interest can not capture dependent nature of politics as a public </a:t>
            </a:r>
            <a:r>
              <a:rPr lang="en-US" sz="2400" dirty="0" smtClean="0">
                <a:effectLst/>
              </a:rPr>
              <a:t>action</a:t>
            </a:r>
          </a:p>
          <a:p>
            <a:r>
              <a:rPr lang="en-US" sz="2400" dirty="0">
                <a:effectLst/>
              </a:rPr>
              <a:t>Instead, it is a selective process which focuses attention on the candidate who corresponds best to the expectation that she or he “would improve US-Russia relationship”.</a:t>
            </a:r>
            <a:endParaRPr lang="en-US" sz="2400" dirty="0" smtClean="0">
              <a:effectLst/>
            </a:endParaRPr>
          </a:p>
          <a:p>
            <a:endParaRPr lang="ru-RU" sz="2400" b="1" dirty="0"/>
          </a:p>
        </p:txBody>
      </p:sp>
    </p:spTree>
    <p:extLst>
      <p:ext uri="{BB962C8B-B14F-4D97-AF65-F5344CB8AC3E}">
        <p14:creationId xmlns:p14="http://schemas.microsoft.com/office/powerpoint/2010/main" val="18018426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1413" y="609600"/>
            <a:ext cx="9905998" cy="1427544"/>
          </a:xfrm>
        </p:spPr>
        <p:txBody>
          <a:bodyPr>
            <a:normAutofit/>
          </a:bodyPr>
          <a:lstStyle/>
          <a:p>
            <a:pPr algn="ctr"/>
            <a:r>
              <a:rPr lang="en-US" sz="2800" b="1" dirty="0" smtClean="0">
                <a:solidFill>
                  <a:schemeClr val="tx1"/>
                </a:solidFill>
              </a:rPr>
              <a:t>Result: </a:t>
            </a:r>
            <a:r>
              <a:rPr lang="ru-RU" sz="2800" b="1" dirty="0" err="1">
                <a:solidFill>
                  <a:schemeClr val="tx1"/>
                </a:solidFill>
                <a:effectLst/>
              </a:rPr>
              <a:t>Anti-American</a:t>
            </a:r>
            <a:r>
              <a:rPr lang="ru-RU" sz="2800" b="1" dirty="0">
                <a:solidFill>
                  <a:schemeClr val="tx1"/>
                </a:solidFill>
                <a:effectLst/>
              </a:rPr>
              <a:t> </a:t>
            </a:r>
            <a:r>
              <a:rPr lang="ru-RU" sz="2800" b="1" dirty="0" err="1">
                <a:solidFill>
                  <a:schemeClr val="tx1"/>
                </a:solidFill>
                <a:effectLst/>
              </a:rPr>
              <a:t>Ressentiment</a:t>
            </a:r>
            <a:r>
              <a:rPr lang="ru-RU" sz="2800" dirty="0">
                <a:solidFill>
                  <a:schemeClr val="tx1"/>
                </a:solidFill>
                <a:effectLst/>
              </a:rPr>
              <a:t> </a:t>
            </a:r>
            <a:endParaRPr lang="ru-RU" sz="2800" dirty="0">
              <a:solidFill>
                <a:schemeClr val="tx1"/>
              </a:solidFill>
            </a:endParaRPr>
          </a:p>
        </p:txBody>
      </p:sp>
      <p:sp>
        <p:nvSpPr>
          <p:cNvPr id="3" name="Объект 2"/>
          <p:cNvSpPr>
            <a:spLocks noGrp="1"/>
          </p:cNvSpPr>
          <p:nvPr>
            <p:ph idx="1"/>
          </p:nvPr>
        </p:nvSpPr>
        <p:spPr>
          <a:xfrm>
            <a:off x="1141413" y="1944547"/>
            <a:ext cx="9905998" cy="4398380"/>
          </a:xfrm>
        </p:spPr>
        <p:txBody>
          <a:bodyPr>
            <a:noAutofit/>
          </a:bodyPr>
          <a:lstStyle/>
          <a:p>
            <a:r>
              <a:rPr lang="en-US" sz="2400" i="1" dirty="0">
                <a:effectLst/>
              </a:rPr>
              <a:t>Well, but Trump is not so honest for real. At the end of the day, well, let him first publish his tax return, and then we could talk to him. He still has not published his tax return.</a:t>
            </a:r>
            <a:r>
              <a:rPr lang="ru-RU" sz="2400" dirty="0">
                <a:effectLst/>
              </a:rPr>
              <a:t> </a:t>
            </a:r>
            <a:endParaRPr lang="en-US" sz="2400" dirty="0" smtClean="0">
              <a:effectLst/>
            </a:endParaRPr>
          </a:p>
          <a:p>
            <a:r>
              <a:rPr lang="en-US" sz="2400" i="1" dirty="0">
                <a:effectLst/>
              </a:rPr>
              <a:t>The victory of Trump was also a big surprise for me. I personally consider his policy too aggressive</a:t>
            </a:r>
            <a:r>
              <a:rPr lang="ru-RU" sz="2400" dirty="0">
                <a:effectLst/>
              </a:rPr>
              <a:t> </a:t>
            </a:r>
            <a:endParaRPr lang="en-US" sz="2400" dirty="0" smtClean="0">
              <a:effectLst/>
            </a:endParaRPr>
          </a:p>
          <a:p>
            <a:r>
              <a:rPr lang="en-US" sz="2400" i="1" dirty="0">
                <a:effectLst/>
              </a:rPr>
              <a:t>To some extent he [Trump] may meet halfway, but the Congress also decides a lot and may not allow to overcome this situation</a:t>
            </a:r>
            <a:r>
              <a:rPr lang="ru-RU" sz="2400" dirty="0">
                <a:effectLst/>
              </a:rPr>
              <a:t> </a:t>
            </a:r>
            <a:endParaRPr lang="en-US" sz="2400" dirty="0" smtClean="0">
              <a:effectLst/>
            </a:endParaRPr>
          </a:p>
          <a:p>
            <a:r>
              <a:rPr lang="en-US" sz="2400" dirty="0">
                <a:effectLst/>
              </a:rPr>
              <a:t>not found evidence for expressing anti-American sentiments among Russian students</a:t>
            </a:r>
            <a:r>
              <a:rPr lang="ru-RU" sz="2400" dirty="0">
                <a:effectLst/>
              </a:rPr>
              <a:t> </a:t>
            </a:r>
            <a:endParaRPr lang="en-US" sz="2200" b="1" dirty="0" smtClean="0"/>
          </a:p>
        </p:txBody>
      </p:sp>
    </p:spTree>
    <p:extLst>
      <p:ext uri="{BB962C8B-B14F-4D97-AF65-F5344CB8AC3E}">
        <p14:creationId xmlns:p14="http://schemas.microsoft.com/office/powerpoint/2010/main" val="10687332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1413" y="609600"/>
            <a:ext cx="9905998" cy="814086"/>
          </a:xfrm>
        </p:spPr>
        <p:txBody>
          <a:bodyPr>
            <a:normAutofit/>
          </a:bodyPr>
          <a:lstStyle/>
          <a:p>
            <a:pPr algn="ctr"/>
            <a:r>
              <a:rPr lang="en-US" sz="3200" dirty="0" smtClean="0">
                <a:solidFill>
                  <a:schemeClr val="tx1"/>
                </a:solidFill>
              </a:rPr>
              <a:t>Discussion</a:t>
            </a:r>
            <a:endParaRPr lang="ru-RU" sz="3200" dirty="0">
              <a:solidFill>
                <a:schemeClr val="tx1"/>
              </a:solidFill>
            </a:endParaRPr>
          </a:p>
        </p:txBody>
      </p:sp>
      <p:sp>
        <p:nvSpPr>
          <p:cNvPr id="3" name="Объект 2"/>
          <p:cNvSpPr>
            <a:spLocks noGrp="1"/>
          </p:cNvSpPr>
          <p:nvPr>
            <p:ph idx="1"/>
          </p:nvPr>
        </p:nvSpPr>
        <p:spPr>
          <a:xfrm>
            <a:off x="1141413" y="1921397"/>
            <a:ext cx="9905998" cy="4190036"/>
          </a:xfrm>
        </p:spPr>
        <p:txBody>
          <a:bodyPr>
            <a:noAutofit/>
          </a:bodyPr>
          <a:lstStyle/>
          <a:p>
            <a:endParaRPr lang="en-US" sz="2400" dirty="0" smtClean="0">
              <a:effectLst/>
            </a:endParaRPr>
          </a:p>
          <a:p>
            <a:endParaRPr lang="en-US" sz="2400" dirty="0">
              <a:effectLst/>
            </a:endParaRPr>
          </a:p>
          <a:p>
            <a:r>
              <a:rPr lang="en-US" sz="2400" dirty="0" smtClean="0">
                <a:effectLst/>
              </a:rPr>
              <a:t>There is </a:t>
            </a:r>
            <a:r>
              <a:rPr lang="en-US" sz="2400" dirty="0">
                <a:effectLst/>
              </a:rPr>
              <a:t>an effect of complex and technically sophisticated mass media sphere on the opinion of the Russian youth</a:t>
            </a:r>
            <a:r>
              <a:rPr lang="ru-RU" sz="2400" dirty="0">
                <a:effectLst/>
              </a:rPr>
              <a:t> </a:t>
            </a:r>
            <a:endParaRPr lang="en-US" sz="2400" dirty="0" smtClean="0">
              <a:effectLst/>
            </a:endParaRPr>
          </a:p>
          <a:p>
            <a:r>
              <a:rPr lang="en-US" sz="2400" dirty="0" smtClean="0">
                <a:effectLst/>
              </a:rPr>
              <a:t>when analyzing students’ narratives, one </a:t>
            </a:r>
            <a:r>
              <a:rPr lang="en-US" sz="2400" dirty="0">
                <a:effectLst/>
              </a:rPr>
              <a:t>can see general interpretation patterns of politics which are typical for most Russian citizens. These patterns are based on a low differentiation between own interests from the interests of the state</a:t>
            </a:r>
            <a:r>
              <a:rPr lang="en-US" sz="2400" dirty="0" smtClean="0">
                <a:effectLst/>
              </a:rPr>
              <a:t>.</a:t>
            </a:r>
          </a:p>
          <a:p>
            <a:r>
              <a:rPr lang="en-US" sz="2400" dirty="0" smtClean="0">
                <a:effectLst/>
              </a:rPr>
              <a:t>While students </a:t>
            </a:r>
            <a:r>
              <a:rPr lang="en-US" sz="2400" dirty="0">
                <a:effectLst/>
              </a:rPr>
              <a:t>discussing the functions and the nature of certain political procedures such as political competition and </a:t>
            </a:r>
            <a:r>
              <a:rPr lang="en-US" sz="2400" dirty="0" smtClean="0">
                <a:effectLst/>
              </a:rPr>
              <a:t>election, </a:t>
            </a:r>
            <a:r>
              <a:rPr lang="en-US" sz="2400" dirty="0">
                <a:effectLst/>
              </a:rPr>
              <a:t>the utilitarian and economic logic is dominating. </a:t>
            </a:r>
            <a:endParaRPr lang="en-US" sz="2400" dirty="0" smtClean="0">
              <a:effectLst/>
            </a:endParaRPr>
          </a:p>
          <a:p>
            <a:endParaRPr lang="en-US" sz="2400" dirty="0" smtClean="0">
              <a:effectLst/>
            </a:endParaRPr>
          </a:p>
          <a:p>
            <a:endParaRPr lang="en-US" sz="2400" b="1" i="1" dirty="0"/>
          </a:p>
        </p:txBody>
      </p:sp>
    </p:spTree>
    <p:extLst>
      <p:ext uri="{BB962C8B-B14F-4D97-AF65-F5344CB8AC3E}">
        <p14:creationId xmlns:p14="http://schemas.microsoft.com/office/powerpoint/2010/main" val="1801250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1413" y="609600"/>
            <a:ext cx="9905998" cy="1311797"/>
          </a:xfrm>
        </p:spPr>
        <p:txBody>
          <a:bodyPr>
            <a:normAutofit/>
          </a:bodyPr>
          <a:lstStyle/>
          <a:p>
            <a:pPr algn="ctr"/>
            <a:r>
              <a:rPr lang="en-US" sz="3200" b="1" dirty="0" smtClean="0"/>
              <a:t>Limitations</a:t>
            </a:r>
            <a:endParaRPr lang="ru-RU" sz="3200" b="1" dirty="0"/>
          </a:p>
        </p:txBody>
      </p:sp>
      <p:sp>
        <p:nvSpPr>
          <p:cNvPr id="3" name="Объект 2"/>
          <p:cNvSpPr>
            <a:spLocks noGrp="1"/>
          </p:cNvSpPr>
          <p:nvPr>
            <p:ph idx="1"/>
          </p:nvPr>
        </p:nvSpPr>
        <p:spPr/>
        <p:txBody>
          <a:bodyPr>
            <a:normAutofit lnSpcReduction="10000"/>
          </a:bodyPr>
          <a:lstStyle/>
          <a:p>
            <a:r>
              <a:rPr lang="en-US" sz="2400" dirty="0">
                <a:effectLst/>
              </a:rPr>
              <a:t>First, our sample consisted of Higher School of Economics students</a:t>
            </a:r>
            <a:r>
              <a:rPr lang="ru-RU" sz="2400" dirty="0">
                <a:effectLst/>
              </a:rPr>
              <a:t> </a:t>
            </a:r>
            <a:endParaRPr lang="en-US" sz="2400" dirty="0" smtClean="0">
              <a:effectLst/>
            </a:endParaRPr>
          </a:p>
          <a:p>
            <a:r>
              <a:rPr lang="en-US" sz="2400" dirty="0">
                <a:effectLst/>
              </a:rPr>
              <a:t>Second, discourse analysis remains a part of a qualitative methodology and has its own specific requirements to </a:t>
            </a:r>
            <a:r>
              <a:rPr lang="en-US" sz="2400" dirty="0" err="1">
                <a:effectLst/>
              </a:rPr>
              <a:t>intercoder</a:t>
            </a:r>
            <a:r>
              <a:rPr lang="en-US" sz="2400" dirty="0">
                <a:effectLst/>
              </a:rPr>
              <a:t> reliability. While we provided our results reliability by using three different moderators during the focus groups and blind coding process, the results remain theoretically driven and valid within our theoretical framework</a:t>
            </a:r>
            <a:r>
              <a:rPr lang="ru-RU" sz="2400" dirty="0">
                <a:effectLst/>
              </a:rPr>
              <a:t> </a:t>
            </a:r>
            <a:endParaRPr lang="ru-RU" sz="2400" b="1" dirty="0"/>
          </a:p>
        </p:txBody>
      </p:sp>
    </p:spTree>
    <p:extLst>
      <p:ext uri="{BB962C8B-B14F-4D97-AF65-F5344CB8AC3E}">
        <p14:creationId xmlns:p14="http://schemas.microsoft.com/office/powerpoint/2010/main" val="21147880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1413" y="609600"/>
            <a:ext cx="9905998" cy="976132"/>
          </a:xfrm>
        </p:spPr>
        <p:txBody>
          <a:bodyPr>
            <a:normAutofit/>
          </a:bodyPr>
          <a:lstStyle/>
          <a:p>
            <a:pPr algn="ctr"/>
            <a:r>
              <a:rPr lang="en-US" b="1" dirty="0">
                <a:effectLst/>
              </a:rPr>
              <a:t>Introduction</a:t>
            </a:r>
            <a:r>
              <a:rPr lang="ru-RU" dirty="0">
                <a:effectLst/>
              </a:rPr>
              <a:t> </a:t>
            </a:r>
            <a:endParaRPr lang="ru-RU" sz="3200" b="1" dirty="0"/>
          </a:p>
        </p:txBody>
      </p:sp>
      <p:sp>
        <p:nvSpPr>
          <p:cNvPr id="3" name="Объект 2"/>
          <p:cNvSpPr>
            <a:spLocks noGrp="1"/>
          </p:cNvSpPr>
          <p:nvPr>
            <p:ph idx="1"/>
          </p:nvPr>
        </p:nvSpPr>
        <p:spPr>
          <a:xfrm>
            <a:off x="1141413" y="1747777"/>
            <a:ext cx="9905998" cy="4043423"/>
          </a:xfrm>
        </p:spPr>
        <p:txBody>
          <a:bodyPr>
            <a:normAutofit fontScale="92500" lnSpcReduction="20000"/>
          </a:bodyPr>
          <a:lstStyle/>
          <a:p>
            <a:endParaRPr lang="en-US" dirty="0" smtClean="0"/>
          </a:p>
          <a:p>
            <a:r>
              <a:rPr lang="en-US" sz="2400" dirty="0">
                <a:effectLst/>
              </a:rPr>
              <a:t>Donald Trump presidential campaign and the presidency is dogged by the topic of Russia.</a:t>
            </a:r>
            <a:r>
              <a:rPr lang="ru-RU" sz="2400" dirty="0">
                <a:effectLst/>
              </a:rPr>
              <a:t> </a:t>
            </a:r>
            <a:endParaRPr lang="ru-RU" sz="2400" dirty="0" smtClean="0">
              <a:effectLst/>
            </a:endParaRPr>
          </a:p>
          <a:p>
            <a:r>
              <a:rPr lang="en-US" sz="2400" dirty="0" smtClean="0">
                <a:effectLst/>
              </a:rPr>
              <a:t>Trump's </a:t>
            </a:r>
            <a:r>
              <a:rPr lang="en-US" sz="2400" dirty="0">
                <a:effectLst/>
              </a:rPr>
              <a:t>victory, whether it was predictable or not, challenges Russian dominant discourse on foreign policy and Russia-US relations.</a:t>
            </a:r>
            <a:r>
              <a:rPr lang="ru-RU" sz="2400" dirty="0">
                <a:effectLst/>
              </a:rPr>
              <a:t> </a:t>
            </a:r>
            <a:r>
              <a:rPr lang="en-US" sz="2400" dirty="0">
                <a:effectLst/>
              </a:rPr>
              <a:t>State-owned mass media have to go beyond the classic new Cold War frame, which was promoted by them in the 2000s and 2010s.</a:t>
            </a:r>
            <a:r>
              <a:rPr lang="ru-RU" sz="2400" dirty="0">
                <a:effectLst/>
              </a:rPr>
              <a:t> </a:t>
            </a:r>
            <a:endParaRPr lang="ru-RU" sz="2400" dirty="0" smtClean="0">
              <a:effectLst/>
            </a:endParaRPr>
          </a:p>
          <a:p>
            <a:r>
              <a:rPr lang="en-US" sz="2400" dirty="0">
                <a:effectLst/>
              </a:rPr>
              <a:t>What is the attitude of the Russian students to Donald Trump and to what extent his image is connected with the new Cold War frame, which was promoted by the Russian mass media? </a:t>
            </a:r>
            <a:r>
              <a:rPr lang="en-US" sz="2400" dirty="0" smtClean="0">
                <a:effectLst/>
              </a:rPr>
              <a:t>How </a:t>
            </a:r>
            <a:r>
              <a:rPr lang="en-US" sz="2400" dirty="0">
                <a:effectLst/>
              </a:rPr>
              <a:t>strong are anti-American attitudes in the the post-Soviet hybrid regime among Russian youth? How much has the diversity of the modern media landscape in Russia weakened this </a:t>
            </a:r>
            <a:r>
              <a:rPr lang="en-US" sz="2400" dirty="0" err="1">
                <a:effectLst/>
              </a:rPr>
              <a:t>ressentiment</a:t>
            </a:r>
            <a:r>
              <a:rPr lang="en-US" sz="2400" dirty="0">
                <a:effectLst/>
              </a:rPr>
              <a:t>?</a:t>
            </a:r>
            <a:r>
              <a:rPr lang="ru-RU" sz="2400" dirty="0">
                <a:effectLst/>
              </a:rPr>
              <a:t> </a:t>
            </a:r>
            <a:endParaRPr lang="en-US" sz="2400" dirty="0"/>
          </a:p>
        </p:txBody>
      </p:sp>
    </p:spTree>
    <p:extLst>
      <p:ext uri="{BB962C8B-B14F-4D97-AF65-F5344CB8AC3E}">
        <p14:creationId xmlns:p14="http://schemas.microsoft.com/office/powerpoint/2010/main" val="2659414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886900"/>
          </a:xfrm>
        </p:spPr>
        <p:txBody>
          <a:bodyPr>
            <a:normAutofit fontScale="90000"/>
          </a:bodyPr>
          <a:lstStyle/>
          <a:p>
            <a:pPr algn="ctr"/>
            <a:r>
              <a:rPr lang="en-US" sz="3600" b="1" dirty="0">
                <a:effectLst/>
              </a:rPr>
              <a:t>Anti-Americanism as a substitute of national identity in post-Soviet Russia</a:t>
            </a:r>
            <a:r>
              <a:rPr lang="ru-RU" sz="3600" dirty="0">
                <a:effectLst/>
              </a:rPr>
              <a:t> </a:t>
            </a:r>
            <a:r>
              <a:rPr lang="ru-RU" sz="3500" dirty="0" smtClean="0">
                <a:effectLst/>
              </a:rPr>
              <a:t> </a:t>
            </a:r>
            <a:endParaRPr lang="ru-RU" sz="3500" dirty="0"/>
          </a:p>
        </p:txBody>
      </p:sp>
      <p:sp>
        <p:nvSpPr>
          <p:cNvPr id="3" name="Объект 2"/>
          <p:cNvSpPr>
            <a:spLocks noGrp="1"/>
          </p:cNvSpPr>
          <p:nvPr>
            <p:ph idx="1"/>
          </p:nvPr>
        </p:nvSpPr>
        <p:spPr>
          <a:xfrm>
            <a:off x="1143001" y="1984093"/>
            <a:ext cx="9905998" cy="3583330"/>
          </a:xfrm>
        </p:spPr>
        <p:txBody>
          <a:bodyPr>
            <a:noAutofit/>
          </a:bodyPr>
          <a:lstStyle/>
          <a:p>
            <a:r>
              <a:rPr lang="en-US" sz="2400" dirty="0">
                <a:effectLst/>
              </a:rPr>
              <a:t>The scholars outlined some "identity-related factors", which may have determined the Russia's relationship toward the West: </a:t>
            </a:r>
            <a:r>
              <a:rPr lang="en-US" sz="2400" dirty="0" smtClean="0">
                <a:effectLst/>
              </a:rPr>
              <a:t>the </a:t>
            </a:r>
            <a:r>
              <a:rPr lang="en-US" sz="2400" dirty="0">
                <a:effectLst/>
              </a:rPr>
              <a:t>syndrome of the lost empire; the "collective memory" of being a superpower; thinking in geopolitical and zero-sum game terms; recognition of Russia's weakness after the Soviet collapse </a:t>
            </a:r>
            <a:r>
              <a:rPr lang="ru-RU" sz="2400" dirty="0" smtClean="0">
                <a:effectLst/>
              </a:rPr>
              <a:t> ()</a:t>
            </a:r>
          </a:p>
          <a:p>
            <a:r>
              <a:rPr lang="en-US" sz="2400" dirty="0">
                <a:effectLst/>
              </a:rPr>
              <a:t>Russian collective memory</a:t>
            </a:r>
            <a:r>
              <a:rPr lang="ru-RU" sz="2400" dirty="0">
                <a:effectLst/>
              </a:rPr>
              <a:t> </a:t>
            </a:r>
            <a:r>
              <a:rPr lang="en-US" sz="2400" dirty="0">
                <a:effectLst/>
              </a:rPr>
              <a:t>includes </a:t>
            </a:r>
            <a:r>
              <a:rPr lang="en-US" sz="2400" dirty="0" err="1">
                <a:effectLst/>
              </a:rPr>
              <a:t>ressentiment</a:t>
            </a:r>
            <a:r>
              <a:rPr lang="en-US" sz="2400" dirty="0">
                <a:effectLst/>
              </a:rPr>
              <a:t> (</a:t>
            </a:r>
            <a:r>
              <a:rPr lang="en-US" sz="2400" dirty="0" err="1">
                <a:effectLst/>
              </a:rPr>
              <a:t>Greenfeld</a:t>
            </a:r>
            <a:r>
              <a:rPr lang="en-US" sz="2400" dirty="0">
                <a:effectLst/>
              </a:rPr>
              <a:t>, </a:t>
            </a:r>
            <a:r>
              <a:rPr lang="en-US" sz="2400" dirty="0" smtClean="0">
                <a:effectLst/>
              </a:rPr>
              <a:t>1993</a:t>
            </a:r>
            <a:r>
              <a:rPr lang="ru-RU" sz="2400" dirty="0" smtClean="0">
                <a:effectLst/>
              </a:rPr>
              <a:t>; </a:t>
            </a:r>
            <a:r>
              <a:rPr lang="en-US" sz="2400" dirty="0" err="1">
                <a:effectLst/>
              </a:rPr>
              <a:t>Malinova</a:t>
            </a:r>
            <a:r>
              <a:rPr lang="en-US" sz="2400" dirty="0">
                <a:effectLst/>
              </a:rPr>
              <a:t> 2014, 292</a:t>
            </a:r>
            <a:r>
              <a:rPr lang="ru-RU" sz="2400" dirty="0">
                <a:effectLst/>
              </a:rPr>
              <a:t> </a:t>
            </a:r>
            <a:r>
              <a:rPr lang="en-US" sz="2400" dirty="0" smtClean="0">
                <a:effectLst/>
              </a:rPr>
              <a:t>)</a:t>
            </a:r>
            <a:r>
              <a:rPr lang="ru-RU" sz="2400" dirty="0" smtClean="0">
                <a:effectLst/>
              </a:rPr>
              <a:t> </a:t>
            </a:r>
            <a:endParaRPr lang="en-US" sz="2400" b="1" dirty="0" smtClean="0">
              <a:effectLst/>
            </a:endParaRPr>
          </a:p>
        </p:txBody>
      </p:sp>
    </p:spTree>
    <p:extLst>
      <p:ext uri="{BB962C8B-B14F-4D97-AF65-F5344CB8AC3E}">
        <p14:creationId xmlns:p14="http://schemas.microsoft.com/office/powerpoint/2010/main" val="9611335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815975"/>
          </a:xfrm>
        </p:spPr>
        <p:txBody>
          <a:bodyPr>
            <a:normAutofit/>
          </a:bodyPr>
          <a:lstStyle/>
          <a:p>
            <a:pPr algn="ctr"/>
            <a:r>
              <a:rPr lang="en-US" b="1" dirty="0">
                <a:effectLst/>
              </a:rPr>
              <a:t>Public sphere</a:t>
            </a:r>
            <a:r>
              <a:rPr lang="ru-RU" dirty="0">
                <a:effectLst/>
              </a:rPr>
              <a:t> </a:t>
            </a:r>
            <a:r>
              <a:rPr lang="ru-RU" sz="3200" dirty="0" smtClean="0">
                <a:effectLst/>
              </a:rPr>
              <a:t> </a:t>
            </a:r>
            <a:endParaRPr lang="ru-RU" sz="3200" dirty="0"/>
          </a:p>
        </p:txBody>
      </p:sp>
      <p:sp>
        <p:nvSpPr>
          <p:cNvPr id="3" name="Объект 2"/>
          <p:cNvSpPr>
            <a:spLocks noGrp="1"/>
          </p:cNvSpPr>
          <p:nvPr>
            <p:ph idx="1"/>
          </p:nvPr>
        </p:nvSpPr>
        <p:spPr>
          <a:xfrm>
            <a:off x="1141413" y="1539433"/>
            <a:ext cx="9905998" cy="4251767"/>
          </a:xfrm>
        </p:spPr>
        <p:txBody>
          <a:bodyPr>
            <a:normAutofit/>
          </a:bodyPr>
          <a:lstStyle/>
          <a:p>
            <a:pPr algn="just"/>
            <a:r>
              <a:rPr lang="ru-RU" sz="2400" b="1" dirty="0" smtClean="0">
                <a:effectLst/>
              </a:rPr>
              <a:t> </a:t>
            </a:r>
            <a:r>
              <a:rPr lang="en-US" sz="2400" dirty="0">
                <a:effectLst/>
              </a:rPr>
              <a:t>‘Institutionalized public sphere' means the communicative room between the political system and the civil society for setting up a political </a:t>
            </a:r>
            <a:r>
              <a:rPr lang="en-US" sz="2400" dirty="0" smtClean="0">
                <a:effectLst/>
              </a:rPr>
              <a:t>agenda</a:t>
            </a:r>
            <a:r>
              <a:rPr lang="ru-RU" sz="2400" dirty="0">
                <a:effectLst/>
              </a:rPr>
              <a:t> </a:t>
            </a:r>
            <a:r>
              <a:rPr lang="ru-RU" sz="2400" dirty="0" smtClean="0">
                <a:effectLst/>
              </a:rPr>
              <a:t>(</a:t>
            </a:r>
            <a:r>
              <a:rPr lang="en-US" sz="2400" dirty="0">
                <a:effectLst/>
              </a:rPr>
              <a:t>(</a:t>
            </a:r>
            <a:r>
              <a:rPr lang="en-US" sz="2400" dirty="0" err="1">
                <a:effectLst/>
              </a:rPr>
              <a:t>Habermas</a:t>
            </a:r>
            <a:r>
              <a:rPr lang="en-US" sz="2400" dirty="0">
                <a:effectLst/>
              </a:rPr>
              <a:t> </a:t>
            </a:r>
            <a:r>
              <a:rPr lang="en-US" sz="2400" dirty="0" smtClean="0">
                <a:effectLst/>
              </a:rPr>
              <a:t>1992</a:t>
            </a:r>
            <a:r>
              <a:rPr lang="ru-RU" sz="2400" dirty="0" smtClean="0">
                <a:effectLst/>
              </a:rPr>
              <a:t>; </a:t>
            </a:r>
            <a:r>
              <a:rPr lang="en-US" sz="2400" dirty="0" err="1">
                <a:effectLst/>
              </a:rPr>
              <a:t>Habermas</a:t>
            </a:r>
            <a:r>
              <a:rPr lang="en-US" sz="2400" dirty="0">
                <a:effectLst/>
              </a:rPr>
              <a:t> </a:t>
            </a:r>
            <a:r>
              <a:rPr lang="en-US" sz="2400" dirty="0" smtClean="0">
                <a:effectLst/>
              </a:rPr>
              <a:t>1989</a:t>
            </a:r>
            <a:r>
              <a:rPr lang="ru-RU" sz="2400" dirty="0" smtClean="0">
                <a:effectLst/>
              </a:rPr>
              <a:t>)</a:t>
            </a:r>
          </a:p>
          <a:p>
            <a:pPr algn="just"/>
            <a:r>
              <a:rPr lang="en-US" sz="2400" dirty="0">
                <a:effectLst/>
              </a:rPr>
              <a:t>The public sphere refers to communicative space for identity </a:t>
            </a:r>
            <a:r>
              <a:rPr lang="en-US" sz="2400" dirty="0" smtClean="0">
                <a:effectLst/>
              </a:rPr>
              <a:t>formation</a:t>
            </a:r>
            <a:r>
              <a:rPr lang="ru-RU" sz="2400" dirty="0">
                <a:effectLst/>
              </a:rPr>
              <a:t> </a:t>
            </a:r>
            <a:r>
              <a:rPr lang="ru-RU" sz="2400" dirty="0" smtClean="0">
                <a:effectLst/>
              </a:rPr>
              <a:t>(</a:t>
            </a:r>
            <a:r>
              <a:rPr lang="en-US" sz="2400" dirty="0">
                <a:effectLst/>
              </a:rPr>
              <a:t>Hendricks </a:t>
            </a:r>
            <a:r>
              <a:rPr lang="en-US" sz="2400" dirty="0" smtClean="0">
                <a:effectLst/>
              </a:rPr>
              <a:t>2006</a:t>
            </a:r>
            <a:r>
              <a:rPr lang="ru-RU" sz="2400" dirty="0" smtClean="0">
                <a:effectLst/>
              </a:rPr>
              <a:t>; </a:t>
            </a:r>
            <a:r>
              <a:rPr lang="en-US" sz="2400" dirty="0">
                <a:effectLst/>
              </a:rPr>
              <a:t>Somers, </a:t>
            </a:r>
            <a:r>
              <a:rPr lang="en-US" sz="2400" dirty="0" smtClean="0">
                <a:effectLst/>
              </a:rPr>
              <a:t>1993</a:t>
            </a:r>
            <a:r>
              <a:rPr lang="ru-RU" sz="2400" dirty="0" smtClean="0">
                <a:effectLst/>
              </a:rPr>
              <a:t>)</a:t>
            </a:r>
          </a:p>
          <a:p>
            <a:pPr algn="just"/>
            <a:r>
              <a:rPr lang="en-US" sz="2400" dirty="0">
                <a:effectLst/>
              </a:rPr>
              <a:t>Public sphere provides not only a better understanding of one's own preferences but also a relational understanding of politics since deliberation asks citizens to adjust their preferences and beliefs in light of the limits of their circumstance and the beliefs and preferences of other citizens (</a:t>
            </a:r>
            <a:r>
              <a:rPr lang="en-US" sz="2400" dirty="0" err="1">
                <a:effectLst/>
              </a:rPr>
              <a:t>Bohman</a:t>
            </a:r>
            <a:r>
              <a:rPr lang="en-US" sz="2400" dirty="0">
                <a:effectLst/>
              </a:rPr>
              <a:t> </a:t>
            </a:r>
            <a:r>
              <a:rPr lang="en-US" sz="2400" dirty="0" smtClean="0">
                <a:effectLst/>
              </a:rPr>
              <a:t>1996</a:t>
            </a:r>
            <a:r>
              <a:rPr lang="ru-RU" sz="2400" dirty="0" smtClean="0">
                <a:effectLst/>
              </a:rPr>
              <a:t>) </a:t>
            </a:r>
            <a:endParaRPr lang="en-US" sz="2400" b="1" dirty="0" smtClean="0">
              <a:effectLst/>
            </a:endParaRPr>
          </a:p>
          <a:p>
            <a:endParaRPr lang="ru-RU" dirty="0"/>
          </a:p>
        </p:txBody>
      </p:sp>
    </p:spTree>
    <p:extLst>
      <p:ext uri="{BB962C8B-B14F-4D97-AF65-F5344CB8AC3E}">
        <p14:creationId xmlns:p14="http://schemas.microsoft.com/office/powerpoint/2010/main" val="14037974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917575"/>
          </a:xfrm>
        </p:spPr>
        <p:txBody>
          <a:bodyPr>
            <a:normAutofit/>
          </a:bodyPr>
          <a:lstStyle/>
          <a:p>
            <a:pPr algn="ctr"/>
            <a:r>
              <a:rPr lang="en-US" sz="3200" dirty="0" smtClean="0">
                <a:solidFill>
                  <a:schemeClr val="tx1"/>
                </a:solidFill>
              </a:rPr>
              <a:t>Research problem and </a:t>
            </a:r>
            <a:r>
              <a:rPr lang="en-US" sz="3200" dirty="0" err="1" smtClean="0">
                <a:solidFill>
                  <a:schemeClr val="tx1"/>
                </a:solidFill>
              </a:rPr>
              <a:t>rq</a:t>
            </a:r>
            <a:endParaRPr lang="ru-RU" sz="3200" dirty="0">
              <a:solidFill>
                <a:schemeClr val="tx1"/>
              </a:solidFill>
            </a:endParaRPr>
          </a:p>
        </p:txBody>
      </p:sp>
      <p:sp>
        <p:nvSpPr>
          <p:cNvPr id="3" name="Объект 2"/>
          <p:cNvSpPr>
            <a:spLocks noGrp="1"/>
          </p:cNvSpPr>
          <p:nvPr>
            <p:ph idx="1"/>
          </p:nvPr>
        </p:nvSpPr>
        <p:spPr>
          <a:xfrm>
            <a:off x="838200" y="1524000"/>
            <a:ext cx="10515600" cy="4978399"/>
          </a:xfrm>
        </p:spPr>
        <p:txBody>
          <a:bodyPr anchor="ctr">
            <a:normAutofit lnSpcReduction="10000"/>
          </a:bodyPr>
          <a:lstStyle/>
          <a:p>
            <a:r>
              <a:rPr lang="ru-RU" sz="2400" b="1" dirty="0" smtClean="0">
                <a:effectLst/>
              </a:rPr>
              <a:t> </a:t>
            </a:r>
            <a:r>
              <a:rPr lang="en-US" sz="2400" dirty="0">
                <a:effectLst/>
              </a:rPr>
              <a:t>Some research showed that the Internet increases the probability of deliberation and weaken political </a:t>
            </a:r>
            <a:r>
              <a:rPr lang="en-US" sz="2400" dirty="0" smtClean="0">
                <a:effectLst/>
              </a:rPr>
              <a:t>stereotypes</a:t>
            </a:r>
          </a:p>
          <a:p>
            <a:r>
              <a:rPr lang="en-US" sz="2400" dirty="0" smtClean="0">
                <a:effectLst/>
              </a:rPr>
              <a:t>Testing </a:t>
            </a:r>
            <a:r>
              <a:rPr lang="en-US" sz="2400" dirty="0">
                <a:effectLst/>
              </a:rPr>
              <a:t>the relation between the attitudes of Russian students on foreign policy using the example of American elections and anti-Western narratives as well as the frame of the Cold War in their discourse</a:t>
            </a:r>
            <a:r>
              <a:rPr lang="ru-RU" sz="2400" dirty="0">
                <a:effectLst/>
              </a:rPr>
              <a:t> </a:t>
            </a:r>
            <a:endParaRPr lang="en-US" sz="2400" dirty="0" smtClean="0">
              <a:effectLst/>
            </a:endParaRPr>
          </a:p>
          <a:p>
            <a:r>
              <a:rPr lang="en-US" sz="2400" dirty="0">
                <a:effectLst/>
              </a:rPr>
              <a:t>Does the foreign policy discourse of the Russian youth demonstrate some distinctive features of anti-American discourse which is predominated in Russian media? </a:t>
            </a:r>
            <a:endParaRPr lang="en-US" sz="2400" dirty="0" smtClean="0">
              <a:effectLst/>
            </a:endParaRPr>
          </a:p>
          <a:p>
            <a:r>
              <a:rPr lang="en-US" sz="2400" dirty="0" smtClean="0">
                <a:effectLst/>
              </a:rPr>
              <a:t>Can </a:t>
            </a:r>
            <a:r>
              <a:rPr lang="en-US" sz="2400" dirty="0">
                <a:effectLst/>
              </a:rPr>
              <a:t>we explain this discourse based on modern media landscape in Russia? </a:t>
            </a:r>
            <a:endParaRPr lang="en-US" sz="2400" dirty="0" smtClean="0">
              <a:effectLst/>
            </a:endParaRPr>
          </a:p>
          <a:p>
            <a:r>
              <a:rPr lang="en-US" sz="2400" dirty="0" smtClean="0">
                <a:effectLst/>
              </a:rPr>
              <a:t>How </a:t>
            </a:r>
            <a:r>
              <a:rPr lang="en-US" sz="2400" dirty="0">
                <a:effectLst/>
              </a:rPr>
              <a:t>much is the discursive repertoire of youth determined by the peculiarities of the socio-political structure of Russian public sphere?</a:t>
            </a:r>
            <a:r>
              <a:rPr lang="ru-RU" sz="2400" dirty="0">
                <a:effectLst/>
              </a:rPr>
              <a:t>  </a:t>
            </a:r>
            <a:endParaRPr lang="en-US" sz="2400" b="1" dirty="0" smtClean="0">
              <a:effectLst/>
            </a:endParaRPr>
          </a:p>
        </p:txBody>
      </p:sp>
    </p:spTree>
    <p:extLst>
      <p:ext uri="{BB962C8B-B14F-4D97-AF65-F5344CB8AC3E}">
        <p14:creationId xmlns:p14="http://schemas.microsoft.com/office/powerpoint/2010/main" val="17159306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930275"/>
          </a:xfrm>
        </p:spPr>
        <p:txBody>
          <a:bodyPr>
            <a:normAutofit/>
          </a:bodyPr>
          <a:lstStyle/>
          <a:p>
            <a:pPr algn="ctr"/>
            <a:r>
              <a:rPr lang="en-US" sz="3200" b="1" dirty="0" smtClean="0"/>
              <a:t>thesis</a:t>
            </a:r>
            <a:endParaRPr lang="ru-RU" sz="3200" b="1" dirty="0"/>
          </a:p>
        </p:txBody>
      </p:sp>
      <p:sp>
        <p:nvSpPr>
          <p:cNvPr id="3" name="Объект 2"/>
          <p:cNvSpPr>
            <a:spLocks noGrp="1"/>
          </p:cNvSpPr>
          <p:nvPr>
            <p:ph idx="1"/>
          </p:nvPr>
        </p:nvSpPr>
        <p:spPr>
          <a:xfrm>
            <a:off x="838200" y="1295400"/>
            <a:ext cx="10515600" cy="5384800"/>
          </a:xfrm>
        </p:spPr>
        <p:txBody>
          <a:bodyPr>
            <a:normAutofit/>
          </a:bodyPr>
          <a:lstStyle/>
          <a:p>
            <a:r>
              <a:rPr lang="en-US" sz="2400" dirty="0">
                <a:effectLst/>
              </a:rPr>
              <a:t>We assume that the complexity of the media landscape, on the one hand, increases the possibilities for getting new information and reduces the level of anti-American </a:t>
            </a:r>
            <a:r>
              <a:rPr lang="en-US" sz="2400" dirty="0" err="1">
                <a:effectLst/>
              </a:rPr>
              <a:t>ressentiment</a:t>
            </a:r>
            <a:r>
              <a:rPr lang="en-US" sz="2400" dirty="0">
                <a:effectLst/>
              </a:rPr>
              <a:t> as citizens receive a broader range of political perspectives, but on the other hand the process of producing ‘more critical and politicized citizenry’ </a:t>
            </a:r>
            <a:r>
              <a:rPr lang="en-US" sz="2400" dirty="0" smtClean="0">
                <a:effectLst/>
              </a:rPr>
              <a:t>is </a:t>
            </a:r>
            <a:r>
              <a:rPr lang="en-US" sz="2400" dirty="0">
                <a:effectLst/>
              </a:rPr>
              <a:t>limited by the way the public sphere functions in hybrid political regime though there are democratic institutions in Russia.</a:t>
            </a:r>
            <a:r>
              <a:rPr lang="ru-RU" sz="2400" dirty="0">
                <a:effectLst/>
              </a:rPr>
              <a:t> </a:t>
            </a:r>
            <a:endParaRPr lang="ru-RU" sz="2400" b="1" dirty="0"/>
          </a:p>
        </p:txBody>
      </p:sp>
    </p:spTree>
    <p:extLst>
      <p:ext uri="{BB962C8B-B14F-4D97-AF65-F5344CB8AC3E}">
        <p14:creationId xmlns:p14="http://schemas.microsoft.com/office/powerpoint/2010/main" val="7936052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930275"/>
          </a:xfrm>
        </p:spPr>
        <p:txBody>
          <a:bodyPr>
            <a:normAutofit/>
          </a:bodyPr>
          <a:lstStyle/>
          <a:p>
            <a:pPr algn="ctr"/>
            <a:r>
              <a:rPr lang="en-US" b="1" dirty="0">
                <a:effectLst/>
              </a:rPr>
              <a:t>Method of data analysis</a:t>
            </a:r>
            <a:r>
              <a:rPr lang="ru-RU" dirty="0">
                <a:effectLst/>
              </a:rPr>
              <a:t> </a:t>
            </a:r>
            <a:endParaRPr lang="ru-RU" sz="3200" b="1" dirty="0"/>
          </a:p>
        </p:txBody>
      </p:sp>
      <p:sp>
        <p:nvSpPr>
          <p:cNvPr id="3" name="Объект 2"/>
          <p:cNvSpPr>
            <a:spLocks noGrp="1"/>
          </p:cNvSpPr>
          <p:nvPr>
            <p:ph idx="1"/>
          </p:nvPr>
        </p:nvSpPr>
        <p:spPr>
          <a:xfrm>
            <a:off x="838200" y="1295400"/>
            <a:ext cx="10515600" cy="5384800"/>
          </a:xfrm>
        </p:spPr>
        <p:txBody>
          <a:bodyPr>
            <a:normAutofit/>
          </a:bodyPr>
          <a:lstStyle/>
          <a:p>
            <a:pPr algn="just"/>
            <a:r>
              <a:rPr lang="en-US" sz="2400" dirty="0" smtClean="0"/>
              <a:t>CDA and DHA </a:t>
            </a:r>
            <a:r>
              <a:rPr lang="en-US" sz="2400" dirty="0">
                <a:effectLst/>
              </a:rPr>
              <a:t>i</a:t>
            </a:r>
            <a:r>
              <a:rPr lang="en-US" sz="2400" dirty="0" smtClean="0">
                <a:effectLst/>
              </a:rPr>
              <a:t>n </a:t>
            </a:r>
            <a:r>
              <a:rPr lang="en-US" sz="2400" dirty="0">
                <a:effectLst/>
              </a:rPr>
              <a:t>contrast to other discourse-analytical </a:t>
            </a:r>
            <a:r>
              <a:rPr lang="en-US" sz="2400" dirty="0" smtClean="0">
                <a:effectLst/>
              </a:rPr>
              <a:t>approaches </a:t>
            </a:r>
            <a:r>
              <a:rPr lang="en-US" sz="2400" dirty="0">
                <a:effectLst/>
              </a:rPr>
              <a:t>places more emphasis on establishing the linguistic relations between specific linguistic subsystems and social structures (</a:t>
            </a:r>
            <a:r>
              <a:rPr lang="en-US" sz="2400" dirty="0" err="1">
                <a:effectLst/>
              </a:rPr>
              <a:t>Wodak</a:t>
            </a:r>
            <a:r>
              <a:rPr lang="en-US" sz="2400" dirty="0">
                <a:effectLst/>
              </a:rPr>
              <a:t> 1997</a:t>
            </a:r>
            <a:r>
              <a:rPr lang="en-US" sz="2400" dirty="0" smtClean="0">
                <a:effectLst/>
              </a:rPr>
              <a:t>)</a:t>
            </a:r>
          </a:p>
          <a:p>
            <a:pPr algn="just"/>
            <a:r>
              <a:rPr lang="ru-RU" sz="2400" dirty="0" smtClean="0">
                <a:effectLst/>
              </a:rPr>
              <a:t> </a:t>
            </a:r>
            <a:r>
              <a:rPr lang="en-US" sz="2400" dirty="0">
                <a:effectLst/>
              </a:rPr>
              <a:t>We coded whether particularistic or universalistic discourse was dominant in the following themes: </a:t>
            </a:r>
            <a:endParaRPr lang="en-US" sz="2400" dirty="0" smtClean="0">
              <a:effectLst/>
            </a:endParaRPr>
          </a:p>
          <a:p>
            <a:pPr algn="just"/>
            <a:r>
              <a:rPr lang="en-US" sz="2400" dirty="0">
                <a:effectLst/>
              </a:rPr>
              <a:t>attitude towards the </a:t>
            </a:r>
            <a:r>
              <a:rPr lang="en-US" sz="2400" dirty="0" smtClean="0">
                <a:effectLst/>
              </a:rPr>
              <a:t>candidates</a:t>
            </a:r>
            <a:endParaRPr lang="en-US" sz="2400" dirty="0">
              <a:effectLst/>
            </a:endParaRPr>
          </a:p>
          <a:p>
            <a:pPr algn="just"/>
            <a:r>
              <a:rPr lang="en-US" sz="2400" dirty="0">
                <a:effectLst/>
              </a:rPr>
              <a:t>attitude towards the presidential elections as a political </a:t>
            </a:r>
            <a:r>
              <a:rPr lang="en-US" sz="2400" dirty="0" smtClean="0">
                <a:effectLst/>
              </a:rPr>
              <a:t>institution</a:t>
            </a:r>
            <a:endParaRPr lang="en-US" sz="2400" dirty="0">
              <a:effectLst/>
            </a:endParaRPr>
          </a:p>
          <a:p>
            <a:pPr algn="just"/>
            <a:r>
              <a:rPr lang="en-US" sz="2400" dirty="0">
                <a:effectLst/>
              </a:rPr>
              <a:t>evaluation of Russian-American relations</a:t>
            </a:r>
            <a:r>
              <a:rPr lang="ru-RU" sz="2400" dirty="0">
                <a:effectLst/>
              </a:rPr>
              <a:t> </a:t>
            </a:r>
            <a:endParaRPr lang="ru-RU" sz="2400" dirty="0" smtClean="0"/>
          </a:p>
          <a:p>
            <a:pPr algn="just"/>
            <a:endParaRPr lang="ru-RU" sz="2400" b="1" dirty="0"/>
          </a:p>
        </p:txBody>
      </p:sp>
    </p:spTree>
    <p:extLst>
      <p:ext uri="{BB962C8B-B14F-4D97-AF65-F5344CB8AC3E}">
        <p14:creationId xmlns:p14="http://schemas.microsoft.com/office/powerpoint/2010/main" val="6216481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47928"/>
          </a:xfrm>
        </p:spPr>
        <p:txBody>
          <a:bodyPr>
            <a:normAutofit fontScale="90000"/>
          </a:bodyPr>
          <a:lstStyle/>
          <a:p>
            <a:pPr algn="ctr"/>
            <a:r>
              <a:rPr lang="en-US" b="1" dirty="0">
                <a:effectLst/>
              </a:rPr>
              <a:t>Qualitative study: results of the discussion groups</a:t>
            </a:r>
            <a:r>
              <a:rPr lang="ru-RU" dirty="0">
                <a:effectLst/>
              </a:rPr>
              <a:t> </a:t>
            </a:r>
            <a:r>
              <a:rPr lang="en-US" dirty="0" smtClean="0">
                <a:effectLst/>
              </a:rPr>
              <a:t/>
            </a:r>
            <a:br>
              <a:rPr lang="en-US" dirty="0" smtClean="0">
                <a:effectLst/>
              </a:rPr>
            </a:br>
            <a:r>
              <a:rPr lang="ru-RU" b="1" dirty="0" err="1">
                <a:effectLst/>
              </a:rPr>
              <a:t>Presidential</a:t>
            </a:r>
            <a:r>
              <a:rPr lang="ru-RU" b="1" dirty="0">
                <a:effectLst/>
              </a:rPr>
              <a:t> </a:t>
            </a:r>
            <a:r>
              <a:rPr lang="ru-RU" b="1" dirty="0" err="1">
                <a:effectLst/>
              </a:rPr>
              <a:t>elections</a:t>
            </a:r>
            <a:r>
              <a:rPr lang="ru-RU" b="1" dirty="0">
                <a:effectLst/>
              </a:rPr>
              <a:t> </a:t>
            </a:r>
            <a:r>
              <a:rPr lang="ru-RU" b="1" dirty="0" err="1">
                <a:effectLst/>
              </a:rPr>
              <a:t>as</a:t>
            </a:r>
            <a:r>
              <a:rPr lang="ru-RU" b="1" dirty="0">
                <a:effectLst/>
              </a:rPr>
              <a:t> </a:t>
            </a:r>
            <a:r>
              <a:rPr lang="ru-RU" b="1" dirty="0" err="1">
                <a:effectLst/>
              </a:rPr>
              <a:t>political</a:t>
            </a:r>
            <a:r>
              <a:rPr lang="ru-RU" b="1" dirty="0">
                <a:effectLst/>
              </a:rPr>
              <a:t> </a:t>
            </a:r>
            <a:r>
              <a:rPr lang="ru-RU" b="1" dirty="0" err="1">
                <a:effectLst/>
              </a:rPr>
              <a:t>institution</a:t>
            </a:r>
            <a:r>
              <a:rPr lang="ru-RU" dirty="0">
                <a:effectLst/>
              </a:rPr>
              <a:t> </a:t>
            </a:r>
            <a:r>
              <a:rPr lang="en-US" sz="3200" b="1" dirty="0" smtClean="0"/>
              <a:t> </a:t>
            </a:r>
            <a:endParaRPr lang="ru-RU" sz="3200" dirty="0"/>
          </a:p>
        </p:txBody>
      </p:sp>
      <p:sp>
        <p:nvSpPr>
          <p:cNvPr id="3" name="Объект 2"/>
          <p:cNvSpPr>
            <a:spLocks noGrp="1"/>
          </p:cNvSpPr>
          <p:nvPr>
            <p:ph idx="1"/>
          </p:nvPr>
        </p:nvSpPr>
        <p:spPr>
          <a:xfrm>
            <a:off x="1291884" y="2030392"/>
            <a:ext cx="9905998" cy="3537031"/>
          </a:xfrm>
        </p:spPr>
        <p:txBody>
          <a:bodyPr>
            <a:normAutofit lnSpcReduction="10000"/>
          </a:bodyPr>
          <a:lstStyle/>
          <a:p>
            <a:r>
              <a:rPr lang="en-US" sz="2400" dirty="0">
                <a:effectLst/>
              </a:rPr>
              <a:t>Most of the student narratives represent the political institution of presidential elections as an event of not a </a:t>
            </a:r>
            <a:r>
              <a:rPr lang="en-US" sz="2400" dirty="0" smtClean="0">
                <a:effectLst/>
              </a:rPr>
              <a:t>high importance: </a:t>
            </a:r>
            <a:r>
              <a:rPr lang="en-US" sz="2400" dirty="0" err="1" smtClean="0">
                <a:effectLst/>
              </a:rPr>
              <a:t>clownade</a:t>
            </a:r>
            <a:r>
              <a:rPr lang="en-US" sz="2400" dirty="0" smtClean="0">
                <a:effectLst/>
              </a:rPr>
              <a:t>; </a:t>
            </a:r>
            <a:r>
              <a:rPr lang="en-US" sz="2400" dirty="0">
                <a:effectLst/>
              </a:rPr>
              <a:t>so </a:t>
            </a:r>
            <a:r>
              <a:rPr lang="en-US" sz="2400" dirty="0" smtClean="0">
                <a:effectLst/>
              </a:rPr>
              <a:t>comic; ridiculous</a:t>
            </a:r>
          </a:p>
          <a:p>
            <a:r>
              <a:rPr lang="en-US" sz="2400" dirty="0">
                <a:effectLst/>
              </a:rPr>
              <a:t>Participants do not discuss the substance of arguments and the statements politicians </a:t>
            </a:r>
            <a:r>
              <a:rPr lang="en-US" sz="2400" dirty="0" smtClean="0">
                <a:effectLst/>
              </a:rPr>
              <a:t>make critically. </a:t>
            </a:r>
            <a:r>
              <a:rPr lang="en-US" sz="2400" dirty="0">
                <a:effectLst/>
              </a:rPr>
              <a:t>It is not what politicians say, but more about how they </a:t>
            </a:r>
            <a:r>
              <a:rPr lang="en-US" sz="2400" dirty="0" smtClean="0">
                <a:effectLst/>
              </a:rPr>
              <a:t>look</a:t>
            </a:r>
            <a:endParaRPr lang="ru-RU" sz="2400" dirty="0">
              <a:effectLst/>
            </a:endParaRPr>
          </a:p>
          <a:p>
            <a:r>
              <a:rPr lang="en-US" sz="2400" dirty="0">
                <a:effectLst/>
              </a:rPr>
              <a:t>the institution of political competition appears to be for the students as some </a:t>
            </a:r>
            <a:r>
              <a:rPr lang="en-US" sz="2400" dirty="0" smtClean="0">
                <a:effectLst/>
              </a:rPr>
              <a:t>PR-campaign</a:t>
            </a:r>
            <a:r>
              <a:rPr lang="ru-RU" sz="2400" dirty="0" smtClean="0">
                <a:effectLst/>
              </a:rPr>
              <a:t>: </a:t>
            </a:r>
            <a:r>
              <a:rPr lang="en-US" sz="2400" dirty="0" smtClean="0">
                <a:effectLst/>
              </a:rPr>
              <a:t>”</a:t>
            </a:r>
            <a:r>
              <a:rPr lang="en-US" sz="2400" i="1" dirty="0" smtClean="0">
                <a:effectLst/>
              </a:rPr>
              <a:t>If he (Trump) </a:t>
            </a:r>
            <a:r>
              <a:rPr lang="en-US" sz="2400" i="1" dirty="0">
                <a:effectLst/>
              </a:rPr>
              <a:t>wants to retain power, he will most likely change his opinion, and that would be </a:t>
            </a:r>
            <a:r>
              <a:rPr lang="en-US" sz="2400" i="1" dirty="0" smtClean="0">
                <a:effectLst/>
              </a:rPr>
              <a:t>normal”</a:t>
            </a:r>
            <a:r>
              <a:rPr lang="ru-RU" sz="2400" dirty="0" smtClean="0">
                <a:effectLst/>
              </a:rPr>
              <a:t>  </a:t>
            </a:r>
            <a:endParaRPr lang="ru-RU" sz="2400" b="1" dirty="0"/>
          </a:p>
        </p:txBody>
      </p:sp>
    </p:spTree>
    <p:extLst>
      <p:ext uri="{BB962C8B-B14F-4D97-AF65-F5344CB8AC3E}">
        <p14:creationId xmlns:p14="http://schemas.microsoft.com/office/powerpoint/2010/main" val="8056214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006475"/>
          </a:xfrm>
        </p:spPr>
        <p:txBody>
          <a:bodyPr>
            <a:normAutofit/>
          </a:bodyPr>
          <a:lstStyle/>
          <a:p>
            <a:pPr algn="ctr"/>
            <a:r>
              <a:rPr lang="en-US" sz="2200" b="1" dirty="0">
                <a:effectLst/>
              </a:rPr>
              <a:t>The prevailing economic discourse in public sphere: “autonomous preferences” vs. </a:t>
            </a:r>
            <a:r>
              <a:rPr lang="ru-RU" sz="2200" b="1" dirty="0">
                <a:effectLst/>
              </a:rPr>
              <a:t>«</a:t>
            </a:r>
            <a:r>
              <a:rPr lang="ru-RU" sz="2200" b="1" dirty="0" err="1">
                <a:effectLst/>
              </a:rPr>
              <a:t>preferences</a:t>
            </a:r>
            <a:r>
              <a:rPr lang="ru-RU" sz="2200" b="1" dirty="0">
                <a:effectLst/>
              </a:rPr>
              <a:t> </a:t>
            </a:r>
            <a:r>
              <a:rPr lang="ru-RU" sz="2200" b="1" dirty="0" err="1">
                <a:effectLst/>
              </a:rPr>
              <a:t>satisfactions</a:t>
            </a:r>
            <a:r>
              <a:rPr lang="ru-RU" sz="2200" b="1" dirty="0">
                <a:effectLst/>
              </a:rPr>
              <a:t>”</a:t>
            </a:r>
            <a:r>
              <a:rPr lang="ru-RU" dirty="0">
                <a:effectLst/>
              </a:rPr>
              <a:t> </a:t>
            </a:r>
            <a:r>
              <a:rPr lang="ru-RU" sz="3200" b="1" dirty="0" smtClean="0">
                <a:effectLst/>
              </a:rPr>
              <a:t> </a:t>
            </a:r>
            <a:endParaRPr lang="ru-RU" sz="3200" b="1" dirty="0"/>
          </a:p>
        </p:txBody>
      </p:sp>
      <p:sp>
        <p:nvSpPr>
          <p:cNvPr id="3" name="Объект 2"/>
          <p:cNvSpPr>
            <a:spLocks noGrp="1"/>
          </p:cNvSpPr>
          <p:nvPr>
            <p:ph idx="1"/>
          </p:nvPr>
        </p:nvSpPr>
        <p:spPr>
          <a:xfrm>
            <a:off x="838200" y="1549400"/>
            <a:ext cx="10515600" cy="5054600"/>
          </a:xfrm>
        </p:spPr>
        <p:txBody>
          <a:bodyPr/>
          <a:lstStyle/>
          <a:p>
            <a:r>
              <a:rPr lang="en-US" sz="2400" dirty="0">
                <a:effectLst/>
              </a:rPr>
              <a:t>political sphere is reduced to economic sphere</a:t>
            </a:r>
            <a:r>
              <a:rPr lang="ru-RU" sz="2400" dirty="0">
                <a:effectLst/>
              </a:rPr>
              <a:t> </a:t>
            </a:r>
            <a:endParaRPr lang="en-US" sz="2400" dirty="0" smtClean="0">
              <a:effectLst/>
            </a:endParaRPr>
          </a:p>
          <a:p>
            <a:r>
              <a:rPr lang="en-US" sz="2400" dirty="0" err="1" smtClean="0">
                <a:effectLst/>
              </a:rPr>
              <a:t>Trum’s</a:t>
            </a:r>
            <a:r>
              <a:rPr lang="en-US" sz="2400" dirty="0" smtClean="0">
                <a:effectLst/>
              </a:rPr>
              <a:t> </a:t>
            </a:r>
            <a:r>
              <a:rPr lang="en-US" sz="2400" dirty="0">
                <a:effectLst/>
              </a:rPr>
              <a:t>advantages as a politician are his business </a:t>
            </a:r>
            <a:r>
              <a:rPr lang="en-US" sz="2400" dirty="0" smtClean="0">
                <a:effectLst/>
              </a:rPr>
              <a:t>skills: being </a:t>
            </a:r>
            <a:r>
              <a:rPr lang="en-US" sz="2400" dirty="0">
                <a:effectLst/>
              </a:rPr>
              <a:t>able to quickly adapt to new conditions, cultivate relations, and comply with the opponent’s needs to earn money and get profit for the country</a:t>
            </a:r>
            <a:r>
              <a:rPr lang="ru-RU" sz="2400" dirty="0">
                <a:effectLst/>
              </a:rPr>
              <a:t> </a:t>
            </a:r>
            <a:endParaRPr lang="ru-RU" sz="2400" dirty="0" smtClean="0">
              <a:effectLst/>
            </a:endParaRPr>
          </a:p>
          <a:p>
            <a:r>
              <a:rPr lang="en-US" sz="2400" dirty="0">
                <a:effectLst/>
              </a:rPr>
              <a:t>o</a:t>
            </a:r>
            <a:r>
              <a:rPr lang="en-US" sz="2400" dirty="0" smtClean="0">
                <a:effectLst/>
              </a:rPr>
              <a:t>utside </a:t>
            </a:r>
            <a:r>
              <a:rPr lang="en-US" sz="2400" dirty="0">
                <a:effectLst/>
              </a:rPr>
              <a:t>the public </a:t>
            </a:r>
            <a:r>
              <a:rPr lang="en-US" sz="2400" dirty="0" smtClean="0">
                <a:effectLst/>
              </a:rPr>
              <a:t>sphere</a:t>
            </a:r>
            <a:r>
              <a:rPr lang="ru-RU" sz="2400" dirty="0" smtClean="0">
                <a:effectLst/>
              </a:rPr>
              <a:t>: </a:t>
            </a:r>
            <a:r>
              <a:rPr lang="en-US" sz="2400" dirty="0">
                <a:effectLst/>
              </a:rPr>
              <a:t>self-interest and economic </a:t>
            </a:r>
            <a:r>
              <a:rPr lang="en-US" sz="2400" dirty="0" smtClean="0">
                <a:effectLst/>
              </a:rPr>
              <a:t>efficiency</a:t>
            </a:r>
            <a:r>
              <a:rPr lang="ru-RU" sz="2400" dirty="0">
                <a:effectLst/>
              </a:rPr>
              <a:t> </a:t>
            </a:r>
            <a:r>
              <a:rPr lang="en-US" sz="2400" dirty="0" smtClean="0">
                <a:effectLst/>
              </a:rPr>
              <a:t>instead of justice </a:t>
            </a:r>
            <a:r>
              <a:rPr lang="en-US" sz="2400" dirty="0">
                <a:effectLst/>
              </a:rPr>
              <a:t>which should be the main task of politics </a:t>
            </a:r>
            <a:r>
              <a:rPr lang="en-US" sz="2400" dirty="0" smtClean="0">
                <a:effectLst/>
              </a:rPr>
              <a:t>(</a:t>
            </a:r>
            <a:r>
              <a:rPr lang="en-US" sz="2400" dirty="0" err="1">
                <a:effectLst/>
              </a:rPr>
              <a:t>Elster</a:t>
            </a:r>
            <a:r>
              <a:rPr lang="en-US" sz="2400" dirty="0">
                <a:effectLst/>
              </a:rPr>
              <a:t>, 1996</a:t>
            </a:r>
            <a:r>
              <a:rPr lang="en-US" sz="2400" dirty="0" smtClean="0">
                <a:effectLst/>
              </a:rPr>
              <a:t>)</a:t>
            </a:r>
          </a:p>
          <a:p>
            <a:r>
              <a:rPr lang="en-US" sz="2400" dirty="0">
                <a:effectLst/>
              </a:rPr>
              <a:t>In the student narratives, there is a prevailing utilitarian discourse when political sphere is reduced to economic sphere, and being a successful businessman implies that he would be a successful politician</a:t>
            </a:r>
            <a:r>
              <a:rPr lang="ru-RU" sz="2400" dirty="0" smtClean="0">
                <a:effectLst/>
              </a:rPr>
              <a:t> </a:t>
            </a:r>
            <a:r>
              <a:rPr lang="en-US" sz="2400" b="1" dirty="0" smtClean="0"/>
              <a:t> </a:t>
            </a:r>
            <a:endParaRPr lang="ru-RU" sz="2400" b="1" dirty="0"/>
          </a:p>
          <a:p>
            <a:endParaRPr lang="ru-RU" dirty="0"/>
          </a:p>
        </p:txBody>
      </p:sp>
    </p:spTree>
    <p:extLst>
      <p:ext uri="{BB962C8B-B14F-4D97-AF65-F5344CB8AC3E}">
        <p14:creationId xmlns:p14="http://schemas.microsoft.com/office/powerpoint/2010/main" val="115674439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етка">
  <a:themeElements>
    <a:clrScheme name="Сетка">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Сетка">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Сетка">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Mesh</Template>
  <TotalTime>7453</TotalTime>
  <Words>1431</Words>
  <Application>Microsoft Macintosh PowerPoint</Application>
  <PresentationFormat>Широкоэкранный</PresentationFormat>
  <Paragraphs>67</Paragraphs>
  <Slides>16</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16</vt:i4>
      </vt:variant>
    </vt:vector>
  </HeadingPairs>
  <TitlesOfParts>
    <vt:vector size="20" baseType="lpstr">
      <vt:lpstr>Calibri</vt:lpstr>
      <vt:lpstr>Century Gothic</vt:lpstr>
      <vt:lpstr>Arial</vt:lpstr>
      <vt:lpstr>Сетка</vt:lpstr>
      <vt:lpstr>«Как россиянин я выбираю Трампа»: политический дискурс российских студентов в восприятии российско-американских отношений" </vt:lpstr>
      <vt:lpstr>Introduction </vt:lpstr>
      <vt:lpstr>Anti-Americanism as a substitute of national identity in post-Soviet Russia  </vt:lpstr>
      <vt:lpstr>Public sphere  </vt:lpstr>
      <vt:lpstr>Research problem and rq</vt:lpstr>
      <vt:lpstr>thesis</vt:lpstr>
      <vt:lpstr>Method of data analysis </vt:lpstr>
      <vt:lpstr>Qualitative study: results of the discussion groups  Presidential elections as political institution  </vt:lpstr>
      <vt:lpstr>The prevailing economic discourse in public sphere: “autonomous preferences” vs. «preferences satisfactions”  </vt:lpstr>
      <vt:lpstr>Russian-American relations: An utilitarian view </vt:lpstr>
      <vt:lpstr>Russian-American relations: An utilitarian view</vt:lpstr>
      <vt:lpstr>Results </vt:lpstr>
      <vt:lpstr> results</vt:lpstr>
      <vt:lpstr>Result: Anti-American Ressentiment </vt:lpstr>
      <vt:lpstr>Discussion</vt:lpstr>
      <vt:lpstr>Limitations</vt:lpstr>
    </vt:vector>
  </TitlesOfParts>
  <Company/>
  <LinksUpToDate>false</LinksUpToDate>
  <SharedDoc>false</SharedDoc>
  <HyperlinksChanged>false</HyperlinksChanged>
  <AppVersion>15.0039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Hybrid Political Discourse in Russian Hybrid Political System</dc:title>
  <dc:creator>kashirskikh oleg</dc:creator>
  <cp:lastModifiedBy>kashirskikh oleg</cp:lastModifiedBy>
  <cp:revision>81</cp:revision>
  <dcterms:created xsi:type="dcterms:W3CDTF">2018-10-29T14:27:51Z</dcterms:created>
  <dcterms:modified xsi:type="dcterms:W3CDTF">2019-04-23T11:28:58Z</dcterms:modified>
</cp:coreProperties>
</file>