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0"/>
  </p:notesMasterIdLst>
  <p:sldIdLst>
    <p:sldId id="256" r:id="rId5"/>
    <p:sldId id="482" r:id="rId6"/>
    <p:sldId id="483" r:id="rId7"/>
    <p:sldId id="416" r:id="rId8"/>
    <p:sldId id="497" r:id="rId9"/>
    <p:sldId id="498" r:id="rId10"/>
    <p:sldId id="499" r:id="rId11"/>
    <p:sldId id="500" r:id="rId12"/>
    <p:sldId id="501" r:id="rId13"/>
    <p:sldId id="506" r:id="rId14"/>
    <p:sldId id="502" r:id="rId15"/>
    <p:sldId id="507" r:id="rId16"/>
    <p:sldId id="491" r:id="rId17"/>
    <p:sldId id="492" r:id="rId18"/>
    <p:sldId id="493" r:id="rId19"/>
  </p:sldIdLst>
  <p:sldSz cx="9144000" cy="6858000" type="screen4x3"/>
  <p:notesSz cx="6858000" cy="9144000"/>
  <p:defaultTextStyle>
    <a:defPPr>
      <a:defRPr lang="ru-RU"/>
    </a:defPPr>
    <a:lvl1pPr marL="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0C6A58-34BE-4A6F-9DE4-70366BAB6E7E}">
          <p14:sldIdLst>
            <p14:sldId id="256"/>
            <p14:sldId id="482"/>
            <p14:sldId id="483"/>
          </p14:sldIdLst>
        </p14:section>
        <p14:section name="Раздел без заголовка" id="{11F0DF80-7D66-4858-A72F-639299FAFE64}">
          <p14:sldIdLst>
            <p14:sldId id="416"/>
            <p14:sldId id="497"/>
            <p14:sldId id="498"/>
            <p14:sldId id="499"/>
            <p14:sldId id="500"/>
            <p14:sldId id="501"/>
            <p14:sldId id="506"/>
            <p14:sldId id="502"/>
            <p14:sldId id="507"/>
            <p14:sldId id="491"/>
            <p14:sldId id="492"/>
            <p14:sldId id="49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8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281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9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4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5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6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7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8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79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31A49-C2D4-4EBA-BF11-EF9524DBB2A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9F43D-17F2-43F9-9772-2B7878D0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7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3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2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2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2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27E-23BF-4AB5-AA94-D2C10F97EB24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FC9C-0F31-4710-B185-979BE136CF7F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B8CF-ECC7-47CB-A754-DC18C3961B85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8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6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3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3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BD6-241C-412D-8869-5EEF5572F6F7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2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3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27E-23BF-4AB5-AA94-D2C10F97E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8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BD6-241C-412D-8869-5EEF5572F6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5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26-1B16-45B3-9D7B-7C0B43BE54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36AE-1138-4DEB-BE74-A30B1A2E25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7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D61-C843-402F-8529-458A179F3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5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24F-6A8C-4972-A7F8-0953DA00CF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2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343-8900-4D0B-842D-206B1D65C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26-1B16-45B3-9D7B-7C0B43BE5418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F35F-16E9-46DC-9ED2-05D4278C8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5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A8-78DE-4753-8154-8D4F4EBAA1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3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FC9C-0F31-4710-B185-979BE136C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74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B8CF-ECC7-47CB-A754-DC18C3961B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34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27E-23BF-4AB5-AA94-D2C10F97E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8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BD6-241C-412D-8869-5EEF5572F6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97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26-1B16-45B3-9D7B-7C0B43BE54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3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36AE-1138-4DEB-BE74-A30B1A2E25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04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D61-C843-402F-8529-458A179F3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25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24F-6A8C-4972-A7F8-0953DA00CF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36AE-1138-4DEB-BE74-A30B1A2E25EE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17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343-8900-4D0B-842D-206B1D65C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91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F35F-16E9-46DC-9ED2-05D4278C8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8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A8-78DE-4753-8154-8D4F4EBAA1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2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FC9C-0F31-4710-B185-979BE136C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00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B8CF-ECC7-47CB-A754-DC18C3961B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D61-C843-402F-8529-458A179F3193}" type="datetime1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24F-6A8C-4972-A7F8-0953DA00CF7A}" type="datetime1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343-8900-4D0B-842D-206B1D65C397}" type="datetime1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F35F-16E9-46DC-9ED2-05D4278C81C1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10" indent="0">
              <a:buNone/>
              <a:defRPr sz="2800"/>
            </a:lvl2pPr>
            <a:lvl3pPr marL="910810" indent="0">
              <a:buNone/>
              <a:defRPr sz="2400"/>
            </a:lvl3pPr>
            <a:lvl4pPr marL="1366218" indent="0">
              <a:buNone/>
              <a:defRPr sz="2000"/>
            </a:lvl4pPr>
            <a:lvl5pPr marL="1821624" indent="0">
              <a:buNone/>
              <a:defRPr sz="2000"/>
            </a:lvl5pPr>
            <a:lvl6pPr marL="2277028" indent="0">
              <a:buNone/>
              <a:defRPr sz="2000"/>
            </a:lvl6pPr>
            <a:lvl7pPr marL="2732436" indent="0">
              <a:buNone/>
              <a:defRPr sz="2000"/>
            </a:lvl7pPr>
            <a:lvl8pPr marL="3187838" indent="0">
              <a:buNone/>
              <a:defRPr sz="2000"/>
            </a:lvl8pPr>
            <a:lvl9pPr marL="36432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A8-78DE-4753-8154-8D4F4EBAA15B}" type="datetime1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83" tIns="45533" rIns="91083" bIns="455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1"/>
            <a:ext cx="8229600" cy="4525963"/>
          </a:xfrm>
          <a:prstGeom prst="rect">
            <a:avLst/>
          </a:prstGeom>
        </p:spPr>
        <p:txBody>
          <a:bodyPr vert="horz" lIns="91083" tIns="45533" rIns="91083" bIns="45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D311-6C08-4705-9990-FE98941F33AE}" type="datetime1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08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56" indent="-341556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032" indent="-284621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1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2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25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3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138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54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49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4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2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36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3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43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525958-F5A5-431A-8B4F-09B7A60549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9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EBD311-6C08-4705-9990-FE98941F3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EBD311-6C08-4705-9990-FE98941F3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672" y="908720"/>
            <a:ext cx="8424936" cy="1872207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ПРОЕКТЫ ПООП ПО НАПРАВЛЕНИЮ СОЦИОЛОГИЯ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ЗАВЕРШАЮЩИЙ ЭТАП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6768752" cy="1224136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  <a:p>
            <a:pPr>
              <a:lnSpc>
                <a:spcPct val="124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ЗАСЕДАНИЕ ФУМО «СОЦИОЛОГИЯ И СОЦИАЬНАЯ РАБОТА»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20  марта 2019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672" y="35730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БЕРШАДСКАЯ МАРГАРИТА ДАВЫДОВНА, </a:t>
            </a:r>
            <a:r>
              <a:rPr lang="ru-RU" dirty="0">
                <a:solidFill>
                  <a:srgbClr val="002060"/>
                </a:solidFill>
              </a:rPr>
              <a:t>КТН, СНС, </a:t>
            </a:r>
            <a:r>
              <a:rPr lang="ru-RU" dirty="0" smtClean="0">
                <a:solidFill>
                  <a:srgbClr val="002060"/>
                </a:solidFill>
              </a:rPr>
              <a:t>ЗАВ. ЦЕНТРОМ РАЗВИТИЯ СОЦИОЛОГИЧЕСКОГО ОБРАЗОВАНИЯ НИУ ВШЭ, ЧЛЕН </a:t>
            </a:r>
            <a:r>
              <a:rPr lang="ru-RU" dirty="0">
                <a:solidFill>
                  <a:srgbClr val="002060"/>
                </a:solidFill>
              </a:rPr>
              <a:t>ЭКСПЕРТНОЙ ГРУППЫ ФУМО «СОЦИОЛОГИЯ И СОЦИАЛЬНАЯ РАБОТА</a:t>
            </a:r>
            <a:r>
              <a:rPr lang="ru-RU" sz="1400" dirty="0">
                <a:solidFill>
                  <a:srgbClr val="002060"/>
                </a:solidFill>
              </a:rPr>
              <a:t>» 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92" y="0"/>
            <a:ext cx="887200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 smtClean="0">
                <a:solidFill>
                  <a:prstClr val="black"/>
                </a:solidFill>
              </a:rPr>
              <a:t>СООТНЕСЕНИЕ С ПРОФСТАНДАРТОМ 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34" y="4698482"/>
            <a:ext cx="887200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defTabSz="914400"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СООТНЕСЕНИЕ ТРУДОВЫХ ФУНКЦИЙ И ТРУДОВЫХ ДЕЙСТВИЙ РАБОТНИКА С КОМПЕТЕНЦИЯМИ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ВЫПУСКНИКОВ ОБРАЗОВАТЕЛЬНЫХ </a:t>
            </a: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ПРОГРАММ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ПОЗВОЛЯЕТ РАЗРАБОТАТЬ ИНДИКАТОРЫ ДОСТИЖЕНИЯ КОМПЕТЕНЦИЙ В СООТВЕТСТВИИ С ТРЕБОВАНИЯМИ РАБОТОДАТЕЛЯ.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41" y="754312"/>
            <a:ext cx="887200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 smtClean="0">
                <a:solidFill>
                  <a:srgbClr val="002060"/>
                </a:solidFill>
              </a:rPr>
              <a:t>ВАЖНЕЙШИЙ ВИД ПРОФЕССИОНАЛЬНОЙ ДЕЯТЕЛЬНОСТИ ВЫПУСКНИКОВ ПО НАПРАВЛЕНИЮ СОЦИОЛОГИЯ </a:t>
            </a:r>
            <a:r>
              <a:rPr lang="ru-RU" b="1" dirty="0" smtClean="0">
                <a:solidFill>
                  <a:prstClr val="black"/>
                </a:solidFill>
              </a:rPr>
              <a:t>-  </a:t>
            </a:r>
            <a:r>
              <a:rPr lang="ru-RU" b="1" dirty="0" smtClean="0">
                <a:solidFill>
                  <a:srgbClr val="C00000"/>
                </a:solidFill>
              </a:rPr>
              <a:t>ОРГАНИЗАЦИЯ И ПРОВЕДЕНИЕ СОЦИОЛОГИЧЕСКИХ ИССЛЕДОВАНИЙ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–  </a:t>
            </a:r>
            <a:r>
              <a:rPr lang="ru-RU" b="1" dirty="0" smtClean="0">
                <a:solidFill>
                  <a:srgbClr val="002060"/>
                </a:solidFill>
              </a:rPr>
              <a:t>ОПИСАН В ПРОЕКТЕ ПРОФСТАНДАРТА ДЛЯ ДАННОГО ВИДА ДЕЯТЕЛЬНОСТИ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34" y="2154927"/>
            <a:ext cx="8959316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defTabSz="914400"/>
            <a:r>
              <a:rPr lang="ru-RU" b="1" dirty="0">
                <a:solidFill>
                  <a:srgbClr val="002060"/>
                </a:solidFill>
              </a:rPr>
              <a:t>ПРОЕКТ  ПС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РАЗРАБОТАН </a:t>
            </a:r>
            <a:r>
              <a:rPr lang="ru-RU" b="1" dirty="0">
                <a:solidFill>
                  <a:srgbClr val="002060"/>
                </a:solidFill>
              </a:rPr>
              <a:t>В ТЕСНОМ СОТРУДНИЧЕСТВЕ ПРЕДСТАВИТЕЛЕЙ ВУЗОВ И </a:t>
            </a:r>
            <a:r>
              <a:rPr lang="ru-RU" b="1" dirty="0" smtClean="0">
                <a:solidFill>
                  <a:srgbClr val="002060"/>
                </a:solidFill>
              </a:rPr>
              <a:t>РАБОТОДАТЕЛЕЙ;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ПРОШЕЛ СЕРИЮ ОБСУЖДЕНИЙ С УЧАСТИЕМ БОЛЕЕ 30 ЭКСПЕРТОВ, ПРЕДСТАВЛЯЮЩИХ РАЗЛИЧНЫЕ СЕГМЕНТЫ РЫНКА ТРУДА;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ПОДРОБНО ОПИСЫВЕТ ТРЕБОВАНИЯ РЫНКА ТРУДА К КОМПЕТЕНЦИЯМ РАБОТНИКОВ – БАКАЛАВРОВ И МАГИСТРОВ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016" y="0"/>
            <a:ext cx="885698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prstClr val="black"/>
                </a:solidFill>
              </a:rPr>
              <a:t>СООТНЕСЕНИЕ С ПРОФСТАНДАРТОМ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4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754"/>
            <a:ext cx="9144000" cy="7998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ОБЯЗАТЕЛЬНЫЕ ПРОФЕССИОНАЛЬНЫЕ КОМПЕТЕНЦИИ И ИНДИКАТОРЫ ИХ ДОСТИЖЕНИЯ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63681"/>
              </p:ext>
            </p:extLst>
          </p:nvPr>
        </p:nvGraphicFramePr>
        <p:xfrm>
          <a:off x="107503" y="866235"/>
          <a:ext cx="8900133" cy="586486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62615"/>
                <a:gridCol w="6837518"/>
              </a:tblGrid>
              <a:tr h="33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ЗАДАЧА ПД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КОМПЕТЕНЦИИ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ИНДИКАТОРЫ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1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35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Совершенствование теоретических и методологических подходов и исследовательских методов, в том числе методов сбора, анализа социологической информации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ПК-1. Способен к разработке предложений по совершенствованию методов  проведения социологических и маркетинговых исследований</a:t>
                      </a:r>
                      <a:endParaRPr lang="ru-RU" sz="2000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ПК-1.1.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Предлагает модели и методы описания и объяснения социальных явлений и процессов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ПК-1.2.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Разрабатывает предложения по совершенствованию технологических процессов, методов сбора и анализа информации в социологическом и маркетинговом  исследовании;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ПК-1.3.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Разрабатывает новые технологии и методы сбора социологической информации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0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ОТФ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Совершенствование методов проведения социологических и маркетинговых исследований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ТФ.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Разработка моделей и методов описания и объяснения социальных явлений и процессов;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ТФ.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Совершенствование и разработка методов сбора и анализа данных социологических и маркетинговых исследований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58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48" y="10507"/>
            <a:ext cx="8856984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700" b="1" dirty="0" smtClean="0">
                <a:solidFill>
                  <a:prstClr val="black"/>
                </a:solidFill>
              </a:rPr>
              <a:t>СООТНЕСЕНИЕ С ПРОФСТАНДАРТОМ </a:t>
            </a:r>
            <a:r>
              <a:rPr lang="ru-RU" sz="2700" b="1" dirty="0" smtClean="0">
                <a:solidFill>
                  <a:srgbClr val="C00000"/>
                </a:solidFill>
              </a:rPr>
              <a:t>ПРИ РАЗРАБОТКЕ ПК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50439"/>
              </p:ext>
            </p:extLst>
          </p:nvPr>
        </p:nvGraphicFramePr>
        <p:xfrm>
          <a:off x="94648" y="728743"/>
          <a:ext cx="8909996" cy="576886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2324502"/>
                <a:gridCol w="6585494"/>
              </a:tblGrid>
              <a:tr h="2576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ПЕДАГОГИЧЕСКИЙ ТИП: ПЕДАГОГИЧЕСКАЯ ДЕЯТЕЛЬНОСТЬ</a:t>
                      </a:r>
                      <a:endParaRPr lang="ru-RU" sz="2400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БАКАЛАВР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МАГИСТР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ОТФ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D/6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ОРГАНИЗАЦИОННО-ПЕДАГОГИЧЕСКОЕ СОПРОВОЖДЕНИЕ ГРУППЫ (КУРСА) ОБУЧАЮЩИХСЯ ПО ПРОГРАММАМ ВО:</a:t>
                      </a:r>
                    </a:p>
                    <a:p>
                      <a:endParaRPr lang="en-US" sz="15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ОТФ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E/6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ПРОФОРИЕНТАЦИОННЫХ МЕРОПРИЯТИЙ СО ШКОЛЬНИКАМИ И ИХ РОДИТЕЛЯМИ</a:t>
                      </a:r>
                      <a:endParaRPr lang="ru-RU" sz="15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ОТФ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G/7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НАУЧНО-МЕТОДИЧЕСКОЕ И УЧЕБНО-МЕТОДИЧЕСКОЕ ОБЕСПЕЧЕНИЕ РЕАЛИЗАЦИИ ПРОГРАММ ПРОФЕССИОНАЛЬНОГО ОБУЧЕНИЯ, СПО И ДПП</a:t>
                      </a:r>
                      <a:endParaRPr lang="en-US" sz="17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ОТФ</a:t>
                      </a:r>
                      <a:r>
                        <a:rPr kumimoji="0" 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H/7 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ПРЕПОДАВАНИЕ ПО ПРОГРАММАМ БАКАЛАВРИАТА И ДПП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H/01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ПРЕПОДАВАНИЕ УЧЕБНЫХ КУРСОВ, ДИСЦИПЛИН (МОДУЛЕЙ) ИЛИ ПРОВЕДЕНИЕ ОТДЕЛЬНЫХ ВИДОВ УЧЕБНЫХ ЗАНЯТИЙ ПО ПРОГРАММАМ БАКАЛАВРИАТА И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(ИЛИ) ДПП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H/02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ОРГАНИЗАЦИЯ НАУЧНО-ИССЛЕДОВАТЕЛЬСКОЙ, ПРОЕКТНОЙ, УЧЕБНО-ПРОФЕССИОНАЛЬНОЙ И ИНОЙ ДЕЯТЕЛЬНОСТИ ОБУЧАЮЩИХСЯ ПО ПРОГРАММАМ БАКАЛАВРИАТА И (ИЛИ) ДПП ПОД РУКОВОДСТВОМ СПЕЦИАЛИСТА БОЛЕЕ ВЫСОКОЙ КВАЛИФИКАЦИИ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H/03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ПРОФЕССИОНАЛЬНАЯ ПОДДЕРЖКА АССИСТЕНТОВ И ПРЕПОДАВАТЕЛЕЙ, КОНТРОЛЬ КАЧЕСТВА ПРОВОДИМЫХ ИМИ УЧЕБНЫХ ЗАНЯТИЙ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H/04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РАЗРАБОТКА ПОД РУКОВОДСТВОМ СПЕЦИАЛИСТА БОЛЕЕ ВЫСОКОЙ КВАЛИФИКАЦИИ УЧЕБНО-МЕТОДИЧЕСКОГО ОБЕСПЕЧЕНИЯ РЕАЛИЗАЦИИ УЧЕБНЫХ КУРСОВ, ДИСЦИПЛИН (МОДУЛЕЙ) ИЛИ ОТДЕЛЬНЫХ ВИДОВ УЧЕБНЫХ ЗАНЯТИЙ ПРОГРАММ БАКАЛАВРИАТА И (ИЛИ) ДПП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3552"/>
            <a:ext cx="898946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ТИПЫ ЗАДАЧ ПРОФЕССИОНАЛЬНОЙ ДЕЯТЕЛЬНОСТИ  </a:t>
            </a: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(ФГОС )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ДЛЯ РАЗРАБОТКИ ПРОФЕССИОНАЛЬНЫХ КОМПЕТЕНЦИЙ: </a:t>
            </a: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НАУЧНО-ИССЛЕДОВАТЕЛЬСКИЙ, ТЕХНОЛОГИЧЕСКИЙ, ПРОЕКТНЫЙ, ПЕДАГОГИЧЕСКИЙ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81887"/>
            <a:ext cx="89894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800" b="1" dirty="0" smtClean="0">
                <a:solidFill>
                  <a:prstClr val="black"/>
                </a:solidFill>
              </a:rPr>
              <a:t>ПРОФЕССИОНАЛЬНЫЕ КОМПЕТЕНЦИИ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27344"/>
              </p:ext>
            </p:extLst>
          </p:nvPr>
        </p:nvGraphicFramePr>
        <p:xfrm>
          <a:off x="107504" y="1559215"/>
          <a:ext cx="8989460" cy="35147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89460"/>
              </a:tblGrid>
              <a:tr h="3600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rgbClr val="0070C0"/>
                          </a:solidFill>
                          <a:effectLst/>
                        </a:rPr>
                        <a:t>НАУЧНО-ИССЛЕДОВАТЕЛЬСКИЙ ТИП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НАУЧНО-ИССЛЕДОВАТЕЛЬСКАЯ ДЕЯТЕЛЬНОСТЬ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rgbClr val="0070C0"/>
                          </a:solidFill>
                          <a:effectLst/>
                        </a:rPr>
                        <a:t>СОЦИАЛЬНО-ТЕХНОЛОГИЧЕСКИЙ ТИП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: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ПРОИЗВОДСТВЕННО-ПРИКЛАДНАЯ ДЕЯТЕЛЬНОСТЬ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ПРОЕКТНЫЙ ТИП: ПРОЕКТНАЯ ДЕЯТЕЛЬНОСТЬ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ОРГАНИЗАЦИОННО-УПРАВЛЕНЧЕСКИЙ</a:t>
                      </a:r>
                      <a:r>
                        <a:rPr lang="ru-RU" sz="1600" b="1" spc="-35" dirty="0" smtClean="0">
                          <a:solidFill>
                            <a:srgbClr val="0070C0"/>
                          </a:solidFill>
                          <a:effectLst/>
                        </a:rPr>
                        <a:t> ТИП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: ОРГАНИЗАЦИОННО-УПРАВЛЕНЧЕСКАЯ ДЕЯТЕЛЬНОСТЬ</a:t>
                      </a:r>
                      <a:endParaRPr lang="ru-RU" sz="1600" b="1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ПЕДАГОГИЧЕСКИЙ ТИП: ПЕДАГОГИЧЕСКАЯ ДЕЯТЕЛЬНОСТЬ (ПЕД)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бакалавр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организационно-педагогическое сопровождение группы (курса) обучающихся по программам высшего образования;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профориентационных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мероприятий со школьниками и их родителями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Магистр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НАУЧНО-МЕТОДИЧЕСКОЕ И УЧЕБНО-МЕТОДИЧЕСКОЕ ОБЕСПЕЧЕНИЕ РЕАЛИЗАЦИИ ПРОГРАММ  ПРОФФЕССИОНАЛЬНОГО ОБУЧЕНИЯ, СПО И ДПП;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ПРЕПОДАВАНИЕ ПО ПРОГРАММАМ БАКАЛАВРИАТА И ДПП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148" y="5229200"/>
            <a:ext cx="895041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ru-RU" sz="2000" b="1" dirty="0" smtClean="0">
                <a:solidFill>
                  <a:prstClr val="black"/>
                </a:solidFill>
              </a:rPr>
              <a:t>ВУЗ МОЖЕТ САМОСТОЯТЕЛЬНО ВЫБРАТЬ НАПРАВЛЕННОСТЬ  ОПОП ПО ТИПУ </a:t>
            </a:r>
            <a:r>
              <a:rPr lang="ru-RU" sz="2000" b="1" dirty="0" smtClean="0">
                <a:solidFill>
                  <a:srgbClr val="C00000"/>
                </a:solidFill>
              </a:rPr>
              <a:t>ЗАДАЧ  С  ОБЕСПЕЧЕНИЕМ  СООТВЕТСТВУЮЩИХ ПРОФЕССИОНАЛЬНЫХ КОМПЕТЕНЦИЙ (ПК) И С УЧЕТОМ СООТВЕТСТВУЮЩИХ ПРОФСТАНДАРТОВ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prstClr val="black"/>
                </a:solidFill>
              </a:rPr>
              <a:t>ФОНДЫ ОЦЕНОЧНЫХ СРЕДСТВ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8" y="908720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</a:rPr>
              <a:t>ПРИНЦИПЫ ОЦЕНИВАНИЯ КОМПЕТЕНЦИЙ</a:t>
            </a:r>
            <a:endParaRPr lang="ru-RU" sz="1600" dirty="0" smtClean="0">
              <a:solidFill>
                <a:prstClr val="black"/>
              </a:solidFill>
            </a:endParaRPr>
          </a:p>
          <a:p>
            <a:pPr defTabSz="914400"/>
            <a:r>
              <a:rPr lang="ru-RU" sz="1600" dirty="0" smtClean="0">
                <a:solidFill>
                  <a:prstClr val="black"/>
                </a:solidFill>
              </a:rPr>
              <a:t>ОСНОВА </a:t>
            </a:r>
            <a:r>
              <a:rPr lang="ru-RU" sz="1600" dirty="0">
                <a:solidFill>
                  <a:prstClr val="black"/>
                </a:solidFill>
                <a:ea typeface="Times New Roman"/>
              </a:rPr>
              <a:t>ПЛАНИРОВАНИЯ РАЗРАБОТКИ ОЦЕНОЧНЫХ СРЕДСТВ ДЛЯ ПРОМЕЖУТОЧНОЙ АТТЕСТАЦИИ – РАСПРЕДЕЛЕНИЕ ФОРМИРОВАНИЯ КОМПЕТЕНЦИЙ ПО ЭЛЕМЕНТАМ УЧЕБНОГО ПЛАНА (КАРТА КОМПЕТЕНТНОСТЕЙ). </a:t>
            </a:r>
            <a:r>
              <a:rPr lang="ru-RU" sz="1600" dirty="0" smtClean="0">
                <a:solidFill>
                  <a:prstClr val="black"/>
                </a:solidFill>
                <a:ea typeface="Times New Roman"/>
              </a:rPr>
              <a:t>КАРТА ПОКАЗЫВАЕТ ФОРМИРОВАНИЕ ВСЕХ КОМПЕТЕНЦИЙ, НО НЕ ОТРАЖАЕТ СТЕПЕНЬ ДОСТИЖЕНИЯ КОМПЕТЕНЦИИ В КАЖДОМ ИЗ ЭЛЕМЕНТОВ ПРОГРАММЫ. </a:t>
            </a:r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ЭТА ЗАДАЧА ВОЗЛАГАЕТСЯ НА РАЗРАБОТКУ ФОНДА ОЦЕНОЧНЫХ СРЕДСТВ.</a:t>
            </a:r>
            <a:r>
              <a:rPr lang="ru-RU" sz="1600" dirty="0" smtClean="0">
                <a:solidFill>
                  <a:prstClr val="black"/>
                </a:solidFill>
                <a:ea typeface="Times New Roman"/>
              </a:rPr>
              <a:t> </a:t>
            </a:r>
          </a:p>
          <a:p>
            <a:pPr indent="450215" algn="just" defTabSz="914400"/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ФОНД ОЦЕНОЧНЫХ СРЕДСТВ ВУЗА ВКЛЮЧАЕТ</a:t>
            </a:r>
          </a:p>
          <a:p>
            <a:pPr marL="342900" indent="-342900" algn="just" defTabSz="914400">
              <a:buFont typeface="Symbol"/>
              <a:buChar char=""/>
            </a:pPr>
            <a:r>
              <a:rPr lang="ru-RU" sz="1600" dirty="0" smtClean="0">
                <a:solidFill>
                  <a:prstClr val="black"/>
                </a:solidFill>
              </a:rPr>
              <a:t>ОЦЕНОЧНЫЕ МАТЕРИАЛЫ (</a:t>
            </a:r>
            <a:r>
              <a:rPr lang="ru-RU" sz="1600" dirty="0" smtClean="0">
                <a:solidFill>
                  <a:prstClr val="black"/>
                </a:solidFill>
                <a:ea typeface="Calibri"/>
              </a:rPr>
              <a:t>ВХОДНОГО КОНТРОЛЯ,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Calibri"/>
              </a:rPr>
              <a:t>ТЕКУЩЕГО КОНТРОЛЯ,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Calibri"/>
              </a:rPr>
              <a:t>ПРОМЕЖУТОЧНОЙ АТТЕСТАЦИИ, ГОСУДАРСТВЕННОЙ ИТОГОВОЙ АТТЕСТАЦИИ);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42900" indent="-342900" algn="just" defTabSz="914400">
              <a:buFont typeface="Symbol"/>
              <a:buChar char=""/>
            </a:pP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Calibri"/>
              </a:rPr>
              <a:t>НОРМАТИВНЫЕ МЕТОДИЧЕСКИЕ ДОКУМЕНТЫ, ОБЕСПЕЧИВАЮЩИЕ ПРОЦЕДУРЫ ОЦЕНКИ (РАЗРАБАТЫВАЮТСЯ ВУЗОМ САМОСТОЯТЕЛЬНО НА ОСНОВЕ ТИПОВЫХ ПОЛОЖЕНИЙ УМО И НОРМАТИВНЫХ ДОКУМЕНТОВ МОН).</a:t>
            </a:r>
          </a:p>
          <a:p>
            <a:pPr algn="just" defTabSz="914400"/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РАЗРАБОТКА ФОНДОВ ОЦЕНОЧНЫХ СРЕДСТВ МОЖЕТ ПРЕДУСМАТРИВАТЬ ОЦЕНКУ ИНДИКАТОРОВ КОМПЕТЕНЦИЙ В ФОРМЕ ТЕСТОВ ДЛЯ ИНДИКАТОРОВ РБ (ЗНАНИЙ, УМЕНИЙ) И В ФОРМЕ СИТУАЦИОННЫХ ЗАДАЧ И ГРУППОВЫХ ЗАДАНИЙ ДЛЯ ИНДИКАТОРОВ СД (НА УРОВНЕ ДЕЙСТВИЙ).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0468"/>
              </p:ext>
            </p:extLst>
          </p:nvPr>
        </p:nvGraphicFramePr>
        <p:xfrm>
          <a:off x="436728" y="5186814"/>
          <a:ext cx="8455752" cy="1437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302050"/>
                <a:gridCol w="4153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ЧТО СДЕЛАНО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ЧТО ПРЕДСТОИТ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СХЕМЫ ПРОВЕРКИ ИНДИКАТОРОВ УНИВЕРСАЛЬНЫХ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КОМПЕТЕНЦИЙ БАКАЛАВРА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ПРИМЕРЫ ОЦЕНИВАНИЯ ОБРАЗОВАТЕЛЬНЫХ РЕЗУЛЬТАТОВ БАКАЛАВРИАТА И МАГИСТРАТУРЫ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87" y="0"/>
            <a:ext cx="9048413" cy="1736646"/>
          </a:xfrm>
          <a:prstGeom prst="wedgeRoundRectCallout">
            <a:avLst>
              <a:gd name="adj1" fmla="val -20813"/>
              <a:gd name="adj2" fmla="val 63570"/>
              <a:gd name="adj3" fmla="val 16667"/>
            </a:avLst>
          </a:prstGeom>
          <a:solidFill>
            <a:sysClr val="window" lastClr="FFFFFF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3200" b="1" kern="0" dirty="0" smtClean="0">
                <a:solidFill>
                  <a:prstClr val="black"/>
                </a:solidFill>
              </a:rPr>
              <a:t>ГРУППА РАЗРАБОТЧИКОВ И ЭКСПЕРТОВ ПООП</a:t>
            </a:r>
          </a:p>
          <a:p>
            <a:pPr algn="ctr" defTabSz="914400">
              <a:defRPr/>
            </a:pPr>
            <a:r>
              <a:rPr lang="ru-RU" sz="3200" b="1" kern="0" dirty="0" smtClean="0">
                <a:solidFill>
                  <a:prstClr val="black"/>
                </a:solidFill>
              </a:rPr>
              <a:t>ВКЛЮЧАЕТ ПРЕДСТАВИТЕЛЕЙ</a:t>
            </a:r>
          </a:p>
          <a:p>
            <a:pPr defTabSz="914400"/>
            <a:r>
              <a:rPr lang="ru-RU" sz="3200" b="1" kern="0" dirty="0" smtClean="0">
                <a:solidFill>
                  <a:prstClr val="black"/>
                </a:solidFill>
              </a:rPr>
              <a:t>ИС РАН, МГУ, НИУ ВШЭ, РУДН, РГСУ,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a typeface="Times New Roman"/>
              </a:rPr>
              <a:t>МГЛУ</a:t>
            </a:r>
            <a:endParaRPr lang="ru-RU" sz="3200" b="1" kern="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12"/>
          <a:stretch/>
        </p:blipFill>
        <p:spPr bwMode="auto">
          <a:xfrm>
            <a:off x="5347984" y="1973954"/>
            <a:ext cx="1947848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Pictures\2015 ПРОФСТАНДАРТ\для АМВ\DSCN2728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947" r="13240" b="14264"/>
          <a:stretch/>
        </p:blipFill>
        <p:spPr bwMode="auto">
          <a:xfrm>
            <a:off x="1565898" y="4077072"/>
            <a:ext cx="1581683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Pictures\2015 ПРОФСТАНДАРТ\для АМВ\DSCN2743 - копия (2) - копия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1" y="4023072"/>
            <a:ext cx="1856460" cy="22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SCN3435 - копия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44092" r="51443" b="13159"/>
          <a:stretch/>
        </p:blipFill>
        <p:spPr bwMode="auto">
          <a:xfrm>
            <a:off x="36618" y="4009538"/>
            <a:ext cx="1943094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Z:\фото\ВЕБИНАР\DSCN4423.JPG"/>
          <p:cNvPicPr/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40184" r="61075" b="34552"/>
          <a:stretch/>
        </p:blipFill>
        <p:spPr bwMode="auto">
          <a:xfrm>
            <a:off x="-4" y="2056746"/>
            <a:ext cx="2857279" cy="209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Z:\фото\ВЕБИНАР\DSCN4418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-2959" r="20416" b="27398"/>
          <a:stretch/>
        </p:blipFill>
        <p:spPr bwMode="auto">
          <a:xfrm>
            <a:off x="2839521" y="2142680"/>
            <a:ext cx="1500198" cy="193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 b="19881"/>
          <a:stretch/>
        </p:blipFill>
        <p:spPr bwMode="auto">
          <a:xfrm>
            <a:off x="7251289" y="3828858"/>
            <a:ext cx="1904661" cy="24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C:\Users\маргарита\AppData\Local\Microsoft\Windows\Temporary Internet Files\Content.IE5\6SIV9AKJ\2370_73Танатова Д.К.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3" t="-4341" r="3053" b="18769"/>
          <a:stretch/>
        </p:blipFill>
        <p:spPr bwMode="auto">
          <a:xfrm>
            <a:off x="2887822" y="3897339"/>
            <a:ext cx="1764354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3467" y="133619"/>
            <a:ext cx="9048413" cy="2009061"/>
          </a:xfrm>
          <a:prstGeom prst="wedgeRoundRectCallout">
            <a:avLst>
              <a:gd name="adj1" fmla="val -20813"/>
              <a:gd name="adj2" fmla="val 63570"/>
              <a:gd name="adj3" fmla="val 16667"/>
            </a:avLst>
          </a:prstGeom>
          <a:solidFill>
            <a:sysClr val="window" lastClr="FFFFFF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800" b="1" kern="0" dirty="0" smtClean="0">
                <a:solidFill>
                  <a:prstClr val="black"/>
                </a:solidFill>
              </a:rPr>
              <a:t>ГРУППА РАЗРАБОТЧИКОВ И ЭКСПЕРТОВ ПООП</a:t>
            </a:r>
          </a:p>
          <a:p>
            <a:pPr algn="ctr" defTabSz="914400">
              <a:defRPr/>
            </a:pPr>
            <a:r>
              <a:rPr lang="ru-RU" sz="2800" b="1" kern="0" dirty="0" smtClean="0">
                <a:solidFill>
                  <a:prstClr val="black"/>
                </a:solidFill>
              </a:rPr>
              <a:t>ВКЛЮЧАЕТ ПРЕДСТАВИТЕЛЕЙ</a:t>
            </a:r>
          </a:p>
          <a:p>
            <a:pPr algn="ctr" defTabSz="914400"/>
            <a:r>
              <a:rPr lang="ru-RU" sz="2800" b="1" kern="0" dirty="0" smtClean="0">
                <a:solidFill>
                  <a:prstClr val="black"/>
                </a:solidFill>
              </a:rPr>
              <a:t>ИС РАН, МГУ, НИУ ВШЭ, РУДН, РГСУ,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ea typeface="Times New Roman"/>
              </a:rPr>
              <a:t>МГЛУ, ФИНУНИВЕРСИТЕТА</a:t>
            </a:r>
            <a:endParaRPr lang="ru-RU" sz="2800" b="1" kern="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5" r="11519" b="6604"/>
          <a:stretch/>
        </p:blipFill>
        <p:spPr bwMode="auto">
          <a:xfrm>
            <a:off x="4196715" y="2313602"/>
            <a:ext cx="1527984" cy="17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аргарита\Pictures\КПК\DSCN4605.JPG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14723" b="37007"/>
          <a:stretch/>
        </p:blipFill>
        <p:spPr bwMode="auto">
          <a:xfrm>
            <a:off x="7020272" y="2163888"/>
            <a:ext cx="2101724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19" y="4077072"/>
            <a:ext cx="18288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2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3291"/>
            <a:ext cx="908173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ПРОЕКТ ПООП БАКАЛАВРИАТА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9242" y="840230"/>
            <a:ext cx="704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</a:rPr>
              <a:t>ЭТАПЫ РАЗРАБОТКИ,</a:t>
            </a:r>
          </a:p>
          <a:p>
            <a:pPr lvl="0" algn="ctr"/>
            <a:r>
              <a:rPr lang="ru-RU" sz="2200" b="1" dirty="0" smtClean="0">
                <a:solidFill>
                  <a:srgbClr val="002060"/>
                </a:solidFill>
              </a:rPr>
              <a:t> ОБСУЖДЕНИЯ И КОРРЕКТИРОВАНИЯ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81416"/>
            <a:ext cx="5428803" cy="984885"/>
          </a:xfrm>
          <a:prstGeom prst="wedgeRectCallout">
            <a:avLst>
              <a:gd name="adj1" fmla="val 58918"/>
              <a:gd name="adj2" fmla="val -2975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20.03.19. -  ФУМО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доклад по проекту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предложения  по завершению 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71227"/>
            <a:ext cx="5431662" cy="969496"/>
          </a:xfrm>
          <a:prstGeom prst="wedgeRectCallout">
            <a:avLst>
              <a:gd name="adj1" fmla="val 52945"/>
              <a:gd name="adj2" fmla="val 131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28.11.18 </a:t>
            </a:r>
            <a:r>
              <a:rPr lang="ru-RU" sz="1900" dirty="0" smtClean="0"/>
              <a:t>– </a:t>
            </a:r>
            <a:r>
              <a:rPr lang="ru-RU" sz="1900" b="1" dirty="0" smtClean="0">
                <a:solidFill>
                  <a:srgbClr val="C00000"/>
                </a:solidFill>
              </a:rPr>
              <a:t>ФУМО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доклад по состоянию разработки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задач и сроков разработки</a:t>
            </a:r>
            <a:endParaRPr lang="ru-RU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9821" y="2013404"/>
            <a:ext cx="320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 ИТОГАМ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/>
              <a:t>РАЗРАБОТКА ПРОЕКТА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859" y="2819532"/>
            <a:ext cx="5431662" cy="1261884"/>
          </a:xfrm>
          <a:prstGeom prst="wedgeRectCallout">
            <a:avLst>
              <a:gd name="adj1" fmla="val 53840"/>
              <a:gd name="adj2" fmla="val -24055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19.11.18 ВЕБИНАР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prstClr val="black"/>
                </a:solidFill>
              </a:rPr>
              <a:t>доклад </a:t>
            </a:r>
            <a:r>
              <a:rPr lang="ru-RU" sz="1900" b="1" dirty="0" smtClean="0">
                <a:solidFill>
                  <a:prstClr val="black"/>
                </a:solidFill>
              </a:rPr>
              <a:t>по</a:t>
            </a:r>
            <a:r>
              <a:rPr lang="ru-RU" sz="1900" b="1" dirty="0">
                <a:solidFill>
                  <a:srgbClr val="C00000"/>
                </a:solidFill>
              </a:rPr>
              <a:t> </a:t>
            </a:r>
            <a:r>
              <a:rPr lang="ru-RU" sz="1900" b="1" dirty="0" smtClean="0"/>
              <a:t>проекту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предложения по корректированию </a:t>
            </a:r>
            <a:endParaRPr lang="ru-RU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4877" y="2711810"/>
            <a:ext cx="3405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 ИТОГАМ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КОРРЕКТИРОВАНИЕ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ПУБЛИКАЦИЯ ПРОЕКТА НА САЙТЕ УМО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ОБРАТНАЯ СВЯЗЬ С ВУЗАМИ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5648" y="4283223"/>
            <a:ext cx="3406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ИТОГАМ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ПЛАНИРОВАНИЕ ЗАВЕРШАЮЩЕГО ЭТАПА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91" y="5206553"/>
            <a:ext cx="5464954" cy="1600438"/>
          </a:xfrm>
          <a:prstGeom prst="wedgeRectCallout">
            <a:avLst>
              <a:gd name="adj1" fmla="val 53016"/>
              <a:gd name="adj2" fmla="val -2829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МАРТ – АПРЕЛЬ 2019 – РАБОЧАЯ ГРУППА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учет замечаний вузов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дополнений по образовательным результатам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экспертиза проекта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2704" y="5335089"/>
            <a:ext cx="1957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ИТОГАМ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УТВЕРЖДЕНИЕ ПООП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" y="622111"/>
            <a:ext cx="24320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0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-162060" y="935480"/>
            <a:ext cx="2952328" cy="735747"/>
          </a:xfrm>
          <a:prstGeom prst="wedgeEllipseCallout">
            <a:avLst>
              <a:gd name="adj1" fmla="val -33797"/>
              <a:gd name="adj2" fmla="val -3395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</a:rPr>
              <a:t>ПЛОХОЙ ПРОЕКТ ХУЖЕ, ЧЕМ ЕГО ОТСУТСТВИЕ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5262"/>
            <a:ext cx="908173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ПРОЕКТ ПООП МАГИСТРАТУРЫ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1103298"/>
            <a:ext cx="704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ЭТАПЫ РАЗРАБОТКИ,  ОБСУЖДЕНИЯ И КОРРЕКТИРОВАНИЯ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11" y="2507789"/>
            <a:ext cx="4263155" cy="1261884"/>
          </a:xfrm>
          <a:prstGeom prst="wedgeRectCallout">
            <a:avLst>
              <a:gd name="adj1" fmla="val 55356"/>
              <a:gd name="adj2" fmla="val 3778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20.03.19. -  ФУМО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доклад по проекту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предложения  по завершению 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38841"/>
            <a:ext cx="4309566" cy="677108"/>
          </a:xfrm>
          <a:prstGeom prst="wedgeRectCallout">
            <a:avLst>
              <a:gd name="adj1" fmla="val 54662"/>
              <a:gd name="adj2" fmla="val 85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28.11.18 </a:t>
            </a:r>
            <a:r>
              <a:rPr lang="ru-RU" sz="1900" dirty="0" smtClean="0"/>
              <a:t>– </a:t>
            </a:r>
            <a:r>
              <a:rPr lang="ru-RU" sz="1900" b="1" dirty="0" smtClean="0">
                <a:solidFill>
                  <a:srgbClr val="C00000"/>
                </a:solidFill>
              </a:rPr>
              <a:t>ФУМО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задач разработки</a:t>
            </a:r>
            <a:endParaRPr lang="ru-RU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87278" y="1717121"/>
            <a:ext cx="44944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</a:rPr>
              <a:t>ПО ИТОГАМ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b="1" dirty="0" smtClean="0"/>
              <a:t>РАЗРАБОТКА ИНДИКАТОРОВ УК И ОПК;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700" b="1" dirty="0" smtClean="0"/>
              <a:t>РАЗРАБОТКА ПРОЕКТА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0" y="3889384"/>
            <a:ext cx="4309566" cy="1261884"/>
          </a:xfrm>
          <a:prstGeom prst="wedgeRectCallout">
            <a:avLst>
              <a:gd name="adj1" fmla="val 55424"/>
              <a:gd name="adj2" fmla="val 2983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АПРЕЛЬ 2019 - ВЕБИНАР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prstClr val="black"/>
                </a:solidFill>
              </a:rPr>
              <a:t>доклад </a:t>
            </a:r>
            <a:r>
              <a:rPr lang="ru-RU" sz="1900" b="1" dirty="0" smtClean="0">
                <a:solidFill>
                  <a:prstClr val="black"/>
                </a:solidFill>
              </a:rPr>
              <a:t>по</a:t>
            </a:r>
            <a:r>
              <a:rPr lang="ru-RU" sz="1900" b="1" dirty="0">
                <a:solidFill>
                  <a:srgbClr val="C00000"/>
                </a:solidFill>
              </a:rPr>
              <a:t> </a:t>
            </a:r>
            <a:r>
              <a:rPr lang="ru-RU" sz="1900" b="1" dirty="0" smtClean="0"/>
              <a:t>проекту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 smtClean="0"/>
              <a:t>предложения по корректированию </a:t>
            </a:r>
            <a:endParaRPr lang="ru-RU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2699" y="3889384"/>
            <a:ext cx="4198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</a:rPr>
              <a:t>ПО ИТОГАМ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/>
              <a:t>КОРРЕКТИРОВАНИЕ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/>
              <a:t>ПУБЛИКАЦИЯ ПРОЕКТА НА САЙТЕ УМО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 smtClean="0"/>
              <a:t>ОБРАТНАЯ СВЯЗЬ С ВУЗАМИ</a:t>
            </a:r>
            <a:endParaRPr lang="ru-RU" sz="17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4139" y="2700149"/>
            <a:ext cx="43989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>
                <a:solidFill>
                  <a:srgbClr val="C00000"/>
                </a:solidFill>
              </a:rPr>
              <a:t>ПО </a:t>
            </a:r>
            <a:r>
              <a:rPr lang="ru-RU" sz="1700" b="1" dirty="0" smtClean="0">
                <a:solidFill>
                  <a:srgbClr val="C00000"/>
                </a:solidFill>
              </a:rPr>
              <a:t>ИТОГАМ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b="1" dirty="0" smtClean="0"/>
              <a:t>ПУБЛИКАЦИЯ ПРОЕКТА НА САЙТЕ УМО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b="1" dirty="0" smtClean="0"/>
              <a:t>ОБРАТНАЯ СВЯЗЬ С ВУЗАМИ</a:t>
            </a:r>
            <a:endParaRPr lang="ru-RU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302" y="5339782"/>
            <a:ext cx="6788095" cy="1292662"/>
          </a:xfrm>
          <a:prstGeom prst="wedgeRectCallout">
            <a:avLst>
              <a:gd name="adj1" fmla="val 52816"/>
              <a:gd name="adj2" fmla="val -29353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АПРЕЛЬ 2019 – РАБОЧАЯ ГРУППА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учет замечаний представителей вузов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обсуждение дополнений по образовательным результатам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b="1" dirty="0" smtClean="0"/>
              <a:t>экспертиза проекта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1360" y="5539292"/>
            <a:ext cx="1649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ИТОГАМ</a:t>
            </a:r>
          </a:p>
          <a:p>
            <a:pPr lvl="0"/>
            <a:r>
              <a:rPr lang="ru-RU" b="1" dirty="0" smtClean="0"/>
              <a:t>УТВЕРЖДЕНИЕ ПООП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991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87" y="1556792"/>
            <a:ext cx="8874482" cy="2446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РАЗРАБОТАНЫ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ПЕРЕЧНИ ИНДИКАТОРОВ ДОСТИЖЕНИЯ УК И ОПК, 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СОПРЯЖЕННЫЕ С СООТВЕТСТВУЮЩИМИ ИНДИКАТОРАМИ БАКАЛАВРА: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ОБЯЗАТЕЛЬНЫЕ ПРОФЕССИОНАЛЬНЫЕ КОМПЕТЕНЦИИ БАКАЛАВРА И МАГИСТРА, СООТНЕСЕННЫЕ С ТРУДОВЫМИ ФУНКЦИЯМИ, СОГЛАСОВАННЫЕ С ВЕДУЩИМИ РАБОТОДАТЕЛЯМИ В ПРОЕКТЕ ПС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8" y="191923"/>
            <a:ext cx="9036495" cy="1076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УНИВЕРСАЛЬНЫЕ,ОБЩЕПРОФЕССИОНАЛЬНЫЕ И ПРОФЕССИОНАЛЬНЫЕ  КОМПЕТЕНЦИИ МАГИСТРА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65" y="4221088"/>
            <a:ext cx="8964818" cy="938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НЕОБХОДИМЫ: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СПОСОБЫ ПРОВЕРКИ ОБРАЗОВАТЕЛЬНЫХ РЕЗУЛЬТАТОВ</a:t>
            </a:r>
            <a:endParaRPr lang="ru-RU" sz="2200" b="1" dirty="0" smtClean="0">
              <a:solidFill>
                <a:srgbClr val="00B050"/>
              </a:solidFill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611998" y="1276253"/>
            <a:ext cx="2448271" cy="849110"/>
          </a:xfrm>
          <a:prstGeom prst="wedgeEllipseCallout">
            <a:avLst>
              <a:gd name="adj1" fmla="val -69812"/>
              <a:gd name="adj2" fmla="val 22007"/>
            </a:avLst>
          </a:prstGeom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5-8 ИНДИКАТОРОВ ДЛЯ КАЖДОЙ УК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3" y="5465266"/>
            <a:ext cx="8999650" cy="96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</a:rPr>
              <a:t>ЖЕЛАТЕЛЬНЫ: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</a:rPr>
              <a:t>ПРОВЕРОЧНЫЕ СХЕМЫ ДЛЯ ИНДИКАТОРОВ </a:t>
            </a: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/>
              </a:rPr>
              <a:t>УК, ОПК, ПК</a:t>
            </a:r>
            <a:endParaRPr lang="ru-RU" sz="2400" b="1" dirty="0">
              <a:solidFill>
                <a:srgbClr val="00B050"/>
              </a:solidFill>
              <a:latin typeface="Arial Narrow" panose="020B0606020202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0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СОПРЯЖЕНИЕ ИНДИКАТОРОВ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УК-1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51720"/>
              </p:ext>
            </p:extLst>
          </p:nvPr>
        </p:nvGraphicFramePr>
        <p:xfrm>
          <a:off x="107504" y="692696"/>
          <a:ext cx="8853742" cy="593655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68152"/>
                <a:gridCol w="3600400"/>
                <a:gridCol w="388519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C00000"/>
                          </a:solidFill>
                          <a:effectLst/>
                        </a:rPr>
                        <a:t>РУБРИКАТОР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C00000"/>
                          </a:solidFill>
                          <a:effectLst/>
                        </a:rPr>
                        <a:t>БАКАЛАВР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C00000"/>
                          </a:solidFill>
                          <a:effectLst/>
                        </a:rPr>
                        <a:t>МАГИСТР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741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СИСТЕМНОЕ И КРИТИЧЕСКОЕ МЫШЛЕНИЕ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УК-1. 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УК-1. СПОСОБЕН ОСУЩЕСТВЛЯТЬ КРИТИЧЕСКИЙ АНАЛИЗ ПРОБЛЕМНЫХ СИТУАЦИЙ НА ОСНОВЕ СИСТЕМНОГО ПОДХОДА, ВЫРАБАТЫВАТЬ СТРАТЕГИЮ ДЕЙСТВИЙ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642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1.1.Анализ проблемы / задачи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Б-1.1.АНАЛИЗИРУЕТ ЗАДАЧУ, ВЫДЕЛЯЯ ЕЕ БАЗОВЫЕ СОСТАВЛЯЮЩИЕ;</a:t>
                      </a:r>
                      <a:endParaRPr lang="ru-RU" sz="14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М-1.1.АНАЛИЗИРУЕТ ПРОБЛЕМНУЮ СИТУАЦИЮ КАК СИСТЕМУ, ВЫЯВЛЯЯ ЕЕ СОСТАВЛЯЮЩИЕ И СВЯЗИ МЕЖДУ НИМИ</a:t>
                      </a:r>
                      <a:endParaRPr lang="ru-RU" sz="14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1.2. Анализ информации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Б-1.2. ОПРЕДЕЛЯЕТ, ИНТЕРПРЕТИРУЕТ И РАНЖИРУЕТ ИНФОРМАЦИЮ, ТРЕБУЕМУЮ ДЛЯ РЕШЕНИЯ ПОСТАВЛЕННОЙ ЗАДАЧИ;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М-1.2. ОПРЕДЕЛЯЕТ ПРОБЕЛЫ В ИНФОРМАЦИИ, НЕОБХОДИМОЙ ДЛЯ РЕШЕНИЯ ПРОБЛЕМНОЙ СИТУАЦИИ, И ПРОЕКТИРУЕТ ПРОЦЕССЫ ПО ИХ УСТРАНЕНИЮ;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1026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1.3. Поиск информации и работа с источниками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Б-1.3. ОСУЩЕСТВЛЯЕТ ПОИСК ИНФОРМАЦИИ ДЛЯ РЕШЕНИЯ ПОСТАВЛЕННОЙ ЗАДАЧИ ПО РАЗЛИЧНЫМ ТИПАМ ЗАПРОСОВ;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М-1.3. КРИТИЧЕСКИ ОЦЕНИВАЕТ НАДЕЖНОСТЬ ИСТОЧНИКОВ ИНФОРМАЦИИ, РАБОТАЕТ С ПРОТИВОРЕЧИВОЙ ИНФОРМАЦИЕЙ ИЗ РАЗНЫХ ИСТОЧНИКОВ.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937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1.4. Анализ контекста /решения и аргументация  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Б-1.4.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М-1.4. РАЗРАБАТЫВАЕТ И СОДЕРЖАТЕЛЬНО АРГУМЕНТИРУЕТ СТРАТЕГИЮ РЕШЕНИЯ ПРОБЛЕМНОЙ СИТУАЦИИ НА ОСНОВЕ СИСТЕМНОГО И МЕЖДИСЦИПЛИНАРНОГО ПОДХОДОВ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1.5. Анализ  принимаемых решений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Б-1.5.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М-1.5 СТРОИТ СЦЕНАРИИ РЕАЛИЗАЦИИ СТРАТЕГИИ, ОПРЕДЕЛЯЯ ВОЗМОЖНЫЕ РИСКИ И ПРЕДЛАГАЯ ПУТИ ИХ УСТРАНЕНИЯ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8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ОПК-1 И ПРЕДЛАГАЕМЫЕ ИНДИКАТОРЫ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85358"/>
              </p:ext>
            </p:extLst>
          </p:nvPr>
        </p:nvGraphicFramePr>
        <p:xfrm>
          <a:off x="104262" y="692696"/>
          <a:ext cx="8900133" cy="59766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99586"/>
                <a:gridCol w="5800547"/>
              </a:tblGrid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Информационно-коммуникационная грамотность при решении профессиональных задач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 СПОСОБЕН ОБОСНОВАННО ОТБИРАТЬ И ИСПОЛЬЗОВАТЬ СОВРЕМЕННЫЕ ИНФОРМАЦИОННО-КОММУНИКАЦИОННЫЕ ТЕХНОЛОГИИ ДЛЯ РЕШЕНИЯ ЗАДАЧ ПРОФЕССИОНАЛЬНОЙ ДЕЯТЕЛЬНОСТИ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081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ОПК-1.1.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ОБОСНОВЫВАЕТ ВЫБОР ИНФОРМАЦИОННО-КОММУНИКАЦИОННЫХ ТЕХНОЛОГИЙ ДЛЯ ПОСТАНОВКИ И РЕШЕНИЯ ЗАДАЧ СОЦИОЛОГИЧЕСКОГО ИССЛЕДОВАНИЯ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;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  <a:tr h="720080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ОПК1.2.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ПРЕДЛАГАЕТ ПОСТАНОВКУ ЗАДАЧ ПО ПОИСКУ, ОБОБЩЕНИЮ СОЦИОЛОГИЧЕСКИХ ДАННЫХ; </a:t>
                      </a: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24136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ОПК-1.3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. ОСУЩЕСТВЛЯЕТ ОБОСНОВАННЫЙ ВЫБОР МЕТОДОВ И В НЕОБХОДИМЫХ СЛУЧАЯХ – ПРОГРАММНЫХ СРЕДСТВ ДЛЯ ОБРАБОТКИ СОЦИОЛОГИЧЕСКОЙ ИНФОРМАЦИИ, ПРОВЕРКИ ГИПОТЕЗ ИССЛЕДОВАНИЯ И НАДЕЖНОСТИ ПОЛУЧЕННЫХ ДАННЫХ;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  <a:tr h="936104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ОПК1.4.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СОЗДАЕТ И ПОДДЕРЖИВАЕТ НОРМАТИВНО-МЕТОДИЧЕСКУЮ И ИНФОРМАЦИОННУЮ БАЗУ ИССЛЕДОВАНИЙ ПО ДИАГНОСТИКЕ, ОЦЕНКЕ, ОПТИМИЗАЦИИ СОЦИАЛЬНЫХ ПОКАЗАТЕЛЕЙ, ПРОЦЕССОВ И ОТНОШЕНИЙ;</a:t>
                      </a: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ОПК-1.5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. УСТАНАВЛИВАЕТ ПРАВИЛА, РЕГЛАМЕНТИРУЮЩИЕ ПОРЯДОК И УСЛОВИЯ ДОСТУПА К СОЦИОЛОГИЧЕСКОЙ ИНФОРМАЦИИ И КОНТРОЛИРУЕТ ИХ ВЫПОЛНЕНИЕ</a:t>
                      </a: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0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703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 ИНДИКАТОРЫ  ОПК-2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38611"/>
              </p:ext>
            </p:extLst>
          </p:nvPr>
        </p:nvGraphicFramePr>
        <p:xfrm>
          <a:off x="323528" y="692696"/>
          <a:ext cx="8496944" cy="59766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25008"/>
                <a:gridCol w="6371936"/>
              </a:tblGrid>
              <a:tr h="12807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Анализ социальных явлений и процессов  </a:t>
                      </a:r>
                      <a:endParaRPr lang="ru-RU" sz="19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ОПК-2. СПОСОБЕН ПРОВОДИТЬ ФУНДАМЕНТАЛЬНЫЕ И ПРИКЛАДНЫЕ СОЦИОЛОГИЧЕСКИЕ ИССЛЕДОВАНИЯ И ПРЕДСТАВЛЯТЬ ИХ РЕЗУЛЬТАТЫ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384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ОПК- 2.1.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</a:rPr>
                        <a:t> ОБОСНОВЫВАЕТ АКТУАЛЬНОСТЬ ПОСТАНОВКИ ФУНДАМЕНТАЛЬНЫХ И ПРИКЛАДНЫХ СОЦИОЛОГИЧЕСКИХ ИССЛЕДОВАНИЙ, ФОРМУЛИРУЕТ ЦЕЛИ И ЗАДАЧИ СОЦИОЛОГИЧЕСКОГО ИССЛЕДОВАНИЯ;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7261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ОПК-2.2. НА ОСНОВЕ ТЕОРИЙ И КОНЦЕПЦИЙ СОЦИОЛОГИИ ФОРМУЛИРУЕТ ЗАДАЧИ И ГИПОТЕЗЫ ДЛЯ ВЫПОЛНЕНИЯ ИССЛЕДОВАТЕЛЬСКИХ ЗАДАЧ ПРИ ПОСТАНОВКЕ ПРИКЛАДНЫХ И ФУНДАМЕНТАЛЬНЫХ СОЦИОЛОГИЧЕСКИХ ИССЛЕДОВАНИЙ;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35093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ОПК-2.3. АНАЛИЗИРУЕТ И РАЗВИВАЕТ НОВЫЕ МЕТОДЫ ИССЛЕДОВАНИЯ ПРИМЕНИТЕЛЬНО К ЗАДАЧАМ СОЦИОЛОГИЧЕСКОГО ИССЛЕДОВАНИЯ;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0224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ОПК-2.4. ОБОСНОВЫВАЕТ ПРЕДЛОЖЕНИЯ ПО СОВЕРШЕНСТВОВАНИЮ И РАЗРАБОТКЕ МЕТОДОВ СБОРА И АНАЛИЗА СОЦИОЛОГИЧЕСКИХ ДАННЫХ;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4960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+mn-cs"/>
                        </a:rPr>
                        <a:t>ОПК-2.5. РАЗРАБАТЫВАЕТ СТРАТЕГИЮ УПРАВЛЕНИЯ СОЦИОЛОГИЧЕСКИМ ИССЛЕДОВАНИЕМ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84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ОПК-3</a:t>
            </a:r>
            <a:endParaRPr lang="ru-RU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21510"/>
              </p:ext>
            </p:extLst>
          </p:nvPr>
        </p:nvGraphicFramePr>
        <p:xfrm>
          <a:off x="453483" y="620688"/>
          <a:ext cx="8389440" cy="58989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303519"/>
                <a:gridCol w="6085921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Организация и проведение социологического исследования</a:t>
                      </a:r>
                      <a:endParaRPr lang="ru-RU" sz="1800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ОПК-3. Способен прогнозировать социальные явления и процессы, выявлять социально значимые проблемы и вырабатывать пути их решения на основе использования научных теорий, концепций, подходов и социальных технологий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49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ОПК-3.1.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Анализирует проблемы развития социальных явлений и процессов с использованием статистических процедур для обработки социологических данных;</a:t>
                      </a:r>
                      <a:endParaRPr lang="ru-RU" sz="1800" b="1" i="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i="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384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ОПК-3.2.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Предлагает пути проверки задач и гипотез исследования;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96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ОПК-3.3.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Выявляет социально значимые проблемы и предлагает пути их решения на основе социологической теории и социологических методов исследования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;</a:t>
                      </a: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ОПК-3.4.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Научно обосновывает постановку фундаментальных и прикладных социологических исследований для решения социально значимых проблем;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ОПК-3.5.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Предлагает описательные, объяснительные и прогнозные модели социальных явлений и процессов на основе социологических теорий;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2380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ОПК-3.6. 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Разрабатывает предложения по совершенствованию социологических концепций описания и объяснения социальных явлений и процессов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0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ОПК-4</a:t>
            </a:r>
            <a:endParaRPr lang="ru-RU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71860"/>
              </p:ext>
            </p:extLst>
          </p:nvPr>
        </p:nvGraphicFramePr>
        <p:xfrm>
          <a:off x="155923" y="548680"/>
          <a:ext cx="8799990" cy="561662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26757"/>
                <a:gridCol w="6173233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Выявление социально значимых проблем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ОПК-4. Способен разрабатывать предложения и рекомендации для проведения социологической экспертизы и консалтинга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081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ОПК-4.1.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Анализирует варианты формирования и реализации управленческих решений в социальной, культурной, экономической сфере для составления экспертных заключений;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ОПК-4.2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. Анализирует программы, стратегии, управленческие решения в социальной сфере и разрабатывает предложения по их улучшению; 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ОПК-4.3. </a:t>
                      </a:r>
                      <a:r>
                        <a:rPr lang="ru-RU" sz="1900" b="1" i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Анализирует и прогнозирует развитие рынков;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ОПК-4.4. </a:t>
                      </a:r>
                      <a:r>
                        <a:rPr kumimoji="0" lang="ru-RU" sz="1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Анализирует риски внедрения результатов социальных проектов и мероприятий; 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96">
                <a:tc gridSpan="2"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ОПК-4.5. Разрабатывает предложения по отбору и организации работы экспертов в исследуемой области</a:t>
                      </a:r>
                    </a:p>
                  </a:txBody>
                  <a:tcPr marL="60652" marR="606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77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12135</TotalTime>
  <Words>1685</Words>
  <Application>Microsoft Office PowerPoint</Application>
  <PresentationFormat>Экран (4:3)</PresentationFormat>
  <Paragraphs>206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3_Тема Office</vt:lpstr>
      <vt:lpstr>4_Тема Office</vt:lpstr>
      <vt:lpstr>   ПРОЕКТЫ ПООП ПО НАПРАВЛЕНИЮ СОЦИОЛОГИЯ ЗАВЕРШАЮЩИЙ ЭТАП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ПООП БАКАЛАВРИАТА И МАГИСТРАТУРЫ ПО СОЦИОЛОГИИ: состояние разработки,  трудности  и проблемы</dc:title>
  <dc:creator>user</dc:creator>
  <cp:lastModifiedBy>Студент НИУ ВШЭ</cp:lastModifiedBy>
  <cp:revision>1029</cp:revision>
  <dcterms:created xsi:type="dcterms:W3CDTF">2017-01-01T15:40:25Z</dcterms:created>
  <dcterms:modified xsi:type="dcterms:W3CDTF">2019-03-19T14:58:04Z</dcterms:modified>
</cp:coreProperties>
</file>