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378" r:id="rId1"/>
  </p:sldMasterIdLst>
  <p:notesMasterIdLst>
    <p:notesMasterId r:id="rId13"/>
  </p:notesMasterIdLst>
  <p:handoutMasterIdLst>
    <p:handoutMasterId r:id="rId14"/>
  </p:handoutMasterIdLst>
  <p:sldIdLst>
    <p:sldId id="3322" r:id="rId2"/>
    <p:sldId id="3705" r:id="rId3"/>
    <p:sldId id="3903" r:id="rId4"/>
    <p:sldId id="3767" r:id="rId5"/>
    <p:sldId id="3901" r:id="rId6"/>
    <p:sldId id="3904" r:id="rId7"/>
    <p:sldId id="3905" r:id="rId8"/>
    <p:sldId id="3896" r:id="rId9"/>
    <p:sldId id="3894" r:id="rId10"/>
    <p:sldId id="3900" r:id="rId11"/>
    <p:sldId id="3865" r:id="rId12"/>
  </p:sldIdLst>
  <p:sldSz cx="9906000" cy="6858000" type="A4"/>
  <p:notesSz cx="6805613" cy="99441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  <p15:guide id="3" pos="311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2B"/>
    <a:srgbClr val="333333"/>
    <a:srgbClr val="292929"/>
    <a:srgbClr val="0033CC"/>
    <a:srgbClr val="009900"/>
    <a:srgbClr val="33CC33"/>
    <a:srgbClr val="00FF00"/>
    <a:srgbClr val="66FF66"/>
    <a:srgbClr val="99FF66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5667" autoAdjust="0"/>
  </p:normalViewPr>
  <p:slideViewPr>
    <p:cSldViewPr snapToGrid="0">
      <p:cViewPr varScale="1">
        <p:scale>
          <a:sx n="120" d="100"/>
          <a:sy n="120" d="100"/>
        </p:scale>
        <p:origin x="546" y="102"/>
      </p:cViewPr>
      <p:guideLst>
        <p:guide orient="horz" pos="2160"/>
        <p:guide pos="3120"/>
        <p:guide pos="31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6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Верхний колонтитул 1"/>
          <p:cNvSpPr>
            <a:spLocks noGrp="1"/>
          </p:cNvSpPr>
          <p:nvPr/>
        </p:nvSpPr>
        <p:spPr bwMode="auto">
          <a:xfrm>
            <a:off x="24" y="25"/>
            <a:ext cx="2949840" cy="497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363" tIns="43676" rIns="87363" bIns="43676"/>
          <a:lstStyle/>
          <a:p>
            <a:endParaRPr lang="ru-RU" sz="1200">
              <a:latin typeface="Arial" charset="0"/>
            </a:endParaRPr>
          </a:p>
        </p:txBody>
      </p:sp>
      <p:sp>
        <p:nvSpPr>
          <p:cNvPr id="138243" name="Дата 2"/>
          <p:cNvSpPr>
            <a:spLocks noGrp="1"/>
          </p:cNvSpPr>
          <p:nvPr/>
        </p:nvSpPr>
        <p:spPr bwMode="auto">
          <a:xfrm>
            <a:off x="3854193" y="25"/>
            <a:ext cx="2949840" cy="497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363" tIns="43676" rIns="87363" bIns="43676"/>
          <a:lstStyle/>
          <a:p>
            <a:pPr eaLnBrk="0" hangingPunct="0"/>
            <a:fld id="{62E253D1-6A1E-4660-9DED-105B9665E096}" type="datetime1">
              <a:rPr lang="ru-RU"/>
              <a:pPr eaLnBrk="0" hangingPunct="0"/>
              <a:t>18.03.2019</a:t>
            </a:fld>
            <a:endParaRPr lang="ru-RU"/>
          </a:p>
        </p:txBody>
      </p:sp>
      <p:sp>
        <p:nvSpPr>
          <p:cNvPr id="138244" name="Нижний колонтитул 3"/>
          <p:cNvSpPr>
            <a:spLocks noGrp="1"/>
          </p:cNvSpPr>
          <p:nvPr/>
        </p:nvSpPr>
        <p:spPr bwMode="auto">
          <a:xfrm>
            <a:off x="24" y="9444853"/>
            <a:ext cx="2949840" cy="497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363" tIns="43676" rIns="87363" bIns="43676" anchor="b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723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24" y="25"/>
            <a:ext cx="2949840" cy="497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494" tIns="43755" rIns="87494" bIns="43755" numCol="1" anchor="t" anchorCtr="0" compatLnSpc="1">
            <a:prstTxWarp prst="textNoShape">
              <a:avLst/>
            </a:prstTxWarp>
          </a:bodyPr>
          <a:lstStyle>
            <a:lvl1pPr defTabSz="87114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947" name="Дата 2"/>
          <p:cNvSpPr>
            <a:spLocks noGrp="1"/>
          </p:cNvSpPr>
          <p:nvPr>
            <p:ph type="dt" idx="1"/>
          </p:nvPr>
        </p:nvSpPr>
        <p:spPr bwMode="auto">
          <a:xfrm>
            <a:off x="3854193" y="25"/>
            <a:ext cx="2949840" cy="497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494" tIns="43755" rIns="87494" bIns="43755" numCol="1" anchor="t" anchorCtr="0" compatLnSpc="1">
            <a:prstTxWarp prst="textNoShape">
              <a:avLst/>
            </a:prstTxWarp>
          </a:bodyPr>
          <a:lstStyle>
            <a:lvl1pPr algn="r" defTabSz="87114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DC0DB30-1666-49FE-B39A-362353CF4583}" type="datetimeFigureOut">
              <a:rPr lang="ru-RU"/>
              <a:pPr>
                <a:defRPr/>
              </a:pPr>
              <a:t>18.03.2019</a:t>
            </a:fld>
            <a:endParaRPr lang="ru-RU"/>
          </a:p>
        </p:txBody>
      </p:sp>
      <p:sp>
        <p:nvSpPr>
          <p:cNvPr id="89092" name="Образ слайда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742950" y="744538"/>
            <a:ext cx="5387975" cy="37306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80276" y="4722425"/>
            <a:ext cx="5445127" cy="4479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494" tIns="43755" rIns="87494" bIns="437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82950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24" y="9444853"/>
            <a:ext cx="2949840" cy="497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494" tIns="43755" rIns="87494" bIns="43755" numCol="1" anchor="b" anchorCtr="0" compatLnSpc="1">
            <a:prstTxWarp prst="textNoShape">
              <a:avLst/>
            </a:prstTxWarp>
          </a:bodyPr>
          <a:lstStyle>
            <a:lvl1pPr defTabSz="87114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951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54193" y="9444853"/>
            <a:ext cx="2949840" cy="497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494" tIns="43755" rIns="87494" bIns="43755" numCol="1" anchor="b" anchorCtr="0" compatLnSpc="1">
            <a:prstTxWarp prst="textNoShape">
              <a:avLst/>
            </a:prstTxWarp>
          </a:bodyPr>
          <a:lstStyle>
            <a:lvl1pPr algn="r" defTabSz="87114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4DF7488-F959-4354-8519-2DD858B41B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5651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8738" y="98425"/>
            <a:ext cx="6694487" cy="4635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1"/>
          <p:cNvSpPr>
            <a:spLocks noGrp="1"/>
          </p:cNvSpPr>
          <p:nvPr/>
        </p:nvSpPr>
        <p:spPr bwMode="auto">
          <a:xfrm>
            <a:off x="682490" y="4721909"/>
            <a:ext cx="5440681" cy="4477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512" tIns="42763" rIns="85512" bIns="42763"/>
          <a:lstStyle/>
          <a:p>
            <a:pPr eaLnBrk="0" hangingPunct="0">
              <a:spcBef>
                <a:spcPct val="30000"/>
              </a:spcBef>
            </a:pPr>
            <a:endParaRPr lang="ru-RU" sz="1200" dirty="0">
              <a:latin typeface="Calibri" pitchFamily="34" charset="0"/>
            </a:endParaRPr>
          </a:p>
        </p:txBody>
      </p:sp>
      <p:sp>
        <p:nvSpPr>
          <p:cNvPr id="21508" name="Заметки 2"/>
          <p:cNvSpPr>
            <a:spLocks noGrp="1"/>
          </p:cNvSpPr>
          <p:nvPr>
            <p:ph type="body" idx="3"/>
          </p:nvPr>
        </p:nvSpPr>
        <p:spPr>
          <a:xfrm>
            <a:off x="79379" y="4874383"/>
            <a:ext cx="6646900" cy="488390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604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41363" y="744538"/>
            <a:ext cx="53879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DF7488-F959-4354-8519-2DD858B41BD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391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41363" y="744538"/>
            <a:ext cx="53879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DF7488-F959-4354-8519-2DD858B41BD7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661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41363" y="744538"/>
            <a:ext cx="53879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DF7488-F959-4354-8519-2DD858B41BD7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661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41363" y="744538"/>
            <a:ext cx="53879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DF7488-F959-4354-8519-2DD858B41BD7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661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41363" y="744538"/>
            <a:ext cx="53879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DF7488-F959-4354-8519-2DD858B41BD7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661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41363" y="744538"/>
            <a:ext cx="53879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DF7488-F959-4354-8519-2DD858B41BD7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661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41363" y="744538"/>
            <a:ext cx="53879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DF7488-F959-4354-8519-2DD858B41BD7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6612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41363" y="744538"/>
            <a:ext cx="53879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DF7488-F959-4354-8519-2DD858B41BD7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6612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41363" y="744538"/>
            <a:ext cx="53879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DF7488-F959-4354-8519-2DD858B41BD7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661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Сравнение">
    <p:bg>
      <p:bgPr>
        <a:solidFill>
          <a:srgbClr val="ED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86453" y="1"/>
            <a:ext cx="502179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1043914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839259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906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842368" y="-1587"/>
            <a:ext cx="61913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797654" y="-1587"/>
            <a:ext cx="30956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777020" y="-1587"/>
            <a:ext cx="10319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9725422" y="-1587"/>
            <a:ext cx="27517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9615358" y="-787"/>
            <a:ext cx="103189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7" name="Прямоугольник 16"/>
          <p:cNvSpPr/>
          <p:nvPr userDrawn="1"/>
        </p:nvSpPr>
        <p:spPr>
          <a:xfrm>
            <a:off x="586453" y="1"/>
            <a:ext cx="502179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1043914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837542" y="-66805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Номер слайда 26"/>
          <p:cNvSpPr>
            <a:spLocks noGrp="1"/>
          </p:cNvSpPr>
          <p:nvPr userDrawn="1">
            <p:ph type="sldNum" sz="quarter" idx="11"/>
          </p:nvPr>
        </p:nvSpPr>
        <p:spPr>
          <a:xfrm>
            <a:off x="8855075" y="-35990"/>
            <a:ext cx="825500" cy="366712"/>
          </a:xfrm>
        </p:spPr>
        <p:txBody>
          <a:bodyPr rtlCol="0"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7C948A7D-6C52-4157-BEA1-1B3B6891AEA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20" name="Рисунок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" y="15290"/>
            <a:ext cx="338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8687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ложка">
    <p:bg>
      <p:bgPr>
        <a:solidFill>
          <a:srgbClr val="ED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906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842368" y="-1587"/>
            <a:ext cx="61913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797654" y="-1587"/>
            <a:ext cx="30956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777020" y="-1587"/>
            <a:ext cx="10319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9725422" y="-1587"/>
            <a:ext cx="27517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9615358" y="-787"/>
            <a:ext cx="103189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21" name="Номер слайда 26"/>
          <p:cNvSpPr>
            <a:spLocks noGrp="1"/>
          </p:cNvSpPr>
          <p:nvPr userDrawn="1">
            <p:ph type="sldNum" sz="quarter" idx="11"/>
          </p:nvPr>
        </p:nvSpPr>
        <p:spPr/>
        <p:txBody>
          <a:bodyPr rtlCol="0"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7C948A7D-6C52-4157-BEA1-1B3B6891AEA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" name="TextBox 13"/>
          <p:cNvSpPr txBox="1">
            <a:spLocks noChangeArrowheads="1"/>
          </p:cNvSpPr>
          <p:nvPr userDrawn="1"/>
        </p:nvSpPr>
        <p:spPr bwMode="auto">
          <a:xfrm>
            <a:off x="839259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Рисунок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" y="15290"/>
            <a:ext cx="338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Прямоугольник 18"/>
          <p:cNvSpPr/>
          <p:nvPr userDrawn="1"/>
        </p:nvSpPr>
        <p:spPr>
          <a:xfrm>
            <a:off x="586453" y="1"/>
            <a:ext cx="502179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0" name="Прямоугольник 27"/>
          <p:cNvSpPr>
            <a:spLocks noChangeArrowheads="1"/>
          </p:cNvSpPr>
          <p:nvPr userDrawn="1"/>
        </p:nvSpPr>
        <p:spPr bwMode="auto">
          <a:xfrm>
            <a:off x="1043914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870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0"/>
            <a:ext cx="9906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F0E9"/>
              </a:solidFill>
            </a:endParaRPr>
          </a:p>
        </p:txBody>
      </p:sp>
      <p:sp>
        <p:nvSpPr>
          <p:cNvPr id="5" name="Прямоугольник 4"/>
          <p:cNvSpPr/>
          <p:nvPr userDrawn="1"/>
        </p:nvSpPr>
        <p:spPr bwMode="invGray">
          <a:xfrm>
            <a:off x="9842368" y="-1587"/>
            <a:ext cx="61913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F0E9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 bwMode="invGray">
          <a:xfrm>
            <a:off x="9797654" y="-1587"/>
            <a:ext cx="30956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F0E9"/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 bwMode="invGray">
          <a:xfrm>
            <a:off x="9777017" y="-1587"/>
            <a:ext cx="10319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F0E9"/>
              </a:solidFill>
            </a:endParaRPr>
          </a:p>
        </p:txBody>
      </p:sp>
      <p:sp>
        <p:nvSpPr>
          <p:cNvPr id="8" name="Прямоугольник 7"/>
          <p:cNvSpPr/>
          <p:nvPr userDrawn="1"/>
        </p:nvSpPr>
        <p:spPr bwMode="invGray">
          <a:xfrm>
            <a:off x="9725422" y="-1587"/>
            <a:ext cx="27517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F0E9"/>
              </a:solidFill>
            </a:endParaRPr>
          </a:p>
        </p:txBody>
      </p:sp>
      <p:sp>
        <p:nvSpPr>
          <p:cNvPr id="9" name="Прямоугольник 8"/>
          <p:cNvSpPr/>
          <p:nvPr userDrawn="1"/>
        </p:nvSpPr>
        <p:spPr bwMode="invGray">
          <a:xfrm>
            <a:off x="9658351" y="0"/>
            <a:ext cx="6019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F0E9"/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 bwMode="invGray">
          <a:xfrm>
            <a:off x="9615356" y="0"/>
            <a:ext cx="6879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DF0E9"/>
              </a:solidFill>
            </a:endParaRPr>
          </a:p>
        </p:txBody>
      </p:sp>
      <p:pic>
        <p:nvPicPr>
          <p:cNvPr id="11" name="Picture 11" descr="MF_emblema [Converted]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6820" y="7681"/>
            <a:ext cx="419629" cy="42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 userDrawn="1"/>
        </p:nvSpPr>
        <p:spPr>
          <a:xfrm>
            <a:off x="586450" y="0"/>
            <a:ext cx="502179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</a:rPr>
              <a:t>М</a:t>
            </a:r>
            <a:endParaRPr lang="ru-RU" dirty="0">
              <a:solidFill>
                <a:srgbClr val="33391C"/>
              </a:solidFill>
              <a:latin typeface="Arial" charset="0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 userDrawn="1"/>
        </p:nvSpPr>
        <p:spPr bwMode="auto">
          <a:xfrm>
            <a:off x="1043914" y="-20638"/>
            <a:ext cx="253596" cy="33855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ru-RU" altLang="ru-RU" sz="1600" dirty="0">
                <a:solidFill>
                  <a:srgbClr val="DBDBE9"/>
                </a:solidFill>
              </a:rPr>
              <a:t>]</a:t>
            </a:r>
            <a:endParaRPr lang="ru-RU" altLang="ru-RU" sz="1800" dirty="0">
              <a:solidFill>
                <a:srgbClr val="DBDBE9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 userDrawn="1"/>
        </p:nvSpPr>
        <p:spPr bwMode="auto">
          <a:xfrm>
            <a:off x="839259" y="-61913"/>
            <a:ext cx="385042" cy="430887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>
                <a:solidFill>
                  <a:srgbClr val="EDF0E9"/>
                </a:solidFill>
              </a:rPr>
              <a:t>ф</a:t>
            </a:r>
            <a:endParaRPr lang="ru-RU" sz="2200" dirty="0">
              <a:solidFill>
                <a:srgbClr val="DBDBE9"/>
              </a:solidFill>
            </a:endParaRPr>
          </a:p>
        </p:txBody>
      </p:sp>
      <p:sp>
        <p:nvSpPr>
          <p:cNvPr id="15" name="Номер слайда 11"/>
          <p:cNvSpPr txBox="1">
            <a:spLocks noGrp="1"/>
          </p:cNvSpPr>
          <p:nvPr userDrawn="1"/>
        </p:nvSpPr>
        <p:spPr bwMode="auto">
          <a:xfrm>
            <a:off x="8043466" y="0"/>
            <a:ext cx="1608005" cy="307975"/>
          </a:xfrm>
          <a:prstGeom prst="rect">
            <a:avLst/>
          </a:prstGeom>
          <a:noFill/>
          <a:ln>
            <a:noFill/>
          </a:ln>
          <a:extLst/>
        </p:spPr>
        <p:txBody>
          <a:bodyPr anchor="b"/>
          <a:lstStyle>
            <a:lvl1pPr eaLnBrk="0" hangingPunct="0"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r" eaLnBrk="1" hangingPunct="1"/>
            <a:fld id="{6373E578-BB0A-4E24-A758-67DCA7262F17}" type="slidenum">
              <a:rPr lang="ru-RU" sz="1800">
                <a:solidFill>
                  <a:srgbClr val="FFFFFF"/>
                </a:solidFill>
              </a:rPr>
              <a:pPr algn="r" eaLnBrk="1" hangingPunct="1"/>
              <a:t>‹#›</a:t>
            </a:fld>
            <a:endParaRPr lang="ru-RU" sz="1800" dirty="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29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2CF3-B33D-4F23-8572-708C71268D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351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Сравнение">
    <p:bg>
      <p:bgPr>
        <a:solidFill>
          <a:srgbClr val="ED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86455" y="0"/>
            <a:ext cx="502179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Прямоугольник 11"/>
          <p:cNvSpPr>
            <a:spLocks noChangeArrowheads="1"/>
          </p:cNvSpPr>
          <p:nvPr userDrawn="1"/>
        </p:nvSpPr>
        <p:spPr bwMode="auto">
          <a:xfrm>
            <a:off x="1043914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839259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906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9842368" y="-1585"/>
            <a:ext cx="61913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9797654" y="-1585"/>
            <a:ext cx="30956" cy="312737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 bwMode="invGray">
          <a:xfrm>
            <a:off x="9777023" y="-1585"/>
            <a:ext cx="10319" cy="312737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9725422" y="-1585"/>
            <a:ext cx="27517" cy="312737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9615362" y="-785"/>
            <a:ext cx="103189" cy="333443"/>
            <a:chOff x="8875715" y="-787"/>
            <a:chExt cx="95251" cy="295141"/>
          </a:xfrm>
        </p:grpSpPr>
        <p:sp>
          <p:nvSpPr>
            <p:cNvPr id="15" name="Прямоугольник 14"/>
            <p:cNvSpPr/>
            <p:nvPr/>
          </p:nvSpPr>
          <p:spPr bwMode="invGray">
            <a:xfrm>
              <a:off x="8915403" y="-787"/>
              <a:ext cx="55563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7" name="Прямоугольник 16"/>
          <p:cNvSpPr/>
          <p:nvPr userDrawn="1"/>
        </p:nvSpPr>
        <p:spPr>
          <a:xfrm>
            <a:off x="586455" y="0"/>
            <a:ext cx="502179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Прямоугольник 27"/>
          <p:cNvSpPr>
            <a:spLocks noChangeArrowheads="1"/>
          </p:cNvSpPr>
          <p:nvPr userDrawn="1"/>
        </p:nvSpPr>
        <p:spPr bwMode="auto">
          <a:xfrm>
            <a:off x="1043914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>
            <a:off x="839259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Номер слайда 26"/>
          <p:cNvSpPr>
            <a:spLocks noGrp="1"/>
          </p:cNvSpPr>
          <p:nvPr userDrawn="1">
            <p:ph type="sldNum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C948A7D-6C52-4157-BEA1-1B3B6891AE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25" name="Picture 11" descr="MF_emblema [Converted]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20" y="19050"/>
            <a:ext cx="419629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Дата 2"/>
          <p:cNvSpPr>
            <a:spLocks noGrp="1"/>
          </p:cNvSpPr>
          <p:nvPr>
            <p:ph type="dt" sz="half" idx="10"/>
          </p:nvPr>
        </p:nvSpPr>
        <p:spPr>
          <a:xfrm>
            <a:off x="8072709" y="6356350"/>
            <a:ext cx="1542653" cy="234950"/>
          </a:xfrm>
        </p:spPr>
        <p:txBody>
          <a:bodyPr/>
          <a:lstStyle/>
          <a:p>
            <a:pPr algn="r">
              <a:defRPr/>
            </a:pPr>
            <a:endParaRPr lang="ru-RU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610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95300" y="1143000"/>
            <a:ext cx="8915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95300" y="2249488"/>
            <a:ext cx="89154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Дата 2"/>
          <p:cNvSpPr>
            <a:spLocks noGrp="1"/>
          </p:cNvSpPr>
          <p:nvPr>
            <p:ph type="dt" sz="half" idx="2"/>
          </p:nvPr>
        </p:nvSpPr>
        <p:spPr>
          <a:xfrm>
            <a:off x="7132638" y="612775"/>
            <a:ext cx="1038225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accent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 dirty="0">
              <a:solidFill>
                <a:srgbClr val="438086"/>
              </a:solidFill>
            </a:endParaRPr>
          </a:p>
        </p:txBody>
      </p:sp>
      <p:sp>
        <p:nvSpPr>
          <p:cNvPr id="1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5695950" y="612775"/>
            <a:ext cx="1436688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dirty="0">
                <a:solidFill>
                  <a:schemeClr val="accent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1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855075" y="1588"/>
            <a:ext cx="825500" cy="366712"/>
          </a:xfrm>
          <a:prstGeom prst="rect">
            <a:avLst/>
          </a:prstGeom>
        </p:spPr>
        <p:txBody>
          <a:bodyPr vert="horz" anchor="b"/>
          <a:lstStyle>
            <a:lvl1pPr algn="r">
              <a:defRPr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CA8C7D-5002-44B9-BE1C-CBCC48AE0C3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585788" y="0"/>
            <a:ext cx="503237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32" name="Прямоугольник 17"/>
          <p:cNvSpPr>
            <a:spLocks noChangeArrowheads="1"/>
          </p:cNvSpPr>
          <p:nvPr userDrawn="1"/>
        </p:nvSpPr>
        <p:spPr bwMode="auto">
          <a:xfrm>
            <a:off x="1044575" y="-20638"/>
            <a:ext cx="2524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4" name="TextBox 13"/>
          <p:cNvSpPr txBox="1">
            <a:spLocks noChangeArrowheads="1"/>
          </p:cNvSpPr>
          <p:nvPr userDrawn="1"/>
        </p:nvSpPr>
        <p:spPr bwMode="auto">
          <a:xfrm>
            <a:off x="839788" y="-61913"/>
            <a:ext cx="3841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505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79" r:id="rId1"/>
    <p:sldLayoutId id="2147485380" r:id="rId2"/>
    <p:sldLayoutId id="2147485382" r:id="rId3"/>
    <p:sldLayoutId id="2147485384" r:id="rId4"/>
    <p:sldLayoutId id="2147485385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456851" y="4167412"/>
            <a:ext cx="8992298" cy="220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ts val="0"/>
              </a:spcBef>
              <a:defRPr sz="3600" b="1">
                <a:solidFill>
                  <a:srgbClr val="004821"/>
                </a:solidFill>
                <a:latin typeface="Trebuchet MS" panose="020B0603020202020204" pitchFamily="34" charset="0"/>
                <a:ea typeface="+mj-ea"/>
                <a:cs typeface="Times New Roman" pitchFamily="18" charset="0"/>
              </a:defRPr>
            </a:lvl1pPr>
            <a:lvl2pPr eaLnBrk="0" hangingPunct="0">
              <a:defRPr sz="4000">
                <a:solidFill>
                  <a:schemeClr val="tx2"/>
                </a:solidFill>
                <a:latin typeface="Arial" charset="0"/>
              </a:defRPr>
            </a:lvl2pPr>
            <a:lvl3pPr eaLnBrk="0" hangingPunct="0">
              <a:defRPr sz="4000">
                <a:solidFill>
                  <a:schemeClr val="tx2"/>
                </a:solidFill>
                <a:latin typeface="Arial" charset="0"/>
              </a:defRPr>
            </a:lvl3pPr>
            <a:lvl4pPr eaLnBrk="0" hangingPunct="0">
              <a:defRPr sz="4000">
                <a:solidFill>
                  <a:schemeClr val="tx2"/>
                </a:solidFill>
                <a:latin typeface="Arial" charset="0"/>
              </a:defRPr>
            </a:lvl4pPr>
            <a:lvl5pPr eaLnBrk="0" hangingPunct="0"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ru-RU" sz="3000" b="0" dirty="0"/>
              <a:t>О </a:t>
            </a:r>
            <a:r>
              <a:rPr lang="ru-RU" sz="3000" dirty="0"/>
              <a:t>Концепции повышения эффективности бюджетных расходов в 2019 – 2024 годах</a:t>
            </a:r>
          </a:p>
        </p:txBody>
      </p:sp>
      <p:pic>
        <p:nvPicPr>
          <p:cNvPr id="7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75023"/>
            <a:ext cx="9906000" cy="167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535997" y="981095"/>
            <a:ext cx="2834005" cy="2866724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1100" dirty="0">
                <a:effectLst/>
                <a:ea typeface="Calibri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01668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948A7D-6C52-4157-BEA1-1B3B6891AEA4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6379" y="406597"/>
            <a:ext cx="9800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</a:pPr>
            <a:r>
              <a:rPr lang="ru-RU" sz="2000" b="1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Направления </a:t>
            </a:r>
            <a:r>
              <a:rPr lang="ru-RU" sz="2000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реализации</a:t>
            </a:r>
            <a:r>
              <a:rPr lang="ru-RU" sz="2000" b="1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проекта Концепции повышения эффективности бюджетных расходов в 2019 – 2024 годах </a:t>
            </a:r>
            <a:r>
              <a:rPr lang="en-US" sz="2000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[</a:t>
            </a:r>
            <a:r>
              <a:rPr lang="ru-RU" sz="2000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4</a:t>
            </a:r>
            <a:r>
              <a:rPr lang="en-US" sz="2000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]</a:t>
            </a:r>
            <a:endParaRPr lang="ru-RU" sz="2000" dirty="0">
              <a:solidFill>
                <a:srgbClr val="004821"/>
              </a:solidFill>
              <a:latin typeface="Trebuchet MS" panose="020B0603020202020204" pitchFamily="34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153747"/>
              </p:ext>
            </p:extLst>
          </p:nvPr>
        </p:nvGraphicFramePr>
        <p:xfrm>
          <a:off x="150305" y="1298231"/>
          <a:ext cx="9592733" cy="51254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0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52463">
                  <a:extLst>
                    <a:ext uri="{9D8B030D-6E8A-4147-A177-3AD203B41FA5}">
                      <a16:colId xmlns:a16="http://schemas.microsoft.com/office/drawing/2014/main" val="4262796141"/>
                    </a:ext>
                  </a:extLst>
                </a:gridCol>
              </a:tblGrid>
              <a:tr h="548148">
                <a:tc>
                  <a:txBody>
                    <a:bodyPr/>
                    <a:lstStyle/>
                    <a:p>
                      <a:r>
                        <a:rPr lang="ru-RU" sz="2000" dirty="0"/>
                        <a:t>8.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latin typeface="Trebuchet MS" panose="020B0603020202020204" pitchFamily="34" charset="0"/>
                        </a:rPr>
                        <a:t>Обеспечение </a:t>
                      </a:r>
                      <a:r>
                        <a:rPr lang="ru-RU" sz="2000" b="1" i="1" dirty="0">
                          <a:solidFill>
                            <a:srgbClr val="00602B"/>
                          </a:solidFill>
                          <a:latin typeface="Trebuchet MS" panose="020B0603020202020204" pitchFamily="34" charset="0"/>
                        </a:rPr>
                        <a:t>подотчетности (подконтрольности) </a:t>
                      </a:r>
                      <a:r>
                        <a:rPr lang="ru-RU" sz="2000" dirty="0">
                          <a:latin typeface="Trebuchet MS" panose="020B0603020202020204" pitchFamily="34" charset="0"/>
                        </a:rPr>
                        <a:t>бюджетных расходов:</a:t>
                      </a:r>
                      <a:endParaRPr lang="ru-RU" sz="2000" b="1" i="1" dirty="0">
                        <a:solidFill>
                          <a:srgbClr val="00602B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0679">
                <a:tc gridSpan="2">
                  <a:txBody>
                    <a:bodyPr/>
                    <a:lstStyle/>
                    <a:p>
                      <a:pPr marL="285750" indent="-285750" algn="just">
                        <a:spcBef>
                          <a:spcPts val="600"/>
                        </a:spcBef>
                        <a:buFont typeface="Trebuchet MS" panose="020B0603020202020204" pitchFamily="34" charset="0"/>
                        <a:buChar char="–"/>
                      </a:pPr>
                      <a:r>
                        <a:rPr lang="ru-RU" sz="1600" b="0" i="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совершенствование </a:t>
                      </a:r>
                      <a:r>
                        <a:rPr lang="ru-RU" sz="1600" b="1" i="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бухгалтерского учета и финансовой отчетности в госсекторе</a:t>
                      </a:r>
                      <a:r>
                        <a:rPr lang="ru-RU" sz="1600" b="0" i="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indent="-285750" algn="just">
                        <a:spcBef>
                          <a:spcPts val="600"/>
                        </a:spcBef>
                        <a:buFont typeface="Trebuchet MS" panose="020B0603020202020204" pitchFamily="34" charset="0"/>
                        <a:buChar char="–"/>
                      </a:pPr>
                      <a:r>
                        <a:rPr lang="ru-RU" sz="1600" b="0" i="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системы </a:t>
                      </a:r>
                      <a:r>
                        <a:rPr lang="ru-RU" sz="1600" b="1" i="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внутреннего финансового контроля и внутреннего финансового аудита</a:t>
                      </a:r>
                      <a:r>
                        <a:rPr lang="ru-RU" sz="1600" b="0" i="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600" b="0" i="0" kern="1200" baseline="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i="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внутреннего государственного финансового контроля;</a:t>
                      </a:r>
                      <a:endParaRPr lang="ru-RU" sz="1600" b="0" i="0" kern="1200" dirty="0">
                        <a:solidFill>
                          <a:srgbClr val="3333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spcBef>
                          <a:spcPts val="600"/>
                        </a:spcBef>
                        <a:buFont typeface="Trebuchet MS" panose="020B0603020202020204" pitchFamily="34" charset="0"/>
                        <a:buChar char="–"/>
                      </a:pPr>
                      <a:r>
                        <a:rPr lang="ru-RU" sz="1600" b="1" i="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открытость бюджетного процесса</a:t>
                      </a:r>
                      <a:r>
                        <a:rPr lang="ru-RU" sz="1600" b="0" i="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400" b="0" i="0" kern="1200" dirty="0">
                        <a:solidFill>
                          <a:srgbClr val="3333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14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ru-RU" sz="2000" dirty="0"/>
                        <a:t>9.</a:t>
                      </a:r>
                      <a:endParaRPr lang="en-US" sz="2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</a:pPr>
                      <a:r>
                        <a:rPr lang="ru-RU" sz="2000" dirty="0">
                          <a:latin typeface="Trebuchet MS" panose="020B0603020202020204" pitchFamily="34" charset="0"/>
                        </a:rPr>
                        <a:t>Развитие </a:t>
                      </a:r>
                      <a:r>
                        <a:rPr lang="ru-RU" sz="2000" b="1" i="1" dirty="0">
                          <a:solidFill>
                            <a:srgbClr val="00602B"/>
                          </a:solidFill>
                          <a:latin typeface="Trebuchet MS" panose="020B0603020202020204" pitchFamily="34" charset="0"/>
                        </a:rPr>
                        <a:t>межбюджетных отношений</a:t>
                      </a:r>
                      <a:r>
                        <a:rPr lang="ru-RU" sz="2000" b="1" i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:</a:t>
                      </a:r>
                      <a:r>
                        <a:rPr lang="ru-RU" sz="2000" b="1" i="1" dirty="0">
                          <a:solidFill>
                            <a:srgbClr val="00602B"/>
                          </a:solidFill>
                          <a:latin typeface="Trebuchet MS" panose="020B0603020202020204" pitchFamily="34" charset="0"/>
                        </a:rPr>
                        <a:t>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9202">
                <a:tc gridSpan="2">
                  <a:txBody>
                    <a:bodyPr/>
                    <a:lstStyle/>
                    <a:p>
                      <a:pPr marL="285750" indent="-285750" algn="just">
                        <a:spcBef>
                          <a:spcPts val="600"/>
                        </a:spcBef>
                        <a:buFont typeface="Trebuchet MS" panose="020B0603020202020204" pitchFamily="34" charset="0"/>
                        <a:buChar char="–"/>
                      </a:pPr>
                      <a:r>
                        <a:rPr lang="ru-RU" sz="1600" i="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эффективности </a:t>
                      </a:r>
                      <a:r>
                        <a:rPr lang="ru-RU" sz="1600" b="1" i="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системы разграничения полномочий</a:t>
                      </a:r>
                      <a:r>
                        <a:rPr lang="ru-RU" sz="1600" i="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indent="-285750" algn="just">
                        <a:spcBef>
                          <a:spcPts val="600"/>
                        </a:spcBef>
                        <a:buFont typeface="Trebuchet MS" panose="020B0603020202020204" pitchFamily="34" charset="0"/>
                        <a:buChar char="–"/>
                      </a:pPr>
                      <a:r>
                        <a:rPr lang="ru-RU" sz="1600" i="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реализация мер по </a:t>
                      </a:r>
                      <a:r>
                        <a:rPr lang="ru-RU" sz="1600" b="1" i="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оздоровлению региональных финансов</a:t>
                      </a:r>
                      <a:r>
                        <a:rPr lang="ru-RU" sz="1600" i="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indent="-285750" algn="just">
                        <a:spcBef>
                          <a:spcPts val="600"/>
                        </a:spcBef>
                        <a:buFont typeface="Trebuchet MS" panose="020B0603020202020204" pitchFamily="34" charset="0"/>
                        <a:buChar char="–"/>
                      </a:pPr>
                      <a:r>
                        <a:rPr lang="ru-RU" sz="1600" i="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введение </a:t>
                      </a:r>
                      <a:r>
                        <a:rPr lang="ru-RU" sz="1600" b="1" i="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горизонтальных трансфертов</a:t>
                      </a:r>
                      <a:r>
                        <a:rPr lang="ru-RU" sz="1600" i="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400" i="0" kern="1200" dirty="0">
                        <a:solidFill>
                          <a:srgbClr val="3333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218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ru-RU" sz="2000" dirty="0"/>
                        <a:t>10.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</a:pPr>
                      <a:r>
                        <a:rPr lang="ru-RU" sz="2000" dirty="0"/>
                        <a:t>Совершенствование механизмов </a:t>
                      </a:r>
                      <a:r>
                        <a:rPr lang="ru-RU" sz="2000" b="1" i="1" dirty="0">
                          <a:solidFill>
                            <a:srgbClr val="00602B"/>
                          </a:solidFill>
                        </a:rPr>
                        <a:t>управления федеральным имуществом</a:t>
                      </a:r>
                      <a:r>
                        <a:rPr lang="ru-RU" sz="2000" dirty="0">
                          <a:latin typeface="Trebuchet MS" panose="020B0603020202020204" pitchFamily="34" charset="0"/>
                        </a:rPr>
                        <a:t>:</a:t>
                      </a:r>
                      <a:endParaRPr lang="ru-RU" sz="2000" b="1" i="1" dirty="0">
                        <a:solidFill>
                          <a:srgbClr val="00602B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496">
                <a:tc gridSpan="2">
                  <a:txBody>
                    <a:bodyPr/>
                    <a:lstStyle/>
                    <a:p>
                      <a:pPr marL="285750" indent="-285750" algn="just">
                        <a:spcBef>
                          <a:spcPts val="600"/>
                        </a:spcBef>
                        <a:buFont typeface="Trebuchet MS" panose="020B0603020202020204" pitchFamily="34" charset="0"/>
                        <a:buChar char="–"/>
                      </a:pPr>
                      <a:r>
                        <a:rPr lang="ru-RU" sz="1600" b="0" i="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подходов к </a:t>
                      </a:r>
                      <a:r>
                        <a:rPr lang="ru-RU" sz="1600" b="1" i="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оценке потребности </a:t>
                      </a:r>
                      <a:r>
                        <a:rPr lang="ru-RU" sz="1600" b="0" i="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госорганов </a:t>
                      </a:r>
                      <a:r>
                        <a:rPr lang="ru-RU" sz="1600" b="1" i="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в имуществе;</a:t>
                      </a:r>
                    </a:p>
                    <a:p>
                      <a:pPr marL="285750" indent="-285750" algn="just">
                        <a:spcBef>
                          <a:spcPts val="600"/>
                        </a:spcBef>
                        <a:buFont typeface="Trebuchet MS" panose="020B0603020202020204" pitchFamily="34" charset="0"/>
                        <a:buChar char="–"/>
                      </a:pPr>
                      <a:r>
                        <a:rPr lang="ru-RU" sz="1600" b="0" i="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внедрение</a:t>
                      </a:r>
                      <a:r>
                        <a:rPr lang="ru-RU" sz="1600" b="0" i="0" kern="1200" baseline="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i="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показателей эффективности управления имуществом</a:t>
                      </a:r>
                      <a:r>
                        <a:rPr lang="ru-RU" sz="1600" b="0" i="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6696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948A7D-6C52-4157-BEA1-1B3B6891AEA4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05414" y="428327"/>
            <a:ext cx="9800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ts val="0"/>
              </a:spcBef>
            </a:pPr>
            <a:r>
              <a:rPr lang="ru-RU" sz="2000" b="1" i="1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Механизм реализации</a:t>
            </a:r>
            <a:r>
              <a:rPr lang="ru-RU" sz="2000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rPr>
              <a:t>Концепции</a:t>
            </a:r>
            <a:r>
              <a:rPr lang="ru-RU" sz="2000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 повышения эффективности бюджетных расходов в 2019-2024 годах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14325" y="1818595"/>
            <a:ext cx="9267825" cy="36487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 algn="just">
              <a:lnSpc>
                <a:spcPct val="120000"/>
              </a:lnSpc>
              <a:spcBef>
                <a:spcPts val="30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ru-RU" b="1" i="1" dirty="0">
                <a:latin typeface="Trebuchet MS" panose="020B0603020202020204" pitchFamily="34" charset="0"/>
              </a:rPr>
              <a:t>Конкретные мероприятия </a:t>
            </a:r>
            <a:r>
              <a:rPr lang="ru-RU" dirty="0">
                <a:latin typeface="Trebuchet MS" panose="020B0603020202020204" pitchFamily="34" charset="0"/>
              </a:rPr>
              <a:t>Концепции осуществляются </a:t>
            </a:r>
            <a:r>
              <a:rPr lang="ru-RU" b="1" i="1" dirty="0">
                <a:latin typeface="Trebuchet MS" panose="020B0603020202020204" pitchFamily="34" charset="0"/>
              </a:rPr>
              <a:t>в рамках госпрограмм </a:t>
            </a:r>
            <a:r>
              <a:rPr lang="ru-RU" dirty="0">
                <a:latin typeface="Trebuchet MS" panose="020B0603020202020204" pitchFamily="34" charset="0"/>
              </a:rPr>
              <a:t>и отражаются в планах и детальных планах-графиках их реализации. </a:t>
            </a:r>
            <a:endParaRPr lang="ru-RU" sz="1000" dirty="0">
              <a:latin typeface="Trebuchet MS" panose="020B0603020202020204" pitchFamily="34" charset="0"/>
            </a:endParaRPr>
          </a:p>
          <a:p>
            <a:pPr marL="342900" indent="-342900" algn="just">
              <a:lnSpc>
                <a:spcPct val="120000"/>
              </a:lnSpc>
              <a:spcBef>
                <a:spcPts val="30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ru-RU" b="1" i="1" dirty="0">
                <a:latin typeface="Trebuchet MS" panose="020B0603020202020204" pitchFamily="34" charset="0"/>
              </a:rPr>
              <a:t>Общая координация </a:t>
            </a:r>
            <a:r>
              <a:rPr lang="ru-RU" dirty="0">
                <a:latin typeface="Trebuchet MS" panose="020B0603020202020204" pitchFamily="34" charset="0"/>
              </a:rPr>
              <a:t>реализации Концепции осуществляется </a:t>
            </a:r>
            <a:r>
              <a:rPr lang="ru-RU" b="1" i="1" dirty="0">
                <a:latin typeface="Trebuchet MS" panose="020B0603020202020204" pitchFamily="34" charset="0"/>
              </a:rPr>
              <a:t>Правительственной комиссией</a:t>
            </a:r>
            <a:r>
              <a:rPr lang="ru-RU" dirty="0">
                <a:latin typeface="Trebuchet MS" panose="020B0603020202020204" pitchFamily="34" charset="0"/>
              </a:rPr>
              <a:t> </a:t>
            </a:r>
            <a:r>
              <a:rPr lang="ru-RU" b="1" i="1" dirty="0">
                <a:latin typeface="Trebuchet MS" panose="020B0603020202020204" pitchFamily="34" charset="0"/>
              </a:rPr>
              <a:t>по вопросам оптимизации и повышения эффективности бюджетных расходов</a:t>
            </a:r>
            <a:r>
              <a:rPr lang="ru-RU" dirty="0">
                <a:latin typeface="Trebuchet MS" panose="020B0603020202020204" pitchFamily="34" charset="0"/>
              </a:rPr>
              <a:t>.</a:t>
            </a:r>
          </a:p>
          <a:p>
            <a:pPr marL="342900" indent="-342900" algn="just">
              <a:lnSpc>
                <a:spcPct val="120000"/>
              </a:lnSpc>
              <a:spcBef>
                <a:spcPts val="30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ru-RU" b="1" i="1" dirty="0">
                <a:latin typeface="Trebuchet MS" panose="020B0603020202020204" pitchFamily="34" charset="0"/>
              </a:rPr>
              <a:t>Министерство финансов РФ </a:t>
            </a:r>
            <a:r>
              <a:rPr lang="ru-RU" dirty="0">
                <a:latin typeface="Trebuchet MS" panose="020B0603020202020204" pitchFamily="34" charset="0"/>
              </a:rPr>
              <a:t>совместно с заинтересованными ФОИВ формирует полугодовые</a:t>
            </a:r>
            <a:r>
              <a:rPr lang="ru-RU" i="1" dirty="0">
                <a:latin typeface="Trebuchet MS" panose="020B0603020202020204" pitchFamily="34" charset="0"/>
              </a:rPr>
              <a:t> </a:t>
            </a:r>
            <a:r>
              <a:rPr lang="ru-RU" b="1" i="1" dirty="0">
                <a:latin typeface="Trebuchet MS" panose="020B0603020202020204" pitchFamily="34" charset="0"/>
              </a:rPr>
              <a:t>отчеты о реализации </a:t>
            </a:r>
            <a:r>
              <a:rPr lang="ru-RU" dirty="0">
                <a:latin typeface="Trebuchet MS" panose="020B0603020202020204" pitchFamily="34" charset="0"/>
              </a:rPr>
              <a:t>Концепции, подлежащие рассмотрению Правительственной комиссией.</a:t>
            </a:r>
          </a:p>
          <a:p>
            <a:pPr marL="342900" indent="-342900" algn="just">
              <a:lnSpc>
                <a:spcPct val="120000"/>
              </a:lnSpc>
              <a:spcBef>
                <a:spcPts val="300"/>
              </a:spcBef>
              <a:spcAft>
                <a:spcPts val="1800"/>
              </a:spcAft>
              <a:buFont typeface="+mj-lt"/>
              <a:buAutoNum type="arabicPeriod"/>
            </a:pPr>
            <a:endParaRPr lang="ru-RU" sz="1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951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948A7D-6C52-4157-BEA1-1B3B6891AEA4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14619" y="349733"/>
            <a:ext cx="9800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spcBef>
                <a:spcPts val="0"/>
              </a:spcBef>
            </a:pPr>
            <a:r>
              <a:rPr lang="ru-RU" sz="2000" b="1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Преемственность документов</a:t>
            </a:r>
            <a:r>
              <a:rPr lang="ru-RU" sz="2000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, содержащих перечень мер по повышению эффективности бюджетных расходов</a:t>
            </a:r>
            <a:endParaRPr lang="ru-RU" sz="2000" dirty="0">
              <a:solidFill>
                <a:srgbClr val="FF0000"/>
              </a:solidFill>
              <a:latin typeface="Trebuchet MS" panose="020B0603020202020204" pitchFamily="34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685" y="1209800"/>
            <a:ext cx="96982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+mn-lt"/>
              </a:rPr>
              <a:t>Концепция </a:t>
            </a:r>
            <a:r>
              <a:rPr lang="ru-RU" sz="1600" b="1" dirty="0">
                <a:latin typeface="+mn-lt"/>
              </a:rPr>
              <a:t>реформирования бюджетного процесса </a:t>
            </a:r>
            <a:r>
              <a:rPr lang="ru-RU" sz="1600" dirty="0">
                <a:latin typeface="+mn-lt"/>
              </a:rPr>
              <a:t>в Российской Федерации </a:t>
            </a:r>
            <a:r>
              <a:rPr lang="ru-RU" sz="1600" b="1" dirty="0">
                <a:solidFill>
                  <a:srgbClr val="C00000"/>
                </a:solidFill>
                <a:latin typeface="+mn-lt"/>
              </a:rPr>
              <a:t>в 2004-2006 годах</a:t>
            </a:r>
          </a:p>
          <a:p>
            <a:pPr algn="ctr"/>
            <a:r>
              <a:rPr lang="ru-RU" sz="1400" i="1" dirty="0">
                <a:latin typeface="+mn-lt"/>
              </a:rPr>
              <a:t>(постановление Правительства Российской Федерации от 22.05.2004 № 249 «О мерах по повышению результативности бюджетных расходов»)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7685" y="2343207"/>
            <a:ext cx="968978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+mn-lt"/>
              </a:rPr>
              <a:t>Концепция повышения </a:t>
            </a:r>
            <a:r>
              <a:rPr lang="ru-RU" sz="1600" b="1" dirty="0">
                <a:latin typeface="+mn-lt"/>
              </a:rPr>
              <a:t>эффективности межбюджетных отношений </a:t>
            </a:r>
            <a:r>
              <a:rPr lang="ru-RU" sz="1600" dirty="0">
                <a:latin typeface="+mn-lt"/>
              </a:rPr>
              <a:t>и </a:t>
            </a:r>
            <a:r>
              <a:rPr lang="ru-RU" sz="1600" b="1" dirty="0">
                <a:latin typeface="+mn-lt"/>
              </a:rPr>
              <a:t>качества управления государственными и муниципальными финансами</a:t>
            </a:r>
            <a:r>
              <a:rPr lang="ru-RU" sz="1600" dirty="0">
                <a:latin typeface="+mn-lt"/>
              </a:rPr>
              <a:t> в Российской Федерации </a:t>
            </a:r>
            <a:r>
              <a:rPr lang="ru-RU" sz="1600" b="1" dirty="0">
                <a:solidFill>
                  <a:srgbClr val="C00000"/>
                </a:solidFill>
                <a:latin typeface="+mn-lt"/>
              </a:rPr>
              <a:t>в 2006 - 2008 годах</a:t>
            </a:r>
          </a:p>
          <a:p>
            <a:pPr algn="ctr"/>
            <a:r>
              <a:rPr lang="ru-RU" sz="1400" i="1" dirty="0">
                <a:latin typeface="+mn-lt"/>
              </a:rPr>
              <a:t>(распоряжение Правительства Российской Федерации от 03.04.2006 № 467-р)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97685" y="3465154"/>
            <a:ext cx="968978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+mn-lt"/>
              </a:rPr>
              <a:t>Программа Правительства Российской Федерации по повышению </a:t>
            </a:r>
            <a:r>
              <a:rPr lang="ru-RU" sz="1600" b="1" dirty="0">
                <a:latin typeface="+mn-lt"/>
              </a:rPr>
              <a:t>эффективности </a:t>
            </a:r>
          </a:p>
          <a:p>
            <a:pPr algn="ctr"/>
            <a:r>
              <a:rPr lang="ru-RU" sz="1600" b="1" dirty="0">
                <a:latin typeface="+mn-lt"/>
              </a:rPr>
              <a:t>бюджетных расходов</a:t>
            </a:r>
            <a:r>
              <a:rPr lang="ru-RU" sz="1600" dirty="0">
                <a:latin typeface="+mn-lt"/>
              </a:rPr>
              <a:t> на период </a:t>
            </a:r>
            <a:r>
              <a:rPr lang="ru-RU" sz="1600" b="1" dirty="0">
                <a:solidFill>
                  <a:srgbClr val="C00000"/>
                </a:solidFill>
                <a:latin typeface="+mn-lt"/>
              </a:rPr>
              <a:t>до 2012 года</a:t>
            </a:r>
          </a:p>
          <a:p>
            <a:pPr algn="ctr"/>
            <a:r>
              <a:rPr lang="ru-RU" sz="1400" i="1" dirty="0">
                <a:latin typeface="+mn-lt"/>
              </a:rPr>
              <a:t>(распоряжение Правительства Российской Федерации от 30.06.2010 № 1101-р)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97685" y="4623501"/>
            <a:ext cx="968978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+mn-lt"/>
              </a:rPr>
              <a:t>Программа повышения </a:t>
            </a:r>
            <a:r>
              <a:rPr lang="ru-RU" sz="1600" b="1" dirty="0">
                <a:latin typeface="+mn-lt"/>
              </a:rPr>
              <a:t>эффективности управления общественными (государственными и муниципальными) финансами</a:t>
            </a:r>
            <a:r>
              <a:rPr lang="ru-RU" sz="1600" dirty="0">
                <a:latin typeface="+mn-lt"/>
              </a:rPr>
              <a:t> на период </a:t>
            </a:r>
            <a:r>
              <a:rPr lang="ru-RU" sz="1600" b="1" dirty="0">
                <a:solidFill>
                  <a:srgbClr val="C00000"/>
                </a:solidFill>
                <a:latin typeface="+mn-lt"/>
              </a:rPr>
              <a:t>до 2018 года</a:t>
            </a:r>
          </a:p>
          <a:p>
            <a:pPr algn="ctr"/>
            <a:r>
              <a:rPr lang="ru-RU" sz="1400" i="1" dirty="0">
                <a:latin typeface="+mn-lt"/>
              </a:rPr>
              <a:t>(распоряжение Правительства Российской Федерации от 30.12.2013 </a:t>
            </a:r>
            <a:r>
              <a:rPr lang="en-US" sz="1400" i="1" dirty="0">
                <a:latin typeface="+mn-lt"/>
              </a:rPr>
              <a:t>N 2593-</a:t>
            </a:r>
            <a:r>
              <a:rPr lang="ru-RU" sz="1400" i="1" dirty="0">
                <a:latin typeface="+mn-lt"/>
              </a:rPr>
              <a:t>р)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6152" y="5837534"/>
            <a:ext cx="9681315" cy="723275"/>
          </a:xfrm>
          <a:prstGeom prst="rect">
            <a:avLst/>
          </a:prstGeom>
          <a:noFill/>
          <a:ln w="28575">
            <a:solidFill>
              <a:srgbClr val="00602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sz="1100" dirty="0">
              <a:latin typeface="+mn-lt"/>
            </a:endParaRPr>
          </a:p>
          <a:p>
            <a:pPr algn="ctr"/>
            <a:r>
              <a:rPr lang="ru-RU" dirty="0">
                <a:latin typeface="+mn-lt"/>
              </a:rPr>
              <a:t>Концепция повышения </a:t>
            </a:r>
            <a:r>
              <a:rPr lang="ru-RU" b="1" dirty="0">
                <a:latin typeface="+mn-lt"/>
              </a:rPr>
              <a:t>эффективности бюджетных расходов </a:t>
            </a:r>
            <a:r>
              <a:rPr lang="ru-RU" b="1" dirty="0">
                <a:solidFill>
                  <a:srgbClr val="C00000"/>
                </a:solidFill>
                <a:latin typeface="+mn-lt"/>
              </a:rPr>
              <a:t>в 2019 – 2024 годах</a:t>
            </a:r>
          </a:p>
          <a:p>
            <a:pPr algn="ctr"/>
            <a:endParaRPr lang="ru-RU" sz="11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942575" y="1979241"/>
            <a:ext cx="1" cy="363966"/>
          </a:xfrm>
          <a:prstGeom prst="straightConnector1">
            <a:avLst/>
          </a:prstGeom>
          <a:ln w="19050">
            <a:solidFill>
              <a:srgbClr val="00602B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7" idx="2"/>
            <a:endCxn id="11" idx="0"/>
          </p:cNvCxnSpPr>
          <p:nvPr/>
        </p:nvCxnSpPr>
        <p:spPr>
          <a:xfrm>
            <a:off x="4942576" y="3143426"/>
            <a:ext cx="0" cy="321728"/>
          </a:xfrm>
          <a:prstGeom prst="straightConnector1">
            <a:avLst/>
          </a:prstGeom>
          <a:ln w="19050">
            <a:solidFill>
              <a:srgbClr val="00602B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11" idx="2"/>
            <a:endCxn id="12" idx="0"/>
          </p:cNvCxnSpPr>
          <p:nvPr/>
        </p:nvCxnSpPr>
        <p:spPr>
          <a:xfrm>
            <a:off x="4942576" y="4265373"/>
            <a:ext cx="0" cy="358128"/>
          </a:xfrm>
          <a:prstGeom prst="straightConnector1">
            <a:avLst/>
          </a:prstGeom>
          <a:ln w="19050">
            <a:solidFill>
              <a:srgbClr val="00602B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4946809" y="5388147"/>
            <a:ext cx="0" cy="342080"/>
          </a:xfrm>
          <a:prstGeom prst="straightConnector1">
            <a:avLst/>
          </a:prstGeom>
          <a:ln w="19050">
            <a:solidFill>
              <a:srgbClr val="00602B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7222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948A7D-6C52-4157-BEA1-1B3B6891AEA4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14619" y="406883"/>
            <a:ext cx="9800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spcBef>
                <a:spcPts val="0"/>
              </a:spcBef>
            </a:pPr>
            <a:r>
              <a:rPr lang="ru-RU" sz="2000" b="1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Общемировые тренды в управлении общественными финансами*</a:t>
            </a:r>
            <a:endParaRPr lang="ru-RU" sz="2000" b="1" dirty="0">
              <a:solidFill>
                <a:srgbClr val="FF0000"/>
              </a:solidFill>
              <a:latin typeface="Trebuchet MS" panose="020B0603020202020204" pitchFamily="34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9568" y="1160464"/>
            <a:ext cx="9395222" cy="50307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74638" indent="-274638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1900" dirty="0">
                <a:latin typeface="Trebuchet MS" panose="020B0603020202020204" pitchFamily="34" charset="0"/>
              </a:rPr>
              <a:t>Развитие бюджетирования, ориентированного на результат (</a:t>
            </a:r>
            <a:r>
              <a:rPr lang="ru-RU" sz="1900" b="1" i="1" dirty="0">
                <a:latin typeface="Trebuchet MS" panose="020B0603020202020204" pitchFamily="34" charset="0"/>
              </a:rPr>
              <a:t>программного бюджетирования</a:t>
            </a:r>
            <a:r>
              <a:rPr lang="ru-RU" sz="1900" dirty="0">
                <a:latin typeface="Trebuchet MS" panose="020B0603020202020204" pitchFamily="34" charset="0"/>
              </a:rPr>
              <a:t>).</a:t>
            </a:r>
          </a:p>
          <a:p>
            <a:pPr marL="274638" indent="-274638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1900" dirty="0">
                <a:latin typeface="Trebuchet MS" panose="020B0603020202020204" pitchFamily="34" charset="0"/>
              </a:rPr>
              <a:t>Формирование </a:t>
            </a:r>
            <a:r>
              <a:rPr lang="ru-RU" sz="1900" b="1" i="1" dirty="0">
                <a:latin typeface="Trebuchet MS" panose="020B0603020202020204" pitchFamily="34" charset="0"/>
              </a:rPr>
              <a:t>обзоров бюджетных расходов</a:t>
            </a:r>
            <a:r>
              <a:rPr lang="ru-RU" sz="1900" dirty="0">
                <a:latin typeface="Trebuchet MS" panose="020B0603020202020204" pitchFamily="34" charset="0"/>
              </a:rPr>
              <a:t>.</a:t>
            </a:r>
          </a:p>
          <a:p>
            <a:pPr marL="274638" indent="-274638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1900" dirty="0">
                <a:latin typeface="Trebuchet MS" panose="020B0603020202020204" pitchFamily="34" charset="0"/>
              </a:rPr>
              <a:t>Развитие системы долгосрочного </a:t>
            </a:r>
            <a:r>
              <a:rPr lang="ru-RU" sz="1900" b="1" i="1" dirty="0">
                <a:latin typeface="Trebuchet MS" panose="020B0603020202020204" pitchFamily="34" charset="0"/>
              </a:rPr>
              <a:t>планирования бюджетных инвестиций</a:t>
            </a:r>
            <a:r>
              <a:rPr lang="ru-RU" sz="1900" dirty="0">
                <a:latin typeface="Trebuchet MS" panose="020B0603020202020204" pitchFamily="34" charset="0"/>
              </a:rPr>
              <a:t>.</a:t>
            </a:r>
          </a:p>
          <a:p>
            <a:pPr marL="274638" indent="-274638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1900" dirty="0">
                <a:latin typeface="Trebuchet MS" panose="020B0603020202020204" pitchFamily="34" charset="0"/>
              </a:rPr>
              <a:t>Совершенствование </a:t>
            </a:r>
            <a:r>
              <a:rPr lang="ru-RU" sz="1900" b="1" i="1" dirty="0">
                <a:latin typeface="Trebuchet MS" panose="020B0603020202020204" pitchFamily="34" charset="0"/>
              </a:rPr>
              <a:t>прокьюремента</a:t>
            </a:r>
            <a:r>
              <a:rPr lang="ru-RU" sz="1900" dirty="0">
                <a:latin typeface="Trebuchet MS" panose="020B0603020202020204" pitchFamily="34" charset="0"/>
              </a:rPr>
              <a:t> (системы государственных закупок).</a:t>
            </a:r>
          </a:p>
          <a:p>
            <a:pPr marL="274638" indent="-274638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1900" dirty="0">
                <a:latin typeface="Trebuchet MS" panose="020B0603020202020204" pitchFamily="34" charset="0"/>
              </a:rPr>
              <a:t>Повышение полноты и качества </a:t>
            </a:r>
            <a:r>
              <a:rPr lang="ru-RU" sz="1900" b="1" i="1" dirty="0">
                <a:latin typeface="Trebuchet MS" panose="020B0603020202020204" pitchFamily="34" charset="0"/>
              </a:rPr>
              <a:t>финансовой отчетности государственного сектора</a:t>
            </a:r>
            <a:r>
              <a:rPr lang="ru-RU" sz="1900" dirty="0">
                <a:latin typeface="Trebuchet MS" panose="020B0603020202020204" pitchFamily="34" charset="0"/>
              </a:rPr>
              <a:t>.</a:t>
            </a:r>
          </a:p>
          <a:p>
            <a:pPr marL="274638" indent="-274638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1900" dirty="0">
                <a:latin typeface="Trebuchet MS" panose="020B0603020202020204" pitchFamily="34" charset="0"/>
              </a:rPr>
              <a:t>Обеспечение </a:t>
            </a:r>
            <a:r>
              <a:rPr lang="ru-RU" sz="1900" b="1" i="1" dirty="0">
                <a:latin typeface="Trebuchet MS" panose="020B0603020202020204" pitchFamily="34" charset="0"/>
              </a:rPr>
              <a:t>открытости бюджетного процесса </a:t>
            </a:r>
            <a:r>
              <a:rPr lang="ru-RU" sz="1900" dirty="0">
                <a:latin typeface="Trebuchet MS" panose="020B0603020202020204" pitchFamily="34" charset="0"/>
              </a:rPr>
              <a:t>и вовлечения в него граждан.</a:t>
            </a:r>
          </a:p>
          <a:p>
            <a:pPr marL="274638" indent="-274638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1900" b="1" i="1" dirty="0">
                <a:latin typeface="Trebuchet MS" panose="020B0603020202020204" pitchFamily="34" charset="0"/>
              </a:rPr>
              <a:t>Цифровизация</a:t>
            </a:r>
            <a:r>
              <a:rPr lang="ru-RU" sz="1900" dirty="0">
                <a:latin typeface="Trebuchet MS" panose="020B0603020202020204" pitchFamily="34" charset="0"/>
              </a:rPr>
              <a:t> системы государственного управления и бюджетного процесса.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03742" y="6246874"/>
            <a:ext cx="9286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>
                <a:latin typeface="Trebuchet MS" panose="020B0603020202020204" pitchFamily="34" charset="0"/>
              </a:rPr>
              <a:t>* </a:t>
            </a:r>
            <a:r>
              <a:rPr lang="ru-RU" sz="1400" dirty="0">
                <a:latin typeface="Trebuchet MS" panose="020B0603020202020204" pitchFamily="34" charset="0"/>
              </a:rPr>
              <a:t>на основе </a:t>
            </a:r>
            <a:r>
              <a:rPr lang="en-US" sz="1400" dirty="0">
                <a:latin typeface="Trebuchet MS" panose="020B0603020202020204" pitchFamily="34" charset="0"/>
              </a:rPr>
              <a:t>OECD Government at a Glance 2017</a:t>
            </a:r>
            <a:r>
              <a:rPr lang="ru-RU" sz="1400" dirty="0">
                <a:latin typeface="Trebuchet MS" panose="020B0603020202020204" pitchFamily="34" charset="0"/>
              </a:rPr>
              <a:t>, </a:t>
            </a:r>
            <a:r>
              <a:rPr lang="en-US" sz="1400" dirty="0">
                <a:latin typeface="Trebuchet MS" panose="020B0603020202020204" pitchFamily="34" charset="0"/>
              </a:rPr>
              <a:t>The State of Public Finances 2015 (OECD 2015), Budgeting Practices and Procedures in OECD Countries (OECD 2014).</a:t>
            </a:r>
            <a:endParaRPr lang="ru-RU" sz="14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19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948A7D-6C52-4157-BEA1-1B3B6891AEA4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6379" y="406597"/>
            <a:ext cx="9800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ts val="0"/>
              </a:spcBef>
            </a:pPr>
            <a:r>
              <a:rPr lang="ru-RU" sz="2000" b="1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Направления </a:t>
            </a:r>
            <a:r>
              <a:rPr lang="ru-RU" sz="2000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реализации</a:t>
            </a:r>
            <a:r>
              <a:rPr lang="ru-RU" sz="2000" b="1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проекта Концепции повышения эффективности бюджетных расходов в 2019 – 2024 годах </a:t>
            </a:r>
            <a:r>
              <a:rPr lang="en-US" sz="2000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[1]</a:t>
            </a:r>
            <a:endParaRPr lang="ru-RU" sz="2000" dirty="0">
              <a:solidFill>
                <a:srgbClr val="004821"/>
              </a:solidFill>
              <a:latin typeface="Trebuchet MS" panose="020B0603020202020204" pitchFamily="34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447564"/>
              </p:ext>
            </p:extLst>
          </p:nvPr>
        </p:nvGraphicFramePr>
        <p:xfrm>
          <a:off x="138752" y="1388324"/>
          <a:ext cx="9592733" cy="4035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9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83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9200">
                <a:tc>
                  <a:txBody>
                    <a:bodyPr/>
                    <a:lstStyle/>
                    <a:p>
                      <a:r>
                        <a:rPr lang="ru-RU" sz="2000" dirty="0"/>
                        <a:t>1.</a:t>
                      </a:r>
                      <a:endParaRPr lang="en-US" sz="2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2000" dirty="0">
                        <a:latin typeface="Trebuchet MS" panose="020B0603020202020204" pitchFamily="34" charset="0"/>
                      </a:endParaRPr>
                    </a:p>
                    <a:p>
                      <a:pPr algn="just"/>
                      <a:r>
                        <a:rPr lang="ru-RU" sz="2000" b="1" i="1" dirty="0">
                          <a:solidFill>
                            <a:srgbClr val="00602B"/>
                          </a:solidFill>
                          <a:latin typeface="Trebuchet MS" panose="020B0603020202020204" pitchFamily="34" charset="0"/>
                        </a:rPr>
                        <a:t>Обзоры бюджетных расходов </a:t>
                      </a:r>
                      <a:r>
                        <a:rPr lang="ru-RU" sz="2000" dirty="0">
                          <a:latin typeface="Trebuchet MS" panose="020B0603020202020204" pitchFamily="34" charset="0"/>
                        </a:rPr>
                        <a:t>как основа повышения их эффективности (слайд 5):</a:t>
                      </a:r>
                    </a:p>
                    <a:p>
                      <a:pPr algn="just"/>
                      <a:endParaRPr lang="ru-RU" sz="20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577">
                <a:tc gridSpan="2"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0" i="0" dirty="0">
                          <a:solidFill>
                            <a:srgbClr val="333333"/>
                          </a:solidFill>
                        </a:rPr>
                        <a:t>ежегодный </a:t>
                      </a:r>
                      <a:r>
                        <a:rPr lang="ru-RU" sz="1600" b="1" i="0" dirty="0">
                          <a:solidFill>
                            <a:srgbClr val="333333"/>
                          </a:solidFill>
                        </a:rPr>
                        <a:t>детальный анализ </a:t>
                      </a:r>
                      <a:r>
                        <a:rPr lang="ru-RU" sz="1600" b="0" i="0" dirty="0">
                          <a:solidFill>
                            <a:srgbClr val="333333"/>
                          </a:solidFill>
                        </a:rPr>
                        <a:t>расходов бюджета по отдельным направлениям</a:t>
                      </a:r>
                      <a:r>
                        <a:rPr lang="ru-RU" sz="1600" b="0" i="0" baseline="0" dirty="0">
                          <a:solidFill>
                            <a:srgbClr val="333333"/>
                          </a:solidFill>
                        </a:rPr>
                        <a:t> с точки зрения возможности их оптимизации.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1160">
                <a:tc>
                  <a:txBody>
                    <a:bodyPr/>
                    <a:lstStyle/>
                    <a:p>
                      <a:r>
                        <a:rPr lang="ru-RU" sz="2000" dirty="0"/>
                        <a:t>2.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2000" dirty="0">
                        <a:latin typeface="Trebuchet MS" panose="020B0603020202020204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Trebuchet MS" panose="020B0603020202020204" pitchFamily="34" charset="0"/>
                        </a:rPr>
                        <a:t>Совершенствование системы </a:t>
                      </a:r>
                      <a:r>
                        <a:rPr lang="ru-RU" sz="2000" b="1" i="1" dirty="0">
                          <a:solidFill>
                            <a:srgbClr val="00602B"/>
                          </a:solidFill>
                          <a:latin typeface="Trebuchet MS" panose="020B0603020202020204" pitchFamily="34" charset="0"/>
                        </a:rPr>
                        <a:t>государственных программ </a:t>
                      </a:r>
                      <a:r>
                        <a:rPr lang="ru-RU" sz="2000" dirty="0">
                          <a:latin typeface="Trebuchet MS" panose="020B0603020202020204" pitchFamily="34" charset="0"/>
                        </a:rPr>
                        <a:t>и внедрение принципов </a:t>
                      </a:r>
                      <a:r>
                        <a:rPr lang="ru-RU" sz="2000" b="1" i="1" dirty="0">
                          <a:solidFill>
                            <a:srgbClr val="00602B"/>
                          </a:solidFill>
                          <a:latin typeface="Trebuchet MS" panose="020B0603020202020204" pitchFamily="34" charset="0"/>
                        </a:rPr>
                        <a:t>проектного управления </a:t>
                      </a:r>
                      <a:r>
                        <a:rPr lang="ru-RU" sz="2000" dirty="0">
                          <a:latin typeface="Trebuchet MS" panose="020B0603020202020204" pitchFamily="34" charset="0"/>
                        </a:rPr>
                        <a:t>(слайд 6-7)</a:t>
                      </a:r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:</a:t>
                      </a:r>
                      <a:r>
                        <a:rPr lang="ru-RU" sz="2000" b="1" i="1" dirty="0">
                          <a:solidFill>
                            <a:srgbClr val="00602B"/>
                          </a:solidFill>
                          <a:latin typeface="Trebuchet MS" panose="020B0603020202020204" pitchFamily="34" charset="0"/>
                        </a:rPr>
                        <a:t> </a:t>
                      </a:r>
                    </a:p>
                    <a:p>
                      <a:pPr algn="just"/>
                      <a:endParaRPr lang="ru-RU" sz="2000" b="1" i="1" dirty="0">
                        <a:solidFill>
                          <a:srgbClr val="00602B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5395">
                <a:tc gridSpan="2"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1" i="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программно-целевого бюджетного планирования </a:t>
                      </a:r>
                      <a:r>
                        <a:rPr lang="ru-RU" sz="1600" b="0" i="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на основе госпрограмм.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8947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492298"/>
              </p:ext>
            </p:extLst>
          </p:nvPr>
        </p:nvGraphicFramePr>
        <p:xfrm>
          <a:off x="85725" y="731027"/>
          <a:ext cx="9751076" cy="60493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3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5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2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62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83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333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811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3889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7137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8113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036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67713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lang="ru-RU" sz="1600" b="1" i="0" u="none" dirty="0">
                          <a:solidFill>
                            <a:schemeClr val="tx1"/>
                          </a:solidFill>
                        </a:rPr>
                        <a:t>Цель</a:t>
                      </a:r>
                      <a:r>
                        <a:rPr lang="ru-RU" sz="1600" b="1" i="0" u="none" baseline="0" dirty="0">
                          <a:solidFill>
                            <a:schemeClr val="tx1"/>
                          </a:solidFill>
                        </a:rPr>
                        <a:t> ОБР:</a:t>
                      </a:r>
                      <a:endParaRPr lang="ru-RU" sz="1600" b="1" i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E5">
                        <a:alpha val="50196"/>
                      </a:srgbClr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just">
                        <a:lnSpc>
                          <a:spcPct val="93000"/>
                        </a:lnSpc>
                      </a:pPr>
                      <a:r>
                        <a:rPr lang="ru-RU" sz="1400" b="1" i="0" dirty="0">
                          <a:solidFill>
                            <a:srgbClr val="0033CC"/>
                          </a:solidFill>
                        </a:rPr>
                        <a:t>высвобождение недостаточно эффективно используемых ресурсов </a:t>
                      </a:r>
                      <a:r>
                        <a:rPr lang="ru-RU" sz="1400" b="0" i="0" dirty="0"/>
                        <a:t>для их перенаправления на решение приоритетных задач</a:t>
                      </a:r>
                      <a:r>
                        <a:rPr lang="ru-RU" sz="1400" b="0" i="0" baseline="0" dirty="0"/>
                        <a:t> </a:t>
                      </a:r>
                      <a:r>
                        <a:rPr lang="en-US" sz="1400" b="0" i="0" baseline="0" dirty="0"/>
                        <a:t>(</a:t>
                      </a:r>
                      <a:r>
                        <a:rPr lang="ru-RU" sz="1400" baseline="0" dirty="0"/>
                        <a:t>не оптимизация бюджетных расходов сама по себе</a:t>
                      </a:r>
                      <a:r>
                        <a:rPr lang="en-US" sz="1400" baseline="0" dirty="0"/>
                        <a:t>)</a:t>
                      </a:r>
                      <a:endParaRPr lang="ru-RU" sz="1400" b="0" i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E5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E5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endParaRPr lang="ru-RU" sz="1000" b="0" i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E5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endParaRPr lang="ru-RU" sz="900" b="1" i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endParaRPr lang="ru-RU" sz="900" b="0" i="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9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endParaRPr lang="ru-RU" sz="900" b="0" i="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lang="ru-RU" sz="1600" b="1" i="0" u="none" dirty="0">
                          <a:solidFill>
                            <a:schemeClr val="tx1"/>
                          </a:solidFill>
                        </a:rPr>
                        <a:t>Типы ОБР: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E5">
                        <a:alpha val="50196"/>
                      </a:srgb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800" b="1" i="1" dirty="0">
                          <a:solidFill>
                            <a:srgbClr val="0033CC"/>
                          </a:solidFill>
                        </a:rPr>
                        <a:t>стратегические</a:t>
                      </a:r>
                      <a:endParaRPr lang="ru-RU" sz="1400" b="1" i="1" dirty="0">
                        <a:solidFill>
                          <a:srgbClr val="0033CC"/>
                        </a:solidFill>
                      </a:endParaRPr>
                    </a:p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000" b="0" i="0" dirty="0"/>
                        <a:t>(с возможным сокращением объема</a:t>
                      </a:r>
                      <a:r>
                        <a:rPr lang="ru-RU" sz="1000" b="0" i="0" baseline="0" dirty="0"/>
                        <a:t> благ, </a:t>
                      </a:r>
                      <a:br>
                        <a:rPr lang="ru-RU" sz="1000" b="0" i="0" baseline="0" dirty="0"/>
                      </a:br>
                      <a:r>
                        <a:rPr lang="ru-RU" sz="1000" b="0" i="0" baseline="0" dirty="0"/>
                        <a:t>как правило – в долго- и среднесрочной перспективе)</a:t>
                      </a:r>
                      <a:endParaRPr lang="ru-RU" sz="1000" b="0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E5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E5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800" b="1" i="1" dirty="0">
                          <a:solidFill>
                            <a:srgbClr val="0033CC"/>
                          </a:solidFill>
                        </a:rPr>
                        <a:t>операционные</a:t>
                      </a:r>
                      <a:endParaRPr lang="ru-RU" sz="1400" b="1" i="1" dirty="0">
                        <a:solidFill>
                          <a:srgbClr val="0033CC"/>
                        </a:solidFill>
                      </a:endParaRPr>
                    </a:p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000" b="0" i="0" dirty="0"/>
                        <a:t>(те</a:t>
                      </a:r>
                      <a:r>
                        <a:rPr lang="ru-RU" sz="1000" b="0" i="0" baseline="0" dirty="0"/>
                        <a:t> же</a:t>
                      </a:r>
                      <a:r>
                        <a:rPr lang="ru-RU" sz="1000" b="0" i="0" dirty="0"/>
                        <a:t> блага</a:t>
                      </a:r>
                      <a:r>
                        <a:rPr lang="ru-RU" sz="1000" b="0" i="0" baseline="0" dirty="0"/>
                        <a:t> </a:t>
                      </a:r>
                      <a:r>
                        <a:rPr lang="ru-RU" sz="1000" b="0" i="0" dirty="0"/>
                        <a:t>за меньшие деньги</a:t>
                      </a:r>
                      <a:r>
                        <a:rPr lang="ru-RU" sz="1000" b="0" i="0" baseline="0" dirty="0"/>
                        <a:t>)</a:t>
                      </a:r>
                    </a:p>
                    <a:p>
                      <a:pPr algn="ctr">
                        <a:lnSpc>
                          <a:spcPct val="93000"/>
                        </a:lnSpc>
                      </a:pPr>
                      <a:endParaRPr lang="ru-RU" sz="1000" b="0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9E5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endParaRPr lang="ru-RU" sz="800" b="1" i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endParaRPr lang="ru-RU" sz="400" b="0" i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10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endParaRPr lang="ru-RU" sz="400" b="0" i="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7600"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lang="ru-RU" sz="1600" b="1" i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Объекты ОБР: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E5F0">
                        <a:alpha val="56863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400" b="1" i="1" baseline="0" dirty="0">
                          <a:solidFill>
                            <a:srgbClr val="0033CC"/>
                          </a:solidFill>
                        </a:rPr>
                        <a:t>ГРБС</a:t>
                      </a:r>
                    </a:p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000" b="0" i="0" baseline="0" dirty="0"/>
                        <a:t>(МВД, ФССП, </a:t>
                      </a:r>
                      <a:r>
                        <a:rPr lang="ru-RU" sz="1000" b="0" i="0" baseline="0" dirty="0" err="1"/>
                        <a:t>Минпромторг</a:t>
                      </a:r>
                      <a:r>
                        <a:rPr lang="ru-RU" sz="1000" b="0" i="0" baseline="0" dirty="0"/>
                        <a:t>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E5F0">
                        <a:alpha val="56863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endParaRPr lang="ru-RU" sz="2500" b="0" i="0" baseline="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E5F0">
                        <a:alpha val="56863"/>
                      </a:srgb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400" b="1" i="1" baseline="0" dirty="0">
                          <a:solidFill>
                            <a:srgbClr val="0033CC"/>
                          </a:solidFill>
                        </a:rPr>
                        <a:t>госпрограмма </a:t>
                      </a:r>
                    </a:p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400" b="1" i="1" baseline="0" dirty="0">
                          <a:solidFill>
                            <a:srgbClr val="0033CC"/>
                          </a:solidFill>
                        </a:rPr>
                        <a:t>(отдельная сфера)</a:t>
                      </a:r>
                    </a:p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000" b="0" i="0" baseline="0" dirty="0"/>
                        <a:t>(здравоохранение, охрана окружающей среды)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E5F0">
                        <a:alpha val="56863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endParaRPr lang="ru-RU" sz="2500" b="1" i="1" baseline="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E5F0">
                        <a:alpha val="56863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400" b="1" i="1" baseline="0" dirty="0">
                          <a:solidFill>
                            <a:srgbClr val="0033CC"/>
                          </a:solidFill>
                        </a:rPr>
                        <a:t>виды расходов</a:t>
                      </a:r>
                    </a:p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400" b="1" i="1" baseline="0" dirty="0">
                          <a:solidFill>
                            <a:srgbClr val="0033CC"/>
                          </a:solidFill>
                        </a:rPr>
                        <a:t>(«сквозные» направления)</a:t>
                      </a:r>
                    </a:p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000" b="0" i="0" baseline="0" dirty="0"/>
                        <a:t>(</a:t>
                      </a:r>
                      <a:r>
                        <a:rPr lang="ru-RU" sz="1000" b="0" i="0" baseline="0" dirty="0" err="1"/>
                        <a:t>НИРы</a:t>
                      </a:r>
                      <a:r>
                        <a:rPr lang="ru-RU" sz="1000" b="0" i="0" baseline="0" dirty="0"/>
                        <a:t>, ИКТ, связь)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E5F0">
                        <a:alpha val="56863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endParaRPr lang="ru-RU" sz="800" b="1" i="1" u="sng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endParaRPr lang="ru-RU" sz="400" b="0" i="0" baseline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endParaRPr lang="ru-RU" sz="1200" b="0" i="0" baseline="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endParaRPr lang="ru-RU" sz="400" b="0" i="0" baseline="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endParaRPr lang="ru-RU" sz="1200" b="1" i="1" baseline="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endParaRPr lang="ru-RU" sz="400" b="0" i="0" baseline="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911">
                <a:tc rowSpan="2"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lang="ru-RU" sz="1600" b="1" i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Субъекты</a:t>
                      </a:r>
                      <a:r>
                        <a:rPr lang="ru-RU" sz="1600" b="1" i="0" u="non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i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ОБР: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1E4">
                        <a:alpha val="69804"/>
                      </a:srgbClr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600" b="1" i="1" u="sng" baseline="0" dirty="0">
                          <a:solidFill>
                            <a:srgbClr val="0033CC"/>
                          </a:solidFill>
                        </a:rPr>
                        <a:t>Рабочие группы Правительственной комиссии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1E4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endParaRPr lang="ru-RU" sz="2500" b="0" i="0" baseline="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1E4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endParaRPr lang="ru-RU" sz="1400" b="0" i="0" baseline="0" dirty="0">
                        <a:solidFill>
                          <a:srgbClr val="0033CC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1E4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22240">
                <a:tc vMerge="1"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endParaRPr lang="ru-RU" sz="1600" b="1" i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1E4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400" b="0" i="0" baseline="0" dirty="0">
                          <a:solidFill>
                            <a:schemeClr val="tx1"/>
                          </a:solidFill>
                        </a:rPr>
                        <a:t>Минфин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1E4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endParaRPr lang="ru-RU" sz="25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1E4">
                        <a:alpha val="69804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400" b="0" i="0" baseline="0" dirty="0">
                          <a:solidFill>
                            <a:schemeClr val="tx1"/>
                          </a:solidFill>
                        </a:rPr>
                        <a:t>ГРБС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1E4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1E4">
                        <a:alpha val="69804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1E4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i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1E4">
                        <a:alpha val="69804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МЭР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1E4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1E4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4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Эксперты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1E4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endParaRPr lang="ru-RU" sz="1200" b="1" i="1" u="sng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13"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endParaRPr lang="ru-RU" sz="900" b="0" i="0" u="none" baseline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8632"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lang="ru-RU" sz="1600" b="1" i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Применение результатов: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3B7">
                        <a:alpha val="69804"/>
                      </a:srgbClr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just">
                        <a:lnSpc>
                          <a:spcPct val="93000"/>
                        </a:lnSpc>
                      </a:pPr>
                      <a:r>
                        <a:rPr lang="ru-RU" sz="1400" dirty="0"/>
                        <a:t>- формирование и опубликование</a:t>
                      </a:r>
                      <a:r>
                        <a:rPr lang="ru-RU" sz="1400" baseline="0" dirty="0"/>
                        <a:t> итогового </a:t>
                      </a:r>
                      <a:r>
                        <a:rPr lang="ru-RU" sz="1400" b="1" baseline="0" dirty="0">
                          <a:solidFill>
                            <a:srgbClr val="0033CC"/>
                          </a:solidFill>
                        </a:rPr>
                        <a:t>доклада</a:t>
                      </a:r>
                      <a:r>
                        <a:rPr lang="ru-RU" sz="1400" baseline="0" dirty="0"/>
                        <a:t>;</a:t>
                      </a:r>
                    </a:p>
                    <a:p>
                      <a:pPr algn="just">
                        <a:lnSpc>
                          <a:spcPct val="93000"/>
                        </a:lnSpc>
                      </a:pPr>
                      <a:r>
                        <a:rPr lang="ru-RU" sz="1400" dirty="0"/>
                        <a:t>- </a:t>
                      </a:r>
                      <a:r>
                        <a:rPr lang="ru-RU" sz="1400" b="1" dirty="0">
                          <a:solidFill>
                            <a:srgbClr val="0033CC"/>
                          </a:solidFill>
                        </a:rPr>
                        <a:t>учет</a:t>
                      </a:r>
                      <a:r>
                        <a:rPr lang="ru-RU" sz="1400" baseline="0" dirty="0">
                          <a:solidFill>
                            <a:srgbClr val="0033CC"/>
                          </a:solidFill>
                        </a:rPr>
                        <a:t> </a:t>
                      </a:r>
                      <a:r>
                        <a:rPr lang="ru-RU" sz="1400" baseline="0" dirty="0"/>
                        <a:t>при формировании бюджетных проектировок;</a:t>
                      </a:r>
                    </a:p>
                    <a:p>
                      <a:pPr algn="just">
                        <a:lnSpc>
                          <a:spcPct val="93000"/>
                        </a:lnSpc>
                      </a:pPr>
                      <a:r>
                        <a:rPr lang="ru-RU" sz="1400" baseline="0" dirty="0"/>
                        <a:t>- </a:t>
                      </a:r>
                      <a:r>
                        <a:rPr lang="ru-RU" sz="1400" b="1" baseline="0" dirty="0">
                          <a:solidFill>
                            <a:srgbClr val="0033CC"/>
                          </a:solidFill>
                        </a:rPr>
                        <a:t>корректировка НПА</a:t>
                      </a:r>
                      <a:r>
                        <a:rPr lang="ru-RU" sz="1400" baseline="0" dirty="0">
                          <a:solidFill>
                            <a:srgbClr val="0033CC"/>
                          </a:solidFill>
                        </a:rPr>
                        <a:t> </a:t>
                      </a:r>
                      <a:r>
                        <a:rPr lang="ru-RU" sz="1400" baseline="0" dirty="0"/>
                        <a:t>(при необходимости).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3B7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endParaRPr lang="ru-RU" sz="500" b="1" i="1" u="sng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3">
                  <a:txBody>
                    <a:bodyPr/>
                    <a:lstStyle/>
                    <a:p>
                      <a:pPr algn="just">
                        <a:lnSpc>
                          <a:spcPct val="93000"/>
                        </a:lnSpc>
                      </a:pPr>
                      <a:endParaRPr lang="ru-RU" sz="5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10025">
                <a:tc>
                  <a:txBody>
                    <a:bodyPr/>
                    <a:lstStyle/>
                    <a:p>
                      <a:pPr>
                        <a:lnSpc>
                          <a:spcPct val="93000"/>
                        </a:lnSpc>
                      </a:pPr>
                      <a:r>
                        <a:rPr lang="ru-RU" sz="1600" b="1" i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Условия</a:t>
                      </a:r>
                      <a:r>
                        <a:rPr lang="ru-RU" sz="1600" b="1" i="0" u="non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проведения:</a:t>
                      </a:r>
                      <a:endParaRPr lang="ru-RU" sz="1600" b="1" i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1C1">
                        <a:alpha val="69804"/>
                      </a:srgbClr>
                    </a:solidFill>
                  </a:tcPr>
                </a:tc>
                <a:tc gridSpan="13"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установление </a:t>
                      </a:r>
                      <a:r>
                        <a:rPr lang="ru-RU" sz="1400" b="1" kern="1200" dirty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целевых значений (%)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оптимизации;</a:t>
                      </a:r>
                    </a:p>
                    <a:p>
                      <a:pPr marL="0" indent="0" algn="just" defTabSz="914400" rtl="0" eaLnBrk="1" latinLnBrk="0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400" b="1" kern="1200" dirty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синхронизация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ОБР с бюджетным процессом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indent="0" algn="just" defTabSz="914400" rtl="0" eaLnBrk="1" latinLnBrk="0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безусловное принятие Правительством </a:t>
                      </a:r>
                      <a:r>
                        <a:rPr lang="ru-RU" sz="1400" b="1" kern="1200" dirty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конкретных решений 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 итогам обзоров.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1C1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050" y="315222"/>
            <a:ext cx="990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spcBef>
                <a:spcPts val="0"/>
              </a:spcBef>
            </a:pPr>
            <a:r>
              <a:rPr lang="ru-RU" sz="2000" b="1" i="1" dirty="0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rPr>
              <a:t>Обзоры бюджетных расходов </a:t>
            </a:r>
            <a:r>
              <a:rPr lang="ru-RU" sz="2000" dirty="0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rPr>
              <a:t>как основа повышения их эффективности</a:t>
            </a: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8855075" y="-35990"/>
            <a:ext cx="825500" cy="366712"/>
          </a:xfrm>
        </p:spPr>
        <p:txBody>
          <a:bodyPr/>
          <a:lstStyle/>
          <a:p>
            <a:pPr>
              <a:defRPr/>
            </a:pPr>
            <a:fld id="{7C948A7D-6C52-4157-BEA1-1B3B6891AEA4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0395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948A7D-6C52-4157-BEA1-1B3B6891AEA4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136477" y="1322092"/>
            <a:ext cx="9608024" cy="393852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1600" dirty="0">
                <a:latin typeface="Trebuchet MS" panose="020B0603020202020204" pitchFamily="34" charset="0"/>
              </a:rPr>
              <a:t>Корректировка </a:t>
            </a:r>
            <a:r>
              <a:rPr lang="ru-RU" sz="1600" b="1" i="1" dirty="0">
                <a:latin typeface="Trebuchet MS" panose="020B0603020202020204" pitchFamily="34" charset="0"/>
              </a:rPr>
              <a:t>перечня и структуры </a:t>
            </a:r>
            <a:r>
              <a:rPr lang="ru-RU" sz="1600" dirty="0">
                <a:latin typeface="Trebuchet MS" panose="020B0603020202020204" pitchFamily="34" charset="0"/>
              </a:rPr>
              <a:t>госпрограмм в соответствие со сферами и приоритетами государственной политики, а не сложившейся системой и структурой федеральных органов исполнительной власти.</a:t>
            </a: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1600" dirty="0">
                <a:latin typeface="Trebuchet MS" panose="020B0603020202020204" pitchFamily="34" charset="0"/>
              </a:rPr>
              <a:t>Обеспечение полноценной </a:t>
            </a:r>
            <a:r>
              <a:rPr lang="ru-RU" sz="1600" b="1" i="1" dirty="0">
                <a:latin typeface="Trebuchet MS" panose="020B0603020202020204" pitchFamily="34" charset="0"/>
              </a:rPr>
              <a:t>интеграции</a:t>
            </a:r>
            <a:r>
              <a:rPr lang="ru-RU" sz="1600" dirty="0">
                <a:latin typeface="Trebuchet MS" panose="020B0603020202020204" pitchFamily="34" charset="0"/>
              </a:rPr>
              <a:t> в госпрограммы </a:t>
            </a:r>
            <a:r>
              <a:rPr lang="ru-RU" sz="1600" b="1" i="1" dirty="0">
                <a:latin typeface="Trebuchet MS" panose="020B0603020202020204" pitchFamily="34" charset="0"/>
              </a:rPr>
              <a:t>мероприятий федеральных целевых программ</a:t>
            </a:r>
            <a:r>
              <a:rPr lang="ru-RU" sz="1600" dirty="0">
                <a:latin typeface="Trebuchet MS" panose="020B0603020202020204" pitchFamily="34" charset="0"/>
              </a:rPr>
              <a:t> за счет прекращения реализации последних в течение 2019 года.</a:t>
            </a: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1600" dirty="0">
                <a:latin typeface="Trebuchet MS" panose="020B0603020202020204" pitchFamily="34" charset="0"/>
              </a:rPr>
              <a:t>Обеспечение </a:t>
            </a:r>
            <a:r>
              <a:rPr lang="ru-RU" sz="1600" b="1" i="1" dirty="0">
                <a:latin typeface="Trebuchet MS" panose="020B0603020202020204" pitchFamily="34" charset="0"/>
              </a:rPr>
              <a:t>консолидации</a:t>
            </a:r>
            <a:r>
              <a:rPr lang="ru-RU" sz="1600" dirty="0">
                <a:latin typeface="Trebuchet MS" panose="020B0603020202020204" pitchFamily="34" charset="0"/>
              </a:rPr>
              <a:t> в рамках госпрограмм </a:t>
            </a:r>
            <a:r>
              <a:rPr lang="ru-RU" sz="1600" b="1" i="1" dirty="0">
                <a:latin typeface="Trebuchet MS" panose="020B0603020202020204" pitchFamily="34" charset="0"/>
              </a:rPr>
              <a:t>всех бюджетных ассигнований</a:t>
            </a:r>
            <a:r>
              <a:rPr lang="ru-RU" sz="1600" dirty="0">
                <a:latin typeface="Trebuchet MS" panose="020B0603020202020204" pitchFamily="34" charset="0"/>
              </a:rPr>
              <a:t>, относящихся к соответствующей отрасли и влияющих на достижение запланированных результатов.</a:t>
            </a: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1600" dirty="0">
                <a:latin typeface="Trebuchet MS" panose="020B0603020202020204" pitchFamily="34" charset="0"/>
              </a:rPr>
              <a:t>Минимизация количества участников госпрограмм за счет возможного </a:t>
            </a:r>
            <a:r>
              <a:rPr lang="ru-RU" sz="1600" b="1" i="1" dirty="0">
                <a:latin typeface="Trebuchet MS" panose="020B0603020202020204" pitchFamily="34" charset="0"/>
              </a:rPr>
              <a:t>уточнения подведомственности федеральных </a:t>
            </a:r>
            <a:r>
              <a:rPr lang="ru-RU" sz="1600" dirty="0">
                <a:latin typeface="Trebuchet MS" panose="020B0603020202020204" pitchFamily="34" charset="0"/>
              </a:rPr>
              <a:t>государственных учреждений и </a:t>
            </a:r>
            <a:r>
              <a:rPr lang="ru-RU" sz="1600" b="1" i="1" dirty="0">
                <a:latin typeface="Trebuchet MS" panose="020B0603020202020204" pitchFamily="34" charset="0"/>
              </a:rPr>
              <a:t>централизации</a:t>
            </a:r>
            <a:r>
              <a:rPr lang="ru-RU" sz="1600" b="1" dirty="0">
                <a:latin typeface="Trebuchet MS" panose="020B0603020202020204" pitchFamily="34" charset="0"/>
              </a:rPr>
              <a:t> </a:t>
            </a:r>
            <a:r>
              <a:rPr lang="ru-RU" sz="1600" dirty="0">
                <a:latin typeface="Trebuchet MS" panose="020B0603020202020204" pitchFamily="34" charset="0"/>
              </a:rPr>
              <a:t>отдельных видов </a:t>
            </a:r>
            <a:r>
              <a:rPr lang="ru-RU" sz="1600" b="1" i="1" dirty="0">
                <a:latin typeface="Trebuchet MS" panose="020B0603020202020204" pitchFamily="34" charset="0"/>
              </a:rPr>
              <a:t>бюджетных ассигнований</a:t>
            </a:r>
            <a:r>
              <a:rPr lang="ru-RU" sz="1600" dirty="0">
                <a:latin typeface="Trebuchet MS" panose="020B0603020202020204" pitchFamily="34" charset="0"/>
              </a:rPr>
              <a:t>.</a:t>
            </a: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1600" dirty="0">
                <a:latin typeface="Trebuchet MS" panose="020B0603020202020204" pitchFamily="34" charset="0"/>
              </a:rPr>
              <a:t>Нормативное определение</a:t>
            </a:r>
            <a:r>
              <a:rPr lang="ru-RU" sz="1600" b="1" dirty="0">
                <a:latin typeface="Trebuchet MS" panose="020B0603020202020204" pitchFamily="34" charset="0"/>
              </a:rPr>
              <a:t> </a:t>
            </a:r>
            <a:r>
              <a:rPr lang="ru-RU" sz="1600" b="1" i="1" dirty="0">
                <a:latin typeface="Trebuchet MS" panose="020B0603020202020204" pitchFamily="34" charset="0"/>
              </a:rPr>
              <a:t>критериев отнесения расходов к программным и непрограммным </a:t>
            </a:r>
            <a:r>
              <a:rPr lang="ru-RU" sz="1600" dirty="0">
                <a:latin typeface="Trebuchet MS" panose="020B0603020202020204" pitchFamily="34" charset="0"/>
              </a:rPr>
              <a:t>направлениям деятельности.</a:t>
            </a: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1600" dirty="0">
                <a:latin typeface="Trebuchet MS" panose="020B0603020202020204" pitchFamily="34" charset="0"/>
              </a:rPr>
              <a:t>Включение в госпрограммы и входящие в их состав проекты и процессы </a:t>
            </a:r>
            <a:r>
              <a:rPr lang="ru-RU" sz="1600" b="1" i="1" dirty="0">
                <a:latin typeface="Trebuchet MS" panose="020B0603020202020204" pitchFamily="34" charset="0"/>
              </a:rPr>
              <a:t>механизмов координации </a:t>
            </a:r>
            <a:r>
              <a:rPr lang="ru-RU" sz="1600" dirty="0">
                <a:latin typeface="Trebuchet MS" panose="020B0603020202020204" pitchFamily="34" charset="0"/>
              </a:rPr>
              <a:t>госпрограмм субъектов РФ и программ деятельности (программ развития, </a:t>
            </a:r>
            <a:r>
              <a:rPr lang="ru-RU" sz="1600" dirty="0" err="1">
                <a:latin typeface="Trebuchet MS" panose="020B0603020202020204" pitchFamily="34" charset="0"/>
              </a:rPr>
              <a:t>инвестпрограмм</a:t>
            </a:r>
            <a:r>
              <a:rPr lang="ru-RU" sz="1600" dirty="0">
                <a:latin typeface="Trebuchet MS" panose="020B0603020202020204" pitchFamily="34" charset="0"/>
              </a:rPr>
              <a:t>) юридических лиц.</a:t>
            </a: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1600" dirty="0">
                <a:latin typeface="Trebuchet MS" panose="020B0603020202020204" pitchFamily="34" charset="0"/>
              </a:rPr>
              <a:t>Разработка инструментов реализации </a:t>
            </a:r>
            <a:r>
              <a:rPr lang="ru-RU" sz="1600" b="1" i="1" dirty="0">
                <a:latin typeface="Trebuchet MS" panose="020B0603020202020204" pitchFamily="34" charset="0"/>
              </a:rPr>
              <a:t>межпрограммных направлений </a:t>
            </a:r>
            <a:r>
              <a:rPr lang="ru-RU" sz="1600" dirty="0">
                <a:latin typeface="Trebuchet MS" panose="020B0603020202020204" pitchFamily="34" charset="0"/>
              </a:rPr>
              <a:t>социально-экономической политики.</a:t>
            </a: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1600" dirty="0">
                <a:latin typeface="Trebuchet MS" panose="020B0603020202020204" pitchFamily="34" charset="0"/>
              </a:rPr>
              <a:t>Расширение </a:t>
            </a:r>
            <a:r>
              <a:rPr lang="ru-RU" sz="1600" b="1" i="1" dirty="0">
                <a:latin typeface="Trebuchet MS" panose="020B0603020202020204" pitchFamily="34" charset="0"/>
              </a:rPr>
              <a:t>возможностей по перераспределению бюджетных ассигнований </a:t>
            </a:r>
            <a:r>
              <a:rPr lang="ru-RU" sz="1600" dirty="0">
                <a:latin typeface="Trebuchet MS" panose="020B0603020202020204" pitchFamily="34" charset="0"/>
              </a:rPr>
              <a:t>на реализацию госпрограмм в течение финансового года в рамках ведения СБР.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50" y="315222"/>
            <a:ext cx="990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spcBef>
                <a:spcPts val="0"/>
              </a:spcBef>
            </a:pPr>
            <a:r>
              <a:rPr lang="ru-RU" sz="2000" dirty="0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rPr>
              <a:t>Совершенствование системы </a:t>
            </a:r>
            <a:r>
              <a:rPr lang="ru-RU" sz="2000" b="1" i="1" dirty="0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rPr>
              <a:t>государственных программ </a:t>
            </a:r>
          </a:p>
          <a:p>
            <a:pPr algn="ctr" eaLnBrk="1" hangingPunct="1">
              <a:spcBef>
                <a:spcPts val="0"/>
              </a:spcBef>
            </a:pPr>
            <a:r>
              <a:rPr lang="ru-RU" sz="2000" dirty="0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rPr>
              <a:t>Российской Федерации и внедрение принципов проектного управления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2136" y="947805"/>
            <a:ext cx="9138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u="sng" dirty="0">
                <a:solidFill>
                  <a:srgbClr val="00602B"/>
                </a:solidFill>
                <a:latin typeface="Trebuchet MS" panose="020B0603020202020204" pitchFamily="34" charset="0"/>
              </a:rPr>
              <a:t>(ключевые предложения)</a:t>
            </a:r>
            <a:r>
              <a:rPr lang="ru-RU" sz="1600" b="1" i="1" dirty="0">
                <a:solidFill>
                  <a:srgbClr val="00602B"/>
                </a:solidFill>
                <a:latin typeface="Trebuchet MS" panose="020B0603020202020204" pitchFamily="34" charset="0"/>
              </a:rPr>
              <a:t>   </a:t>
            </a:r>
            <a:r>
              <a:rPr lang="en-US" sz="1600" b="1" i="1" dirty="0">
                <a:solidFill>
                  <a:srgbClr val="00602B"/>
                </a:solidFill>
                <a:latin typeface="Trebuchet MS" panose="020B0603020202020204" pitchFamily="34" charset="0"/>
              </a:rPr>
              <a:t>[1]</a:t>
            </a:r>
            <a:endParaRPr lang="ru-RU" sz="1600" b="1" i="1" dirty="0">
              <a:solidFill>
                <a:srgbClr val="00602B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35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948A7D-6C52-4157-BEA1-1B3B6891AEA4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122830" y="1389412"/>
            <a:ext cx="9662615" cy="287162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 algn="just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9"/>
            </a:pPr>
            <a:r>
              <a:rPr lang="ru-RU" sz="1600" dirty="0">
                <a:latin typeface="Trebuchet MS" panose="020B0603020202020204" pitchFamily="34" charset="0"/>
              </a:rPr>
              <a:t>Применение практики, в соответствии с которой НПА об утверждении госпрограмм (внесении в них изменений) </a:t>
            </a:r>
            <a:r>
              <a:rPr lang="ru-RU" sz="1600" b="1" i="1" dirty="0">
                <a:latin typeface="Trebuchet MS" panose="020B0603020202020204" pitchFamily="34" charset="0"/>
              </a:rPr>
              <a:t>могут являться решением Правительства РФ об осуществлении бюджетных инвестиций</a:t>
            </a:r>
            <a:r>
              <a:rPr lang="ru-RU" sz="1600" dirty="0">
                <a:latin typeface="Trebuchet MS" panose="020B0603020202020204" pitchFamily="34" charset="0"/>
              </a:rPr>
              <a:t> в объекты капитального строительства </a:t>
            </a:r>
            <a:r>
              <a:rPr lang="ru-RU" sz="1200" dirty="0">
                <a:latin typeface="Trebuchet MS" panose="020B0603020202020204" pitchFamily="34" charset="0"/>
              </a:rPr>
              <a:t>(по аналогии с порядком, применяемым для ФЦП)</a:t>
            </a:r>
            <a:r>
              <a:rPr lang="ru-RU" sz="1600" dirty="0">
                <a:latin typeface="Trebuchet MS" panose="020B0603020202020204" pitchFamily="34" charset="0"/>
              </a:rPr>
              <a:t>. </a:t>
            </a:r>
          </a:p>
          <a:p>
            <a:pPr marL="342900" indent="-342900" algn="just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9"/>
            </a:pPr>
            <a:r>
              <a:rPr lang="ru-RU" sz="1600" dirty="0">
                <a:latin typeface="Trebuchet MS" panose="020B0603020202020204" pitchFamily="34" charset="0"/>
              </a:rPr>
              <a:t>Утверждение актом Правительства РФ единой </a:t>
            </a:r>
            <a:r>
              <a:rPr lang="ru-RU" sz="1600" b="1" i="1" dirty="0">
                <a:latin typeface="Trebuchet MS" panose="020B0603020202020204" pitchFamily="34" charset="0"/>
              </a:rPr>
              <a:t>методики оценки эффективности </a:t>
            </a:r>
            <a:r>
              <a:rPr lang="ru-RU" sz="1600" dirty="0">
                <a:latin typeface="Trebuchet MS" panose="020B0603020202020204" pitchFamily="34" charset="0"/>
              </a:rPr>
              <a:t>госпрограмм.</a:t>
            </a:r>
          </a:p>
          <a:p>
            <a:pPr marL="342900" indent="-342900" algn="just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9"/>
            </a:pPr>
            <a:r>
              <a:rPr lang="ru-RU" sz="1600" dirty="0">
                <a:latin typeface="Trebuchet MS" panose="020B0603020202020204" pitchFamily="34" charset="0"/>
              </a:rPr>
              <a:t>Активизация работы </a:t>
            </a:r>
            <a:r>
              <a:rPr lang="ru-RU" sz="1600" dirty="0" err="1">
                <a:latin typeface="Trebuchet MS" panose="020B0603020202020204" pitchFamily="34" charset="0"/>
              </a:rPr>
              <a:t>Правкомиссии</a:t>
            </a:r>
            <a:r>
              <a:rPr lang="ru-RU" sz="1600" dirty="0">
                <a:latin typeface="Trebuchet MS" panose="020B0603020202020204" pitchFamily="34" charset="0"/>
              </a:rPr>
              <a:t> по регулярному </a:t>
            </a:r>
            <a:r>
              <a:rPr lang="ru-RU" sz="1600" b="1" i="1" dirty="0">
                <a:latin typeface="Trebuchet MS" panose="020B0603020202020204" pitchFamily="34" charset="0"/>
              </a:rPr>
              <a:t>анализу эффективности</a:t>
            </a:r>
            <a:r>
              <a:rPr lang="ru-RU" sz="1600" dirty="0">
                <a:latin typeface="Trebuchet MS" panose="020B0603020202020204" pitchFamily="34" charset="0"/>
              </a:rPr>
              <a:t> каждой госпрограммы и </a:t>
            </a:r>
            <a:r>
              <a:rPr lang="ru-RU" sz="1600" b="1" i="1" dirty="0">
                <a:latin typeface="Trebuchet MS" panose="020B0603020202020204" pitchFamily="34" charset="0"/>
              </a:rPr>
              <a:t>выработке предложений по повышению их качества </a:t>
            </a:r>
            <a:r>
              <a:rPr lang="ru-RU" sz="1200" dirty="0">
                <a:latin typeface="Trebuchet MS" panose="020B0603020202020204" pitchFamily="34" charset="0"/>
              </a:rPr>
              <a:t>(с учетом формирования специальной рабочей группы)</a:t>
            </a:r>
            <a:r>
              <a:rPr lang="ru-RU" sz="1600" dirty="0">
                <a:latin typeface="Trebuchet MS" panose="020B0603020202020204" pitchFamily="34" charset="0"/>
              </a:rPr>
              <a:t>.</a:t>
            </a:r>
          </a:p>
          <a:p>
            <a:pPr marL="342900" indent="-342900" algn="just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9"/>
            </a:pPr>
            <a:r>
              <a:rPr lang="ru-RU" sz="1600" dirty="0">
                <a:latin typeface="Trebuchet MS" panose="020B0603020202020204" pitchFamily="34" charset="0"/>
              </a:rPr>
              <a:t>Формирование и представление </a:t>
            </a:r>
            <a:r>
              <a:rPr lang="ru-RU" sz="1600" b="1" i="1" dirty="0">
                <a:latin typeface="Trebuchet MS" panose="020B0603020202020204" pitchFamily="34" charset="0"/>
              </a:rPr>
              <a:t>отчета о деятельности  Правительства РФ в разрезе госпрограмм </a:t>
            </a:r>
            <a:r>
              <a:rPr lang="ru-RU" sz="1600" dirty="0">
                <a:latin typeface="Trebuchet MS" panose="020B0603020202020204" pitchFamily="34" charset="0"/>
              </a:rPr>
              <a:t>(вместо включения данных о результатах реализации госпрограмм в состав бюджетной отчетности).</a:t>
            </a:r>
          </a:p>
          <a:p>
            <a:pPr marL="342900" indent="-342900" algn="just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9"/>
            </a:pPr>
            <a:r>
              <a:rPr lang="ru-RU" sz="1600" dirty="0">
                <a:latin typeface="Trebuchet MS" panose="020B0603020202020204" pitchFamily="34" charset="0"/>
              </a:rPr>
              <a:t>Введение в регулярную практику </a:t>
            </a:r>
            <a:r>
              <a:rPr lang="ru-RU" sz="1600" b="1" i="1" dirty="0">
                <a:latin typeface="Trebuchet MS" panose="020B0603020202020204" pitchFamily="34" charset="0"/>
              </a:rPr>
              <a:t>стратегических сессий (семинаров) </a:t>
            </a:r>
            <a:r>
              <a:rPr lang="ru-RU" sz="1600" dirty="0">
                <a:latin typeface="Trebuchet MS" panose="020B0603020202020204" pitchFamily="34" charset="0"/>
              </a:rPr>
              <a:t>по управлению результатами для сотрудников органов исполнительной власти, занятых текущей реализацией мероприятий госпрограмм.</a:t>
            </a:r>
          </a:p>
          <a:p>
            <a:pPr marL="342900" indent="-342900" algn="just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9"/>
            </a:pPr>
            <a:r>
              <a:rPr lang="ru-RU" sz="1600" dirty="0">
                <a:latin typeface="Trebuchet MS" panose="020B0603020202020204" pitchFamily="34" charset="0"/>
              </a:rPr>
              <a:t>Обеспечение </a:t>
            </a:r>
            <a:r>
              <a:rPr lang="ru-RU" sz="1600" b="1" i="1" dirty="0">
                <a:latin typeface="Trebuchet MS" panose="020B0603020202020204" pitchFamily="34" charset="0"/>
              </a:rPr>
              <a:t>интеграции госпрограмм и национальных (федеральных) проектов</a:t>
            </a:r>
            <a:r>
              <a:rPr lang="ru-RU" sz="1600" dirty="0">
                <a:latin typeface="Trebuchet MS" panose="020B0603020202020204" pitchFamily="34" charset="0"/>
              </a:rPr>
              <a:t>.</a:t>
            </a:r>
          </a:p>
          <a:p>
            <a:pPr marL="342900" indent="-342900" algn="just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9"/>
            </a:pPr>
            <a:r>
              <a:rPr lang="ru-RU" sz="1600" dirty="0">
                <a:latin typeface="Trebuchet MS" panose="020B0603020202020204" pitchFamily="34" charset="0"/>
              </a:rPr>
              <a:t>Формирование </a:t>
            </a:r>
            <a:r>
              <a:rPr lang="ru-RU" sz="1600" b="1" i="1" dirty="0">
                <a:latin typeface="Trebuchet MS" panose="020B0603020202020204" pitchFamily="34" charset="0"/>
              </a:rPr>
              <a:t>полноценного информационного ресурса</a:t>
            </a:r>
            <a:r>
              <a:rPr lang="ru-RU" sz="1600" dirty="0">
                <a:latin typeface="Trebuchet MS" panose="020B0603020202020204" pitchFamily="34" charset="0"/>
              </a:rPr>
              <a:t>, позволяющего получать актуальную информацию о параметрах госпрограмм, включая федеральные проекты, в том числе в региональном разрезе.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050" y="258072"/>
            <a:ext cx="990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spcBef>
                <a:spcPts val="0"/>
              </a:spcBef>
            </a:pPr>
            <a:r>
              <a:rPr lang="ru-RU" sz="2000" dirty="0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rPr>
              <a:t>Совершенствование системы </a:t>
            </a:r>
            <a:r>
              <a:rPr lang="ru-RU" sz="2000" b="1" i="1" dirty="0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rPr>
              <a:t>государственных программ </a:t>
            </a:r>
          </a:p>
          <a:p>
            <a:pPr algn="ctr" eaLnBrk="1" hangingPunct="1">
              <a:spcBef>
                <a:spcPts val="0"/>
              </a:spcBef>
            </a:pPr>
            <a:r>
              <a:rPr lang="ru-RU" sz="2000" dirty="0">
                <a:solidFill>
                  <a:srgbClr val="00602B"/>
                </a:solidFill>
                <a:latin typeface="Trebuchet MS" panose="020B0603020202020204" pitchFamily="34" charset="0"/>
                <a:cs typeface="Times New Roman" pitchFamily="18" charset="0"/>
              </a:rPr>
              <a:t>Российской Федерации и внедрение принципов проектного управления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2136" y="909705"/>
            <a:ext cx="9138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u="sng" dirty="0">
                <a:solidFill>
                  <a:srgbClr val="00602B"/>
                </a:solidFill>
                <a:latin typeface="Trebuchet MS" panose="020B0603020202020204" pitchFamily="34" charset="0"/>
              </a:rPr>
              <a:t>(ключевые предложения)</a:t>
            </a:r>
            <a:r>
              <a:rPr lang="ru-RU" sz="1600" b="1" i="1" dirty="0">
                <a:solidFill>
                  <a:srgbClr val="00602B"/>
                </a:solidFill>
                <a:latin typeface="Trebuchet MS" panose="020B0603020202020204" pitchFamily="34" charset="0"/>
              </a:rPr>
              <a:t>   </a:t>
            </a:r>
            <a:r>
              <a:rPr lang="en-US" sz="1600" b="1" i="1" dirty="0">
                <a:solidFill>
                  <a:srgbClr val="00602B"/>
                </a:solidFill>
                <a:latin typeface="Trebuchet MS" panose="020B0603020202020204" pitchFamily="34" charset="0"/>
              </a:rPr>
              <a:t>[2]</a:t>
            </a:r>
            <a:endParaRPr lang="ru-RU" sz="1600" b="1" i="1" dirty="0">
              <a:solidFill>
                <a:srgbClr val="00602B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119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948A7D-6C52-4157-BEA1-1B3B6891AEA4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123625"/>
              </p:ext>
            </p:extLst>
          </p:nvPr>
        </p:nvGraphicFramePr>
        <p:xfrm>
          <a:off x="133460" y="1312232"/>
          <a:ext cx="9592733" cy="513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9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83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15846">
                <a:tc>
                  <a:txBody>
                    <a:bodyPr/>
                    <a:lstStyle/>
                    <a:p>
                      <a:r>
                        <a:rPr lang="ru-RU" sz="2000" dirty="0"/>
                        <a:t>3.</a:t>
                      </a:r>
                    </a:p>
                    <a:p>
                      <a:endParaRPr lang="en-US" sz="2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2000" dirty="0">
                        <a:latin typeface="Trebuchet MS" panose="020B0603020202020204" pitchFamily="34" charset="0"/>
                      </a:endParaRPr>
                    </a:p>
                    <a:p>
                      <a:pPr algn="just"/>
                      <a:r>
                        <a:rPr lang="ru-RU" sz="2000" dirty="0">
                          <a:latin typeface="Trebuchet MS" panose="020B0603020202020204" pitchFamily="34" charset="0"/>
                        </a:rPr>
                        <a:t>Повышение эффективности и качества оказания </a:t>
                      </a:r>
                      <a:r>
                        <a:rPr lang="ru-RU" sz="2000" b="1" i="1" dirty="0">
                          <a:solidFill>
                            <a:srgbClr val="00602B"/>
                          </a:solidFill>
                          <a:latin typeface="Trebuchet MS" panose="020B0603020202020204" pitchFamily="34" charset="0"/>
                        </a:rPr>
                        <a:t>государственных услуг в социальной сфере</a:t>
                      </a:r>
                      <a:r>
                        <a:rPr lang="ru-RU" sz="2000" b="1" i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: </a:t>
                      </a:r>
                    </a:p>
                    <a:p>
                      <a:pPr algn="just"/>
                      <a:endParaRPr lang="ru-RU" sz="2000" b="0" i="0" dirty="0">
                        <a:solidFill>
                          <a:srgbClr val="00602B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i="0" dirty="0">
                          <a:solidFill>
                            <a:srgbClr val="333333"/>
                          </a:solidFill>
                        </a:rPr>
                        <a:t>внедрение </a:t>
                      </a:r>
                      <a:r>
                        <a:rPr lang="ru-RU" sz="1600" b="1" i="0" dirty="0">
                          <a:solidFill>
                            <a:srgbClr val="333333"/>
                          </a:solidFill>
                        </a:rPr>
                        <a:t>конкурентных способов оказания государственных и муниципальных услуг;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0" i="0" dirty="0">
                          <a:solidFill>
                            <a:srgbClr val="333333"/>
                          </a:solidFill>
                        </a:rPr>
                        <a:t>привлечение </a:t>
                      </a:r>
                      <a:r>
                        <a:rPr lang="ru-RU" sz="1600" b="1" i="0" dirty="0">
                          <a:solidFill>
                            <a:srgbClr val="333333"/>
                          </a:solidFill>
                        </a:rPr>
                        <a:t>негосударственных организаций </a:t>
                      </a:r>
                      <a:r>
                        <a:rPr lang="ru-RU" sz="1600" b="0" i="0" dirty="0">
                          <a:solidFill>
                            <a:srgbClr val="333333"/>
                          </a:solidFill>
                        </a:rPr>
                        <a:t>для оказания услуг в социальной сфере;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0" i="0" dirty="0">
                          <a:solidFill>
                            <a:srgbClr val="333333"/>
                          </a:solidFill>
                        </a:rPr>
                        <a:t>обеспечение возможности </a:t>
                      </a:r>
                      <a:r>
                        <a:rPr lang="ru-RU" sz="1600" b="1" i="0" dirty="0">
                          <a:solidFill>
                            <a:srgbClr val="333333"/>
                          </a:solidFill>
                        </a:rPr>
                        <a:t>самостоятельного выбора </a:t>
                      </a:r>
                      <a:r>
                        <a:rPr lang="ru-RU" sz="1600" b="0" i="0" dirty="0">
                          <a:solidFill>
                            <a:srgbClr val="333333"/>
                          </a:solidFill>
                        </a:rPr>
                        <a:t>гражданами организации, оказывающей услуги за счет средств соответствующих бюджетов.</a:t>
                      </a:r>
                    </a:p>
                    <a:p>
                      <a:pPr algn="just"/>
                      <a:endParaRPr lang="ru-RU" sz="600" b="1" i="0" dirty="0">
                        <a:solidFill>
                          <a:srgbClr val="333333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3435">
                <a:tc>
                  <a:txBody>
                    <a:bodyPr/>
                    <a:lstStyle/>
                    <a:p>
                      <a:r>
                        <a:rPr lang="ru-RU" sz="2000"/>
                        <a:t>4.</a:t>
                      </a:r>
                      <a:endParaRPr lang="ru-RU" sz="2000" dirty="0"/>
                    </a:p>
                    <a:p>
                      <a:endParaRPr lang="en-US" sz="20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Trebuchet MS" panose="020B0603020202020204" pitchFamily="34" charset="0"/>
                        </a:rPr>
                        <a:t>Формирование системы управления </a:t>
                      </a:r>
                      <a:r>
                        <a:rPr lang="ru-RU" sz="2000" b="1" i="1" dirty="0">
                          <a:solidFill>
                            <a:srgbClr val="00602B"/>
                          </a:solidFill>
                          <a:latin typeface="Trebuchet MS" panose="020B0603020202020204" pitchFamily="34" charset="0"/>
                        </a:rPr>
                        <a:t>налоговыми расходами</a:t>
                      </a:r>
                      <a:r>
                        <a:rPr lang="ru-RU" sz="2000" b="1" i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:</a:t>
                      </a:r>
                    </a:p>
                    <a:p>
                      <a:pPr algn="just"/>
                      <a:endParaRPr lang="ru-RU" sz="20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3435">
                <a:tc gridSpan="2"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0" i="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</a:t>
                      </a:r>
                      <a:r>
                        <a:rPr lang="ru-RU" sz="1600" b="1" i="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комплексной системы учета и оценки эффективности выпадающих доходов бюджета</a:t>
                      </a:r>
                      <a:r>
                        <a:rPr lang="ru-RU" sz="1600" b="0" i="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, обусловленных налоговыми льготами, иными преференциями по налогам, сборам, иным платежам, предусмотренными в качестве мер господдержки в соответствии с целями госпрограмм.</a:t>
                      </a:r>
                      <a:endParaRPr lang="en-US" sz="1600" b="0" i="0" kern="1200" dirty="0">
                        <a:solidFill>
                          <a:srgbClr val="3333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ru-RU" sz="2000" b="0" i="0" dirty="0">
                        <a:solidFill>
                          <a:srgbClr val="00602B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600" b="0" i="0" kern="1200" dirty="0">
                        <a:solidFill>
                          <a:srgbClr val="3333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600" b="0" i="0" kern="1200" dirty="0">
                        <a:solidFill>
                          <a:srgbClr val="3333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379" y="406597"/>
            <a:ext cx="9800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</a:pPr>
            <a:r>
              <a:rPr lang="ru-RU" sz="2000" b="1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Направления </a:t>
            </a:r>
            <a:r>
              <a:rPr lang="ru-RU" sz="2000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реализации</a:t>
            </a:r>
            <a:r>
              <a:rPr lang="ru-RU" sz="2000" b="1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проекта Концепции повышения эффективности бюджетных расходов в 2019 – 2024 годах </a:t>
            </a:r>
            <a:r>
              <a:rPr lang="en-US" sz="2000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[</a:t>
            </a:r>
            <a:r>
              <a:rPr lang="ru-RU" sz="2000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2</a:t>
            </a:r>
            <a:r>
              <a:rPr lang="en-US" sz="2000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]</a:t>
            </a:r>
            <a:endParaRPr lang="ru-RU" sz="2000" dirty="0">
              <a:solidFill>
                <a:srgbClr val="004821"/>
              </a:solidFill>
              <a:latin typeface="Trebuchet MS" panose="020B060302020202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670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948A7D-6C52-4157-BEA1-1B3B6891AEA4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6379" y="406597"/>
            <a:ext cx="9800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</a:pPr>
            <a:r>
              <a:rPr lang="ru-RU" sz="2000" b="1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Направления </a:t>
            </a:r>
            <a:r>
              <a:rPr lang="ru-RU" sz="2000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реализации</a:t>
            </a:r>
            <a:r>
              <a:rPr lang="ru-RU" sz="2000" b="1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проекта Концепции повышения эффективности бюджетных расходов в 2019 – 2024 годах </a:t>
            </a:r>
            <a:r>
              <a:rPr lang="en-US" sz="2000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[</a:t>
            </a:r>
            <a:r>
              <a:rPr lang="ru-RU" sz="2000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3</a:t>
            </a:r>
            <a:r>
              <a:rPr lang="en-US" sz="2000" dirty="0">
                <a:solidFill>
                  <a:srgbClr val="004821"/>
                </a:solidFill>
                <a:latin typeface="Trebuchet MS" panose="020B0603020202020204" pitchFamily="34" charset="0"/>
                <a:cs typeface="Times New Roman" pitchFamily="18" charset="0"/>
              </a:rPr>
              <a:t>]</a:t>
            </a:r>
            <a:endParaRPr lang="ru-RU" sz="2000" dirty="0">
              <a:solidFill>
                <a:srgbClr val="004821"/>
              </a:solidFill>
              <a:latin typeface="Trebuchet MS" panose="020B0603020202020204" pitchFamily="34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938215"/>
              </p:ext>
            </p:extLst>
          </p:nvPr>
        </p:nvGraphicFramePr>
        <p:xfrm>
          <a:off x="150305" y="1128803"/>
          <a:ext cx="9592733" cy="56339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9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83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512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ru-RU" sz="2000" dirty="0"/>
                        <a:t>5.</a:t>
                      </a:r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</a:pPr>
                      <a:r>
                        <a:rPr lang="ru-RU" sz="2000" dirty="0">
                          <a:latin typeface="Trebuchet MS" panose="020B0603020202020204" pitchFamily="34" charset="0"/>
                        </a:rPr>
                        <a:t>Долгосрочная </a:t>
                      </a:r>
                      <a:r>
                        <a:rPr lang="ru-RU" sz="2000" b="1" i="1" dirty="0">
                          <a:solidFill>
                            <a:srgbClr val="00602B"/>
                          </a:solidFill>
                          <a:latin typeface="Trebuchet MS" panose="020B0603020202020204" pitchFamily="34" charset="0"/>
                        </a:rPr>
                        <a:t>сбалансированность и устойчивость </a:t>
                      </a:r>
                      <a:r>
                        <a:rPr lang="ru-RU" sz="2000" dirty="0">
                          <a:latin typeface="Trebuchet MS" panose="020B0603020202020204" pitchFamily="34" charset="0"/>
                        </a:rPr>
                        <a:t>бюджетов бюджетной системы Российской Федерации:</a:t>
                      </a:r>
                      <a:endParaRPr lang="ru-RU" sz="17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0557">
                <a:tc gridSpan="2">
                  <a:txBody>
                    <a:bodyPr/>
                    <a:lstStyle/>
                    <a:p>
                      <a:pPr marL="285750" indent="-285750" algn="just">
                        <a:spcBef>
                          <a:spcPts val="600"/>
                        </a:spcBef>
                        <a:buFont typeface="Trebuchet MS" panose="020B0603020202020204" pitchFamily="34" charset="0"/>
                        <a:buChar char="–"/>
                      </a:pPr>
                      <a:r>
                        <a:rPr lang="ru-RU" sz="1600" b="1" i="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«бюджетные правила» </a:t>
                      </a:r>
                      <a:r>
                        <a:rPr lang="ru-RU" sz="1600" i="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для субъектов Российской Федерации;</a:t>
                      </a:r>
                    </a:p>
                    <a:p>
                      <a:pPr marL="285750" indent="-285750" algn="just">
                        <a:spcBef>
                          <a:spcPts val="600"/>
                        </a:spcBef>
                        <a:buFont typeface="Trebuchet MS" panose="020B0603020202020204" pitchFamily="34" charset="0"/>
                        <a:buChar char="–"/>
                      </a:pPr>
                      <a:r>
                        <a:rPr lang="ru-RU" sz="1600" b="1" i="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долгосрочное</a:t>
                      </a:r>
                      <a:r>
                        <a:rPr lang="ru-RU" sz="1600" i="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 бюджетное</a:t>
                      </a:r>
                      <a:r>
                        <a:rPr lang="ru-RU" sz="1600" i="0" kern="1200" baseline="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 планирование;</a:t>
                      </a:r>
                    </a:p>
                    <a:p>
                      <a:pPr marL="285750" indent="-285750" algn="just">
                        <a:spcBef>
                          <a:spcPts val="600"/>
                        </a:spcBef>
                        <a:buFont typeface="Trebuchet MS" panose="020B0603020202020204" pitchFamily="34" charset="0"/>
                        <a:buChar char="–"/>
                      </a:pPr>
                      <a:r>
                        <a:rPr lang="ru-RU" sz="1600" i="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уточнение критериев оценки</a:t>
                      </a:r>
                      <a:r>
                        <a:rPr lang="ru-RU" sz="1600" i="0" kern="1200" baseline="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i="0" kern="1200" baseline="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долговой устойчивости </a:t>
                      </a:r>
                      <a:r>
                        <a:rPr lang="ru-RU" sz="1600" i="0" kern="1200" baseline="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региональных и местных бюджетов</a:t>
                      </a:r>
                      <a:r>
                        <a:rPr lang="ru-RU" sz="1600" i="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285750" indent="-285750" algn="just">
                        <a:buFont typeface="Trebuchet MS" panose="020B0603020202020204" pitchFamily="34" charset="0"/>
                        <a:buChar char="–"/>
                      </a:pPr>
                      <a:endParaRPr lang="ru-RU" sz="1600" i="1" kern="1200" dirty="0">
                        <a:solidFill>
                          <a:srgbClr val="3333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96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ru-RU" sz="2000" dirty="0"/>
                        <a:t>6.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</a:pPr>
                      <a:r>
                        <a:rPr lang="ru-RU" sz="2000" dirty="0">
                          <a:latin typeface="Trebuchet MS" panose="020B0603020202020204" pitchFamily="34" charset="0"/>
                        </a:rPr>
                        <a:t>Эффективные процедуры </a:t>
                      </a:r>
                      <a:r>
                        <a:rPr lang="ru-RU" sz="2000" b="1" i="1" dirty="0">
                          <a:solidFill>
                            <a:srgbClr val="00602B"/>
                          </a:solidFill>
                          <a:latin typeface="Trebuchet MS" panose="020B0603020202020204" pitchFamily="34" charset="0"/>
                        </a:rPr>
                        <a:t>планирования и </a:t>
                      </a:r>
                      <a:r>
                        <a:rPr lang="ru-RU" sz="2000" b="0" i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современные технологии </a:t>
                      </a:r>
                      <a:r>
                        <a:rPr lang="ru-RU" sz="2000" b="1" i="1" dirty="0">
                          <a:solidFill>
                            <a:srgbClr val="00602B"/>
                          </a:solidFill>
                          <a:latin typeface="Trebuchet MS" panose="020B0603020202020204" pitchFamily="34" charset="0"/>
                        </a:rPr>
                        <a:t>исполнения </a:t>
                      </a:r>
                      <a:r>
                        <a:rPr lang="ru-RU" sz="2000" dirty="0">
                          <a:latin typeface="Trebuchet MS" panose="020B0603020202020204" pitchFamily="34" charset="0"/>
                        </a:rPr>
                        <a:t>бюджета:</a:t>
                      </a:r>
                      <a:endParaRPr lang="ru-RU" sz="2000" b="1" i="1" dirty="0">
                        <a:solidFill>
                          <a:srgbClr val="00602B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4910">
                <a:tc gridSpan="2">
                  <a:txBody>
                    <a:bodyPr/>
                    <a:lstStyle/>
                    <a:p>
                      <a:pPr marL="285750" indent="-285750" algn="just">
                        <a:spcBef>
                          <a:spcPts val="600"/>
                        </a:spcBef>
                        <a:buFont typeface="Trebuchet MS" panose="020B0603020202020204" pitchFamily="34" charset="0"/>
                        <a:buChar char="–"/>
                      </a:pPr>
                      <a:r>
                        <a:rPr lang="ru-RU" sz="1600" i="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расширение</a:t>
                      </a:r>
                      <a:r>
                        <a:rPr lang="ru-RU" sz="1600" i="0" kern="1200" baseline="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 сферы применения </a:t>
                      </a:r>
                      <a:r>
                        <a:rPr lang="ru-RU" sz="1600" b="1" i="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обоснований бюджетных ассигнований</a:t>
                      </a:r>
                      <a:r>
                        <a:rPr lang="ru-RU" sz="1600" i="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indent="-285750" algn="just">
                        <a:spcBef>
                          <a:spcPts val="600"/>
                        </a:spcBef>
                        <a:buFont typeface="Trebuchet MS" panose="020B0603020202020204" pitchFamily="34" charset="0"/>
                        <a:buChar char="–"/>
                      </a:pPr>
                      <a:r>
                        <a:rPr lang="ru-RU" sz="1600" i="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</a:t>
                      </a:r>
                      <a:r>
                        <a:rPr lang="ru-RU" sz="1600" b="1" i="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системы казначейских платежей;</a:t>
                      </a:r>
                    </a:p>
                    <a:p>
                      <a:pPr marL="285750" indent="-285750" algn="just">
                        <a:spcBef>
                          <a:spcPts val="600"/>
                        </a:spcBef>
                        <a:buFont typeface="Trebuchet MS" panose="020B0603020202020204" pitchFamily="34" charset="0"/>
                        <a:buChar char="–"/>
                      </a:pPr>
                      <a:r>
                        <a:rPr lang="ru-RU" sz="1600" b="0" i="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механизма</a:t>
                      </a:r>
                      <a:r>
                        <a:rPr lang="ru-RU" sz="1600" b="0" i="0" kern="1200" baseline="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i="0" kern="1200" baseline="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казначейского сопровождения</a:t>
                      </a:r>
                      <a:r>
                        <a:rPr lang="ru-RU" sz="1600" b="1" i="0" kern="1200" dirty="0">
                          <a:solidFill>
                            <a:srgbClr val="333333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ru-RU" sz="7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49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ru-RU" sz="2000" dirty="0"/>
                        <a:t>7.</a:t>
                      </a:r>
                      <a:r>
                        <a:rPr lang="ru-RU" sz="2000" baseline="0" dirty="0"/>
                        <a:t> </a:t>
                      </a:r>
                      <a:endParaRPr lang="ru-RU" sz="2000" b="1" i="1" dirty="0">
                        <a:solidFill>
                          <a:srgbClr val="00602B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Trebuchet MS" panose="020B0603020202020204" pitchFamily="34" charset="0"/>
                        </a:rPr>
                        <a:t>Совершенствование системы </a:t>
                      </a:r>
                      <a:r>
                        <a:rPr lang="ru-RU" sz="2000" b="1" i="1" dirty="0">
                          <a:solidFill>
                            <a:srgbClr val="00602B"/>
                          </a:solidFill>
                          <a:latin typeface="Trebuchet MS" panose="020B0603020202020204" pitchFamily="34" charset="0"/>
                        </a:rPr>
                        <a:t>закупок товаров, работ, услуг для обеспечения государственных и муниципальных нужд</a:t>
                      </a:r>
                      <a:r>
                        <a:rPr lang="ru-RU" sz="2000" b="1" i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:</a:t>
                      </a:r>
                      <a:r>
                        <a:rPr lang="ru-RU" sz="2000" b="1" i="1" dirty="0">
                          <a:solidFill>
                            <a:srgbClr val="00602B"/>
                          </a:solidFill>
                          <a:latin typeface="Trebuchet MS" panose="020B0603020202020204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0496">
                <a:tc gridSpan="2">
                  <a:txBody>
                    <a:bodyPr/>
                    <a:lstStyle/>
                    <a:p>
                      <a:pPr marL="285750" indent="-285750" algn="just">
                        <a:spcBef>
                          <a:spcPts val="600"/>
                        </a:spcBef>
                        <a:buFont typeface="Trebuchet MS" panose="020B0603020202020204" pitchFamily="34" charset="0"/>
                        <a:buChar char="–"/>
                      </a:pPr>
                      <a:r>
                        <a:rPr lang="ru-RU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каталогизация</a:t>
                      </a:r>
                      <a:r>
                        <a:rPr lang="ru-RU" sz="16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товаров (работ, услуг);</a:t>
                      </a:r>
                    </a:p>
                    <a:p>
                      <a:pPr marL="285750" indent="-285750" algn="just">
                        <a:spcBef>
                          <a:spcPts val="600"/>
                        </a:spcBef>
                        <a:buFont typeface="Trebuchet MS" panose="020B0603020202020204" pitchFamily="34" charset="0"/>
                        <a:buChar char="–"/>
                      </a:pPr>
                      <a:r>
                        <a:rPr lang="ru-RU" sz="16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оптимизация </a:t>
                      </a:r>
                      <a:r>
                        <a:rPr lang="ru-RU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закупочных процедур</a:t>
                      </a:r>
                      <a:r>
                        <a:rPr lang="ru-RU" sz="16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indent="-285750" algn="just">
                        <a:spcBef>
                          <a:spcPts val="600"/>
                        </a:spcBef>
                        <a:buFont typeface="Trebuchet MS" panose="020B0603020202020204" pitchFamily="34" charset="0"/>
                        <a:buChar char="–"/>
                      </a:pPr>
                      <a:r>
                        <a:rPr lang="ru-RU" sz="16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развитие функциональных </a:t>
                      </a:r>
                      <a:r>
                        <a:rPr lang="ru-RU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возможностей ЕИС </a:t>
                      </a:r>
                      <a:r>
                        <a:rPr lang="ru-RU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сфере</a:t>
                      </a:r>
                      <a:r>
                        <a:rPr lang="ru-RU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закупок</a:t>
                      </a:r>
                      <a:r>
                        <a:rPr lang="ru-RU" sz="16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600" i="0" kern="1200" dirty="0">
                        <a:solidFill>
                          <a:srgbClr val="3333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285750" indent="-285750" algn="just">
                        <a:buFont typeface="Trebuchet MS" panose="020B0603020202020204" pitchFamily="34" charset="0"/>
                        <a:buChar char="–"/>
                      </a:pPr>
                      <a:endParaRPr lang="ru-RU" sz="1600" i="1" kern="1200" dirty="0">
                        <a:solidFill>
                          <a:srgbClr val="3333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50962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9_Городск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93607</TotalTime>
  <Words>1198</Words>
  <Application>Microsoft Office PowerPoint</Application>
  <PresentationFormat>Лист A4 (210x297 мм)</PresentationFormat>
  <Paragraphs>148</Paragraphs>
  <Slides>11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Calibri</vt:lpstr>
      <vt:lpstr>Georgia</vt:lpstr>
      <vt:lpstr>Times New Roman</vt:lpstr>
      <vt:lpstr>Trebuchet MS</vt:lpstr>
      <vt:lpstr>Wingdings</vt:lpstr>
      <vt:lpstr>Wingdings 2</vt:lpstr>
      <vt:lpstr>9_Городская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2015-2017</dc:title>
  <dc:creator>Nikolay.Begchin@minfin.ru;Igor.Yaremenko@minfin.ru</dc:creator>
  <cp:lastModifiedBy>Афанасьев Ярослав</cp:lastModifiedBy>
  <cp:revision>7117</cp:revision>
  <cp:lastPrinted>2018-03-01T07:18:24Z</cp:lastPrinted>
  <dcterms:modified xsi:type="dcterms:W3CDTF">2019-03-18T14:13:09Z</dcterms:modified>
</cp:coreProperties>
</file>