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2"/>
  </p:notesMasterIdLst>
  <p:handoutMasterIdLst>
    <p:handoutMasterId r:id="rId23"/>
  </p:handoutMasterIdLst>
  <p:sldIdLst>
    <p:sldId id="256" r:id="rId3"/>
    <p:sldId id="258" r:id="rId4"/>
    <p:sldId id="320" r:id="rId5"/>
    <p:sldId id="321" r:id="rId6"/>
    <p:sldId id="324" r:id="rId7"/>
    <p:sldId id="325" r:id="rId8"/>
    <p:sldId id="323" r:id="rId9"/>
    <p:sldId id="327" r:id="rId10"/>
    <p:sldId id="300" r:id="rId11"/>
    <p:sldId id="329" r:id="rId12"/>
    <p:sldId id="330" r:id="rId13"/>
    <p:sldId id="328" r:id="rId14"/>
    <p:sldId id="326" r:id="rId15"/>
    <p:sldId id="309" r:id="rId16"/>
    <p:sldId id="331" r:id="rId17"/>
    <p:sldId id="332" r:id="rId18"/>
    <p:sldId id="333" r:id="rId19"/>
    <p:sldId id="305" r:id="rId20"/>
    <p:sldId id="318" r:id="rId21"/>
  </p:sldIdLst>
  <p:sldSz cx="9144000" cy="6858000" type="screen4x3"/>
  <p:notesSz cx="6769100" cy="9906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2D050"/>
    <a:srgbClr val="00CC00"/>
    <a:srgbClr val="00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63" autoAdjust="0"/>
    <p:restoredTop sz="94660"/>
  </p:normalViewPr>
  <p:slideViewPr>
    <p:cSldViewPr>
      <p:cViewPr varScale="1">
        <p:scale>
          <a:sx n="110" d="100"/>
          <a:sy n="110" d="100"/>
        </p:scale>
        <p:origin x="1722"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3277" cy="49702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34257" y="0"/>
            <a:ext cx="2933277" cy="497020"/>
          </a:xfrm>
          <a:prstGeom prst="rect">
            <a:avLst/>
          </a:prstGeom>
        </p:spPr>
        <p:txBody>
          <a:bodyPr vert="horz" lIns="91440" tIns="45720" rIns="91440" bIns="45720" rtlCol="0"/>
          <a:lstStyle>
            <a:lvl1pPr algn="r">
              <a:defRPr sz="1200"/>
            </a:lvl1pPr>
          </a:lstStyle>
          <a:p>
            <a:fld id="{DDD5A26E-E6A0-4640-BF6F-63D7F4283AE5}" type="datetimeFigureOut">
              <a:rPr lang="en-GB" smtClean="0"/>
              <a:t>07/09/2016</a:t>
            </a:fld>
            <a:endParaRPr lang="en-GB"/>
          </a:p>
        </p:txBody>
      </p:sp>
      <p:sp>
        <p:nvSpPr>
          <p:cNvPr id="4" name="Footer Placeholder 3"/>
          <p:cNvSpPr>
            <a:spLocks noGrp="1"/>
          </p:cNvSpPr>
          <p:nvPr>
            <p:ph type="ftr" sz="quarter" idx="2"/>
          </p:nvPr>
        </p:nvSpPr>
        <p:spPr>
          <a:xfrm>
            <a:off x="0" y="9408981"/>
            <a:ext cx="2933277" cy="497019"/>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34257" y="9408981"/>
            <a:ext cx="2933277" cy="497019"/>
          </a:xfrm>
          <a:prstGeom prst="rect">
            <a:avLst/>
          </a:prstGeom>
        </p:spPr>
        <p:txBody>
          <a:bodyPr vert="horz" lIns="91440" tIns="45720" rIns="91440" bIns="45720" rtlCol="0" anchor="b"/>
          <a:lstStyle>
            <a:lvl1pPr algn="r">
              <a:defRPr sz="1200"/>
            </a:lvl1pPr>
          </a:lstStyle>
          <a:p>
            <a:fld id="{1DD4DF26-FBC8-41FA-8B6D-F196BBD3AA8E}" type="slidenum">
              <a:rPr lang="en-GB" smtClean="0"/>
              <a:t>‹#›</a:t>
            </a:fld>
            <a:endParaRPr lang="en-GB"/>
          </a:p>
        </p:txBody>
      </p:sp>
    </p:spTree>
    <p:extLst>
      <p:ext uri="{BB962C8B-B14F-4D97-AF65-F5344CB8AC3E}">
        <p14:creationId xmlns:p14="http://schemas.microsoft.com/office/powerpoint/2010/main" val="27372458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3277" cy="4953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34257" y="0"/>
            <a:ext cx="2933277" cy="495300"/>
          </a:xfrm>
          <a:prstGeom prst="rect">
            <a:avLst/>
          </a:prstGeom>
        </p:spPr>
        <p:txBody>
          <a:bodyPr vert="horz" lIns="91440" tIns="45720" rIns="91440" bIns="45720" rtlCol="0"/>
          <a:lstStyle>
            <a:lvl1pPr algn="r">
              <a:defRPr sz="1200"/>
            </a:lvl1pPr>
          </a:lstStyle>
          <a:p>
            <a:fld id="{0D145636-3A0D-46EC-BDCF-AF7027389E03}" type="datetimeFigureOut">
              <a:rPr lang="en-GB" smtClean="0"/>
              <a:t>07/09/2016</a:t>
            </a:fld>
            <a:endParaRPr lang="en-GB"/>
          </a:p>
        </p:txBody>
      </p:sp>
      <p:sp>
        <p:nvSpPr>
          <p:cNvPr id="4" name="Slide Image Placeholder 3"/>
          <p:cNvSpPr>
            <a:spLocks noGrp="1" noRot="1" noChangeAspect="1"/>
          </p:cNvSpPr>
          <p:nvPr>
            <p:ph type="sldImg" idx="2"/>
          </p:nvPr>
        </p:nvSpPr>
        <p:spPr>
          <a:xfrm>
            <a:off x="908050" y="742950"/>
            <a:ext cx="4953000" cy="37147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6910" y="4705350"/>
            <a:ext cx="5415280" cy="44577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08981"/>
            <a:ext cx="2933277" cy="4953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34257" y="9408981"/>
            <a:ext cx="2933277" cy="495300"/>
          </a:xfrm>
          <a:prstGeom prst="rect">
            <a:avLst/>
          </a:prstGeom>
        </p:spPr>
        <p:txBody>
          <a:bodyPr vert="horz" lIns="91440" tIns="45720" rIns="91440" bIns="45720" rtlCol="0" anchor="b"/>
          <a:lstStyle>
            <a:lvl1pPr algn="r">
              <a:defRPr sz="1200"/>
            </a:lvl1pPr>
          </a:lstStyle>
          <a:p>
            <a:fld id="{E1832F74-2556-4022-A1F5-F78129709B3B}" type="slidenum">
              <a:rPr lang="en-GB" smtClean="0"/>
              <a:t>‹#›</a:t>
            </a:fld>
            <a:endParaRPr lang="en-GB"/>
          </a:p>
        </p:txBody>
      </p:sp>
    </p:spTree>
    <p:extLst>
      <p:ext uri="{BB962C8B-B14F-4D97-AF65-F5344CB8AC3E}">
        <p14:creationId xmlns:p14="http://schemas.microsoft.com/office/powerpoint/2010/main" val="769566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1832F74-2556-4022-A1F5-F78129709B3B}" type="slidenum">
              <a:rPr lang="en-GB" smtClean="0"/>
              <a:t>1</a:t>
            </a:fld>
            <a:endParaRPr lang="en-GB"/>
          </a:p>
        </p:txBody>
      </p:sp>
    </p:spTree>
    <p:extLst>
      <p:ext uri="{BB962C8B-B14F-4D97-AF65-F5344CB8AC3E}">
        <p14:creationId xmlns:p14="http://schemas.microsoft.com/office/powerpoint/2010/main" val="7178833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1832F74-2556-4022-A1F5-F78129709B3B}" type="slidenum">
              <a:rPr lang="en-GB" smtClean="0"/>
              <a:t>10</a:t>
            </a:fld>
            <a:endParaRPr lang="en-GB"/>
          </a:p>
        </p:txBody>
      </p:sp>
    </p:spTree>
    <p:extLst>
      <p:ext uri="{BB962C8B-B14F-4D97-AF65-F5344CB8AC3E}">
        <p14:creationId xmlns:p14="http://schemas.microsoft.com/office/powerpoint/2010/main" val="7745168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1832F74-2556-4022-A1F5-F78129709B3B}" type="slidenum">
              <a:rPr lang="en-GB" smtClean="0"/>
              <a:t>11</a:t>
            </a:fld>
            <a:endParaRPr lang="en-GB"/>
          </a:p>
        </p:txBody>
      </p:sp>
    </p:spTree>
    <p:extLst>
      <p:ext uri="{BB962C8B-B14F-4D97-AF65-F5344CB8AC3E}">
        <p14:creationId xmlns:p14="http://schemas.microsoft.com/office/powerpoint/2010/main" val="10500236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1832F74-2556-4022-A1F5-F78129709B3B}" type="slidenum">
              <a:rPr lang="en-GB" smtClean="0"/>
              <a:t>12</a:t>
            </a:fld>
            <a:endParaRPr lang="en-GB"/>
          </a:p>
        </p:txBody>
      </p:sp>
    </p:spTree>
    <p:extLst>
      <p:ext uri="{BB962C8B-B14F-4D97-AF65-F5344CB8AC3E}">
        <p14:creationId xmlns:p14="http://schemas.microsoft.com/office/powerpoint/2010/main" val="40325150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1832F74-2556-4022-A1F5-F78129709B3B}" type="slidenum">
              <a:rPr lang="en-GB" smtClean="0"/>
              <a:t>13</a:t>
            </a:fld>
            <a:endParaRPr lang="en-GB"/>
          </a:p>
        </p:txBody>
      </p:sp>
    </p:spTree>
    <p:extLst>
      <p:ext uri="{BB962C8B-B14F-4D97-AF65-F5344CB8AC3E}">
        <p14:creationId xmlns:p14="http://schemas.microsoft.com/office/powerpoint/2010/main" val="38510687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1832F74-2556-4022-A1F5-F78129709B3B}" type="slidenum">
              <a:rPr lang="en-GB" smtClean="0"/>
              <a:t>14</a:t>
            </a:fld>
            <a:endParaRPr lang="en-GB"/>
          </a:p>
        </p:txBody>
      </p:sp>
    </p:spTree>
    <p:extLst>
      <p:ext uri="{BB962C8B-B14F-4D97-AF65-F5344CB8AC3E}">
        <p14:creationId xmlns:p14="http://schemas.microsoft.com/office/powerpoint/2010/main" val="10459085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1832F74-2556-4022-A1F5-F78129709B3B}" type="slidenum">
              <a:rPr lang="en-GB" smtClean="0"/>
              <a:t>15</a:t>
            </a:fld>
            <a:endParaRPr lang="en-GB"/>
          </a:p>
        </p:txBody>
      </p:sp>
    </p:spTree>
    <p:extLst>
      <p:ext uri="{BB962C8B-B14F-4D97-AF65-F5344CB8AC3E}">
        <p14:creationId xmlns:p14="http://schemas.microsoft.com/office/powerpoint/2010/main" val="41598333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1832F74-2556-4022-A1F5-F78129709B3B}" type="slidenum">
              <a:rPr lang="en-GB" smtClean="0"/>
              <a:t>16</a:t>
            </a:fld>
            <a:endParaRPr lang="en-GB"/>
          </a:p>
        </p:txBody>
      </p:sp>
    </p:spTree>
    <p:extLst>
      <p:ext uri="{BB962C8B-B14F-4D97-AF65-F5344CB8AC3E}">
        <p14:creationId xmlns:p14="http://schemas.microsoft.com/office/powerpoint/2010/main" val="18692545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1832F74-2556-4022-A1F5-F78129709B3B}" type="slidenum">
              <a:rPr lang="en-GB" smtClean="0"/>
              <a:t>17</a:t>
            </a:fld>
            <a:endParaRPr lang="en-GB"/>
          </a:p>
        </p:txBody>
      </p:sp>
    </p:spTree>
    <p:extLst>
      <p:ext uri="{BB962C8B-B14F-4D97-AF65-F5344CB8AC3E}">
        <p14:creationId xmlns:p14="http://schemas.microsoft.com/office/powerpoint/2010/main" val="1561624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1832F74-2556-4022-A1F5-F78129709B3B}" type="slidenum">
              <a:rPr lang="en-GB" smtClean="0"/>
              <a:t>18</a:t>
            </a:fld>
            <a:endParaRPr lang="en-GB"/>
          </a:p>
        </p:txBody>
      </p:sp>
    </p:spTree>
    <p:extLst>
      <p:ext uri="{BB962C8B-B14F-4D97-AF65-F5344CB8AC3E}">
        <p14:creationId xmlns:p14="http://schemas.microsoft.com/office/powerpoint/2010/main" val="14526867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1832F74-2556-4022-A1F5-F78129709B3B}" type="slidenum">
              <a:rPr lang="en-GB" smtClean="0"/>
              <a:t>19</a:t>
            </a:fld>
            <a:endParaRPr lang="en-GB"/>
          </a:p>
        </p:txBody>
      </p:sp>
    </p:spTree>
    <p:extLst>
      <p:ext uri="{BB962C8B-B14F-4D97-AF65-F5344CB8AC3E}">
        <p14:creationId xmlns:p14="http://schemas.microsoft.com/office/powerpoint/2010/main" val="2939270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1832F74-2556-4022-A1F5-F78129709B3B}" type="slidenum">
              <a:rPr lang="en-GB" smtClean="0"/>
              <a:t>2</a:t>
            </a:fld>
            <a:endParaRPr lang="en-GB"/>
          </a:p>
        </p:txBody>
      </p:sp>
    </p:spTree>
    <p:extLst>
      <p:ext uri="{BB962C8B-B14F-4D97-AF65-F5344CB8AC3E}">
        <p14:creationId xmlns:p14="http://schemas.microsoft.com/office/powerpoint/2010/main" val="3408350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1832F74-2556-4022-A1F5-F78129709B3B}" type="slidenum">
              <a:rPr lang="en-GB" smtClean="0"/>
              <a:t>3</a:t>
            </a:fld>
            <a:endParaRPr lang="en-GB"/>
          </a:p>
        </p:txBody>
      </p:sp>
    </p:spTree>
    <p:extLst>
      <p:ext uri="{BB962C8B-B14F-4D97-AF65-F5344CB8AC3E}">
        <p14:creationId xmlns:p14="http://schemas.microsoft.com/office/powerpoint/2010/main" val="12236581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1832F74-2556-4022-A1F5-F78129709B3B}" type="slidenum">
              <a:rPr lang="en-GB" smtClean="0"/>
              <a:t>4</a:t>
            </a:fld>
            <a:endParaRPr lang="en-GB"/>
          </a:p>
        </p:txBody>
      </p:sp>
    </p:spTree>
    <p:extLst>
      <p:ext uri="{BB962C8B-B14F-4D97-AF65-F5344CB8AC3E}">
        <p14:creationId xmlns:p14="http://schemas.microsoft.com/office/powerpoint/2010/main" val="2729419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1832F74-2556-4022-A1F5-F78129709B3B}" type="slidenum">
              <a:rPr lang="en-GB" smtClean="0"/>
              <a:t>5</a:t>
            </a:fld>
            <a:endParaRPr lang="en-GB"/>
          </a:p>
        </p:txBody>
      </p:sp>
    </p:spTree>
    <p:extLst>
      <p:ext uri="{BB962C8B-B14F-4D97-AF65-F5344CB8AC3E}">
        <p14:creationId xmlns:p14="http://schemas.microsoft.com/office/powerpoint/2010/main" val="35719644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1832F74-2556-4022-A1F5-F78129709B3B}" type="slidenum">
              <a:rPr lang="en-GB" smtClean="0"/>
              <a:t>6</a:t>
            </a:fld>
            <a:endParaRPr lang="en-GB"/>
          </a:p>
        </p:txBody>
      </p:sp>
    </p:spTree>
    <p:extLst>
      <p:ext uri="{BB962C8B-B14F-4D97-AF65-F5344CB8AC3E}">
        <p14:creationId xmlns:p14="http://schemas.microsoft.com/office/powerpoint/2010/main" val="2749438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1832F74-2556-4022-A1F5-F78129709B3B}" type="slidenum">
              <a:rPr lang="en-GB" smtClean="0"/>
              <a:t>7</a:t>
            </a:fld>
            <a:endParaRPr lang="en-GB"/>
          </a:p>
        </p:txBody>
      </p:sp>
    </p:spTree>
    <p:extLst>
      <p:ext uri="{BB962C8B-B14F-4D97-AF65-F5344CB8AC3E}">
        <p14:creationId xmlns:p14="http://schemas.microsoft.com/office/powerpoint/2010/main" val="13210274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1832F74-2556-4022-A1F5-F78129709B3B}" type="slidenum">
              <a:rPr lang="en-GB" smtClean="0"/>
              <a:t>8</a:t>
            </a:fld>
            <a:endParaRPr lang="en-GB"/>
          </a:p>
        </p:txBody>
      </p:sp>
    </p:spTree>
    <p:extLst>
      <p:ext uri="{BB962C8B-B14F-4D97-AF65-F5344CB8AC3E}">
        <p14:creationId xmlns:p14="http://schemas.microsoft.com/office/powerpoint/2010/main" val="28057320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1832F74-2556-4022-A1F5-F78129709B3B}" type="slidenum">
              <a:rPr lang="en-GB" smtClean="0"/>
              <a:t>9</a:t>
            </a:fld>
            <a:endParaRPr lang="en-GB"/>
          </a:p>
        </p:txBody>
      </p:sp>
    </p:spTree>
    <p:extLst>
      <p:ext uri="{BB962C8B-B14F-4D97-AF65-F5344CB8AC3E}">
        <p14:creationId xmlns:p14="http://schemas.microsoft.com/office/powerpoint/2010/main" val="28312523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40360C2-1D32-4070-8D7E-731CE6941427}" type="datetimeFigureOut">
              <a:rPr lang="en-GB" smtClean="0"/>
              <a:t>07/09/2016</a:t>
            </a:fld>
            <a:endParaRPr lang="en-GB"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33FB50-6431-4A68-8794-2F228ED5FB30}" type="slidenum">
              <a:rPr lang="en-GB" smtClean="0"/>
              <a:t>‹#›</a:t>
            </a:fld>
            <a:endParaRPr lang="en-GB"/>
          </a:p>
        </p:txBody>
      </p:sp>
    </p:spTree>
    <p:extLst>
      <p:ext uri="{BB962C8B-B14F-4D97-AF65-F5344CB8AC3E}">
        <p14:creationId xmlns:p14="http://schemas.microsoft.com/office/powerpoint/2010/main" val="258887496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40360C2-1D32-4070-8D7E-731CE6941427}" type="datetimeFigureOut">
              <a:rPr lang="en-GB" smtClean="0"/>
              <a:t>07/09/2016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33FB50-6431-4A68-8794-2F228ED5FB30}" type="slidenum">
              <a:rPr lang="en-GB" smtClean="0"/>
              <a:t>‹#›</a:t>
            </a:fld>
            <a:endParaRPr lang="en-GB"/>
          </a:p>
        </p:txBody>
      </p:sp>
    </p:spTree>
    <p:extLst>
      <p:ext uri="{BB962C8B-B14F-4D97-AF65-F5344CB8AC3E}">
        <p14:creationId xmlns:p14="http://schemas.microsoft.com/office/powerpoint/2010/main" val="1878153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40360C2-1D32-4070-8D7E-731CE6941427}" type="datetimeFigureOut">
              <a:rPr lang="en-GB" smtClean="0"/>
              <a:t>07/09/2016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33FB50-6431-4A68-8794-2F228ED5FB30}" type="slidenum">
              <a:rPr lang="en-GB" smtClean="0"/>
              <a:t>‹#›</a:t>
            </a:fld>
            <a:endParaRPr lang="en-GB"/>
          </a:p>
        </p:txBody>
      </p:sp>
    </p:spTree>
    <p:extLst>
      <p:ext uri="{BB962C8B-B14F-4D97-AF65-F5344CB8AC3E}">
        <p14:creationId xmlns:p14="http://schemas.microsoft.com/office/powerpoint/2010/main" val="32855290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8582" y="1928516"/>
            <a:ext cx="7772400" cy="1470025"/>
          </a:xfrm>
        </p:spPr>
        <p:txBody>
          <a:bodyPr anchor="b" anchorCtr="0"/>
          <a:lstStyle>
            <a:lvl1pPr algn="l">
              <a:defRPr>
                <a:solidFill>
                  <a:schemeClr val="tx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118582" y="3429000"/>
            <a:ext cx="64008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17" name="Date Placeholder 4"/>
          <p:cNvSpPr>
            <a:spLocks noGrp="1"/>
          </p:cNvSpPr>
          <p:nvPr>
            <p:ph type="dt" sz="half" idx="2"/>
          </p:nvPr>
        </p:nvSpPr>
        <p:spPr>
          <a:xfrm>
            <a:off x="4776946" y="6093296"/>
            <a:ext cx="1368152" cy="365125"/>
          </a:xfrm>
          <a:prstGeom prst="rect">
            <a:avLst/>
          </a:prstGeom>
        </p:spPr>
        <p:txBody>
          <a:bodyPr/>
          <a:lstStyle/>
          <a:p>
            <a:fld id="{D81D7B68-E251-43AD-97BA-C4553764F0F2}" type="datetimeFigureOut">
              <a:rPr lang="en-GB" smtClean="0">
                <a:solidFill>
                  <a:prstClr val="black"/>
                </a:solidFill>
              </a:rPr>
              <a:pPr/>
              <a:t>07/09/2016</a:t>
            </a:fld>
            <a:endParaRPr lang="en-GB">
              <a:solidFill>
                <a:prstClr val="black"/>
              </a:solidFill>
            </a:endParaRPr>
          </a:p>
        </p:txBody>
      </p:sp>
      <p:sp>
        <p:nvSpPr>
          <p:cNvPr id="18" name="Footer Placeholder 5"/>
          <p:cNvSpPr>
            <a:spLocks noGrp="1"/>
          </p:cNvSpPr>
          <p:nvPr>
            <p:ph type="ftr" sz="quarter" idx="3"/>
          </p:nvPr>
        </p:nvSpPr>
        <p:spPr>
          <a:xfrm>
            <a:off x="6156176" y="6093296"/>
            <a:ext cx="2326412" cy="365125"/>
          </a:xfrm>
          <a:prstGeom prst="rect">
            <a:avLst/>
          </a:prstGeom>
        </p:spPr>
        <p:txBody>
          <a:bodyPr/>
          <a:lstStyle/>
          <a:p>
            <a:endParaRPr lang="en-GB">
              <a:solidFill>
                <a:prstClr val="black"/>
              </a:solidFill>
            </a:endParaRPr>
          </a:p>
        </p:txBody>
      </p:sp>
      <p:sp>
        <p:nvSpPr>
          <p:cNvPr id="19" name="Slide Number Placeholder 6"/>
          <p:cNvSpPr>
            <a:spLocks noGrp="1"/>
          </p:cNvSpPr>
          <p:nvPr>
            <p:ph type="sldNum" sz="quarter" idx="4"/>
          </p:nvPr>
        </p:nvSpPr>
        <p:spPr>
          <a:xfrm>
            <a:off x="8549057" y="6093296"/>
            <a:ext cx="468580" cy="365125"/>
          </a:xfrm>
          <a:prstGeom prst="rect">
            <a:avLst/>
          </a:prstGeom>
        </p:spPr>
        <p:txBody>
          <a:bodyPr/>
          <a:lstStyle/>
          <a:p>
            <a:fld id="{FCE66351-AE92-49A0-9CE9-A6CC20FDB22A}"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578902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87624" y="116632"/>
            <a:ext cx="7837794" cy="1008112"/>
          </a:xfrm>
        </p:spPr>
        <p:txBody>
          <a:bodyPr anchor="b" anchorCtr="0"/>
          <a:lstStyle>
            <a:lvl1pPr>
              <a:defRPr>
                <a:solidFill>
                  <a:schemeClr val="bg1"/>
                </a:solidFill>
              </a:defRPr>
            </a:lvl1pPr>
          </a:lstStyle>
          <a:p>
            <a:r>
              <a:rPr lang="en-US" smtClean="0"/>
              <a:t>Click to edit Master title style</a:t>
            </a:r>
            <a:endParaRPr lang="en-GB" dirty="0"/>
          </a:p>
        </p:txBody>
      </p:sp>
      <p:sp>
        <p:nvSpPr>
          <p:cNvPr id="3" name="Content Placeholder 2"/>
          <p:cNvSpPr>
            <a:spLocks noGrp="1"/>
          </p:cNvSpPr>
          <p:nvPr>
            <p:ph idx="1"/>
          </p:nvPr>
        </p:nvSpPr>
        <p:spPr>
          <a:xfrm>
            <a:off x="1248554" y="1268761"/>
            <a:ext cx="7776864" cy="453650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Date Placeholder 4"/>
          <p:cNvSpPr>
            <a:spLocks noGrp="1"/>
          </p:cNvSpPr>
          <p:nvPr>
            <p:ph type="dt" sz="half" idx="10"/>
          </p:nvPr>
        </p:nvSpPr>
        <p:spPr>
          <a:xfrm>
            <a:off x="1259632" y="6093296"/>
            <a:ext cx="1350218" cy="365125"/>
          </a:xfrm>
          <a:prstGeom prst="rect">
            <a:avLst/>
          </a:prstGeom>
        </p:spPr>
        <p:txBody>
          <a:bodyPr/>
          <a:lstStyle/>
          <a:p>
            <a:fld id="{D81D7B68-E251-43AD-97BA-C4553764F0F2}" type="datetimeFigureOut">
              <a:rPr lang="en-GB" smtClean="0">
                <a:solidFill>
                  <a:prstClr val="black"/>
                </a:solidFill>
              </a:rPr>
              <a:pPr/>
              <a:t>07/09/2016</a:t>
            </a:fld>
            <a:endParaRPr lang="en-GB">
              <a:solidFill>
                <a:prstClr val="black"/>
              </a:solidFill>
            </a:endParaRPr>
          </a:p>
        </p:txBody>
      </p:sp>
      <p:sp>
        <p:nvSpPr>
          <p:cNvPr id="11" name="Footer Placeholder 5"/>
          <p:cNvSpPr>
            <a:spLocks noGrp="1"/>
          </p:cNvSpPr>
          <p:nvPr>
            <p:ph type="ftr" sz="quarter" idx="11"/>
          </p:nvPr>
        </p:nvSpPr>
        <p:spPr>
          <a:xfrm>
            <a:off x="2638862" y="6093296"/>
            <a:ext cx="2326412" cy="365125"/>
          </a:xfrm>
          <a:prstGeom prst="rect">
            <a:avLst/>
          </a:prstGeom>
        </p:spPr>
        <p:txBody>
          <a:bodyPr/>
          <a:lstStyle/>
          <a:p>
            <a:endParaRPr lang="en-GB">
              <a:solidFill>
                <a:prstClr val="black"/>
              </a:solidFill>
            </a:endParaRPr>
          </a:p>
        </p:txBody>
      </p:sp>
      <p:sp>
        <p:nvSpPr>
          <p:cNvPr id="12" name="Slide Number Placeholder 6"/>
          <p:cNvSpPr>
            <a:spLocks noGrp="1"/>
          </p:cNvSpPr>
          <p:nvPr>
            <p:ph type="sldNum" sz="quarter" idx="12"/>
          </p:nvPr>
        </p:nvSpPr>
        <p:spPr>
          <a:xfrm>
            <a:off x="5031743" y="6093296"/>
            <a:ext cx="468580" cy="365125"/>
          </a:xfrm>
          <a:prstGeom prst="rect">
            <a:avLst/>
          </a:prstGeom>
        </p:spPr>
        <p:txBody>
          <a:bodyPr/>
          <a:lstStyle/>
          <a:p>
            <a:fld id="{FCE66351-AE92-49A0-9CE9-A6CC20FDB22A}"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16578177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87624" y="116632"/>
            <a:ext cx="7837794" cy="1008112"/>
          </a:xfrm>
        </p:spPr>
        <p:txBody>
          <a:bodyPr anchor="b" anchorCtr="0"/>
          <a:lstStyle>
            <a:lvl1pPr>
              <a:defRPr>
                <a:solidFill>
                  <a:schemeClr val="bg1"/>
                </a:solidFill>
              </a:defRPr>
            </a:lvl1pPr>
          </a:lstStyle>
          <a:p>
            <a:r>
              <a:rPr lang="en-US" smtClean="0"/>
              <a:t>Click to edit Master title style</a:t>
            </a:r>
            <a:endParaRPr lang="en-GB" dirty="0"/>
          </a:p>
        </p:txBody>
      </p:sp>
      <p:sp>
        <p:nvSpPr>
          <p:cNvPr id="3" name="Content Placeholder 2"/>
          <p:cNvSpPr>
            <a:spLocks noGrp="1"/>
          </p:cNvSpPr>
          <p:nvPr>
            <p:ph sz="half" idx="1"/>
          </p:nvPr>
        </p:nvSpPr>
        <p:spPr>
          <a:xfrm>
            <a:off x="1259632" y="1268760"/>
            <a:ext cx="3711182" cy="47525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5170220" y="1268760"/>
            <a:ext cx="3866276" cy="446449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1" name="Date Placeholder 4"/>
          <p:cNvSpPr>
            <a:spLocks noGrp="1"/>
          </p:cNvSpPr>
          <p:nvPr>
            <p:ph type="dt" sz="half" idx="10"/>
          </p:nvPr>
        </p:nvSpPr>
        <p:spPr>
          <a:xfrm>
            <a:off x="1259632" y="6093296"/>
            <a:ext cx="1368152" cy="365125"/>
          </a:xfrm>
          <a:prstGeom prst="rect">
            <a:avLst/>
          </a:prstGeom>
        </p:spPr>
        <p:txBody>
          <a:bodyPr/>
          <a:lstStyle/>
          <a:p>
            <a:fld id="{D81D7B68-E251-43AD-97BA-C4553764F0F2}" type="datetimeFigureOut">
              <a:rPr lang="en-GB" smtClean="0">
                <a:solidFill>
                  <a:prstClr val="black"/>
                </a:solidFill>
              </a:rPr>
              <a:pPr/>
              <a:t>07/09/2016</a:t>
            </a:fld>
            <a:endParaRPr lang="en-GB">
              <a:solidFill>
                <a:prstClr val="black"/>
              </a:solidFill>
            </a:endParaRPr>
          </a:p>
        </p:txBody>
      </p:sp>
      <p:sp>
        <p:nvSpPr>
          <p:cNvPr id="12" name="Footer Placeholder 5"/>
          <p:cNvSpPr>
            <a:spLocks noGrp="1"/>
          </p:cNvSpPr>
          <p:nvPr>
            <p:ph type="ftr" sz="quarter" idx="11"/>
          </p:nvPr>
        </p:nvSpPr>
        <p:spPr>
          <a:xfrm>
            <a:off x="2638862" y="6093296"/>
            <a:ext cx="2326412" cy="365125"/>
          </a:xfrm>
          <a:prstGeom prst="rect">
            <a:avLst/>
          </a:prstGeom>
        </p:spPr>
        <p:txBody>
          <a:bodyPr/>
          <a:lstStyle/>
          <a:p>
            <a:endParaRPr lang="en-GB">
              <a:solidFill>
                <a:prstClr val="black"/>
              </a:solidFill>
            </a:endParaRPr>
          </a:p>
        </p:txBody>
      </p:sp>
      <p:sp>
        <p:nvSpPr>
          <p:cNvPr id="13" name="Slide Number Placeholder 6"/>
          <p:cNvSpPr>
            <a:spLocks noGrp="1"/>
          </p:cNvSpPr>
          <p:nvPr>
            <p:ph type="sldNum" sz="quarter" idx="12"/>
          </p:nvPr>
        </p:nvSpPr>
        <p:spPr>
          <a:xfrm>
            <a:off x="5031743" y="6093296"/>
            <a:ext cx="468580" cy="365125"/>
          </a:xfrm>
          <a:prstGeom prst="rect">
            <a:avLst/>
          </a:prstGeom>
        </p:spPr>
        <p:txBody>
          <a:bodyPr/>
          <a:lstStyle/>
          <a:p>
            <a:fld id="{FCE66351-AE92-49A0-9CE9-A6CC20FDB22A}"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68647380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87624" y="116632"/>
            <a:ext cx="7869560" cy="1008112"/>
          </a:xfrm>
        </p:spPr>
        <p:txBody>
          <a:bodyPr anchor="b" anchorCtr="0"/>
          <a:lstStyle>
            <a:lvl1pPr>
              <a:defRPr>
                <a:solidFill>
                  <a:schemeClr val="bg1"/>
                </a:solidFill>
              </a:defRPr>
            </a:lvl1pPr>
          </a:lstStyle>
          <a:p>
            <a:r>
              <a:rPr lang="en-US" smtClean="0"/>
              <a:t>Click to edit Master title style</a:t>
            </a:r>
            <a:endParaRPr lang="en-GB" dirty="0"/>
          </a:p>
        </p:txBody>
      </p:sp>
      <p:sp>
        <p:nvSpPr>
          <p:cNvPr id="9" name="Date Placeholder 4"/>
          <p:cNvSpPr>
            <a:spLocks noGrp="1"/>
          </p:cNvSpPr>
          <p:nvPr>
            <p:ph type="dt" sz="half" idx="10"/>
          </p:nvPr>
        </p:nvSpPr>
        <p:spPr>
          <a:xfrm>
            <a:off x="1248554" y="6093296"/>
            <a:ext cx="1379230" cy="365125"/>
          </a:xfrm>
          <a:prstGeom prst="rect">
            <a:avLst/>
          </a:prstGeom>
        </p:spPr>
        <p:txBody>
          <a:bodyPr/>
          <a:lstStyle/>
          <a:p>
            <a:fld id="{D81D7B68-E251-43AD-97BA-C4553764F0F2}" type="datetimeFigureOut">
              <a:rPr lang="en-GB" smtClean="0">
                <a:solidFill>
                  <a:prstClr val="black"/>
                </a:solidFill>
              </a:rPr>
              <a:pPr/>
              <a:t>07/09/2016</a:t>
            </a:fld>
            <a:endParaRPr lang="en-GB">
              <a:solidFill>
                <a:prstClr val="black"/>
              </a:solidFill>
            </a:endParaRPr>
          </a:p>
        </p:txBody>
      </p:sp>
      <p:sp>
        <p:nvSpPr>
          <p:cNvPr id="10" name="Footer Placeholder 5"/>
          <p:cNvSpPr>
            <a:spLocks noGrp="1"/>
          </p:cNvSpPr>
          <p:nvPr>
            <p:ph type="ftr" sz="quarter" idx="11"/>
          </p:nvPr>
        </p:nvSpPr>
        <p:spPr>
          <a:xfrm>
            <a:off x="2627784" y="6093296"/>
            <a:ext cx="2326412" cy="365125"/>
          </a:xfrm>
          <a:prstGeom prst="rect">
            <a:avLst/>
          </a:prstGeom>
        </p:spPr>
        <p:txBody>
          <a:bodyPr/>
          <a:lstStyle/>
          <a:p>
            <a:endParaRPr lang="en-GB">
              <a:solidFill>
                <a:prstClr val="black"/>
              </a:solidFill>
            </a:endParaRPr>
          </a:p>
        </p:txBody>
      </p:sp>
      <p:sp>
        <p:nvSpPr>
          <p:cNvPr id="11" name="Slide Number Placeholder 6"/>
          <p:cNvSpPr>
            <a:spLocks noGrp="1"/>
          </p:cNvSpPr>
          <p:nvPr>
            <p:ph type="sldNum" sz="quarter" idx="12"/>
          </p:nvPr>
        </p:nvSpPr>
        <p:spPr>
          <a:xfrm>
            <a:off x="5020665" y="6093296"/>
            <a:ext cx="468580" cy="365125"/>
          </a:xfrm>
          <a:prstGeom prst="rect">
            <a:avLst/>
          </a:prstGeom>
        </p:spPr>
        <p:txBody>
          <a:bodyPr/>
          <a:lstStyle/>
          <a:p>
            <a:fld id="{FCE66351-AE92-49A0-9CE9-A6CC20FDB22A}"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33666233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48554" y="1268760"/>
            <a:ext cx="3788729" cy="646919"/>
          </a:xfrm>
        </p:spPr>
        <p:txBody>
          <a:bodyPr anchor="b"/>
          <a:lstStyle>
            <a:lvl1pPr algn="l">
              <a:defRPr sz="2000" b="1"/>
            </a:lvl1pPr>
          </a:lstStyle>
          <a:p>
            <a:r>
              <a:rPr lang="en-US" smtClean="0"/>
              <a:t>Click to edit Master title style</a:t>
            </a:r>
            <a:endParaRPr lang="en-GB" dirty="0"/>
          </a:p>
        </p:txBody>
      </p:sp>
      <p:sp>
        <p:nvSpPr>
          <p:cNvPr id="3" name="Content Placeholder 2"/>
          <p:cNvSpPr>
            <a:spLocks noGrp="1"/>
          </p:cNvSpPr>
          <p:nvPr>
            <p:ph idx="1"/>
          </p:nvPr>
        </p:nvSpPr>
        <p:spPr>
          <a:xfrm>
            <a:off x="5170220" y="1268760"/>
            <a:ext cx="3866275" cy="4263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1248554" y="1916833"/>
            <a:ext cx="3788729" cy="362772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Date Placeholder 4"/>
          <p:cNvSpPr>
            <a:spLocks noGrp="1"/>
          </p:cNvSpPr>
          <p:nvPr>
            <p:ph type="dt" sz="half" idx="10"/>
          </p:nvPr>
        </p:nvSpPr>
        <p:spPr>
          <a:xfrm>
            <a:off x="1248554" y="6093296"/>
            <a:ext cx="1379230" cy="365125"/>
          </a:xfrm>
          <a:prstGeom prst="rect">
            <a:avLst/>
          </a:prstGeom>
        </p:spPr>
        <p:txBody>
          <a:bodyPr/>
          <a:lstStyle/>
          <a:p>
            <a:fld id="{D81D7B68-E251-43AD-97BA-C4553764F0F2}" type="datetimeFigureOut">
              <a:rPr lang="en-GB" smtClean="0">
                <a:solidFill>
                  <a:prstClr val="black"/>
                </a:solidFill>
              </a:rPr>
              <a:pPr/>
              <a:t>07/09/2016</a:t>
            </a:fld>
            <a:endParaRPr lang="en-GB">
              <a:solidFill>
                <a:prstClr val="black"/>
              </a:solidFill>
            </a:endParaRPr>
          </a:p>
        </p:txBody>
      </p:sp>
      <p:sp>
        <p:nvSpPr>
          <p:cNvPr id="12" name="Footer Placeholder 5"/>
          <p:cNvSpPr>
            <a:spLocks noGrp="1"/>
          </p:cNvSpPr>
          <p:nvPr>
            <p:ph type="ftr" sz="quarter" idx="11"/>
          </p:nvPr>
        </p:nvSpPr>
        <p:spPr>
          <a:xfrm>
            <a:off x="2627784" y="6093296"/>
            <a:ext cx="2326412" cy="365125"/>
          </a:xfrm>
          <a:prstGeom prst="rect">
            <a:avLst/>
          </a:prstGeom>
        </p:spPr>
        <p:txBody>
          <a:bodyPr/>
          <a:lstStyle/>
          <a:p>
            <a:endParaRPr lang="en-GB">
              <a:solidFill>
                <a:prstClr val="black"/>
              </a:solidFill>
            </a:endParaRPr>
          </a:p>
        </p:txBody>
      </p:sp>
      <p:sp>
        <p:nvSpPr>
          <p:cNvPr id="13" name="Slide Number Placeholder 6"/>
          <p:cNvSpPr>
            <a:spLocks noGrp="1"/>
          </p:cNvSpPr>
          <p:nvPr>
            <p:ph type="sldNum" sz="quarter" idx="12"/>
          </p:nvPr>
        </p:nvSpPr>
        <p:spPr>
          <a:xfrm>
            <a:off x="5020665" y="6093296"/>
            <a:ext cx="468580" cy="365125"/>
          </a:xfrm>
          <a:prstGeom prst="rect">
            <a:avLst/>
          </a:prstGeom>
        </p:spPr>
        <p:txBody>
          <a:bodyPr/>
          <a:lstStyle/>
          <a:p>
            <a:fld id="{FCE66351-AE92-49A0-9CE9-A6CC20FDB22A}"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18506741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28800" y="4581128"/>
            <a:ext cx="5486400" cy="504056"/>
          </a:xfrm>
        </p:spPr>
        <p:txBody>
          <a:bodyPr anchor="b"/>
          <a:lstStyle>
            <a:lvl1pPr algn="l">
              <a:defRPr sz="2000" b="1">
                <a:solidFill>
                  <a:schemeClr val="tx1"/>
                </a:solidFill>
              </a:defRPr>
            </a:lvl1pPr>
          </a:lstStyle>
          <a:p>
            <a:r>
              <a:rPr lang="en-US" smtClean="0"/>
              <a:t>Click to edit Master title style</a:t>
            </a:r>
            <a:endParaRPr lang="en-GB" dirty="0"/>
          </a:p>
        </p:txBody>
      </p:sp>
      <p:sp>
        <p:nvSpPr>
          <p:cNvPr id="3" name="Picture Placeholder 2"/>
          <p:cNvSpPr>
            <a:spLocks noGrp="1"/>
          </p:cNvSpPr>
          <p:nvPr>
            <p:ph type="pic" idx="1"/>
          </p:nvPr>
        </p:nvSpPr>
        <p:spPr>
          <a:xfrm>
            <a:off x="1828800" y="476672"/>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dirty="0"/>
          </a:p>
        </p:txBody>
      </p:sp>
      <p:sp>
        <p:nvSpPr>
          <p:cNvPr id="4" name="Text Placeholder 3"/>
          <p:cNvSpPr>
            <a:spLocks noGrp="1"/>
          </p:cNvSpPr>
          <p:nvPr>
            <p:ph type="body" sz="half" idx="2"/>
          </p:nvPr>
        </p:nvSpPr>
        <p:spPr>
          <a:xfrm>
            <a:off x="1828800" y="5085184"/>
            <a:ext cx="5486400" cy="7200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Date Placeholder 4"/>
          <p:cNvSpPr>
            <a:spLocks noGrp="1"/>
          </p:cNvSpPr>
          <p:nvPr>
            <p:ph type="dt" sz="half" idx="10"/>
          </p:nvPr>
        </p:nvSpPr>
        <p:spPr>
          <a:xfrm>
            <a:off x="4776946" y="6093296"/>
            <a:ext cx="1379230" cy="365125"/>
          </a:xfrm>
          <a:prstGeom prst="rect">
            <a:avLst/>
          </a:prstGeom>
        </p:spPr>
        <p:txBody>
          <a:bodyPr/>
          <a:lstStyle/>
          <a:p>
            <a:fld id="{D81D7B68-E251-43AD-97BA-C4553764F0F2}" type="datetimeFigureOut">
              <a:rPr lang="en-GB" smtClean="0">
                <a:solidFill>
                  <a:prstClr val="black"/>
                </a:solidFill>
              </a:rPr>
              <a:pPr/>
              <a:t>07/09/2016</a:t>
            </a:fld>
            <a:endParaRPr lang="en-GB">
              <a:solidFill>
                <a:prstClr val="black"/>
              </a:solidFill>
            </a:endParaRPr>
          </a:p>
        </p:txBody>
      </p:sp>
      <p:sp>
        <p:nvSpPr>
          <p:cNvPr id="12" name="Footer Placeholder 5"/>
          <p:cNvSpPr>
            <a:spLocks noGrp="1"/>
          </p:cNvSpPr>
          <p:nvPr>
            <p:ph type="ftr" sz="quarter" idx="11"/>
          </p:nvPr>
        </p:nvSpPr>
        <p:spPr>
          <a:xfrm>
            <a:off x="6156176" y="6093296"/>
            <a:ext cx="2326412" cy="365125"/>
          </a:xfrm>
          <a:prstGeom prst="rect">
            <a:avLst/>
          </a:prstGeom>
        </p:spPr>
        <p:txBody>
          <a:bodyPr/>
          <a:lstStyle/>
          <a:p>
            <a:endParaRPr lang="en-GB">
              <a:solidFill>
                <a:prstClr val="black"/>
              </a:solidFill>
            </a:endParaRPr>
          </a:p>
        </p:txBody>
      </p:sp>
      <p:sp>
        <p:nvSpPr>
          <p:cNvPr id="13" name="Slide Number Placeholder 6"/>
          <p:cNvSpPr>
            <a:spLocks noGrp="1"/>
          </p:cNvSpPr>
          <p:nvPr>
            <p:ph type="sldNum" sz="quarter" idx="12"/>
          </p:nvPr>
        </p:nvSpPr>
        <p:spPr>
          <a:xfrm>
            <a:off x="8549057" y="6093296"/>
            <a:ext cx="468580" cy="365125"/>
          </a:xfrm>
          <a:prstGeom prst="rect">
            <a:avLst/>
          </a:prstGeom>
        </p:spPr>
        <p:txBody>
          <a:bodyPr/>
          <a:lstStyle/>
          <a:p>
            <a:fld id="{FCE66351-AE92-49A0-9CE9-A6CC20FDB22A}"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60404455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1248554" y="6093296"/>
            <a:ext cx="1379230" cy="365125"/>
          </a:xfrm>
          <a:prstGeom prst="rect">
            <a:avLst/>
          </a:prstGeom>
        </p:spPr>
        <p:txBody>
          <a:bodyPr/>
          <a:lstStyle/>
          <a:p>
            <a:fld id="{D81D7B68-E251-43AD-97BA-C4553764F0F2}" type="datetimeFigureOut">
              <a:rPr lang="en-GB" smtClean="0">
                <a:solidFill>
                  <a:prstClr val="black"/>
                </a:solidFill>
              </a:rPr>
              <a:pPr/>
              <a:t>07/09/2016</a:t>
            </a:fld>
            <a:endParaRPr lang="en-GB">
              <a:solidFill>
                <a:prstClr val="black"/>
              </a:solidFill>
            </a:endParaRPr>
          </a:p>
        </p:txBody>
      </p:sp>
      <p:sp>
        <p:nvSpPr>
          <p:cNvPr id="6" name="Footer Placeholder 5"/>
          <p:cNvSpPr>
            <a:spLocks noGrp="1"/>
          </p:cNvSpPr>
          <p:nvPr>
            <p:ph type="ftr" sz="quarter" idx="11"/>
          </p:nvPr>
        </p:nvSpPr>
        <p:spPr>
          <a:xfrm>
            <a:off x="2627784" y="6093296"/>
            <a:ext cx="2326412"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5020665" y="6093296"/>
            <a:ext cx="468580" cy="365125"/>
          </a:xfrm>
          <a:prstGeom prst="rect">
            <a:avLst/>
          </a:prstGeom>
        </p:spPr>
        <p:txBody>
          <a:bodyPr/>
          <a:lstStyle/>
          <a:p>
            <a:fld id="{FCE66351-AE92-49A0-9CE9-A6CC20FDB22A}"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69145954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1283255"/>
            <a:ext cx="9144000" cy="504056"/>
          </a:xfrm>
          <a:prstGeom prst="rect">
            <a:avLst/>
          </a:prstGeom>
          <a:solidFill>
            <a:schemeClr val="bg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467544" y="1124744"/>
            <a:ext cx="6480720" cy="720080"/>
          </a:xfrm>
        </p:spPr>
        <p:txBody>
          <a:bodyPr/>
          <a:lstStyle>
            <a:lvl1pPr algn="l">
              <a:defRPr/>
            </a:lvl1pPr>
          </a:lstStyle>
          <a:p>
            <a:r>
              <a:rPr lang="en-US" dirty="0" smtClean="0"/>
              <a:t>Click to edit Master title style</a:t>
            </a:r>
            <a:endParaRPr lang="en-GB" dirty="0"/>
          </a:p>
        </p:txBody>
      </p:sp>
      <p:sp>
        <p:nvSpPr>
          <p:cNvPr id="3" name="Content Placeholder 2"/>
          <p:cNvSpPr>
            <a:spLocks noGrp="1"/>
          </p:cNvSpPr>
          <p:nvPr>
            <p:ph idx="1"/>
          </p:nvPr>
        </p:nvSpPr>
        <p:spPr>
          <a:xfrm>
            <a:off x="457200" y="2276872"/>
            <a:ext cx="8229600" cy="3849291"/>
          </a:xfrm>
        </p:spPr>
        <p:txBody>
          <a:bodyPr/>
          <a:lstStyle>
            <a:lvl1pPr>
              <a:defRPr sz="2800">
                <a:solidFill>
                  <a:schemeClr val="tx1">
                    <a:lumMod val="65000"/>
                    <a:lumOff val="35000"/>
                  </a:schemeClr>
                </a:solidFill>
              </a:defRPr>
            </a:lvl1pPr>
            <a:lvl2pPr>
              <a:defRPr sz="2400">
                <a:solidFill>
                  <a:schemeClr val="tx1">
                    <a:lumMod val="65000"/>
                    <a:lumOff val="35000"/>
                  </a:schemeClr>
                </a:solidFill>
              </a:defRPr>
            </a:lvl2pPr>
            <a:lvl3pPr>
              <a:defRPr sz="2000">
                <a:solidFill>
                  <a:schemeClr val="tx1">
                    <a:lumMod val="65000"/>
                    <a:lumOff val="35000"/>
                  </a:schemeClr>
                </a:solidFill>
              </a:defRPr>
            </a:lvl3pPr>
            <a:lvl4pPr>
              <a:defRPr sz="1600">
                <a:solidFill>
                  <a:schemeClr val="tx1">
                    <a:lumMod val="50000"/>
                    <a:lumOff val="50000"/>
                  </a:schemeClr>
                </a:solidFill>
              </a:defRPr>
            </a:lvl4pPr>
            <a:lvl5pPr>
              <a:defRPr sz="1200">
                <a:solidFill>
                  <a:schemeClr val="bg1">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140360C2-1D32-4070-8D7E-731CE6941427}" type="datetimeFigureOut">
              <a:rPr lang="en-GB" smtClean="0"/>
              <a:t>07/09/2016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33FB50-6431-4A68-8794-2F228ED5FB30}" type="slidenum">
              <a:rPr lang="en-GB" smtClean="0"/>
              <a:t>‹#›</a:t>
            </a:fld>
            <a:endParaRPr lang="en-GB"/>
          </a:p>
        </p:txBody>
      </p:sp>
    </p:spTree>
    <p:extLst>
      <p:ext uri="{BB962C8B-B14F-4D97-AF65-F5344CB8AC3E}">
        <p14:creationId xmlns:p14="http://schemas.microsoft.com/office/powerpoint/2010/main" val="172448840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0360C2-1D32-4070-8D7E-731CE6941427}" type="datetimeFigureOut">
              <a:rPr lang="en-GB" smtClean="0"/>
              <a:t>07/09/2016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33FB50-6431-4A68-8794-2F228ED5FB30}" type="slidenum">
              <a:rPr lang="en-GB" smtClean="0"/>
              <a:t>‹#›</a:t>
            </a:fld>
            <a:endParaRPr lang="en-GB"/>
          </a:p>
        </p:txBody>
      </p:sp>
    </p:spTree>
    <p:extLst>
      <p:ext uri="{BB962C8B-B14F-4D97-AF65-F5344CB8AC3E}">
        <p14:creationId xmlns:p14="http://schemas.microsoft.com/office/powerpoint/2010/main" val="3938170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40360C2-1D32-4070-8D7E-731CE6941427}" type="datetimeFigureOut">
              <a:rPr lang="en-GB" smtClean="0"/>
              <a:t>07/09/2016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333FB50-6431-4A68-8794-2F228ED5FB30}" type="slidenum">
              <a:rPr lang="en-GB" smtClean="0"/>
              <a:t>‹#›</a:t>
            </a:fld>
            <a:endParaRPr lang="en-GB"/>
          </a:p>
        </p:txBody>
      </p:sp>
    </p:spTree>
    <p:extLst>
      <p:ext uri="{BB962C8B-B14F-4D97-AF65-F5344CB8AC3E}">
        <p14:creationId xmlns:p14="http://schemas.microsoft.com/office/powerpoint/2010/main" val="3734619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40360C2-1D32-4070-8D7E-731CE6941427}" type="datetimeFigureOut">
              <a:rPr lang="en-GB" smtClean="0"/>
              <a:t>07/09/2016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333FB50-6431-4A68-8794-2F228ED5FB30}" type="slidenum">
              <a:rPr lang="en-GB" smtClean="0"/>
              <a:t>‹#›</a:t>
            </a:fld>
            <a:endParaRPr lang="en-GB"/>
          </a:p>
        </p:txBody>
      </p:sp>
    </p:spTree>
    <p:extLst>
      <p:ext uri="{BB962C8B-B14F-4D97-AF65-F5344CB8AC3E}">
        <p14:creationId xmlns:p14="http://schemas.microsoft.com/office/powerpoint/2010/main" val="363730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40360C2-1D32-4070-8D7E-731CE6941427}" type="datetimeFigureOut">
              <a:rPr lang="en-GB" smtClean="0"/>
              <a:t>07/09/2016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333FB50-6431-4A68-8794-2F228ED5FB30}" type="slidenum">
              <a:rPr lang="en-GB" smtClean="0"/>
              <a:t>‹#›</a:t>
            </a:fld>
            <a:endParaRPr lang="en-GB"/>
          </a:p>
        </p:txBody>
      </p:sp>
    </p:spTree>
    <p:extLst>
      <p:ext uri="{BB962C8B-B14F-4D97-AF65-F5344CB8AC3E}">
        <p14:creationId xmlns:p14="http://schemas.microsoft.com/office/powerpoint/2010/main" val="1371626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0360C2-1D32-4070-8D7E-731CE6941427}" type="datetimeFigureOut">
              <a:rPr lang="en-GB" smtClean="0"/>
              <a:t>07/09/2016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333FB50-6431-4A68-8794-2F228ED5FB30}" type="slidenum">
              <a:rPr lang="en-GB" smtClean="0"/>
              <a:t>‹#›</a:t>
            </a:fld>
            <a:endParaRPr lang="en-GB"/>
          </a:p>
        </p:txBody>
      </p:sp>
    </p:spTree>
    <p:extLst>
      <p:ext uri="{BB962C8B-B14F-4D97-AF65-F5344CB8AC3E}">
        <p14:creationId xmlns:p14="http://schemas.microsoft.com/office/powerpoint/2010/main" val="2225646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0360C2-1D32-4070-8D7E-731CE6941427}" type="datetimeFigureOut">
              <a:rPr lang="en-GB" smtClean="0"/>
              <a:t>07/09/2016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333FB50-6431-4A68-8794-2F228ED5FB30}" type="slidenum">
              <a:rPr lang="en-GB" smtClean="0"/>
              <a:t>‹#›</a:t>
            </a:fld>
            <a:endParaRPr lang="en-GB"/>
          </a:p>
        </p:txBody>
      </p:sp>
    </p:spTree>
    <p:extLst>
      <p:ext uri="{BB962C8B-B14F-4D97-AF65-F5344CB8AC3E}">
        <p14:creationId xmlns:p14="http://schemas.microsoft.com/office/powerpoint/2010/main" val="1475563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0360C2-1D32-4070-8D7E-731CE6941427}" type="datetimeFigureOut">
              <a:rPr lang="en-GB" smtClean="0"/>
              <a:t>07/09/2016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333FB50-6431-4A68-8794-2F228ED5FB30}" type="slidenum">
              <a:rPr lang="en-GB" smtClean="0"/>
              <a:t>‹#›</a:t>
            </a:fld>
            <a:endParaRPr lang="en-GB"/>
          </a:p>
        </p:txBody>
      </p:sp>
    </p:spTree>
    <p:extLst>
      <p:ext uri="{BB962C8B-B14F-4D97-AF65-F5344CB8AC3E}">
        <p14:creationId xmlns:p14="http://schemas.microsoft.com/office/powerpoint/2010/main" val="1426352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844824"/>
            <a:ext cx="8229600" cy="428133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0360C2-1D32-4070-8D7E-731CE6941427}" type="datetimeFigureOut">
              <a:rPr lang="en-GB" smtClean="0"/>
              <a:t>07/09/2016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33FB50-6431-4A68-8794-2F228ED5FB30}" type="slidenum">
              <a:rPr lang="en-GB" smtClean="0"/>
              <a:t>‹#›</a:t>
            </a:fld>
            <a:endParaRPr lang="en-GB"/>
          </a:p>
        </p:txBody>
      </p:sp>
      <p:pic>
        <p:nvPicPr>
          <p:cNvPr id="1026" name="Picture 2" descr="K:\Int\General\Summer School\Marketing\Logo\1LineBlack_CS3.jp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79512" y="6237312"/>
            <a:ext cx="2880320" cy="46095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userDrawn="1"/>
        </p:nvSpPr>
        <p:spPr>
          <a:xfrm>
            <a:off x="-2906" y="548680"/>
            <a:ext cx="9144000" cy="1152128"/>
          </a:xfrm>
          <a:prstGeom prst="rect">
            <a:avLst/>
          </a:prstGeom>
          <a:solidFill>
            <a:schemeClr val="bg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p:cNvSpPr>
            <a:spLocks noGrp="1"/>
          </p:cNvSpPr>
          <p:nvPr>
            <p:ph type="title"/>
          </p:nvPr>
        </p:nvSpPr>
        <p:spPr>
          <a:xfrm>
            <a:off x="467544" y="548680"/>
            <a:ext cx="6480720" cy="1152128"/>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38825404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3600" b="1" kern="1200">
          <a:solidFill>
            <a:srgbClr val="A2D050"/>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87624" y="116632"/>
            <a:ext cx="7869560" cy="1008112"/>
          </a:xfrm>
          <a:prstGeom prst="rect">
            <a:avLst/>
          </a:prstGeom>
        </p:spPr>
        <p:txBody>
          <a:bodyPr vert="horz" lIns="91440" tIns="45720" rIns="91440" bIns="45720" rtlCol="0" anchor="b" anchorCtr="0">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1259632" y="1268761"/>
            <a:ext cx="7776864" cy="44644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Date Placeholder 4"/>
          <p:cNvSpPr>
            <a:spLocks noGrp="1"/>
          </p:cNvSpPr>
          <p:nvPr>
            <p:ph type="dt" sz="half" idx="2"/>
          </p:nvPr>
        </p:nvSpPr>
        <p:spPr>
          <a:xfrm>
            <a:off x="1259632" y="6093296"/>
            <a:ext cx="1368152" cy="365125"/>
          </a:xfrm>
          <a:prstGeom prst="rect">
            <a:avLst/>
          </a:prstGeom>
        </p:spPr>
        <p:txBody>
          <a:bodyPr/>
          <a:lstStyle/>
          <a:p>
            <a:fld id="{D81D7B68-E251-43AD-97BA-C4553764F0F2}" type="datetimeFigureOut">
              <a:rPr lang="en-GB" smtClean="0">
                <a:solidFill>
                  <a:prstClr val="black"/>
                </a:solidFill>
              </a:rPr>
              <a:pPr/>
              <a:t>07/09/2016</a:t>
            </a:fld>
            <a:endParaRPr lang="en-GB">
              <a:solidFill>
                <a:prstClr val="black"/>
              </a:solidFill>
            </a:endParaRPr>
          </a:p>
        </p:txBody>
      </p:sp>
      <p:sp>
        <p:nvSpPr>
          <p:cNvPr id="8" name="Footer Placeholder 5"/>
          <p:cNvSpPr>
            <a:spLocks noGrp="1"/>
          </p:cNvSpPr>
          <p:nvPr>
            <p:ph type="ftr" sz="quarter" idx="3"/>
          </p:nvPr>
        </p:nvSpPr>
        <p:spPr>
          <a:xfrm>
            <a:off x="2638862" y="6093296"/>
            <a:ext cx="2326412" cy="365125"/>
          </a:xfrm>
          <a:prstGeom prst="rect">
            <a:avLst/>
          </a:prstGeom>
        </p:spPr>
        <p:txBody>
          <a:bodyPr/>
          <a:lstStyle/>
          <a:p>
            <a:endParaRPr lang="en-GB">
              <a:solidFill>
                <a:prstClr val="black"/>
              </a:solidFill>
            </a:endParaRPr>
          </a:p>
        </p:txBody>
      </p:sp>
      <p:sp>
        <p:nvSpPr>
          <p:cNvPr id="9" name="Slide Number Placeholder 6"/>
          <p:cNvSpPr>
            <a:spLocks noGrp="1"/>
          </p:cNvSpPr>
          <p:nvPr>
            <p:ph type="sldNum" sz="quarter" idx="4"/>
          </p:nvPr>
        </p:nvSpPr>
        <p:spPr>
          <a:xfrm>
            <a:off x="5031743" y="6093296"/>
            <a:ext cx="468580" cy="365125"/>
          </a:xfrm>
          <a:prstGeom prst="rect">
            <a:avLst/>
          </a:prstGeom>
        </p:spPr>
        <p:txBody>
          <a:bodyPr/>
          <a:lstStyle/>
          <a:p>
            <a:fld id="{FCE66351-AE92-49A0-9CE9-A6CC20FDB22A}"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8035112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iming>
    <p:tnLst>
      <p:par>
        <p:cTn id="1" dur="indefinite" restart="never" nodeType="tmRoot"/>
      </p:par>
    </p:tnLst>
  </p:timing>
  <p:txStyles>
    <p:titleStyle>
      <a:lvl1pPr algn="l"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hyperlink" Target="https://locations.santander.com/gb/santander-uk/edin-uni-rm-1-142-the-potterrow-52-bristo-sq-edinburgh-lothian/"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www.ed.ac.uk/study-abroad/help-for-you/academic-support"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www.ed.ac.uk/study-abroad" TargetMode="External"/><Relationship Id="rId4" Type="http://schemas.openxmlformats.org/officeDocument/2006/relationships/hyperlink" Target="mailto:Erasmus+icm@ed.ac.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www.ed.ac.uk/student-systems/support-guidance/students/matriculati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8" name="Picture 2" descr="K:\Int\General\Publications\Exchanges 2012\Leaflet\Images\Include\iStock_000019407723Larg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0"/>
            <a:ext cx="9143999" cy="6069114"/>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0" y="764704"/>
            <a:ext cx="9143999" cy="1525815"/>
            <a:chOff x="0" y="2564904"/>
            <a:chExt cx="9143999" cy="1525815"/>
          </a:xfrm>
        </p:grpSpPr>
        <p:sp>
          <p:nvSpPr>
            <p:cNvPr id="5" name="Rectangle 4"/>
            <p:cNvSpPr/>
            <p:nvPr/>
          </p:nvSpPr>
          <p:spPr>
            <a:xfrm>
              <a:off x="0" y="2564904"/>
              <a:ext cx="9143999" cy="1525815"/>
            </a:xfrm>
            <a:prstGeom prst="rect">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107504" y="2666091"/>
              <a:ext cx="8568952" cy="1323439"/>
            </a:xfrm>
            <a:prstGeom prst="rect">
              <a:avLst/>
            </a:prstGeom>
            <a:solidFill>
              <a:schemeClr val="bg1">
                <a:alpha val="0"/>
              </a:schemeClr>
            </a:solidFill>
          </p:spPr>
          <p:txBody>
            <a:bodyPr wrap="square" rtlCol="0">
              <a:spAutoFit/>
            </a:bodyPr>
            <a:lstStyle/>
            <a:p>
              <a:r>
                <a:rPr lang="en-GB" sz="4000" b="1" dirty="0" smtClean="0">
                  <a:solidFill>
                    <a:srgbClr val="A2D050"/>
                  </a:solidFill>
                </a:rPr>
                <a:t>Erasmus+ International Credit Mobility</a:t>
              </a:r>
            </a:p>
            <a:p>
              <a:r>
                <a:rPr lang="en-GB" sz="4000" b="1" dirty="0" smtClean="0">
                  <a:solidFill>
                    <a:srgbClr val="A2D050"/>
                  </a:solidFill>
                </a:rPr>
                <a:t>Information for Visiting </a:t>
              </a:r>
              <a:r>
                <a:rPr lang="en-GB" sz="4000" b="1" dirty="0">
                  <a:solidFill>
                    <a:srgbClr val="A2D050"/>
                  </a:solidFill>
                </a:rPr>
                <a:t>S</a:t>
              </a:r>
              <a:r>
                <a:rPr lang="en-GB" sz="4000" b="1" dirty="0" smtClean="0">
                  <a:solidFill>
                    <a:srgbClr val="A2D050"/>
                  </a:solidFill>
                </a:rPr>
                <a:t>tudents</a:t>
              </a:r>
              <a:endParaRPr lang="en-GB" sz="4000" b="1" dirty="0">
                <a:solidFill>
                  <a:srgbClr val="A2D050"/>
                </a:solidFill>
              </a:endParaRPr>
            </a:p>
          </p:txBody>
        </p:sp>
      </p:grpSp>
      <p:pic>
        <p:nvPicPr>
          <p:cNvPr id="6" name="Picture 5"/>
          <p:cNvPicPr>
            <a:picLocks noChangeAspect="1"/>
          </p:cNvPicPr>
          <p:nvPr/>
        </p:nvPicPr>
        <p:blipFill>
          <a:blip r:embed="rId4"/>
          <a:stretch>
            <a:fillRect/>
          </a:stretch>
        </p:blipFill>
        <p:spPr>
          <a:xfrm>
            <a:off x="-2" y="5079960"/>
            <a:ext cx="4225652" cy="1204311"/>
          </a:xfrm>
          <a:prstGeom prst="rect">
            <a:avLst/>
          </a:prstGeom>
        </p:spPr>
      </p:pic>
    </p:spTree>
    <p:extLst>
      <p:ext uri="{BB962C8B-B14F-4D97-AF65-F5344CB8AC3E}">
        <p14:creationId xmlns:p14="http://schemas.microsoft.com/office/powerpoint/2010/main" val="32664522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b="68810"/>
          <a:stretch/>
        </p:blipFill>
        <p:spPr>
          <a:xfrm>
            <a:off x="0" y="1"/>
            <a:ext cx="9144000" cy="1897166"/>
          </a:xfrm>
          <a:prstGeom prst="rect">
            <a:avLst/>
          </a:prstGeom>
        </p:spPr>
      </p:pic>
      <p:sp>
        <p:nvSpPr>
          <p:cNvPr id="14" name="Rectangle 13"/>
          <p:cNvSpPr/>
          <p:nvPr/>
        </p:nvSpPr>
        <p:spPr>
          <a:xfrm>
            <a:off x="1" y="1196752"/>
            <a:ext cx="9143999" cy="576064"/>
          </a:xfrm>
          <a:prstGeom prst="rect">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95536" y="1556792"/>
            <a:ext cx="6480720" cy="864096"/>
          </a:xfrm>
        </p:spPr>
        <p:txBody>
          <a:bodyPr>
            <a:normAutofit fontScale="90000"/>
          </a:bodyPr>
          <a:lstStyle/>
          <a:p>
            <a:r>
              <a:rPr lang="en-GB" dirty="0" smtClean="0"/>
              <a:t>2. Opening </a:t>
            </a:r>
            <a:r>
              <a:rPr lang="en-GB" dirty="0"/>
              <a:t>a Bank Account in the UK</a:t>
            </a:r>
            <a:br>
              <a:rPr lang="en-GB" dirty="0"/>
            </a:br>
            <a:r>
              <a:rPr lang="en-GB" dirty="0"/>
              <a:t/>
            </a:r>
            <a:br>
              <a:rPr lang="en-GB" dirty="0"/>
            </a:br>
            <a:endParaRPr lang="en-GB" dirty="0"/>
          </a:p>
        </p:txBody>
      </p:sp>
      <p:sp>
        <p:nvSpPr>
          <p:cNvPr id="7" name="Content Placeholder 2"/>
          <p:cNvSpPr>
            <a:spLocks noGrp="1"/>
          </p:cNvSpPr>
          <p:nvPr>
            <p:ph idx="1"/>
          </p:nvPr>
        </p:nvSpPr>
        <p:spPr>
          <a:xfrm>
            <a:off x="467544" y="2257207"/>
            <a:ext cx="8229600" cy="3980105"/>
          </a:xfrm>
        </p:spPr>
        <p:txBody>
          <a:bodyPr>
            <a:normAutofit lnSpcReduction="10000"/>
          </a:bodyPr>
          <a:lstStyle/>
          <a:p>
            <a:pPr marL="0" indent="0">
              <a:spcBef>
                <a:spcPct val="50000"/>
              </a:spcBef>
              <a:buNone/>
            </a:pPr>
            <a:r>
              <a:rPr lang="en-GB" altLang="en-US" sz="2400" dirty="0" smtClean="0"/>
              <a:t>Once you have matriculated </a:t>
            </a:r>
            <a:r>
              <a:rPr lang="en-GB" sz="2400" dirty="0" smtClean="0"/>
              <a:t>(i.e. formally </a:t>
            </a:r>
            <a:r>
              <a:rPr lang="en-GB" sz="2400" dirty="0"/>
              <a:t>enrol at the </a:t>
            </a:r>
            <a:r>
              <a:rPr lang="en-GB" sz="2400" dirty="0" smtClean="0"/>
              <a:t>University), you will need to open a bank account to receive your grants. </a:t>
            </a:r>
          </a:p>
          <a:p>
            <a:pPr marL="0" indent="0">
              <a:spcBef>
                <a:spcPct val="50000"/>
              </a:spcBef>
              <a:buNone/>
            </a:pPr>
            <a:endParaRPr lang="en-GB" sz="2400" dirty="0" smtClean="0"/>
          </a:p>
          <a:p>
            <a:pPr marL="0" indent="0">
              <a:spcBef>
                <a:spcPct val="50000"/>
              </a:spcBef>
              <a:buNone/>
            </a:pPr>
            <a:r>
              <a:rPr lang="en-GB" sz="2400" dirty="0" smtClean="0"/>
              <a:t>                            (</a:t>
            </a:r>
            <a:r>
              <a:rPr lang="it-IT" sz="2400" dirty="0" smtClean="0">
                <a:hlinkClick r:id="rId4"/>
              </a:rPr>
              <a:t>Potterrow</a:t>
            </a:r>
            <a:r>
              <a:rPr lang="it-IT" sz="2400" dirty="0">
                <a:hlinkClick r:id="rId4"/>
              </a:rPr>
              <a:t>, 5/2 Bristo Square, </a:t>
            </a:r>
            <a:r>
              <a:rPr lang="it-IT" sz="2400" dirty="0" smtClean="0">
                <a:hlinkClick r:id="rId4"/>
              </a:rPr>
              <a:t>EH8 </a:t>
            </a:r>
            <a:r>
              <a:rPr lang="en-GB" sz="2400" dirty="0" smtClean="0">
                <a:hlinkClick r:id="rId4"/>
              </a:rPr>
              <a:t>9AL</a:t>
            </a:r>
            <a:r>
              <a:rPr lang="en-GB" sz="2400" dirty="0" smtClean="0"/>
              <a:t>) has agreed to open bank accounts to all ICM students studying in Edinburgh for one semester.</a:t>
            </a:r>
            <a:endParaRPr lang="en-GB" sz="2400" dirty="0"/>
          </a:p>
          <a:p>
            <a:pPr marL="0" indent="0">
              <a:spcBef>
                <a:spcPct val="50000"/>
              </a:spcBef>
              <a:buNone/>
            </a:pPr>
            <a:r>
              <a:rPr lang="en-GB" sz="2400" dirty="0" smtClean="0"/>
              <a:t>Please GO to their University of Edinburgh branch with your new address </a:t>
            </a:r>
            <a:r>
              <a:rPr lang="en-GB" sz="2400" dirty="0"/>
              <a:t>in Edinburgh, </a:t>
            </a:r>
            <a:r>
              <a:rPr lang="en-GB" sz="2400" dirty="0" smtClean="0"/>
              <a:t>your visa and your student </a:t>
            </a:r>
            <a:r>
              <a:rPr lang="en-GB" sz="2400" dirty="0"/>
              <a:t>id </a:t>
            </a:r>
            <a:r>
              <a:rPr lang="en-GB" sz="2400" dirty="0" smtClean="0"/>
              <a:t>card. No need to make an appointment!</a:t>
            </a:r>
          </a:p>
          <a:p>
            <a:pPr marL="0" indent="0">
              <a:spcBef>
                <a:spcPct val="50000"/>
              </a:spcBef>
              <a:buNone/>
            </a:pPr>
            <a:endParaRPr lang="en-GB" altLang="en-US" sz="2400" dirty="0" smtClean="0"/>
          </a:p>
        </p:txBody>
      </p:sp>
      <p:pic>
        <p:nvPicPr>
          <p:cNvPr id="3" name="Picture 2"/>
          <p:cNvPicPr>
            <a:picLocks noChangeAspect="1"/>
          </p:cNvPicPr>
          <p:nvPr/>
        </p:nvPicPr>
        <p:blipFill>
          <a:blip r:embed="rId5"/>
          <a:stretch>
            <a:fillRect/>
          </a:stretch>
        </p:blipFill>
        <p:spPr>
          <a:xfrm>
            <a:off x="611560" y="3607575"/>
            <a:ext cx="1800225" cy="647700"/>
          </a:xfrm>
          <a:prstGeom prst="rect">
            <a:avLst/>
          </a:prstGeom>
        </p:spPr>
      </p:pic>
    </p:spTree>
    <p:extLst>
      <p:ext uri="{BB962C8B-B14F-4D97-AF65-F5344CB8AC3E}">
        <p14:creationId xmlns:p14="http://schemas.microsoft.com/office/powerpoint/2010/main" val="18009569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b="68810"/>
          <a:stretch/>
        </p:blipFill>
        <p:spPr>
          <a:xfrm>
            <a:off x="0" y="1"/>
            <a:ext cx="9144000" cy="1897166"/>
          </a:xfrm>
          <a:prstGeom prst="rect">
            <a:avLst/>
          </a:prstGeom>
        </p:spPr>
      </p:pic>
      <p:sp>
        <p:nvSpPr>
          <p:cNvPr id="14" name="Rectangle 13"/>
          <p:cNvSpPr/>
          <p:nvPr/>
        </p:nvSpPr>
        <p:spPr>
          <a:xfrm>
            <a:off x="1" y="1196752"/>
            <a:ext cx="9143999" cy="576064"/>
          </a:xfrm>
          <a:prstGeom prst="rect">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95536" y="1556792"/>
            <a:ext cx="6480720" cy="864096"/>
          </a:xfrm>
        </p:spPr>
        <p:txBody>
          <a:bodyPr>
            <a:normAutofit fontScale="90000"/>
          </a:bodyPr>
          <a:lstStyle/>
          <a:p>
            <a:r>
              <a:rPr lang="en-GB" dirty="0" smtClean="0"/>
              <a:t>3. Mobility Online</a:t>
            </a:r>
            <a:r>
              <a:rPr lang="en-GB" dirty="0"/>
              <a:t/>
            </a:r>
            <a:br>
              <a:rPr lang="en-GB" dirty="0"/>
            </a:br>
            <a:r>
              <a:rPr lang="en-GB" dirty="0"/>
              <a:t/>
            </a:r>
            <a:br>
              <a:rPr lang="en-GB" dirty="0"/>
            </a:br>
            <a:endParaRPr lang="en-GB" dirty="0"/>
          </a:p>
        </p:txBody>
      </p:sp>
      <p:sp>
        <p:nvSpPr>
          <p:cNvPr id="7" name="Content Placeholder 2"/>
          <p:cNvSpPr>
            <a:spLocks noGrp="1"/>
          </p:cNvSpPr>
          <p:nvPr>
            <p:ph idx="1"/>
          </p:nvPr>
        </p:nvSpPr>
        <p:spPr>
          <a:xfrm>
            <a:off x="467544" y="2564905"/>
            <a:ext cx="8229600" cy="3528391"/>
          </a:xfrm>
        </p:spPr>
        <p:txBody>
          <a:bodyPr>
            <a:normAutofit/>
          </a:bodyPr>
          <a:lstStyle/>
          <a:p>
            <a:pPr marL="0" indent="0">
              <a:spcBef>
                <a:spcPct val="50000"/>
              </a:spcBef>
              <a:buNone/>
            </a:pPr>
            <a:r>
              <a:rPr lang="en-GB" altLang="en-US" sz="2400" dirty="0" smtClean="0"/>
              <a:t>When you applied for an exchange your home university nominated you on our exchange system called… </a:t>
            </a:r>
          </a:p>
          <a:p>
            <a:pPr marL="0" indent="0">
              <a:spcBef>
                <a:spcPct val="50000"/>
              </a:spcBef>
              <a:buNone/>
            </a:pPr>
            <a:endParaRPr lang="en-GB" altLang="en-US" sz="2400" dirty="0"/>
          </a:p>
          <a:p>
            <a:pPr marL="0" indent="0">
              <a:spcBef>
                <a:spcPct val="50000"/>
              </a:spcBef>
              <a:buNone/>
            </a:pPr>
            <a:endParaRPr lang="en-GB" altLang="en-US" sz="2400" dirty="0" smtClean="0"/>
          </a:p>
          <a:p>
            <a:pPr marL="0" indent="0">
              <a:spcBef>
                <a:spcPct val="50000"/>
              </a:spcBef>
              <a:buNone/>
            </a:pPr>
            <a:r>
              <a:rPr lang="en-GB" altLang="en-US" sz="2400" dirty="0" smtClean="0"/>
              <a:t>You will be able to download and submit all your Erasmus documents on this system. </a:t>
            </a:r>
            <a:endParaRPr lang="en-GB" altLang="en-US" sz="2400" dirty="0"/>
          </a:p>
        </p:txBody>
      </p:sp>
      <p:pic>
        <p:nvPicPr>
          <p:cNvPr id="3" name="Picture 2"/>
          <p:cNvPicPr>
            <a:picLocks noChangeAspect="1"/>
          </p:cNvPicPr>
          <p:nvPr/>
        </p:nvPicPr>
        <p:blipFill>
          <a:blip r:embed="rId4"/>
          <a:stretch>
            <a:fillRect/>
          </a:stretch>
        </p:blipFill>
        <p:spPr>
          <a:xfrm>
            <a:off x="2915816" y="3501008"/>
            <a:ext cx="3387824" cy="682270"/>
          </a:xfrm>
          <a:prstGeom prst="rect">
            <a:avLst/>
          </a:prstGeom>
        </p:spPr>
      </p:pic>
    </p:spTree>
    <p:extLst>
      <p:ext uri="{BB962C8B-B14F-4D97-AF65-F5344CB8AC3E}">
        <p14:creationId xmlns:p14="http://schemas.microsoft.com/office/powerpoint/2010/main" val="24852479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b="68810"/>
          <a:stretch/>
        </p:blipFill>
        <p:spPr>
          <a:xfrm>
            <a:off x="0" y="1"/>
            <a:ext cx="9144000" cy="1897166"/>
          </a:xfrm>
          <a:prstGeom prst="rect">
            <a:avLst/>
          </a:prstGeom>
        </p:spPr>
      </p:pic>
      <p:sp>
        <p:nvSpPr>
          <p:cNvPr id="14" name="Rectangle 13"/>
          <p:cNvSpPr/>
          <p:nvPr/>
        </p:nvSpPr>
        <p:spPr>
          <a:xfrm>
            <a:off x="1" y="1196752"/>
            <a:ext cx="9143999" cy="576064"/>
          </a:xfrm>
          <a:prstGeom prst="rect">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95536" y="1556792"/>
            <a:ext cx="6480720" cy="864096"/>
          </a:xfrm>
        </p:spPr>
        <p:txBody>
          <a:bodyPr>
            <a:normAutofit fontScale="90000"/>
          </a:bodyPr>
          <a:lstStyle/>
          <a:p>
            <a:r>
              <a:rPr lang="en-GB" dirty="0" smtClean="0"/>
              <a:t>4. Erasmus+ ICM Documents</a:t>
            </a:r>
            <a:r>
              <a:rPr lang="en-GB" dirty="0"/>
              <a:t/>
            </a:r>
            <a:br>
              <a:rPr lang="en-GB" dirty="0"/>
            </a:br>
            <a:r>
              <a:rPr lang="en-GB" dirty="0"/>
              <a:t/>
            </a:r>
            <a:br>
              <a:rPr lang="en-GB" dirty="0"/>
            </a:br>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3276536172"/>
              </p:ext>
            </p:extLst>
          </p:nvPr>
        </p:nvGraphicFramePr>
        <p:xfrm>
          <a:off x="251520" y="2005513"/>
          <a:ext cx="8748464" cy="4038600"/>
        </p:xfrm>
        <a:graphic>
          <a:graphicData uri="http://schemas.openxmlformats.org/drawingml/2006/table">
            <a:tbl>
              <a:tblPr firstRow="1" firstCol="1" lastRow="1" lastCol="1" bandRow="1" bandCol="1">
                <a:tableStyleId>{5C22544A-7EE6-4342-B048-85BDC9FD1C3A}</a:tableStyleId>
              </a:tblPr>
              <a:tblGrid>
                <a:gridCol w="8748464"/>
              </a:tblGrid>
              <a:tr h="3991312">
                <a:tc>
                  <a:txBody>
                    <a:bodyPr/>
                    <a:lstStyle/>
                    <a:p>
                      <a:pPr eaLnBrk="1" hangingPunct="1">
                        <a:spcBef>
                          <a:spcPts val="600"/>
                        </a:spcBef>
                      </a:pPr>
                      <a:r>
                        <a:rPr lang="en-GB" altLang="en-US" sz="2000" b="0" dirty="0" smtClean="0">
                          <a:solidFill>
                            <a:schemeClr val="tx1">
                              <a:lumMod val="65000"/>
                              <a:lumOff val="35000"/>
                            </a:schemeClr>
                          </a:solidFill>
                        </a:rPr>
                        <a:t>You</a:t>
                      </a:r>
                      <a:r>
                        <a:rPr lang="en-GB" altLang="en-US" sz="2000" b="0" baseline="0" dirty="0" smtClean="0">
                          <a:solidFill>
                            <a:schemeClr val="tx1">
                              <a:lumMod val="65000"/>
                              <a:lumOff val="35000"/>
                            </a:schemeClr>
                          </a:solidFill>
                        </a:rPr>
                        <a:t> will need to submit the following documents in order to receive your grants:</a:t>
                      </a:r>
                    </a:p>
                    <a:p>
                      <a:pPr marL="285750" indent="-285750" eaLnBrk="1" hangingPunct="1">
                        <a:spcBef>
                          <a:spcPts val="600"/>
                        </a:spcBef>
                        <a:buFont typeface="Arial" panose="020B0604020202020204" pitchFamily="34" charset="0"/>
                        <a:buChar char="•"/>
                      </a:pPr>
                      <a:r>
                        <a:rPr lang="en-GB" altLang="en-US" sz="2000" b="0" baseline="0" dirty="0" smtClean="0">
                          <a:solidFill>
                            <a:schemeClr val="tx1">
                              <a:lumMod val="65000"/>
                              <a:lumOff val="35000"/>
                            </a:schemeClr>
                          </a:solidFill>
                        </a:rPr>
                        <a:t>A learning agreement </a:t>
                      </a:r>
                    </a:p>
                    <a:p>
                      <a:pPr marL="285750" indent="-285750" eaLnBrk="1" hangingPunct="1">
                        <a:spcBef>
                          <a:spcPts val="600"/>
                        </a:spcBef>
                        <a:buFont typeface="Arial" panose="020B0604020202020204" pitchFamily="34" charset="0"/>
                        <a:buChar char="•"/>
                      </a:pPr>
                      <a:r>
                        <a:rPr lang="en-GB" altLang="en-US" sz="2000" b="0" baseline="0" dirty="0" smtClean="0">
                          <a:solidFill>
                            <a:schemeClr val="tx1">
                              <a:lumMod val="65000"/>
                              <a:lumOff val="35000"/>
                            </a:schemeClr>
                          </a:solidFill>
                        </a:rPr>
                        <a:t>A grant contract </a:t>
                      </a:r>
                    </a:p>
                    <a:p>
                      <a:pPr marL="285750" indent="-285750" eaLnBrk="1" hangingPunct="1">
                        <a:spcBef>
                          <a:spcPts val="600"/>
                        </a:spcBef>
                        <a:buFont typeface="Arial" panose="020B0604020202020204" pitchFamily="34" charset="0"/>
                        <a:buChar char="•"/>
                      </a:pPr>
                      <a:r>
                        <a:rPr lang="en-GB" altLang="en-US" sz="2000" b="0" baseline="0" dirty="0" smtClean="0">
                          <a:solidFill>
                            <a:schemeClr val="tx1">
                              <a:lumMod val="65000"/>
                              <a:lumOff val="35000"/>
                            </a:schemeClr>
                          </a:solidFill>
                        </a:rPr>
                        <a:t>A certificate of arrival</a:t>
                      </a:r>
                    </a:p>
                    <a:p>
                      <a:pPr marL="285750" indent="-285750" eaLnBrk="1" hangingPunct="1">
                        <a:spcBef>
                          <a:spcPts val="600"/>
                        </a:spcBef>
                        <a:buFont typeface="Arial" panose="020B0604020202020204" pitchFamily="34" charset="0"/>
                        <a:buChar char="•"/>
                      </a:pPr>
                      <a:r>
                        <a:rPr lang="en-GB" altLang="en-US" sz="2000" b="0" baseline="0" dirty="0" smtClean="0">
                          <a:solidFill>
                            <a:schemeClr val="tx1">
                              <a:lumMod val="65000"/>
                              <a:lumOff val="35000"/>
                            </a:schemeClr>
                          </a:solidFill>
                        </a:rPr>
                        <a:t>A certificate of departure</a:t>
                      </a:r>
                    </a:p>
                    <a:p>
                      <a:pPr marL="0" indent="0" eaLnBrk="1" hangingPunct="1">
                        <a:spcBef>
                          <a:spcPts val="600"/>
                        </a:spcBef>
                        <a:buFontTx/>
                        <a:buNone/>
                      </a:pPr>
                      <a:endParaRPr lang="en-GB" altLang="en-US" sz="2000" b="0" dirty="0" smtClean="0">
                        <a:solidFill>
                          <a:schemeClr val="tx1">
                            <a:lumMod val="65000"/>
                            <a:lumOff val="35000"/>
                          </a:schemeClr>
                        </a:solidFill>
                      </a:endParaRPr>
                    </a:p>
                    <a:p>
                      <a:pPr marL="0" indent="0" eaLnBrk="1" hangingPunct="1">
                        <a:spcBef>
                          <a:spcPts val="600"/>
                        </a:spcBef>
                        <a:buFontTx/>
                        <a:buNone/>
                      </a:pPr>
                      <a:r>
                        <a:rPr lang="en-GB" altLang="en-US" sz="2000" b="0" dirty="0" smtClean="0">
                          <a:solidFill>
                            <a:schemeClr val="tx1">
                              <a:lumMod val="65000"/>
                              <a:lumOff val="35000"/>
                            </a:schemeClr>
                          </a:solidFill>
                        </a:rPr>
                        <a:t>Please note that the dates on these certificates</a:t>
                      </a:r>
                      <a:r>
                        <a:rPr lang="en-GB" altLang="en-US" sz="2000" b="0" baseline="0" dirty="0" smtClean="0">
                          <a:solidFill>
                            <a:schemeClr val="tx1">
                              <a:lumMod val="65000"/>
                              <a:lumOff val="35000"/>
                            </a:schemeClr>
                          </a:solidFill>
                        </a:rPr>
                        <a:t> will be used to calculate your subsistence grant.</a:t>
                      </a:r>
                    </a:p>
                    <a:p>
                      <a:pPr marL="0" indent="0" eaLnBrk="1" hangingPunct="1">
                        <a:spcBef>
                          <a:spcPts val="600"/>
                        </a:spcBef>
                        <a:buFontTx/>
                        <a:buNone/>
                      </a:pPr>
                      <a:endParaRPr lang="en-GB" altLang="en-US" sz="2000" b="0" baseline="0" dirty="0" smtClean="0">
                        <a:solidFill>
                          <a:schemeClr val="tx1">
                            <a:lumMod val="65000"/>
                            <a:lumOff val="35000"/>
                          </a:schemeClr>
                        </a:solidFill>
                      </a:endParaRPr>
                    </a:p>
                    <a:p>
                      <a:pPr marL="0" indent="0" eaLnBrk="1" hangingPunct="1">
                        <a:spcBef>
                          <a:spcPts val="600"/>
                        </a:spcBef>
                        <a:buFontTx/>
                        <a:buNone/>
                      </a:pPr>
                      <a:r>
                        <a:rPr lang="en-GB" altLang="en-US" sz="2000" b="0" baseline="0" dirty="0" smtClean="0">
                          <a:solidFill>
                            <a:schemeClr val="tx1">
                              <a:lumMod val="65000"/>
                              <a:lumOff val="35000"/>
                            </a:schemeClr>
                          </a:solidFill>
                        </a:rPr>
                        <a:t>ALL these documents can be downloaded from our exchange system: </a:t>
                      </a:r>
                    </a:p>
                    <a:p>
                      <a:pPr marL="0" indent="0" eaLnBrk="1" hangingPunct="1">
                        <a:spcBef>
                          <a:spcPts val="600"/>
                        </a:spcBef>
                        <a:buFontTx/>
                        <a:buNone/>
                      </a:pPr>
                      <a:r>
                        <a:rPr lang="en-GB" altLang="en-US" sz="2000" b="0" baseline="0" dirty="0" smtClean="0">
                          <a:solidFill>
                            <a:schemeClr val="tx1">
                              <a:lumMod val="65000"/>
                              <a:lumOff val="35000"/>
                            </a:schemeClr>
                          </a:solidFill>
                        </a:rPr>
                        <a:t>Mobility Online</a:t>
                      </a:r>
                      <a:endParaRPr lang="en-GB" altLang="en-US" sz="2000" b="0" dirty="0">
                        <a:solidFill>
                          <a:schemeClr val="tx1">
                            <a:lumMod val="65000"/>
                            <a:lumOff val="35000"/>
                          </a:schemeClr>
                        </a:solidFill>
                      </a:endParaRPr>
                    </a:p>
                  </a:txBody>
                  <a:tcPr marL="68580" marR="68580" marT="0" marB="0">
                    <a:noFill/>
                  </a:tcPr>
                </a:tc>
              </a:tr>
            </a:tbl>
          </a:graphicData>
        </a:graphic>
      </p:graphicFrame>
    </p:spTree>
    <p:extLst>
      <p:ext uri="{BB962C8B-B14F-4D97-AF65-F5344CB8AC3E}">
        <p14:creationId xmlns:p14="http://schemas.microsoft.com/office/powerpoint/2010/main" val="4034957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b="68810"/>
          <a:stretch/>
        </p:blipFill>
        <p:spPr>
          <a:xfrm>
            <a:off x="0" y="1"/>
            <a:ext cx="9144000" cy="1897166"/>
          </a:xfrm>
          <a:prstGeom prst="rect">
            <a:avLst/>
          </a:prstGeom>
        </p:spPr>
      </p:pic>
      <p:sp>
        <p:nvSpPr>
          <p:cNvPr id="14" name="Rectangle 13"/>
          <p:cNvSpPr/>
          <p:nvPr/>
        </p:nvSpPr>
        <p:spPr>
          <a:xfrm>
            <a:off x="1" y="1196752"/>
            <a:ext cx="9143999" cy="576064"/>
          </a:xfrm>
          <a:prstGeom prst="rect">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95536" y="1556792"/>
            <a:ext cx="6480720" cy="864096"/>
          </a:xfrm>
        </p:spPr>
        <p:txBody>
          <a:bodyPr>
            <a:normAutofit fontScale="90000"/>
          </a:bodyPr>
          <a:lstStyle/>
          <a:p>
            <a:r>
              <a:rPr lang="en-GB" dirty="0" smtClean="0"/>
              <a:t>Learning Agreement </a:t>
            </a:r>
            <a:r>
              <a:rPr lang="en-GB" dirty="0"/>
              <a:t/>
            </a:r>
            <a:br>
              <a:rPr lang="en-GB" dirty="0"/>
            </a:br>
            <a:r>
              <a:rPr lang="en-GB" dirty="0"/>
              <a:t/>
            </a:r>
            <a:br>
              <a:rPr lang="en-GB" dirty="0"/>
            </a:br>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4292206516"/>
              </p:ext>
            </p:extLst>
          </p:nvPr>
        </p:nvGraphicFramePr>
        <p:xfrm>
          <a:off x="395536" y="2257207"/>
          <a:ext cx="8460432" cy="3720480"/>
        </p:xfrm>
        <a:graphic>
          <a:graphicData uri="http://schemas.openxmlformats.org/drawingml/2006/table">
            <a:tbl>
              <a:tblPr firstRow="1" firstCol="1" lastRow="1" lastCol="1" bandRow="1" bandCol="1">
                <a:tableStyleId>{5C22544A-7EE6-4342-B048-85BDC9FD1C3A}</a:tableStyleId>
              </a:tblPr>
              <a:tblGrid>
                <a:gridCol w="8460432"/>
              </a:tblGrid>
              <a:tr h="3720480">
                <a:tc>
                  <a:txBody>
                    <a:bodyPr/>
                    <a:lstStyle/>
                    <a:p>
                      <a:pPr marL="285750" indent="-285750" eaLnBrk="1" hangingPunct="1">
                        <a:spcBef>
                          <a:spcPts val="600"/>
                        </a:spcBef>
                        <a:buFont typeface="Arial" panose="020B0604020202020204" pitchFamily="34" charset="0"/>
                        <a:buChar char="•"/>
                      </a:pPr>
                      <a:r>
                        <a:rPr lang="en-GB" altLang="en-US" sz="2400" b="0" dirty="0" smtClean="0">
                          <a:solidFill>
                            <a:schemeClr val="tx1">
                              <a:lumMod val="65000"/>
                              <a:lumOff val="35000"/>
                            </a:schemeClr>
                          </a:solidFill>
                        </a:rPr>
                        <a:t>E.g. th</a:t>
                      </a:r>
                      <a:r>
                        <a:rPr lang="en-GB" altLang="en-US" sz="2400" b="0" baseline="0" dirty="0" smtClean="0">
                          <a:solidFill>
                            <a:schemeClr val="tx1">
                              <a:lumMod val="65000"/>
                              <a:lumOff val="35000"/>
                            </a:schemeClr>
                          </a:solidFill>
                        </a:rPr>
                        <a:t>e list of courses you are going to attend at UoE + the corresponding courses at your home institution</a:t>
                      </a:r>
                      <a:endParaRPr lang="en-GB" sz="2400" b="0" dirty="0" smtClean="0">
                        <a:solidFill>
                          <a:schemeClr val="tx1">
                            <a:lumMod val="65000"/>
                            <a:lumOff val="35000"/>
                          </a:schemeClr>
                        </a:solidFill>
                      </a:endParaRPr>
                    </a:p>
                    <a:p>
                      <a:pPr marL="285750" marR="0" lvl="1"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GB" sz="2400" b="0" dirty="0" smtClean="0">
                          <a:solidFill>
                            <a:schemeClr val="tx1">
                              <a:lumMod val="65000"/>
                              <a:lumOff val="35000"/>
                            </a:schemeClr>
                          </a:solidFill>
                        </a:rPr>
                        <a:t>Full credit load (60 Edinburgh</a:t>
                      </a:r>
                      <a:r>
                        <a:rPr lang="en-GB" sz="2400" b="0" baseline="0" dirty="0" smtClean="0">
                          <a:solidFill>
                            <a:schemeClr val="tx1">
                              <a:lumMod val="65000"/>
                              <a:lumOff val="35000"/>
                            </a:schemeClr>
                          </a:solidFill>
                        </a:rPr>
                        <a:t> credits per semester) </a:t>
                      </a:r>
                    </a:p>
                    <a:p>
                      <a:pPr marL="285750" indent="-285750" eaLnBrk="1" hangingPunct="1">
                        <a:spcBef>
                          <a:spcPts val="600"/>
                        </a:spcBef>
                        <a:buFont typeface="Arial" panose="020B0604020202020204" pitchFamily="34" charset="0"/>
                        <a:buChar char="•"/>
                      </a:pPr>
                      <a:r>
                        <a:rPr lang="en-GB" altLang="en-US" sz="2400" b="0" dirty="0" smtClean="0">
                          <a:solidFill>
                            <a:schemeClr val="tx1">
                              <a:lumMod val="65000"/>
                              <a:lumOff val="35000"/>
                            </a:schemeClr>
                          </a:solidFill>
                        </a:rPr>
                        <a:t>3 signatures: Student, Home</a:t>
                      </a:r>
                      <a:r>
                        <a:rPr lang="en-GB" altLang="en-US" sz="2400" b="0" baseline="0" dirty="0" smtClean="0">
                          <a:solidFill>
                            <a:schemeClr val="tx1">
                              <a:lumMod val="65000"/>
                              <a:lumOff val="35000"/>
                            </a:schemeClr>
                          </a:solidFill>
                        </a:rPr>
                        <a:t> University</a:t>
                      </a:r>
                      <a:r>
                        <a:rPr lang="en-GB" altLang="en-US" sz="2400" b="0" dirty="0" smtClean="0">
                          <a:solidFill>
                            <a:schemeClr val="tx1">
                              <a:lumMod val="65000"/>
                              <a:lumOff val="35000"/>
                            </a:schemeClr>
                          </a:solidFill>
                        </a:rPr>
                        <a:t> </a:t>
                      </a:r>
                      <a:r>
                        <a:rPr lang="en-GB" altLang="en-US" sz="2400" b="0" baseline="0" dirty="0" smtClean="0">
                          <a:solidFill>
                            <a:schemeClr val="tx1">
                              <a:lumMod val="65000"/>
                              <a:lumOff val="35000"/>
                            </a:schemeClr>
                          </a:solidFill>
                        </a:rPr>
                        <a:t>and Visiting Student Office at UoE</a:t>
                      </a:r>
                    </a:p>
                    <a:p>
                      <a:pPr marL="285750" indent="-285750" eaLnBrk="1" hangingPunct="1">
                        <a:spcBef>
                          <a:spcPts val="600"/>
                        </a:spcBef>
                        <a:buFont typeface="Arial" panose="020B0604020202020204" pitchFamily="34" charset="0"/>
                        <a:buChar char="•"/>
                      </a:pPr>
                      <a:r>
                        <a:rPr lang="en-GB" altLang="en-US" sz="2400" b="0" baseline="0" dirty="0" smtClean="0">
                          <a:solidFill>
                            <a:schemeClr val="tx1">
                              <a:lumMod val="65000"/>
                              <a:lumOff val="35000"/>
                            </a:schemeClr>
                          </a:solidFill>
                        </a:rPr>
                        <a:t>Electronic signatures are accepted</a:t>
                      </a:r>
                    </a:p>
                    <a:p>
                      <a:pPr marL="285750" indent="-285750" eaLnBrk="1" hangingPunct="1">
                        <a:spcBef>
                          <a:spcPts val="600"/>
                        </a:spcBef>
                        <a:buFont typeface="Arial" panose="020B0604020202020204" pitchFamily="34" charset="0"/>
                        <a:buChar char="•"/>
                      </a:pPr>
                      <a:r>
                        <a:rPr lang="en-GB" altLang="en-US" sz="2400" b="0" baseline="0" dirty="0" smtClean="0">
                          <a:solidFill>
                            <a:schemeClr val="tx1">
                              <a:lumMod val="65000"/>
                              <a:lumOff val="35000"/>
                            </a:schemeClr>
                          </a:solidFill>
                        </a:rPr>
                        <a:t>Upload fully signed form to Mobility Online within 2 weeks of arrival</a:t>
                      </a:r>
                    </a:p>
                    <a:p>
                      <a:pPr marL="285750" indent="-285750" eaLnBrk="1" hangingPunct="1">
                        <a:spcBef>
                          <a:spcPts val="600"/>
                        </a:spcBef>
                        <a:buFont typeface="Arial" panose="020B0604020202020204" pitchFamily="34" charset="0"/>
                        <a:buChar char="•"/>
                      </a:pPr>
                      <a:r>
                        <a:rPr lang="en-GB" altLang="en-US" sz="2400" b="0" baseline="0" dirty="0" smtClean="0">
                          <a:solidFill>
                            <a:schemeClr val="tx1">
                              <a:lumMod val="65000"/>
                              <a:lumOff val="35000"/>
                            </a:schemeClr>
                          </a:solidFill>
                        </a:rPr>
                        <a:t>Any changes have to be submitted within one month of arrival</a:t>
                      </a:r>
                      <a:endParaRPr lang="en-GB" altLang="en-US" sz="2400" b="0" dirty="0">
                        <a:solidFill>
                          <a:schemeClr val="tx1">
                            <a:lumMod val="65000"/>
                            <a:lumOff val="35000"/>
                          </a:schemeClr>
                        </a:solidFill>
                      </a:endParaRPr>
                    </a:p>
                  </a:txBody>
                  <a:tcPr marL="68580" marR="68580" marT="0" marB="0">
                    <a:noFill/>
                  </a:tcPr>
                </a:tc>
              </a:tr>
            </a:tbl>
          </a:graphicData>
        </a:graphic>
      </p:graphicFrame>
    </p:spTree>
    <p:extLst>
      <p:ext uri="{BB962C8B-B14F-4D97-AF65-F5344CB8AC3E}">
        <p14:creationId xmlns:p14="http://schemas.microsoft.com/office/powerpoint/2010/main" val="21393265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b="68810"/>
          <a:stretch/>
        </p:blipFill>
        <p:spPr>
          <a:xfrm>
            <a:off x="0" y="1"/>
            <a:ext cx="9144000" cy="1897166"/>
          </a:xfrm>
          <a:prstGeom prst="rect">
            <a:avLst/>
          </a:prstGeom>
        </p:spPr>
      </p:pic>
      <p:sp>
        <p:nvSpPr>
          <p:cNvPr id="14" name="Rectangle 13"/>
          <p:cNvSpPr/>
          <p:nvPr/>
        </p:nvSpPr>
        <p:spPr>
          <a:xfrm>
            <a:off x="1" y="1196752"/>
            <a:ext cx="9143999" cy="576064"/>
          </a:xfrm>
          <a:prstGeom prst="rect">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95536" y="1556792"/>
            <a:ext cx="6480720" cy="864096"/>
          </a:xfrm>
        </p:spPr>
        <p:txBody>
          <a:bodyPr>
            <a:normAutofit fontScale="90000"/>
          </a:bodyPr>
          <a:lstStyle/>
          <a:p>
            <a:r>
              <a:rPr lang="en-GB" dirty="0" smtClean="0"/>
              <a:t>Grant Contract</a:t>
            </a:r>
            <a:r>
              <a:rPr lang="en-GB" dirty="0"/>
              <a:t/>
            </a:r>
            <a:br>
              <a:rPr lang="en-GB" dirty="0"/>
            </a:br>
            <a:r>
              <a:rPr lang="en-GB" dirty="0"/>
              <a:t/>
            </a:r>
            <a:br>
              <a:rPr lang="en-GB" dirty="0"/>
            </a:br>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982013832"/>
              </p:ext>
            </p:extLst>
          </p:nvPr>
        </p:nvGraphicFramePr>
        <p:xfrm>
          <a:off x="323528" y="2132856"/>
          <a:ext cx="8136904" cy="5120640"/>
        </p:xfrm>
        <a:graphic>
          <a:graphicData uri="http://schemas.openxmlformats.org/drawingml/2006/table">
            <a:tbl>
              <a:tblPr firstRow="1" firstCol="1" lastRow="1" lastCol="1" bandRow="1" bandCol="1">
                <a:tableStyleId>{5C22544A-7EE6-4342-B048-85BDC9FD1C3A}</a:tableStyleId>
              </a:tblPr>
              <a:tblGrid>
                <a:gridCol w="8136904"/>
              </a:tblGrid>
              <a:tr h="3365863">
                <a:tc>
                  <a:txBody>
                    <a:bodyPr/>
                    <a:lstStyle/>
                    <a:p>
                      <a:pPr marL="285750" indent="-285750" eaLnBrk="1" hangingPunct="1">
                        <a:spcBef>
                          <a:spcPct val="50000"/>
                        </a:spcBef>
                        <a:buFont typeface="Arial" panose="020B0604020202020204" pitchFamily="34" charset="0"/>
                        <a:buChar char="•"/>
                      </a:pPr>
                      <a:r>
                        <a:rPr lang="en-GB" altLang="en-US" sz="2400" b="0" dirty="0" smtClean="0">
                          <a:solidFill>
                            <a:schemeClr val="tx1">
                              <a:lumMod val="65000"/>
                              <a:lumOff val="35000"/>
                            </a:schemeClr>
                          </a:solidFill>
                        </a:rPr>
                        <a:t>E.g.</a:t>
                      </a:r>
                      <a:r>
                        <a:rPr lang="en-GB" altLang="en-US" sz="2400" b="0" baseline="0" dirty="0" smtClean="0">
                          <a:solidFill>
                            <a:schemeClr val="tx1">
                              <a:lumMod val="65000"/>
                              <a:lumOff val="35000"/>
                            </a:schemeClr>
                          </a:solidFill>
                        </a:rPr>
                        <a:t> the terms and conditions of your grants</a:t>
                      </a:r>
                      <a:endParaRPr lang="en-GB" altLang="en-US" sz="2400" b="0" dirty="0" smtClean="0">
                        <a:solidFill>
                          <a:schemeClr val="tx1">
                            <a:lumMod val="65000"/>
                            <a:lumOff val="35000"/>
                          </a:schemeClr>
                        </a:solidFill>
                      </a:endParaRPr>
                    </a:p>
                    <a:p>
                      <a:pPr marL="285750" marR="0" lvl="1" indent="-285750" algn="l" defTabSz="914400" rtl="0" eaLnBrk="1" fontAlgn="auto" latinLnBrk="0" hangingPunct="1">
                        <a:lnSpc>
                          <a:spcPct val="100000"/>
                        </a:lnSpc>
                        <a:spcBef>
                          <a:spcPct val="50000"/>
                        </a:spcBef>
                        <a:spcAft>
                          <a:spcPts val="0"/>
                        </a:spcAft>
                        <a:buClrTx/>
                        <a:buSzTx/>
                        <a:buFont typeface="Arial" panose="020B0604020202020204" pitchFamily="34" charset="0"/>
                        <a:buChar char="•"/>
                        <a:tabLst/>
                        <a:defRPr/>
                      </a:pPr>
                      <a:r>
                        <a:rPr lang="en-GB" sz="2400" b="0" baseline="0" dirty="0" smtClean="0">
                          <a:solidFill>
                            <a:schemeClr val="tx1">
                              <a:lumMod val="65000"/>
                              <a:lumOff val="35000"/>
                            </a:schemeClr>
                          </a:solidFill>
                        </a:rPr>
                        <a:t>Make sure you have completed ALL your personal details on Mobility Online before printing</a:t>
                      </a:r>
                    </a:p>
                    <a:p>
                      <a:pPr marL="285750" marR="0" lvl="1" indent="-285750" algn="l" defTabSz="914400" rtl="0" eaLnBrk="1" fontAlgn="auto" latinLnBrk="0" hangingPunct="1">
                        <a:lnSpc>
                          <a:spcPct val="100000"/>
                        </a:lnSpc>
                        <a:spcBef>
                          <a:spcPct val="50000"/>
                        </a:spcBef>
                        <a:spcAft>
                          <a:spcPts val="0"/>
                        </a:spcAft>
                        <a:buClrTx/>
                        <a:buSzTx/>
                        <a:buFont typeface="Arial" panose="020B0604020202020204" pitchFamily="34" charset="0"/>
                        <a:buChar char="•"/>
                        <a:tabLst/>
                        <a:defRPr/>
                      </a:pPr>
                      <a:r>
                        <a:rPr lang="en-GB" sz="2400" b="0" baseline="0" dirty="0" smtClean="0">
                          <a:solidFill>
                            <a:schemeClr val="tx1">
                              <a:lumMod val="65000"/>
                              <a:lumOff val="35000"/>
                            </a:schemeClr>
                          </a:solidFill>
                        </a:rPr>
                        <a:t>Electronic signatures are accepted</a:t>
                      </a:r>
                    </a:p>
                    <a:p>
                      <a:pPr marL="285750" marR="0" lvl="1" indent="-285750" algn="l" defTabSz="914400" rtl="0" eaLnBrk="1" fontAlgn="auto" latinLnBrk="0" hangingPunct="1">
                        <a:lnSpc>
                          <a:spcPct val="100000"/>
                        </a:lnSpc>
                        <a:spcBef>
                          <a:spcPct val="50000"/>
                        </a:spcBef>
                        <a:spcAft>
                          <a:spcPts val="0"/>
                        </a:spcAft>
                        <a:buClrTx/>
                        <a:buSzTx/>
                        <a:buFont typeface="Arial" panose="020B0604020202020204" pitchFamily="34" charset="0"/>
                        <a:buChar char="•"/>
                        <a:tabLst/>
                        <a:defRPr/>
                      </a:pPr>
                      <a:r>
                        <a:rPr lang="en-GB" altLang="en-US" sz="2400" b="0" baseline="0" dirty="0" smtClean="0">
                          <a:solidFill>
                            <a:schemeClr val="tx1">
                              <a:lumMod val="65000"/>
                              <a:lumOff val="35000"/>
                            </a:schemeClr>
                          </a:solidFill>
                        </a:rPr>
                        <a:t>Upload fully signed form within 2 weeks of arrival</a:t>
                      </a:r>
                    </a:p>
                    <a:p>
                      <a:pPr marL="285750" marR="0" lvl="1" indent="-285750" algn="l" defTabSz="914400" rtl="0" eaLnBrk="1" fontAlgn="auto" latinLnBrk="0" hangingPunct="1">
                        <a:lnSpc>
                          <a:spcPct val="100000"/>
                        </a:lnSpc>
                        <a:spcBef>
                          <a:spcPct val="50000"/>
                        </a:spcBef>
                        <a:spcAft>
                          <a:spcPts val="0"/>
                        </a:spcAft>
                        <a:buClrTx/>
                        <a:buSzTx/>
                        <a:buFont typeface="Arial" panose="020B0604020202020204" pitchFamily="34" charset="0"/>
                        <a:buChar char="•"/>
                        <a:tabLst/>
                        <a:defRPr/>
                      </a:pPr>
                      <a:r>
                        <a:rPr lang="en-GB" sz="2400" b="0" baseline="0" dirty="0" smtClean="0">
                          <a:solidFill>
                            <a:schemeClr val="tx1">
                              <a:lumMod val="65000"/>
                              <a:lumOff val="35000"/>
                            </a:schemeClr>
                          </a:solidFill>
                        </a:rPr>
                        <a:t>The dates on your certificate of arrival and departure take precedence over the dates written on your grant contract</a:t>
                      </a:r>
                    </a:p>
                    <a:p>
                      <a:pPr marL="285750" marR="0" lvl="1" indent="-285750" algn="l" defTabSz="914400" rtl="0" eaLnBrk="1" fontAlgn="auto" latinLnBrk="0" hangingPunct="1">
                        <a:lnSpc>
                          <a:spcPct val="100000"/>
                        </a:lnSpc>
                        <a:spcBef>
                          <a:spcPct val="50000"/>
                        </a:spcBef>
                        <a:spcAft>
                          <a:spcPts val="0"/>
                        </a:spcAft>
                        <a:buClrTx/>
                        <a:buSzTx/>
                        <a:buFont typeface="Arial" panose="020B0604020202020204" pitchFamily="34" charset="0"/>
                        <a:buChar char="•"/>
                        <a:tabLst/>
                        <a:defRPr/>
                      </a:pPr>
                      <a:endParaRPr lang="en-GB" sz="2400" b="0" baseline="0" dirty="0" smtClean="0">
                        <a:solidFill>
                          <a:schemeClr val="tx1">
                            <a:lumMod val="65000"/>
                            <a:lumOff val="35000"/>
                          </a:schemeClr>
                        </a:solidFill>
                      </a:endParaRPr>
                    </a:p>
                    <a:p>
                      <a:pPr eaLnBrk="1" hangingPunct="1">
                        <a:spcBef>
                          <a:spcPct val="50000"/>
                        </a:spcBef>
                      </a:pPr>
                      <a:endParaRPr lang="en-GB" altLang="en-US" sz="2400" dirty="0" smtClean="0">
                        <a:solidFill>
                          <a:schemeClr val="tx1">
                            <a:lumMod val="65000"/>
                            <a:lumOff val="35000"/>
                          </a:schemeClr>
                        </a:solidFill>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258913">
                <a:tc>
                  <a:txBody>
                    <a:bodyPr/>
                    <a:lstStyle/>
                    <a:p>
                      <a:endParaRPr lang="en-GB" sz="2400" dirty="0">
                        <a:solidFill>
                          <a:schemeClr val="tx1">
                            <a:lumMod val="65000"/>
                            <a:lumOff val="35000"/>
                          </a:schemeClr>
                        </a:solidFill>
                      </a:endParaRPr>
                    </a:p>
                  </a:txBody>
                  <a:tcPr marL="68580" marR="68580" marT="0" marB="0">
                    <a:lnL w="12700" cmpd="sng">
                      <a:noFill/>
                    </a:lnL>
                    <a:lnR w="12700" cmpd="sng">
                      <a:noFill/>
                    </a:lnR>
                    <a:lnT w="38100" cmpd="sng">
                      <a:noFill/>
                    </a:lnT>
                    <a:lnB w="38100" cmpd="sng">
                      <a:noFill/>
                    </a:lnB>
                    <a:lnTlToBr w="12700" cmpd="sng">
                      <a:noFill/>
                      <a:prstDash val="solid"/>
                    </a:lnTlToBr>
                    <a:lnBlToTr w="12700" cmpd="sng">
                      <a:noFill/>
                      <a:prstDash val="solid"/>
                    </a:lnBlToTr>
                    <a:noFill/>
                  </a:tcPr>
                </a:tc>
              </a:tr>
              <a:tr h="263656">
                <a:tc>
                  <a:txBody>
                    <a:bodyPr/>
                    <a:lstStyle/>
                    <a:p>
                      <a:endParaRPr lang="en-GB" sz="2400" dirty="0">
                        <a:solidFill>
                          <a:schemeClr val="tx1">
                            <a:lumMod val="65000"/>
                            <a:lumOff val="35000"/>
                          </a:schemeClr>
                        </a:solidFill>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10227523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b="68810"/>
          <a:stretch/>
        </p:blipFill>
        <p:spPr>
          <a:xfrm>
            <a:off x="0" y="1"/>
            <a:ext cx="9144000" cy="1897166"/>
          </a:xfrm>
          <a:prstGeom prst="rect">
            <a:avLst/>
          </a:prstGeom>
        </p:spPr>
      </p:pic>
      <p:sp>
        <p:nvSpPr>
          <p:cNvPr id="14" name="Rectangle 13"/>
          <p:cNvSpPr/>
          <p:nvPr/>
        </p:nvSpPr>
        <p:spPr>
          <a:xfrm>
            <a:off x="1" y="1196752"/>
            <a:ext cx="9143999" cy="576064"/>
          </a:xfrm>
          <a:prstGeom prst="rect">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95536" y="1556792"/>
            <a:ext cx="6480720" cy="864096"/>
          </a:xfrm>
        </p:spPr>
        <p:txBody>
          <a:bodyPr>
            <a:normAutofit fontScale="90000"/>
          </a:bodyPr>
          <a:lstStyle/>
          <a:p>
            <a:r>
              <a:rPr lang="en-GB" dirty="0" smtClean="0"/>
              <a:t>Certificate of Arrival</a:t>
            </a:r>
            <a:r>
              <a:rPr lang="en-GB" dirty="0"/>
              <a:t/>
            </a:r>
            <a:br>
              <a:rPr lang="en-GB" dirty="0"/>
            </a:br>
            <a:r>
              <a:rPr lang="en-GB" dirty="0"/>
              <a:t/>
            </a:r>
            <a:br>
              <a:rPr lang="en-GB" dirty="0"/>
            </a:br>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2910864101"/>
              </p:ext>
            </p:extLst>
          </p:nvPr>
        </p:nvGraphicFramePr>
        <p:xfrm>
          <a:off x="364731" y="2651760"/>
          <a:ext cx="8136904" cy="4206240"/>
        </p:xfrm>
        <a:graphic>
          <a:graphicData uri="http://schemas.openxmlformats.org/drawingml/2006/table">
            <a:tbl>
              <a:tblPr firstRow="1" firstCol="1" lastRow="1" lastCol="1" bandRow="1" bandCol="1">
                <a:tableStyleId>{5C22544A-7EE6-4342-B048-85BDC9FD1C3A}</a:tableStyleId>
              </a:tblPr>
              <a:tblGrid>
                <a:gridCol w="8136904"/>
              </a:tblGrid>
              <a:tr h="3271668">
                <a:tc>
                  <a:txBody>
                    <a:bodyPr/>
                    <a:lstStyle/>
                    <a:p>
                      <a:pPr marL="285750" indent="-285750" eaLnBrk="1" hangingPunct="1">
                        <a:spcBef>
                          <a:spcPct val="50000"/>
                        </a:spcBef>
                        <a:buFont typeface="Arial" panose="020B0604020202020204" pitchFamily="34" charset="0"/>
                        <a:buChar char="•"/>
                      </a:pPr>
                      <a:r>
                        <a:rPr lang="en-GB" sz="2400" b="0" baseline="0" dirty="0" smtClean="0">
                          <a:solidFill>
                            <a:schemeClr val="tx1">
                              <a:lumMod val="65000"/>
                              <a:lumOff val="35000"/>
                            </a:schemeClr>
                          </a:solidFill>
                        </a:rPr>
                        <a:t>Only one signature required from your Visiting Student Office</a:t>
                      </a:r>
                    </a:p>
                    <a:p>
                      <a:pPr marL="285750" indent="-285750" eaLnBrk="1" hangingPunct="1">
                        <a:spcBef>
                          <a:spcPct val="50000"/>
                        </a:spcBef>
                        <a:buFont typeface="Arial" panose="020B0604020202020204" pitchFamily="34" charset="0"/>
                        <a:buChar char="•"/>
                      </a:pPr>
                      <a:r>
                        <a:rPr lang="en-GB" sz="2400" b="0" baseline="0" dirty="0" smtClean="0">
                          <a:solidFill>
                            <a:schemeClr val="tx1">
                              <a:lumMod val="65000"/>
                              <a:lumOff val="35000"/>
                            </a:schemeClr>
                          </a:solidFill>
                        </a:rPr>
                        <a:t>Either email the certificate of arrival or take it in person to the </a:t>
                      </a:r>
                      <a:r>
                        <a:rPr lang="en-GB" sz="2400" b="0" baseline="0" dirty="0" smtClean="0">
                          <a:solidFill>
                            <a:schemeClr val="tx1">
                              <a:lumMod val="65000"/>
                              <a:lumOff val="35000"/>
                            </a:schemeClr>
                          </a:solidFill>
                          <a:hlinkClick r:id="rId4"/>
                        </a:rPr>
                        <a:t>relevant Visiting Student Office </a:t>
                      </a:r>
                      <a:endParaRPr lang="en-GB" sz="2400" b="0" baseline="0" dirty="0" smtClean="0">
                        <a:solidFill>
                          <a:schemeClr val="tx1">
                            <a:lumMod val="65000"/>
                            <a:lumOff val="35000"/>
                          </a:schemeClr>
                        </a:solidFill>
                      </a:endParaRPr>
                    </a:p>
                    <a:p>
                      <a:pPr marL="285750" marR="0" lvl="0" indent="-285750" algn="l" defTabSz="914400" rtl="0" eaLnBrk="1" fontAlgn="auto" latinLnBrk="0" hangingPunct="1">
                        <a:lnSpc>
                          <a:spcPct val="100000"/>
                        </a:lnSpc>
                        <a:spcBef>
                          <a:spcPct val="50000"/>
                        </a:spcBef>
                        <a:spcAft>
                          <a:spcPts val="0"/>
                        </a:spcAft>
                        <a:buClrTx/>
                        <a:buSzTx/>
                        <a:buFont typeface="Arial" panose="020B0604020202020204" pitchFamily="34" charset="0"/>
                        <a:buChar char="•"/>
                        <a:tabLst/>
                        <a:defRPr/>
                      </a:pPr>
                      <a:r>
                        <a:rPr lang="en-GB" altLang="en-US" sz="2400" b="0" baseline="0" dirty="0" smtClean="0">
                          <a:solidFill>
                            <a:schemeClr val="tx1">
                              <a:lumMod val="65000"/>
                              <a:lumOff val="35000"/>
                            </a:schemeClr>
                          </a:solidFill>
                        </a:rPr>
                        <a:t>Upload signed form within 2 weeks of arrival</a:t>
                      </a:r>
                    </a:p>
                    <a:p>
                      <a:pPr marL="285750" indent="-285750" eaLnBrk="1" hangingPunct="1">
                        <a:spcBef>
                          <a:spcPct val="50000"/>
                        </a:spcBef>
                        <a:buFont typeface="Arial" panose="020B0604020202020204" pitchFamily="34" charset="0"/>
                        <a:buChar char="•"/>
                      </a:pPr>
                      <a:endParaRPr lang="en-GB" sz="2400" b="0" baseline="0" dirty="0" smtClean="0">
                        <a:solidFill>
                          <a:schemeClr val="tx1">
                            <a:lumMod val="65000"/>
                            <a:lumOff val="35000"/>
                          </a:schemeClr>
                        </a:solidFill>
                      </a:endParaRPr>
                    </a:p>
                    <a:p>
                      <a:pPr marL="285750" indent="-285750" eaLnBrk="1" hangingPunct="1">
                        <a:spcBef>
                          <a:spcPct val="50000"/>
                        </a:spcBef>
                        <a:buFont typeface="Arial" panose="020B0604020202020204" pitchFamily="34" charset="0"/>
                        <a:buChar char="•"/>
                      </a:pPr>
                      <a:endParaRPr lang="en-GB" sz="2400" b="0" baseline="0" dirty="0" smtClean="0">
                        <a:solidFill>
                          <a:schemeClr val="tx1">
                            <a:lumMod val="65000"/>
                            <a:lumOff val="35000"/>
                          </a:schemeClr>
                        </a:solidFill>
                      </a:endParaRPr>
                    </a:p>
                    <a:p>
                      <a:pPr eaLnBrk="1" hangingPunct="1">
                        <a:spcBef>
                          <a:spcPct val="50000"/>
                        </a:spcBef>
                      </a:pPr>
                      <a:endParaRPr lang="en-GB" altLang="en-US" sz="2400" dirty="0" smtClean="0">
                        <a:solidFill>
                          <a:schemeClr val="tx1">
                            <a:lumMod val="65000"/>
                            <a:lumOff val="35000"/>
                          </a:schemeClr>
                        </a:solidFill>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344386">
                <a:tc>
                  <a:txBody>
                    <a:bodyPr/>
                    <a:lstStyle/>
                    <a:p>
                      <a:endParaRPr lang="en-GB" sz="2400" dirty="0">
                        <a:solidFill>
                          <a:schemeClr val="tx1">
                            <a:lumMod val="65000"/>
                            <a:lumOff val="35000"/>
                          </a:schemeClr>
                        </a:solidFill>
                      </a:endParaRPr>
                    </a:p>
                  </a:txBody>
                  <a:tcPr marL="68580" marR="68580" marT="0" marB="0">
                    <a:lnL w="12700" cmpd="sng">
                      <a:noFill/>
                    </a:lnL>
                    <a:lnR w="12700" cmpd="sng">
                      <a:noFill/>
                    </a:lnR>
                    <a:lnT w="38100" cmpd="sng">
                      <a:noFill/>
                    </a:lnT>
                    <a:lnB w="38100" cmpd="sng">
                      <a:noFill/>
                    </a:lnB>
                    <a:lnTlToBr w="12700" cmpd="sng">
                      <a:noFill/>
                      <a:prstDash val="solid"/>
                    </a:lnTlToBr>
                    <a:lnBlToTr w="12700" cmpd="sng">
                      <a:noFill/>
                      <a:prstDash val="solid"/>
                    </a:lnBlToTr>
                    <a:noFill/>
                  </a:tcPr>
                </a:tc>
              </a:tr>
              <a:tr h="344386">
                <a:tc>
                  <a:txBody>
                    <a:bodyPr/>
                    <a:lstStyle/>
                    <a:p>
                      <a:endParaRPr lang="en-GB" sz="2400" dirty="0">
                        <a:solidFill>
                          <a:schemeClr val="tx1">
                            <a:lumMod val="65000"/>
                            <a:lumOff val="35000"/>
                          </a:schemeClr>
                        </a:solidFill>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19884858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b="68810"/>
          <a:stretch/>
        </p:blipFill>
        <p:spPr>
          <a:xfrm>
            <a:off x="0" y="1"/>
            <a:ext cx="9144000" cy="1897166"/>
          </a:xfrm>
          <a:prstGeom prst="rect">
            <a:avLst/>
          </a:prstGeom>
        </p:spPr>
      </p:pic>
      <p:sp>
        <p:nvSpPr>
          <p:cNvPr id="14" name="Rectangle 13"/>
          <p:cNvSpPr/>
          <p:nvPr/>
        </p:nvSpPr>
        <p:spPr>
          <a:xfrm>
            <a:off x="1" y="1196752"/>
            <a:ext cx="9143999" cy="576064"/>
          </a:xfrm>
          <a:prstGeom prst="rect">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95536" y="1556792"/>
            <a:ext cx="6480720" cy="864096"/>
          </a:xfrm>
        </p:spPr>
        <p:txBody>
          <a:bodyPr>
            <a:normAutofit fontScale="90000"/>
          </a:bodyPr>
          <a:lstStyle/>
          <a:p>
            <a:r>
              <a:rPr lang="en-GB" dirty="0" smtClean="0"/>
              <a:t>Grant Payments</a:t>
            </a:r>
            <a:r>
              <a:rPr lang="en-GB" dirty="0"/>
              <a:t/>
            </a:r>
            <a:br>
              <a:rPr lang="en-GB" dirty="0"/>
            </a:br>
            <a:r>
              <a:rPr lang="en-GB" dirty="0"/>
              <a:t/>
            </a:r>
            <a:br>
              <a:rPr lang="en-GB" dirty="0"/>
            </a:br>
            <a:endParaRPr lang="en-GB" dirty="0"/>
          </a:p>
        </p:txBody>
      </p:sp>
      <p:sp>
        <p:nvSpPr>
          <p:cNvPr id="7" name="Content Placeholder 2"/>
          <p:cNvSpPr txBox="1">
            <a:spLocks/>
          </p:cNvSpPr>
          <p:nvPr/>
        </p:nvSpPr>
        <p:spPr>
          <a:xfrm>
            <a:off x="467544" y="2420889"/>
            <a:ext cx="8229600" cy="3672408"/>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200" kern="1200">
                <a:solidFill>
                  <a:schemeClr val="bg1">
                    <a:lumMod val="50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50000"/>
              </a:spcBef>
              <a:buNone/>
            </a:pPr>
            <a:r>
              <a:rPr lang="en-GB" altLang="en-US" sz="2400" b="1" dirty="0" smtClean="0"/>
              <a:t>Approved</a:t>
            </a:r>
          </a:p>
          <a:p>
            <a:pPr marL="0" indent="0" algn="ctr">
              <a:spcBef>
                <a:spcPct val="50000"/>
              </a:spcBef>
              <a:buNone/>
            </a:pPr>
            <a:r>
              <a:rPr lang="en-GB" altLang="en-US" sz="2400" b="1" dirty="0" smtClean="0"/>
              <a:t>Learning Agreement</a:t>
            </a:r>
          </a:p>
          <a:p>
            <a:pPr marL="0" indent="0" algn="ctr">
              <a:spcBef>
                <a:spcPct val="50000"/>
              </a:spcBef>
              <a:buNone/>
            </a:pPr>
            <a:r>
              <a:rPr lang="en-GB" altLang="en-US" sz="2400" b="1" dirty="0"/>
              <a:t>+</a:t>
            </a:r>
            <a:endParaRPr lang="en-GB" altLang="en-US" sz="2400" b="1" dirty="0" smtClean="0"/>
          </a:p>
          <a:p>
            <a:pPr marL="0" indent="0" algn="ctr">
              <a:spcBef>
                <a:spcPct val="50000"/>
              </a:spcBef>
              <a:buNone/>
            </a:pPr>
            <a:r>
              <a:rPr lang="en-GB" altLang="en-US" sz="2400" b="1" dirty="0" smtClean="0"/>
              <a:t>Grant Contract</a:t>
            </a:r>
          </a:p>
          <a:p>
            <a:pPr marL="0" indent="0" algn="ctr">
              <a:spcBef>
                <a:spcPct val="50000"/>
              </a:spcBef>
              <a:buNone/>
            </a:pPr>
            <a:r>
              <a:rPr lang="en-GB" altLang="en-US" sz="2400" b="1" dirty="0" smtClean="0"/>
              <a:t>+</a:t>
            </a:r>
          </a:p>
          <a:p>
            <a:pPr marL="0" indent="0" algn="ctr">
              <a:spcBef>
                <a:spcPct val="50000"/>
              </a:spcBef>
              <a:buNone/>
            </a:pPr>
            <a:r>
              <a:rPr lang="en-GB" altLang="en-US" sz="2400" b="1" dirty="0" smtClean="0"/>
              <a:t>Certificate of Arrival</a:t>
            </a:r>
          </a:p>
          <a:p>
            <a:pPr marL="0" indent="0" algn="ctr">
              <a:spcBef>
                <a:spcPct val="50000"/>
              </a:spcBef>
              <a:buNone/>
            </a:pPr>
            <a:r>
              <a:rPr lang="en-GB" altLang="en-US" sz="2400" b="1" dirty="0" smtClean="0"/>
              <a:t>= </a:t>
            </a:r>
          </a:p>
          <a:p>
            <a:pPr marL="0" indent="0" algn="ctr">
              <a:spcBef>
                <a:spcPct val="50000"/>
              </a:spcBef>
              <a:buNone/>
            </a:pPr>
            <a:r>
              <a:rPr lang="en-GB" altLang="en-US" sz="2400" b="1" dirty="0" smtClean="0"/>
              <a:t>Travel Grant + 1</a:t>
            </a:r>
            <a:r>
              <a:rPr lang="en-GB" altLang="en-US" sz="2400" b="1" baseline="30000" dirty="0" smtClean="0"/>
              <a:t>st</a:t>
            </a:r>
            <a:r>
              <a:rPr lang="en-GB" altLang="en-US" sz="2400" b="1" dirty="0" smtClean="0"/>
              <a:t> Allocation of Subsistence Grant (70%)</a:t>
            </a:r>
          </a:p>
        </p:txBody>
      </p:sp>
    </p:spTree>
    <p:extLst>
      <p:ext uri="{BB962C8B-B14F-4D97-AF65-F5344CB8AC3E}">
        <p14:creationId xmlns:p14="http://schemas.microsoft.com/office/powerpoint/2010/main" val="15422537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b="68810"/>
          <a:stretch/>
        </p:blipFill>
        <p:spPr>
          <a:xfrm>
            <a:off x="0" y="1"/>
            <a:ext cx="9144000" cy="1897166"/>
          </a:xfrm>
          <a:prstGeom prst="rect">
            <a:avLst/>
          </a:prstGeom>
        </p:spPr>
      </p:pic>
      <p:sp>
        <p:nvSpPr>
          <p:cNvPr id="14" name="Rectangle 13"/>
          <p:cNvSpPr/>
          <p:nvPr/>
        </p:nvSpPr>
        <p:spPr>
          <a:xfrm>
            <a:off x="1" y="1196752"/>
            <a:ext cx="9143999" cy="576064"/>
          </a:xfrm>
          <a:prstGeom prst="rect">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95536" y="1556792"/>
            <a:ext cx="6480720" cy="864096"/>
          </a:xfrm>
        </p:spPr>
        <p:txBody>
          <a:bodyPr>
            <a:normAutofit fontScale="90000"/>
          </a:bodyPr>
          <a:lstStyle/>
          <a:p>
            <a:r>
              <a:rPr lang="en-GB" dirty="0" smtClean="0"/>
              <a:t>Grant Payments - Disclaimer</a:t>
            </a:r>
            <a:r>
              <a:rPr lang="en-GB" dirty="0"/>
              <a:t/>
            </a:r>
            <a:br>
              <a:rPr lang="en-GB" dirty="0"/>
            </a:br>
            <a:r>
              <a:rPr lang="en-GB" dirty="0"/>
              <a:t/>
            </a:r>
            <a:br>
              <a:rPr lang="en-GB" dirty="0"/>
            </a:br>
            <a:endParaRPr lang="en-GB" dirty="0"/>
          </a:p>
        </p:txBody>
      </p:sp>
      <p:sp>
        <p:nvSpPr>
          <p:cNvPr id="7" name="Content Placeholder 2"/>
          <p:cNvSpPr txBox="1">
            <a:spLocks/>
          </p:cNvSpPr>
          <p:nvPr/>
        </p:nvSpPr>
        <p:spPr>
          <a:xfrm>
            <a:off x="611560" y="3093918"/>
            <a:ext cx="8229600" cy="36724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200" kern="1200">
                <a:solidFill>
                  <a:schemeClr val="bg1">
                    <a:lumMod val="50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50000"/>
              </a:spcBef>
              <a:buNone/>
            </a:pPr>
            <a:endParaRPr lang="en-GB" altLang="en-US" sz="2400" b="1" dirty="0" smtClean="0"/>
          </a:p>
          <a:p>
            <a:pPr marL="0" indent="0">
              <a:spcBef>
                <a:spcPct val="50000"/>
              </a:spcBef>
              <a:buNone/>
            </a:pPr>
            <a:r>
              <a:rPr lang="en-GB" altLang="en-US" sz="2400" b="1" dirty="0" smtClean="0"/>
              <a:t>Please note that once payments have been processed, the money can take up to a week to reach your account.</a:t>
            </a:r>
          </a:p>
        </p:txBody>
      </p:sp>
    </p:spTree>
    <p:extLst>
      <p:ext uri="{BB962C8B-B14F-4D97-AF65-F5344CB8AC3E}">
        <p14:creationId xmlns:p14="http://schemas.microsoft.com/office/powerpoint/2010/main" val="38073569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b="68810"/>
          <a:stretch/>
        </p:blipFill>
        <p:spPr>
          <a:xfrm>
            <a:off x="0" y="1"/>
            <a:ext cx="9144000" cy="1897166"/>
          </a:xfrm>
          <a:prstGeom prst="rect">
            <a:avLst/>
          </a:prstGeom>
        </p:spPr>
      </p:pic>
      <p:sp>
        <p:nvSpPr>
          <p:cNvPr id="14" name="Rectangle 13"/>
          <p:cNvSpPr/>
          <p:nvPr/>
        </p:nvSpPr>
        <p:spPr>
          <a:xfrm>
            <a:off x="1" y="1196752"/>
            <a:ext cx="9143999" cy="576064"/>
          </a:xfrm>
          <a:prstGeom prst="rect">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95536" y="1556792"/>
            <a:ext cx="6480720" cy="864096"/>
          </a:xfrm>
        </p:spPr>
        <p:txBody>
          <a:bodyPr>
            <a:normAutofit fontScale="90000"/>
          </a:bodyPr>
          <a:lstStyle/>
          <a:p>
            <a:r>
              <a:rPr lang="en-GB" dirty="0" smtClean="0"/>
              <a:t>Before Departure</a:t>
            </a:r>
            <a:r>
              <a:rPr lang="en-GB" dirty="0"/>
              <a:t/>
            </a:r>
            <a:br>
              <a:rPr lang="en-GB" dirty="0"/>
            </a:br>
            <a:r>
              <a:rPr lang="en-GB" dirty="0"/>
              <a:t/>
            </a:r>
            <a:br>
              <a:rPr lang="en-GB" dirty="0"/>
            </a:br>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3226434542"/>
              </p:ext>
            </p:extLst>
          </p:nvPr>
        </p:nvGraphicFramePr>
        <p:xfrm>
          <a:off x="395536" y="2492896"/>
          <a:ext cx="8136904" cy="548640"/>
        </p:xfrm>
        <a:graphic>
          <a:graphicData uri="http://schemas.openxmlformats.org/drawingml/2006/table">
            <a:tbl>
              <a:tblPr firstRow="1" firstCol="1" lastRow="1" lastCol="1" bandRow="1" bandCol="1">
                <a:tableStyleId>{5C22544A-7EE6-4342-B048-85BDC9FD1C3A}</a:tableStyleId>
              </a:tblPr>
              <a:tblGrid>
                <a:gridCol w="8136904"/>
              </a:tblGrid>
              <a:tr h="0">
                <a:tc>
                  <a:txBody>
                    <a:bodyPr/>
                    <a:lstStyle/>
                    <a:p>
                      <a:endParaRPr lang="en-GB" dirty="0">
                        <a:solidFill>
                          <a:schemeClr val="tx1">
                            <a:lumMod val="65000"/>
                            <a:lumOff val="35000"/>
                          </a:schemeClr>
                        </a:solidFill>
                      </a:endParaRPr>
                    </a:p>
                  </a:txBody>
                  <a:tcPr marL="68580" marR="68580" marT="0" marB="0">
                    <a:noFill/>
                  </a:tcPr>
                </a:tc>
              </a:tr>
              <a:tr h="0">
                <a:tc>
                  <a:txBody>
                    <a:bodyPr/>
                    <a:lstStyle/>
                    <a:p>
                      <a:endParaRPr lang="en-GB" dirty="0">
                        <a:solidFill>
                          <a:schemeClr val="tx1">
                            <a:lumMod val="65000"/>
                            <a:lumOff val="35000"/>
                          </a:schemeClr>
                        </a:solidFill>
                      </a:endParaRPr>
                    </a:p>
                  </a:txBody>
                  <a:tcPr marL="68580" marR="68580" marT="0" marB="0">
                    <a:noFill/>
                  </a:tcPr>
                </a:tc>
              </a:tr>
            </a:tbl>
          </a:graphicData>
        </a:graphic>
      </p:graphicFrame>
      <p:pic>
        <p:nvPicPr>
          <p:cNvPr id="7" name="Content Placeholder 3"/>
          <p:cNvPicPr>
            <a:picLocks noGrp="1" noChangeAspect="1"/>
          </p:cNvPicPr>
          <p:nvPr>
            <p:ph idx="1"/>
          </p:nvPr>
        </p:nvPicPr>
        <p:blipFill rotWithShape="1">
          <a:blip r:embed="rId4" cstate="print">
            <a:extLst>
              <a:ext uri="{28A0092B-C50C-407E-A947-70E740481C1C}">
                <a14:useLocalDpi xmlns:a14="http://schemas.microsoft.com/office/drawing/2010/main" val="0"/>
              </a:ext>
            </a:extLst>
          </a:blip>
          <a:srcRect l="186" t="37138" r="-248" b="31241"/>
          <a:stretch/>
        </p:blipFill>
        <p:spPr>
          <a:xfrm>
            <a:off x="0" y="0"/>
            <a:ext cx="9220912" cy="1956987"/>
          </a:xfrm>
        </p:spPr>
      </p:pic>
      <p:sp>
        <p:nvSpPr>
          <p:cNvPr id="8" name="Rectangle 7"/>
          <p:cNvSpPr/>
          <p:nvPr/>
        </p:nvSpPr>
        <p:spPr>
          <a:xfrm>
            <a:off x="1" y="1196752"/>
            <a:ext cx="9180511" cy="576064"/>
          </a:xfrm>
          <a:prstGeom prst="rect">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b="1" dirty="0" smtClean="0">
                <a:solidFill>
                  <a:srgbClr val="A2D050"/>
                </a:solidFill>
                <a:ea typeface="+mj-ea"/>
                <a:cs typeface="+mj-cs"/>
              </a:rPr>
              <a:t>   At the End of your Exchange</a:t>
            </a:r>
            <a:endParaRPr lang="en-GB" dirty="0"/>
          </a:p>
        </p:txBody>
      </p:sp>
      <p:sp>
        <p:nvSpPr>
          <p:cNvPr id="12" name="TextBox 11"/>
          <p:cNvSpPr txBox="1"/>
          <p:nvPr/>
        </p:nvSpPr>
        <p:spPr>
          <a:xfrm>
            <a:off x="251520" y="2564904"/>
            <a:ext cx="8568952" cy="3416320"/>
          </a:xfrm>
          <a:prstGeom prst="rect">
            <a:avLst/>
          </a:prstGeom>
          <a:noFill/>
        </p:spPr>
        <p:txBody>
          <a:bodyPr wrap="square" rtlCol="0">
            <a:spAutoFit/>
          </a:bodyPr>
          <a:lstStyle/>
          <a:p>
            <a:pPr marL="457200" indent="-457200">
              <a:buFont typeface="+mj-lt"/>
              <a:buAutoNum type="arabicPeriod"/>
            </a:pPr>
            <a:r>
              <a:rPr lang="en-GB" sz="2400" b="1" dirty="0" smtClean="0">
                <a:solidFill>
                  <a:schemeClr val="tx1">
                    <a:lumMod val="65000"/>
                    <a:lumOff val="35000"/>
                  </a:schemeClr>
                </a:solidFill>
              </a:rPr>
              <a:t>You must submit a Certificate of Departure</a:t>
            </a:r>
          </a:p>
          <a:p>
            <a:r>
              <a:rPr lang="en-GB" sz="2400" dirty="0" smtClean="0">
                <a:solidFill>
                  <a:schemeClr val="tx1">
                    <a:lumMod val="65000"/>
                    <a:lumOff val="35000"/>
                  </a:schemeClr>
                </a:solidFill>
              </a:rPr>
              <a:t>(same process as for the Certificate of Arrival)</a:t>
            </a:r>
          </a:p>
          <a:p>
            <a:pPr marL="457200" indent="-457200">
              <a:buFont typeface="+mj-lt"/>
              <a:buAutoNum type="arabicPeriod"/>
            </a:pPr>
            <a:endParaRPr lang="en-GB" sz="2400" b="1" dirty="0" smtClean="0">
              <a:solidFill>
                <a:schemeClr val="tx1">
                  <a:lumMod val="65000"/>
                  <a:lumOff val="35000"/>
                </a:schemeClr>
              </a:solidFill>
            </a:endParaRPr>
          </a:p>
          <a:p>
            <a:r>
              <a:rPr lang="en-GB" sz="2400" b="1" dirty="0" smtClean="0">
                <a:solidFill>
                  <a:schemeClr val="tx1">
                    <a:lumMod val="65000"/>
                    <a:lumOff val="35000"/>
                  </a:schemeClr>
                </a:solidFill>
              </a:rPr>
              <a:t>2.    You must complete the Erasmus Feedback Report</a:t>
            </a:r>
          </a:p>
          <a:p>
            <a:r>
              <a:rPr lang="en-GB" altLang="en-US" sz="2400" dirty="0" smtClean="0">
                <a:solidFill>
                  <a:schemeClr val="tx1">
                    <a:lumMod val="65000"/>
                    <a:lumOff val="35000"/>
                  </a:schemeClr>
                </a:solidFill>
              </a:rPr>
              <a:t>(This is not sent by UoE but by the European Commission)</a:t>
            </a:r>
          </a:p>
          <a:p>
            <a:endParaRPr lang="en-GB" altLang="en-US" sz="2400" dirty="0" smtClean="0">
              <a:solidFill>
                <a:schemeClr val="tx1">
                  <a:lumMod val="65000"/>
                  <a:lumOff val="35000"/>
                </a:schemeClr>
              </a:solidFill>
            </a:endParaRPr>
          </a:p>
          <a:p>
            <a:r>
              <a:rPr lang="en-GB" altLang="en-US" sz="2400" dirty="0" smtClean="0">
                <a:solidFill>
                  <a:schemeClr val="tx1">
                    <a:lumMod val="65000"/>
                    <a:lumOff val="35000"/>
                  </a:schemeClr>
                </a:solidFill>
              </a:rPr>
              <a:t>Please note that both documents are required to receive your final allocation payment (30%).</a:t>
            </a:r>
          </a:p>
          <a:p>
            <a:endParaRPr lang="en-GB" sz="2400" b="1" dirty="0">
              <a:solidFill>
                <a:schemeClr val="tx1">
                  <a:lumMod val="65000"/>
                  <a:lumOff val="35000"/>
                </a:schemeClr>
              </a:solidFill>
            </a:endParaRPr>
          </a:p>
        </p:txBody>
      </p:sp>
    </p:spTree>
    <p:extLst>
      <p:ext uri="{BB962C8B-B14F-4D97-AF65-F5344CB8AC3E}">
        <p14:creationId xmlns:p14="http://schemas.microsoft.com/office/powerpoint/2010/main" val="32488798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K:\Int\General\Communications &amp; IT Team\Publications\Images 2011\Summer School\Summer School website\eu_quad_04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80650" cy="386104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475656" y="3861048"/>
            <a:ext cx="7272808" cy="432048"/>
          </a:xfrm>
        </p:spPr>
        <p:txBody>
          <a:bodyPr>
            <a:normAutofit fontScale="90000"/>
          </a:bodyPr>
          <a:lstStyle/>
          <a:p>
            <a:pPr marL="0" indent="0"/>
            <a:r>
              <a:rPr lang="en-GB" dirty="0">
                <a:solidFill>
                  <a:schemeClr val="bg1"/>
                </a:solidFill>
              </a:rPr>
              <a:t>Have a fantastic year in Edinburgh!</a:t>
            </a:r>
            <a:br>
              <a:rPr lang="en-GB" dirty="0">
                <a:solidFill>
                  <a:schemeClr val="bg1"/>
                </a:solidFill>
              </a:rPr>
            </a:br>
            <a:r>
              <a:rPr lang="en-GB" dirty="0">
                <a:solidFill>
                  <a:schemeClr val="bg1"/>
                </a:solidFill>
              </a:rPr>
              <a:t> </a:t>
            </a:r>
            <a:r>
              <a:rPr lang="en-GB" dirty="0" smtClean="0"/>
              <a:t/>
            </a:r>
            <a:br>
              <a:rPr lang="en-GB" dirty="0" smtClean="0"/>
            </a:br>
            <a:endParaRPr lang="en-GB" dirty="0"/>
          </a:p>
        </p:txBody>
      </p:sp>
      <p:sp>
        <p:nvSpPr>
          <p:cNvPr id="3" name="Content Placeholder 2"/>
          <p:cNvSpPr>
            <a:spLocks noGrp="1"/>
          </p:cNvSpPr>
          <p:nvPr>
            <p:ph idx="1"/>
          </p:nvPr>
        </p:nvSpPr>
        <p:spPr>
          <a:xfrm>
            <a:off x="539552" y="4077072"/>
            <a:ext cx="8229600" cy="1944217"/>
          </a:xfrm>
        </p:spPr>
        <p:txBody>
          <a:bodyPr>
            <a:normAutofit/>
          </a:bodyPr>
          <a:lstStyle/>
          <a:p>
            <a:pPr marL="0" indent="0" algn="ctr">
              <a:buNone/>
            </a:pPr>
            <a:r>
              <a:rPr lang="en-GB" sz="2200" b="1" dirty="0" smtClean="0"/>
              <a:t>For any queries relating to your Erasmus+ ICM funding, </a:t>
            </a:r>
          </a:p>
          <a:p>
            <a:pPr marL="0" indent="0" algn="ctr">
              <a:buNone/>
            </a:pPr>
            <a:r>
              <a:rPr lang="en-GB" sz="2200" b="1" dirty="0" smtClean="0"/>
              <a:t>please contact the International Office</a:t>
            </a:r>
          </a:p>
          <a:p>
            <a:pPr marL="0" indent="0" algn="ctr">
              <a:buNone/>
            </a:pPr>
            <a:r>
              <a:rPr lang="en-GB" sz="2200" b="1" u="sng" dirty="0" smtClean="0">
                <a:hlinkClick r:id="rId4"/>
              </a:rPr>
              <a:t>erasmus+icm@ed.ac.uk</a:t>
            </a:r>
            <a:endParaRPr lang="en-GB" sz="2200" b="1" u="sng" dirty="0" smtClean="0"/>
          </a:p>
          <a:p>
            <a:pPr marL="0" indent="0" algn="ctr">
              <a:buNone/>
            </a:pPr>
            <a:r>
              <a:rPr lang="en-GB" sz="2200" b="1" u="sng" dirty="0">
                <a:hlinkClick r:id="rId5"/>
              </a:rPr>
              <a:t>http://www.ed.ac.uk/study-abroad</a:t>
            </a:r>
            <a:endParaRPr lang="en-GB" sz="2200" b="1" u="sng" dirty="0"/>
          </a:p>
          <a:p>
            <a:pPr marL="0" indent="0" algn="ctr">
              <a:buNone/>
            </a:pPr>
            <a:endParaRPr lang="en-GB" sz="2200" b="1" u="sng" dirty="0"/>
          </a:p>
          <a:p>
            <a:pPr marL="0" indent="0">
              <a:buNone/>
            </a:pPr>
            <a:endParaRPr lang="en-GB" dirty="0"/>
          </a:p>
        </p:txBody>
      </p:sp>
    </p:spTree>
    <p:extLst>
      <p:ext uri="{BB962C8B-B14F-4D97-AF65-F5344CB8AC3E}">
        <p14:creationId xmlns:p14="http://schemas.microsoft.com/office/powerpoint/2010/main" val="29959717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b="54225"/>
          <a:stretch/>
        </p:blipFill>
        <p:spPr>
          <a:xfrm>
            <a:off x="12187" y="0"/>
            <a:ext cx="9144000" cy="2050991"/>
          </a:xfrm>
          <a:prstGeom prst="rect">
            <a:avLst/>
          </a:prstGeom>
        </p:spPr>
      </p:pic>
      <p:sp>
        <p:nvSpPr>
          <p:cNvPr id="9" name="Rectangle 8"/>
          <p:cNvSpPr/>
          <p:nvPr/>
        </p:nvSpPr>
        <p:spPr>
          <a:xfrm>
            <a:off x="12187" y="1268760"/>
            <a:ext cx="9143999" cy="576064"/>
          </a:xfrm>
          <a:prstGeom prst="rect">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467544" y="1196752"/>
            <a:ext cx="6480720" cy="1152128"/>
          </a:xfrm>
        </p:spPr>
        <p:txBody>
          <a:bodyPr>
            <a:normAutofit fontScale="90000"/>
          </a:bodyPr>
          <a:lstStyle/>
          <a:p>
            <a:r>
              <a:rPr lang="en-GB" dirty="0" smtClean="0"/>
              <a:t>Erasmus Outside Europe? </a:t>
            </a:r>
            <a:r>
              <a:rPr lang="en-GB" dirty="0"/>
              <a:t/>
            </a:r>
            <a:br>
              <a:rPr lang="en-GB" dirty="0"/>
            </a:br>
            <a:endParaRPr lang="en-GB" dirty="0"/>
          </a:p>
        </p:txBody>
      </p:sp>
      <p:sp>
        <p:nvSpPr>
          <p:cNvPr id="10" name="Content Placeholder 2"/>
          <p:cNvSpPr>
            <a:spLocks noGrp="1"/>
          </p:cNvSpPr>
          <p:nvPr>
            <p:ph idx="1"/>
          </p:nvPr>
        </p:nvSpPr>
        <p:spPr>
          <a:xfrm>
            <a:off x="467544" y="2564905"/>
            <a:ext cx="8229600" cy="3528391"/>
          </a:xfrm>
        </p:spPr>
        <p:txBody>
          <a:bodyPr>
            <a:normAutofit/>
          </a:bodyPr>
          <a:lstStyle/>
          <a:p>
            <a:pPr marL="0" indent="0">
              <a:spcBef>
                <a:spcPct val="50000"/>
              </a:spcBef>
              <a:buNone/>
            </a:pPr>
            <a:r>
              <a:rPr lang="en-GB" sz="2400" dirty="0"/>
              <a:t>For nearly 30 years, Europe has funded the Erasmus programme, which has enabled over three million European students to spend part of their studies in another higher education institution or in a company in Europe. </a:t>
            </a:r>
            <a:endParaRPr lang="en-GB" sz="2400" dirty="0" smtClean="0"/>
          </a:p>
          <a:p>
            <a:pPr marL="0" indent="0">
              <a:spcBef>
                <a:spcPct val="50000"/>
              </a:spcBef>
              <a:buNone/>
            </a:pPr>
            <a:endParaRPr lang="en-GB" sz="2400" dirty="0" smtClean="0"/>
          </a:p>
          <a:p>
            <a:pPr marL="0" indent="0">
              <a:spcBef>
                <a:spcPct val="50000"/>
              </a:spcBef>
              <a:buNone/>
            </a:pPr>
            <a:r>
              <a:rPr lang="en-GB" sz="2400" dirty="0" smtClean="0"/>
              <a:t>Erasmus</a:t>
            </a:r>
            <a:r>
              <a:rPr lang="en-GB" sz="2400" dirty="0"/>
              <a:t>+ now opens up these opportunities to other parts of the </a:t>
            </a:r>
            <a:r>
              <a:rPr lang="en-GB" sz="2400" dirty="0" smtClean="0"/>
              <a:t>world with the </a:t>
            </a:r>
            <a:r>
              <a:rPr lang="en-GB" sz="2400" b="1" dirty="0" smtClean="0"/>
              <a:t>Erasmus+ International Credit Mobility </a:t>
            </a:r>
            <a:r>
              <a:rPr lang="en-GB" sz="2400" dirty="0" smtClean="0"/>
              <a:t>programme.</a:t>
            </a:r>
            <a:endParaRPr lang="en-GB" sz="2400" dirty="0"/>
          </a:p>
          <a:p>
            <a:pPr marL="0" indent="0">
              <a:spcBef>
                <a:spcPct val="50000"/>
              </a:spcBef>
              <a:buNone/>
            </a:pPr>
            <a:endParaRPr lang="en-GB" altLang="en-US" sz="2400" dirty="0"/>
          </a:p>
        </p:txBody>
      </p:sp>
    </p:spTree>
    <p:extLst>
      <p:ext uri="{BB962C8B-B14F-4D97-AF65-F5344CB8AC3E}">
        <p14:creationId xmlns:p14="http://schemas.microsoft.com/office/powerpoint/2010/main" val="41510356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b="54225"/>
          <a:stretch/>
        </p:blipFill>
        <p:spPr>
          <a:xfrm>
            <a:off x="12187" y="0"/>
            <a:ext cx="9144000" cy="2050991"/>
          </a:xfrm>
          <a:prstGeom prst="rect">
            <a:avLst/>
          </a:prstGeom>
        </p:spPr>
      </p:pic>
      <p:sp>
        <p:nvSpPr>
          <p:cNvPr id="3" name="Content Placeholder 2"/>
          <p:cNvSpPr>
            <a:spLocks noGrp="1"/>
          </p:cNvSpPr>
          <p:nvPr>
            <p:ph idx="1"/>
          </p:nvPr>
        </p:nvSpPr>
        <p:spPr>
          <a:xfrm>
            <a:off x="467544" y="2564905"/>
            <a:ext cx="8229600" cy="3528391"/>
          </a:xfrm>
        </p:spPr>
        <p:txBody>
          <a:bodyPr>
            <a:normAutofit fontScale="92500" lnSpcReduction="10000"/>
          </a:bodyPr>
          <a:lstStyle/>
          <a:p>
            <a:pPr marL="540000" indent="0">
              <a:spcBef>
                <a:spcPts val="600"/>
              </a:spcBef>
              <a:buNone/>
            </a:pPr>
            <a:r>
              <a:rPr lang="en-GB" sz="2400" dirty="0" smtClean="0"/>
              <a:t>Erasmus funding comprises:</a:t>
            </a:r>
          </a:p>
          <a:p>
            <a:pPr marL="540000" indent="0">
              <a:spcBef>
                <a:spcPts val="600"/>
              </a:spcBef>
              <a:buNone/>
            </a:pPr>
            <a:endParaRPr lang="en-GB" sz="2400" dirty="0" smtClean="0"/>
          </a:p>
          <a:p>
            <a:pPr marL="882900">
              <a:spcBef>
                <a:spcPts val="600"/>
              </a:spcBef>
            </a:pPr>
            <a:r>
              <a:rPr lang="en-GB" sz="2400" dirty="0" smtClean="0"/>
              <a:t>A one-off Travel Grant:</a:t>
            </a:r>
          </a:p>
          <a:p>
            <a:pPr marL="882900">
              <a:spcBef>
                <a:spcPts val="600"/>
              </a:spcBef>
            </a:pPr>
            <a:endParaRPr lang="en-GB" sz="2400" dirty="0"/>
          </a:p>
          <a:p>
            <a:pPr marL="882900">
              <a:spcBef>
                <a:spcPts val="600"/>
              </a:spcBef>
            </a:pPr>
            <a:endParaRPr lang="en-GB" sz="2400" dirty="0" smtClean="0"/>
          </a:p>
          <a:p>
            <a:pPr marL="882900">
              <a:spcBef>
                <a:spcPts val="600"/>
              </a:spcBef>
            </a:pPr>
            <a:endParaRPr lang="en-GB" sz="2400" dirty="0"/>
          </a:p>
          <a:p>
            <a:pPr marL="882900">
              <a:spcBef>
                <a:spcPts val="600"/>
              </a:spcBef>
            </a:pPr>
            <a:endParaRPr lang="en-GB" sz="2400" dirty="0" smtClean="0"/>
          </a:p>
          <a:p>
            <a:pPr marL="882900">
              <a:spcBef>
                <a:spcPts val="600"/>
              </a:spcBef>
            </a:pPr>
            <a:endParaRPr lang="en-GB" sz="2400" dirty="0" smtClean="0"/>
          </a:p>
          <a:p>
            <a:pPr marL="882900">
              <a:spcBef>
                <a:spcPts val="600"/>
              </a:spcBef>
            </a:pPr>
            <a:r>
              <a:rPr lang="en-GB" sz="2400" dirty="0" smtClean="0"/>
              <a:t>A Subsistence </a:t>
            </a:r>
            <a:r>
              <a:rPr lang="en-GB" sz="2400" dirty="0"/>
              <a:t>Grant: </a:t>
            </a:r>
            <a:r>
              <a:rPr lang="en-GB" sz="2400" dirty="0" smtClean="0"/>
              <a:t>850 </a:t>
            </a:r>
            <a:r>
              <a:rPr lang="en-GB" sz="2400" dirty="0"/>
              <a:t>euros/month</a:t>
            </a:r>
          </a:p>
          <a:p>
            <a:pPr marL="540000" indent="0">
              <a:spcBef>
                <a:spcPts val="600"/>
              </a:spcBef>
              <a:buNone/>
            </a:pPr>
            <a:endParaRPr lang="en-GB" sz="2400" dirty="0" smtClean="0"/>
          </a:p>
        </p:txBody>
      </p:sp>
      <p:sp>
        <p:nvSpPr>
          <p:cNvPr id="9" name="Rectangle 8"/>
          <p:cNvSpPr/>
          <p:nvPr/>
        </p:nvSpPr>
        <p:spPr>
          <a:xfrm>
            <a:off x="12187" y="1268760"/>
            <a:ext cx="9143999" cy="576064"/>
          </a:xfrm>
          <a:prstGeom prst="rect">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467544" y="1196752"/>
            <a:ext cx="8496944" cy="1152128"/>
          </a:xfrm>
        </p:spPr>
        <p:txBody>
          <a:bodyPr>
            <a:normAutofit fontScale="90000"/>
          </a:bodyPr>
          <a:lstStyle/>
          <a:p>
            <a:r>
              <a:rPr lang="en-GB" dirty="0" smtClean="0"/>
              <a:t>Erasmus+ International Credit Mobility Funding</a:t>
            </a:r>
            <a:r>
              <a:rPr lang="en-GB" dirty="0"/>
              <a:t/>
            </a:r>
            <a:br>
              <a:rPr lang="en-GB" dirty="0"/>
            </a:b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1134635906"/>
              </p:ext>
            </p:extLst>
          </p:nvPr>
        </p:nvGraphicFramePr>
        <p:xfrm>
          <a:off x="1043608" y="3789040"/>
          <a:ext cx="6816080" cy="1483360"/>
        </p:xfrm>
        <a:graphic>
          <a:graphicData uri="http://schemas.openxmlformats.org/drawingml/2006/table">
            <a:tbl>
              <a:tblPr firstRow="1" bandRow="1">
                <a:tableStyleId>{F5AB1C69-6EDB-4FF4-983F-18BD219EF322}</a:tableStyleId>
              </a:tblPr>
              <a:tblGrid>
                <a:gridCol w="4464496"/>
                <a:gridCol w="2351584"/>
              </a:tblGrid>
              <a:tr h="370840">
                <a:tc>
                  <a:txBody>
                    <a:bodyPr/>
                    <a:lstStyle/>
                    <a:p>
                      <a:r>
                        <a:rPr lang="en-GB" dirty="0" smtClean="0"/>
                        <a:t>Country</a:t>
                      </a:r>
                      <a:r>
                        <a:rPr lang="en-GB" baseline="0" dirty="0" smtClean="0"/>
                        <a:t> of the Home Institution</a:t>
                      </a:r>
                      <a:endParaRPr lang="en-GB" dirty="0"/>
                    </a:p>
                  </a:txBody>
                  <a:tcPr/>
                </a:tc>
                <a:tc>
                  <a:txBody>
                    <a:bodyPr/>
                    <a:lstStyle/>
                    <a:p>
                      <a:r>
                        <a:rPr lang="en-GB" dirty="0" smtClean="0"/>
                        <a:t>Amount</a:t>
                      </a:r>
                      <a:endParaRPr lang="en-GB" dirty="0"/>
                    </a:p>
                  </a:txBody>
                  <a:tcPr/>
                </a:tc>
              </a:tr>
              <a:tr h="370840">
                <a:tc>
                  <a:txBody>
                    <a:bodyPr/>
                    <a:lstStyle/>
                    <a:p>
                      <a:r>
                        <a:rPr lang="en-GB" dirty="0" smtClean="0"/>
                        <a:t>Argentina, Brazil, Chile, China and Thailand</a:t>
                      </a:r>
                      <a:endParaRPr lang="en-GB" dirty="0"/>
                    </a:p>
                  </a:txBody>
                  <a:tcPr/>
                </a:tc>
                <a:tc>
                  <a:txBody>
                    <a:bodyPr/>
                    <a:lstStyle/>
                    <a:p>
                      <a:r>
                        <a:rPr lang="en-GB" dirty="0" smtClean="0"/>
                        <a:t>1100 euros</a:t>
                      </a:r>
                      <a:endParaRPr lang="en-GB" dirty="0"/>
                    </a:p>
                  </a:txBody>
                  <a:tcPr/>
                </a:tc>
              </a:tr>
              <a:tr h="370840">
                <a:tc>
                  <a:txBody>
                    <a:bodyPr/>
                    <a:lstStyle/>
                    <a:p>
                      <a:r>
                        <a:rPr lang="en-GB" dirty="0" smtClean="0"/>
                        <a:t>India</a:t>
                      </a:r>
                      <a:endParaRPr lang="en-GB" dirty="0"/>
                    </a:p>
                  </a:txBody>
                  <a:tcPr/>
                </a:tc>
                <a:tc>
                  <a:txBody>
                    <a:bodyPr/>
                    <a:lstStyle/>
                    <a:p>
                      <a:r>
                        <a:rPr lang="en-GB" dirty="0" smtClean="0"/>
                        <a:t>820 euros</a:t>
                      </a:r>
                      <a:endParaRPr lang="en-GB" dirty="0"/>
                    </a:p>
                  </a:txBody>
                  <a:tcPr/>
                </a:tc>
              </a:tr>
              <a:tr h="370840">
                <a:tc>
                  <a:txBody>
                    <a:bodyPr/>
                    <a:lstStyle/>
                    <a:p>
                      <a:r>
                        <a:rPr lang="en-GB" dirty="0" smtClean="0"/>
                        <a:t>Russia</a:t>
                      </a:r>
                      <a:endParaRPr lang="en-GB" dirty="0"/>
                    </a:p>
                  </a:txBody>
                  <a:tcPr/>
                </a:tc>
                <a:tc>
                  <a:txBody>
                    <a:bodyPr/>
                    <a:lstStyle/>
                    <a:p>
                      <a:r>
                        <a:rPr lang="en-GB" dirty="0" smtClean="0"/>
                        <a:t>360 euros</a:t>
                      </a:r>
                      <a:endParaRPr lang="en-GB" dirty="0"/>
                    </a:p>
                  </a:txBody>
                  <a:tcPr/>
                </a:tc>
              </a:tr>
            </a:tbl>
          </a:graphicData>
        </a:graphic>
      </p:graphicFrame>
    </p:spTree>
    <p:extLst>
      <p:ext uri="{BB962C8B-B14F-4D97-AF65-F5344CB8AC3E}">
        <p14:creationId xmlns:p14="http://schemas.microsoft.com/office/powerpoint/2010/main" val="35807263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b="54225"/>
          <a:stretch/>
        </p:blipFill>
        <p:spPr>
          <a:xfrm>
            <a:off x="12187" y="0"/>
            <a:ext cx="9144000" cy="2050991"/>
          </a:xfrm>
          <a:prstGeom prst="rect">
            <a:avLst/>
          </a:prstGeom>
        </p:spPr>
      </p:pic>
      <p:sp>
        <p:nvSpPr>
          <p:cNvPr id="3" name="Content Placeholder 2"/>
          <p:cNvSpPr>
            <a:spLocks noGrp="1"/>
          </p:cNvSpPr>
          <p:nvPr>
            <p:ph idx="1"/>
          </p:nvPr>
        </p:nvSpPr>
        <p:spPr>
          <a:xfrm>
            <a:off x="467544" y="2564905"/>
            <a:ext cx="8229600" cy="3528391"/>
          </a:xfrm>
        </p:spPr>
        <p:txBody>
          <a:bodyPr>
            <a:normAutofit fontScale="92500"/>
          </a:bodyPr>
          <a:lstStyle/>
          <a:p>
            <a:pPr>
              <a:spcBef>
                <a:spcPct val="50000"/>
              </a:spcBef>
            </a:pPr>
            <a:r>
              <a:rPr lang="en-GB" altLang="en-US" sz="2400" dirty="0" smtClean="0"/>
              <a:t>Total Subsistence Grant amount </a:t>
            </a:r>
            <a:r>
              <a:rPr lang="en-GB" altLang="en-US" sz="2400" dirty="0"/>
              <a:t>based on </a:t>
            </a:r>
            <a:r>
              <a:rPr lang="en-GB" altLang="en-US" sz="2400" dirty="0" smtClean="0"/>
              <a:t>duration of exchange</a:t>
            </a:r>
          </a:p>
          <a:p>
            <a:pPr>
              <a:spcBef>
                <a:spcPct val="50000"/>
              </a:spcBef>
            </a:pPr>
            <a:r>
              <a:rPr lang="en-GB" altLang="en-US" sz="2400" dirty="0" smtClean="0"/>
              <a:t>Possibility </a:t>
            </a:r>
            <a:r>
              <a:rPr lang="en-GB" altLang="en-US" sz="2400" dirty="0"/>
              <a:t>to receive funding for Welcome Week </a:t>
            </a:r>
            <a:r>
              <a:rPr lang="en-GB" altLang="en-US" sz="2400" dirty="0" smtClean="0"/>
              <a:t>and during semester breaks </a:t>
            </a:r>
          </a:p>
          <a:p>
            <a:pPr>
              <a:spcBef>
                <a:spcPct val="50000"/>
              </a:spcBef>
            </a:pPr>
            <a:r>
              <a:rPr lang="en-GB" altLang="en-US" sz="2400" dirty="0" smtClean="0"/>
              <a:t>Maximum funding duration: 10 months (or 300 days)</a:t>
            </a:r>
          </a:p>
          <a:p>
            <a:pPr>
              <a:spcBef>
                <a:spcPct val="50000"/>
              </a:spcBef>
            </a:pPr>
            <a:r>
              <a:rPr lang="en-GB" altLang="en-US" sz="2400" dirty="0" smtClean="0"/>
              <a:t>One month = 30 days according to British Council regulations</a:t>
            </a:r>
          </a:p>
          <a:p>
            <a:pPr>
              <a:spcBef>
                <a:spcPct val="50000"/>
              </a:spcBef>
            </a:pPr>
            <a:r>
              <a:rPr lang="en-GB" altLang="en-US" sz="2400" dirty="0" smtClean="0"/>
              <a:t>Subsistence Grant paid </a:t>
            </a:r>
            <a:r>
              <a:rPr lang="en-GB" altLang="en-US" sz="2400" dirty="0"/>
              <a:t>in </a:t>
            </a:r>
            <a:r>
              <a:rPr lang="en-GB" altLang="en-US" sz="2400" dirty="0" smtClean="0"/>
              <a:t>two </a:t>
            </a:r>
            <a:r>
              <a:rPr lang="en-GB" altLang="en-US" sz="2400" dirty="0"/>
              <a:t>allocations: 70% </a:t>
            </a:r>
            <a:r>
              <a:rPr lang="en-GB" altLang="en-US" sz="2400" dirty="0" smtClean="0"/>
              <a:t>at the beginning of your exchange and </a:t>
            </a:r>
            <a:r>
              <a:rPr lang="en-GB" altLang="en-US" sz="2400" dirty="0"/>
              <a:t>30% once </a:t>
            </a:r>
            <a:r>
              <a:rPr lang="en-GB" altLang="en-US" sz="2400" dirty="0" smtClean="0"/>
              <a:t>exchange </a:t>
            </a:r>
            <a:r>
              <a:rPr lang="en-GB" altLang="en-US" sz="2400" dirty="0"/>
              <a:t>is </a:t>
            </a:r>
            <a:r>
              <a:rPr lang="en-GB" altLang="en-US" sz="2400" dirty="0" smtClean="0"/>
              <a:t>completed</a:t>
            </a:r>
            <a:endParaRPr lang="en-GB" altLang="en-US" sz="2400" dirty="0"/>
          </a:p>
        </p:txBody>
      </p:sp>
      <p:sp>
        <p:nvSpPr>
          <p:cNvPr id="9" name="Rectangle 8"/>
          <p:cNvSpPr/>
          <p:nvPr/>
        </p:nvSpPr>
        <p:spPr>
          <a:xfrm>
            <a:off x="12187" y="1268760"/>
            <a:ext cx="9143999" cy="576064"/>
          </a:xfrm>
          <a:prstGeom prst="rect">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467544" y="1196752"/>
            <a:ext cx="8496944" cy="1152128"/>
          </a:xfrm>
        </p:spPr>
        <p:txBody>
          <a:bodyPr>
            <a:normAutofit fontScale="90000"/>
          </a:bodyPr>
          <a:lstStyle/>
          <a:p>
            <a:r>
              <a:rPr lang="en-GB" sz="2700" dirty="0" smtClean="0"/>
              <a:t>Erasmus+ International Credit Mobility - Subsistence Grant</a:t>
            </a:r>
            <a:r>
              <a:rPr lang="en-GB" dirty="0"/>
              <a:t/>
            </a:r>
            <a:br>
              <a:rPr lang="en-GB" dirty="0"/>
            </a:br>
            <a:endParaRPr lang="en-GB" dirty="0"/>
          </a:p>
        </p:txBody>
      </p:sp>
    </p:spTree>
    <p:extLst>
      <p:ext uri="{BB962C8B-B14F-4D97-AF65-F5344CB8AC3E}">
        <p14:creationId xmlns:p14="http://schemas.microsoft.com/office/powerpoint/2010/main" val="20438440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b="54225"/>
          <a:stretch/>
        </p:blipFill>
        <p:spPr>
          <a:xfrm>
            <a:off x="12187" y="0"/>
            <a:ext cx="9144000" cy="2050991"/>
          </a:xfrm>
          <a:prstGeom prst="rect">
            <a:avLst/>
          </a:prstGeom>
        </p:spPr>
      </p:pic>
      <p:sp>
        <p:nvSpPr>
          <p:cNvPr id="3" name="Content Placeholder 2"/>
          <p:cNvSpPr>
            <a:spLocks noGrp="1"/>
          </p:cNvSpPr>
          <p:nvPr>
            <p:ph idx="1"/>
          </p:nvPr>
        </p:nvSpPr>
        <p:spPr>
          <a:xfrm>
            <a:off x="467544" y="2564905"/>
            <a:ext cx="8229600" cy="3528391"/>
          </a:xfrm>
        </p:spPr>
        <p:txBody>
          <a:bodyPr>
            <a:normAutofit/>
          </a:bodyPr>
          <a:lstStyle/>
          <a:p>
            <a:pPr marL="0" indent="0">
              <a:spcBef>
                <a:spcPct val="50000"/>
              </a:spcBef>
              <a:buNone/>
            </a:pPr>
            <a:r>
              <a:rPr lang="en-GB" altLang="en-US" sz="2400" dirty="0" smtClean="0"/>
              <a:t>If you are coming for an exchange in Semester 1 and are attending Welcome Week…</a:t>
            </a:r>
          </a:p>
          <a:p>
            <a:pPr marL="0" indent="0">
              <a:spcBef>
                <a:spcPct val="50000"/>
              </a:spcBef>
              <a:buNone/>
            </a:pPr>
            <a:endParaRPr lang="en-GB" altLang="en-US" sz="2400" dirty="0" smtClean="0"/>
          </a:p>
          <a:p>
            <a:pPr marL="0" indent="0" algn="ctr">
              <a:spcBef>
                <a:spcPct val="50000"/>
              </a:spcBef>
              <a:buNone/>
            </a:pPr>
            <a:r>
              <a:rPr lang="en-GB" altLang="en-US" sz="2400" dirty="0" smtClean="0"/>
              <a:t>10 </a:t>
            </a:r>
            <a:r>
              <a:rPr lang="en-GB" altLang="en-US" sz="2400" dirty="0"/>
              <a:t>September – 21</a:t>
            </a:r>
            <a:r>
              <a:rPr lang="en-GB" altLang="en-US" sz="2400" baseline="30000" dirty="0"/>
              <a:t> </a:t>
            </a:r>
            <a:r>
              <a:rPr lang="en-GB" altLang="en-US" sz="2400" dirty="0"/>
              <a:t>December </a:t>
            </a:r>
            <a:r>
              <a:rPr lang="en-GB" altLang="en-US" sz="2400" dirty="0" smtClean="0"/>
              <a:t>2016 = 102 days</a:t>
            </a:r>
          </a:p>
          <a:p>
            <a:pPr marL="0" indent="0" algn="ctr">
              <a:spcBef>
                <a:spcPct val="50000"/>
              </a:spcBef>
              <a:buNone/>
            </a:pPr>
            <a:endParaRPr lang="en-GB" altLang="en-US" sz="2400" dirty="0" smtClean="0"/>
          </a:p>
          <a:p>
            <a:pPr marL="0" indent="0">
              <a:spcBef>
                <a:spcPct val="50000"/>
              </a:spcBef>
              <a:buNone/>
            </a:pPr>
            <a:r>
              <a:rPr lang="en-GB" altLang="en-US" sz="2400" dirty="0" smtClean="0"/>
              <a:t>(Remember one month is 30 days according to British Council regulations)</a:t>
            </a:r>
          </a:p>
        </p:txBody>
      </p:sp>
      <p:sp>
        <p:nvSpPr>
          <p:cNvPr id="9" name="Rectangle 8"/>
          <p:cNvSpPr/>
          <p:nvPr/>
        </p:nvSpPr>
        <p:spPr>
          <a:xfrm>
            <a:off x="12187" y="1268760"/>
            <a:ext cx="9143999" cy="576064"/>
          </a:xfrm>
          <a:prstGeom prst="rect">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467544" y="1196752"/>
            <a:ext cx="8496944" cy="1152128"/>
          </a:xfrm>
        </p:spPr>
        <p:txBody>
          <a:bodyPr>
            <a:noAutofit/>
          </a:bodyPr>
          <a:lstStyle/>
          <a:p>
            <a:r>
              <a:rPr lang="en-GB" sz="2200" dirty="0" smtClean="0"/>
              <a:t>Erasmus+ International Credit Mobility - Subsistence Grant Example</a:t>
            </a:r>
            <a:r>
              <a:rPr lang="en-GB" sz="2000" dirty="0"/>
              <a:t/>
            </a:r>
            <a:br>
              <a:rPr lang="en-GB" sz="2000" dirty="0"/>
            </a:br>
            <a:endParaRPr lang="en-GB" sz="2000" dirty="0"/>
          </a:p>
        </p:txBody>
      </p:sp>
    </p:spTree>
    <p:extLst>
      <p:ext uri="{BB962C8B-B14F-4D97-AF65-F5344CB8AC3E}">
        <p14:creationId xmlns:p14="http://schemas.microsoft.com/office/powerpoint/2010/main" val="12724569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b="54225"/>
          <a:stretch/>
        </p:blipFill>
        <p:spPr>
          <a:xfrm>
            <a:off x="12187" y="0"/>
            <a:ext cx="9144000" cy="2050991"/>
          </a:xfrm>
          <a:prstGeom prst="rect">
            <a:avLst/>
          </a:prstGeom>
        </p:spPr>
      </p:pic>
      <p:sp>
        <p:nvSpPr>
          <p:cNvPr id="3" name="Content Placeholder 2"/>
          <p:cNvSpPr>
            <a:spLocks noGrp="1"/>
          </p:cNvSpPr>
          <p:nvPr>
            <p:ph idx="1"/>
          </p:nvPr>
        </p:nvSpPr>
        <p:spPr>
          <a:xfrm>
            <a:off x="467544" y="2564905"/>
            <a:ext cx="8229600" cy="3528391"/>
          </a:xfrm>
        </p:spPr>
        <p:txBody>
          <a:bodyPr>
            <a:normAutofit fontScale="85000" lnSpcReduction="20000"/>
          </a:bodyPr>
          <a:lstStyle/>
          <a:p>
            <a:pPr marL="0" indent="0">
              <a:spcBef>
                <a:spcPct val="50000"/>
              </a:spcBef>
              <a:buNone/>
            </a:pPr>
            <a:r>
              <a:rPr lang="en-GB" altLang="en-US" sz="2400" dirty="0" smtClean="0"/>
              <a:t>Given that…</a:t>
            </a:r>
          </a:p>
          <a:p>
            <a:pPr>
              <a:spcBef>
                <a:spcPct val="50000"/>
              </a:spcBef>
            </a:pPr>
            <a:r>
              <a:rPr lang="en-GB" altLang="en-US" sz="2400" dirty="0" smtClean="0"/>
              <a:t>102 days = 3 months + 12 days </a:t>
            </a:r>
          </a:p>
          <a:p>
            <a:pPr>
              <a:spcBef>
                <a:spcPct val="50000"/>
              </a:spcBef>
            </a:pPr>
            <a:r>
              <a:rPr lang="en-GB" altLang="en-US" sz="2400" dirty="0" smtClean="0"/>
              <a:t>your subsistence grant </a:t>
            </a:r>
            <a:r>
              <a:rPr lang="en-GB" altLang="en-US" sz="2400" dirty="0"/>
              <a:t>is 850</a:t>
            </a:r>
            <a:r>
              <a:rPr lang="en-GB" altLang="en-US" sz="2400" dirty="0" smtClean="0"/>
              <a:t>€/month  </a:t>
            </a:r>
          </a:p>
          <a:p>
            <a:pPr marL="0" indent="0">
              <a:spcBef>
                <a:spcPct val="50000"/>
              </a:spcBef>
              <a:buNone/>
            </a:pPr>
            <a:r>
              <a:rPr lang="en-GB" altLang="en-US" sz="2400" dirty="0" smtClean="0"/>
              <a:t>… your total subsistence grant will be </a:t>
            </a:r>
            <a:r>
              <a:rPr lang="en-GB" sz="2400" dirty="0" smtClean="0"/>
              <a:t>(3 </a:t>
            </a:r>
            <a:r>
              <a:rPr lang="en-GB" sz="2400" dirty="0"/>
              <a:t>* </a:t>
            </a:r>
            <a:r>
              <a:rPr lang="en-GB" sz="2400" dirty="0" smtClean="0"/>
              <a:t>850)+((12 </a:t>
            </a:r>
            <a:r>
              <a:rPr lang="en-GB" sz="2400" dirty="0"/>
              <a:t>* </a:t>
            </a:r>
            <a:r>
              <a:rPr lang="en-GB" sz="2400" dirty="0" smtClean="0"/>
              <a:t>850</a:t>
            </a:r>
            <a:r>
              <a:rPr lang="en-GB" sz="2400" dirty="0"/>
              <a:t>)/30) </a:t>
            </a:r>
            <a:r>
              <a:rPr lang="en-GB" sz="2400" dirty="0" smtClean="0"/>
              <a:t>= </a:t>
            </a:r>
            <a:r>
              <a:rPr lang="en-GB" sz="2400" b="1" dirty="0"/>
              <a:t> 2,890 € </a:t>
            </a:r>
            <a:endParaRPr lang="en-GB" altLang="en-US" sz="2400" dirty="0" smtClean="0"/>
          </a:p>
          <a:p>
            <a:pPr marL="0" indent="0">
              <a:spcBef>
                <a:spcPct val="50000"/>
              </a:spcBef>
              <a:buNone/>
            </a:pPr>
            <a:endParaRPr lang="en-GB" altLang="en-US" sz="2400" dirty="0" smtClean="0"/>
          </a:p>
          <a:p>
            <a:pPr marL="0" indent="0">
              <a:spcBef>
                <a:spcPct val="50000"/>
              </a:spcBef>
              <a:buNone/>
            </a:pPr>
            <a:r>
              <a:rPr lang="en-GB" altLang="en-US" sz="2400" dirty="0" smtClean="0"/>
              <a:t>We then have to convert that amount into pounds, using the following exchange rate set by the European Commission: £1 = 1.42 euros</a:t>
            </a:r>
          </a:p>
          <a:p>
            <a:pPr marL="0" indent="0">
              <a:spcBef>
                <a:spcPct val="50000"/>
              </a:spcBef>
              <a:buNone/>
            </a:pPr>
            <a:endParaRPr lang="en-GB" altLang="en-US" sz="2400" dirty="0" smtClean="0"/>
          </a:p>
          <a:p>
            <a:pPr marL="0" indent="0">
              <a:spcBef>
                <a:spcPct val="50000"/>
              </a:spcBef>
              <a:buNone/>
            </a:pPr>
            <a:r>
              <a:rPr lang="en-GB" altLang="en-US" sz="2400" dirty="0" smtClean="0"/>
              <a:t>So you are going to receive 2,890/1.42 = </a:t>
            </a:r>
            <a:r>
              <a:rPr lang="en-GB" altLang="en-US" sz="2400" b="1" dirty="0" smtClean="0"/>
              <a:t>£2,035.21</a:t>
            </a:r>
            <a:endParaRPr lang="en-GB" altLang="en-US" sz="2400" b="1" dirty="0"/>
          </a:p>
        </p:txBody>
      </p:sp>
      <p:sp>
        <p:nvSpPr>
          <p:cNvPr id="9" name="Rectangle 8"/>
          <p:cNvSpPr/>
          <p:nvPr/>
        </p:nvSpPr>
        <p:spPr>
          <a:xfrm>
            <a:off x="12187" y="1268760"/>
            <a:ext cx="9143999" cy="576064"/>
          </a:xfrm>
          <a:prstGeom prst="rect">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467544" y="1196752"/>
            <a:ext cx="8496944" cy="1152128"/>
          </a:xfrm>
        </p:spPr>
        <p:txBody>
          <a:bodyPr>
            <a:normAutofit/>
          </a:bodyPr>
          <a:lstStyle/>
          <a:p>
            <a:r>
              <a:rPr lang="en-GB" sz="2200" dirty="0" smtClean="0"/>
              <a:t>Erasmus+ International Credit Mobility - Subsistence Grant Example</a:t>
            </a:r>
            <a:r>
              <a:rPr lang="en-GB" dirty="0"/>
              <a:t/>
            </a:r>
            <a:br>
              <a:rPr lang="en-GB" dirty="0"/>
            </a:br>
            <a:endParaRPr lang="en-GB" dirty="0"/>
          </a:p>
        </p:txBody>
      </p:sp>
    </p:spTree>
    <p:extLst>
      <p:ext uri="{BB962C8B-B14F-4D97-AF65-F5344CB8AC3E}">
        <p14:creationId xmlns:p14="http://schemas.microsoft.com/office/powerpoint/2010/main" val="28856506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b="54225"/>
          <a:stretch/>
        </p:blipFill>
        <p:spPr>
          <a:xfrm>
            <a:off x="12187" y="0"/>
            <a:ext cx="9144000" cy="2050991"/>
          </a:xfrm>
          <a:prstGeom prst="rect">
            <a:avLst/>
          </a:prstGeom>
        </p:spPr>
      </p:pic>
      <p:sp>
        <p:nvSpPr>
          <p:cNvPr id="3" name="Content Placeholder 2"/>
          <p:cNvSpPr>
            <a:spLocks noGrp="1"/>
          </p:cNvSpPr>
          <p:nvPr>
            <p:ph idx="1"/>
          </p:nvPr>
        </p:nvSpPr>
        <p:spPr>
          <a:xfrm>
            <a:off x="467544" y="2564905"/>
            <a:ext cx="8229600" cy="3528391"/>
          </a:xfrm>
        </p:spPr>
        <p:txBody>
          <a:bodyPr>
            <a:normAutofit/>
          </a:bodyPr>
          <a:lstStyle/>
          <a:p>
            <a:pPr marL="285750" indent="-285750">
              <a:spcBef>
                <a:spcPct val="50000"/>
              </a:spcBef>
            </a:pPr>
            <a:r>
              <a:rPr lang="en-GB" altLang="en-US" sz="2400" dirty="0" smtClean="0"/>
              <a:t>Grants </a:t>
            </a:r>
            <a:r>
              <a:rPr lang="en-GB" altLang="en-US" sz="2400" dirty="0"/>
              <a:t>are paid in GBP into UK bank accounts at exchange rate set by </a:t>
            </a:r>
            <a:r>
              <a:rPr lang="en-GB" altLang="en-US" sz="2400" dirty="0" smtClean="0"/>
              <a:t>the European Commission</a:t>
            </a:r>
            <a:endParaRPr lang="en-GB" altLang="en-US" sz="2400" dirty="0"/>
          </a:p>
          <a:p>
            <a:pPr>
              <a:spcBef>
                <a:spcPct val="50000"/>
              </a:spcBef>
            </a:pPr>
            <a:r>
              <a:rPr lang="en-GB" altLang="en-US" sz="2400" dirty="0"/>
              <a:t>Fixed exchange rate for all </a:t>
            </a:r>
            <a:r>
              <a:rPr lang="en-GB" altLang="en-US" sz="2400" dirty="0" smtClean="0"/>
              <a:t>payments </a:t>
            </a:r>
            <a:endParaRPr lang="en-GB" altLang="en-US" sz="2400" dirty="0">
              <a:sym typeface="Wingdings" panose="05000000000000000000" pitchFamily="2" charset="2"/>
            </a:endParaRPr>
          </a:p>
          <a:p>
            <a:pPr>
              <a:spcBef>
                <a:spcPct val="50000"/>
              </a:spcBef>
            </a:pPr>
            <a:r>
              <a:rPr lang="en-GB" altLang="en-US" sz="2400" dirty="0"/>
              <a:t>Might not cover all expenses </a:t>
            </a:r>
            <a:endParaRPr lang="en-GB" altLang="en-US" sz="2400" dirty="0" smtClean="0"/>
          </a:p>
          <a:p>
            <a:pPr>
              <a:spcBef>
                <a:spcPct val="50000"/>
              </a:spcBef>
            </a:pPr>
            <a:r>
              <a:rPr lang="en-GB" altLang="en-US" sz="2400" dirty="0"/>
              <a:t>Must be repaid if exchange is not </a:t>
            </a:r>
            <a:r>
              <a:rPr lang="en-GB" altLang="en-US" sz="2400" dirty="0" smtClean="0"/>
              <a:t>completed</a:t>
            </a:r>
            <a:endParaRPr lang="en-GB" altLang="en-US" sz="2400" dirty="0"/>
          </a:p>
        </p:txBody>
      </p:sp>
      <p:sp>
        <p:nvSpPr>
          <p:cNvPr id="9" name="Rectangle 8"/>
          <p:cNvSpPr/>
          <p:nvPr/>
        </p:nvSpPr>
        <p:spPr>
          <a:xfrm>
            <a:off x="12187" y="1268760"/>
            <a:ext cx="9143999" cy="576064"/>
          </a:xfrm>
          <a:prstGeom prst="rect">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467544" y="1196752"/>
            <a:ext cx="8496944" cy="1152128"/>
          </a:xfrm>
        </p:spPr>
        <p:txBody>
          <a:bodyPr>
            <a:normAutofit/>
          </a:bodyPr>
          <a:lstStyle/>
          <a:p>
            <a:r>
              <a:rPr lang="en-GB" sz="2700" dirty="0" smtClean="0"/>
              <a:t>Erasmus+ International Credit Mobility Funding Disclaimer</a:t>
            </a:r>
            <a:r>
              <a:rPr lang="en-GB" dirty="0"/>
              <a:t/>
            </a:r>
            <a:br>
              <a:rPr lang="en-GB" dirty="0"/>
            </a:br>
            <a:endParaRPr lang="en-GB" dirty="0"/>
          </a:p>
        </p:txBody>
      </p:sp>
    </p:spTree>
    <p:extLst>
      <p:ext uri="{BB962C8B-B14F-4D97-AF65-F5344CB8AC3E}">
        <p14:creationId xmlns:p14="http://schemas.microsoft.com/office/powerpoint/2010/main" val="14106856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88640"/>
            <a:ext cx="6480720" cy="720080"/>
          </a:xfrm>
        </p:spPr>
        <p:txBody>
          <a:bodyPr>
            <a:normAutofit fontScale="90000"/>
          </a:bodyPr>
          <a:lstStyle/>
          <a:p>
            <a:r>
              <a:rPr lang="en-GB" dirty="0" smtClean="0"/>
              <a:t>To receive this funding, you must:</a:t>
            </a:r>
            <a:endParaRPr lang="en-GB" dirty="0"/>
          </a:p>
        </p:txBody>
      </p:sp>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45719" r="27638"/>
          <a:stretch/>
        </p:blipFill>
        <p:spPr>
          <a:xfrm>
            <a:off x="6400800" y="0"/>
            <a:ext cx="2743200" cy="6858000"/>
          </a:xfrm>
        </p:spPr>
      </p:pic>
      <p:sp>
        <p:nvSpPr>
          <p:cNvPr id="5" name="TextBox 4"/>
          <p:cNvSpPr txBox="1"/>
          <p:nvPr/>
        </p:nvSpPr>
        <p:spPr>
          <a:xfrm>
            <a:off x="204276" y="1073931"/>
            <a:ext cx="8568952" cy="4893647"/>
          </a:xfrm>
          <a:prstGeom prst="rect">
            <a:avLst/>
          </a:prstGeom>
          <a:noFill/>
        </p:spPr>
        <p:txBody>
          <a:bodyPr wrap="square" rtlCol="0">
            <a:spAutoFit/>
          </a:bodyPr>
          <a:lstStyle/>
          <a:p>
            <a:pPr marL="457200" indent="-457200">
              <a:lnSpc>
                <a:spcPct val="150000"/>
              </a:lnSpc>
              <a:buAutoNum type="arabicPeriod"/>
            </a:pPr>
            <a:r>
              <a:rPr lang="en-GB" sz="2400" b="1" dirty="0" smtClean="0">
                <a:solidFill>
                  <a:schemeClr val="tx1">
                    <a:lumMod val="65000"/>
                    <a:lumOff val="35000"/>
                  </a:schemeClr>
                </a:solidFill>
              </a:rPr>
              <a:t>Matriculate</a:t>
            </a:r>
          </a:p>
          <a:p>
            <a:pPr marL="457200" indent="-457200">
              <a:lnSpc>
                <a:spcPct val="150000"/>
              </a:lnSpc>
              <a:buAutoNum type="arabicPeriod"/>
            </a:pPr>
            <a:r>
              <a:rPr lang="en-GB" sz="2400" b="1" dirty="0" smtClean="0">
                <a:solidFill>
                  <a:schemeClr val="tx1">
                    <a:lumMod val="65000"/>
                    <a:lumOff val="35000"/>
                  </a:schemeClr>
                </a:solidFill>
              </a:rPr>
              <a:t>Open a Bank Account</a:t>
            </a:r>
          </a:p>
          <a:p>
            <a:pPr marL="457200" indent="-457200">
              <a:lnSpc>
                <a:spcPct val="150000"/>
              </a:lnSpc>
              <a:buAutoNum type="arabicPeriod"/>
            </a:pPr>
            <a:r>
              <a:rPr lang="en-GB" sz="2400" b="1" dirty="0" smtClean="0">
                <a:solidFill>
                  <a:schemeClr val="tx1">
                    <a:lumMod val="65000"/>
                    <a:lumOff val="35000"/>
                  </a:schemeClr>
                </a:solidFill>
              </a:rPr>
              <a:t>Register on Mobility Online</a:t>
            </a:r>
          </a:p>
          <a:p>
            <a:pPr marL="457200" indent="-457200">
              <a:lnSpc>
                <a:spcPct val="150000"/>
              </a:lnSpc>
              <a:buAutoNum type="arabicPeriod"/>
            </a:pPr>
            <a:r>
              <a:rPr lang="en-GB" sz="2400" b="1" dirty="0" smtClean="0">
                <a:solidFill>
                  <a:schemeClr val="tx1">
                    <a:lumMod val="65000"/>
                    <a:lumOff val="35000"/>
                  </a:schemeClr>
                </a:solidFill>
              </a:rPr>
              <a:t>Submit Erasmus+ ICM Documents:</a:t>
            </a:r>
          </a:p>
          <a:p>
            <a:pPr marL="800100" lvl="1" indent="-342900">
              <a:lnSpc>
                <a:spcPct val="150000"/>
              </a:lnSpc>
              <a:buFont typeface="Arial" panose="020B0604020202020204" pitchFamily="34" charset="0"/>
              <a:buChar char="•"/>
            </a:pPr>
            <a:r>
              <a:rPr lang="en-GB" sz="2400" b="1" dirty="0" smtClean="0">
                <a:solidFill>
                  <a:schemeClr val="tx1">
                    <a:lumMod val="65000"/>
                    <a:lumOff val="35000"/>
                  </a:schemeClr>
                </a:solidFill>
              </a:rPr>
              <a:t>Learning Agreement</a:t>
            </a:r>
          </a:p>
          <a:p>
            <a:pPr marL="800100" lvl="1" indent="-342900">
              <a:lnSpc>
                <a:spcPct val="150000"/>
              </a:lnSpc>
              <a:buFont typeface="Arial" panose="020B0604020202020204" pitchFamily="34" charset="0"/>
              <a:buChar char="•"/>
            </a:pPr>
            <a:r>
              <a:rPr lang="en-GB" sz="2400" b="1" dirty="0" smtClean="0">
                <a:solidFill>
                  <a:schemeClr val="tx1">
                    <a:lumMod val="65000"/>
                    <a:lumOff val="35000"/>
                  </a:schemeClr>
                </a:solidFill>
              </a:rPr>
              <a:t>Grant Contract</a:t>
            </a:r>
          </a:p>
          <a:p>
            <a:pPr marL="800100" lvl="1" indent="-342900">
              <a:lnSpc>
                <a:spcPct val="150000"/>
              </a:lnSpc>
              <a:buFont typeface="Arial" panose="020B0604020202020204" pitchFamily="34" charset="0"/>
              <a:buChar char="•"/>
            </a:pPr>
            <a:r>
              <a:rPr lang="en-GB" sz="2400" b="1" dirty="0" smtClean="0">
                <a:solidFill>
                  <a:schemeClr val="tx1">
                    <a:lumMod val="65000"/>
                    <a:lumOff val="35000"/>
                  </a:schemeClr>
                </a:solidFill>
              </a:rPr>
              <a:t>Certificate of Arrival</a:t>
            </a:r>
          </a:p>
          <a:p>
            <a:pPr marL="800100" lvl="1" indent="-342900">
              <a:lnSpc>
                <a:spcPct val="150000"/>
              </a:lnSpc>
              <a:buFont typeface="Arial" panose="020B0604020202020204" pitchFamily="34" charset="0"/>
              <a:buChar char="•"/>
            </a:pPr>
            <a:r>
              <a:rPr lang="en-GB" sz="2400" b="1" dirty="0" smtClean="0">
                <a:solidFill>
                  <a:schemeClr val="tx1">
                    <a:lumMod val="65000"/>
                    <a:lumOff val="35000"/>
                  </a:schemeClr>
                </a:solidFill>
              </a:rPr>
              <a:t>Certificate of Departure</a:t>
            </a:r>
          </a:p>
          <a:p>
            <a:endParaRPr lang="en-GB" sz="2400" b="1" dirty="0">
              <a:solidFill>
                <a:schemeClr val="tx1">
                  <a:lumMod val="65000"/>
                  <a:lumOff val="35000"/>
                </a:schemeClr>
              </a:solidFill>
            </a:endParaRPr>
          </a:p>
        </p:txBody>
      </p:sp>
    </p:spTree>
    <p:extLst>
      <p:ext uri="{BB962C8B-B14F-4D97-AF65-F5344CB8AC3E}">
        <p14:creationId xmlns:p14="http://schemas.microsoft.com/office/powerpoint/2010/main" val="37040913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b="68810"/>
          <a:stretch/>
        </p:blipFill>
        <p:spPr>
          <a:xfrm>
            <a:off x="0" y="1"/>
            <a:ext cx="9144000" cy="1897166"/>
          </a:xfrm>
          <a:prstGeom prst="rect">
            <a:avLst/>
          </a:prstGeom>
        </p:spPr>
      </p:pic>
      <p:sp>
        <p:nvSpPr>
          <p:cNvPr id="14" name="Rectangle 13"/>
          <p:cNvSpPr/>
          <p:nvPr/>
        </p:nvSpPr>
        <p:spPr>
          <a:xfrm>
            <a:off x="1" y="1196752"/>
            <a:ext cx="9143999" cy="576064"/>
          </a:xfrm>
          <a:prstGeom prst="rect">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95536" y="1556792"/>
            <a:ext cx="6480720" cy="864096"/>
          </a:xfrm>
        </p:spPr>
        <p:txBody>
          <a:bodyPr>
            <a:normAutofit fontScale="90000"/>
          </a:bodyPr>
          <a:lstStyle/>
          <a:p>
            <a:r>
              <a:rPr lang="en-GB" dirty="0" smtClean="0"/>
              <a:t>1. Matriculation</a:t>
            </a:r>
            <a:r>
              <a:rPr lang="en-GB" dirty="0"/>
              <a:t/>
            </a:r>
            <a:br>
              <a:rPr lang="en-GB" dirty="0"/>
            </a:br>
            <a:r>
              <a:rPr lang="en-GB" dirty="0"/>
              <a:t/>
            </a:r>
            <a:br>
              <a:rPr lang="en-GB" dirty="0"/>
            </a:br>
            <a:endParaRPr lang="en-GB" dirty="0"/>
          </a:p>
        </p:txBody>
      </p:sp>
      <p:sp>
        <p:nvSpPr>
          <p:cNvPr id="7" name="Content Placeholder 2"/>
          <p:cNvSpPr>
            <a:spLocks noGrp="1"/>
          </p:cNvSpPr>
          <p:nvPr>
            <p:ph idx="1"/>
          </p:nvPr>
        </p:nvSpPr>
        <p:spPr>
          <a:xfrm>
            <a:off x="467544" y="2564905"/>
            <a:ext cx="8229600" cy="3528391"/>
          </a:xfrm>
        </p:spPr>
        <p:txBody>
          <a:bodyPr>
            <a:normAutofit/>
          </a:bodyPr>
          <a:lstStyle/>
          <a:p>
            <a:pPr marL="0" indent="0">
              <a:spcBef>
                <a:spcPct val="50000"/>
              </a:spcBef>
              <a:buNone/>
            </a:pPr>
            <a:r>
              <a:rPr lang="en-GB" sz="2400" dirty="0"/>
              <a:t>As a new student, you must </a:t>
            </a:r>
            <a:r>
              <a:rPr lang="en-GB" sz="2400" dirty="0">
                <a:hlinkClick r:id="rId4"/>
              </a:rPr>
              <a:t>matriculate</a:t>
            </a:r>
            <a:r>
              <a:rPr lang="en-GB" sz="2400" dirty="0"/>
              <a:t> (i.e., formally enrol at the University) before </a:t>
            </a:r>
            <a:r>
              <a:rPr lang="en-GB" sz="2400" dirty="0" smtClean="0"/>
              <a:t>you </a:t>
            </a:r>
            <a:r>
              <a:rPr lang="en-GB" sz="2400" dirty="0"/>
              <a:t>start your studies </a:t>
            </a:r>
            <a:r>
              <a:rPr lang="en-GB" sz="2400" dirty="0" smtClean="0"/>
              <a:t>with us.</a:t>
            </a:r>
            <a:r>
              <a:rPr lang="en-GB" altLang="en-US" sz="2400" dirty="0" smtClean="0"/>
              <a:t> </a:t>
            </a:r>
          </a:p>
          <a:p>
            <a:pPr marL="0" indent="0">
              <a:buNone/>
            </a:pPr>
            <a:r>
              <a:rPr lang="en-GB" sz="2400" dirty="0" smtClean="0"/>
              <a:t>This </a:t>
            </a:r>
            <a:r>
              <a:rPr lang="en-GB" sz="2400" dirty="0"/>
              <a:t>consists </a:t>
            </a:r>
            <a:r>
              <a:rPr lang="en-GB" sz="2400" dirty="0" smtClean="0"/>
              <a:t>of three </a:t>
            </a:r>
            <a:r>
              <a:rPr lang="en-GB" sz="2400" dirty="0"/>
              <a:t>elements:</a:t>
            </a:r>
          </a:p>
          <a:p>
            <a:r>
              <a:rPr lang="en-GB" sz="2400" dirty="0"/>
              <a:t>Register via your </a:t>
            </a:r>
            <a:r>
              <a:rPr lang="en-GB" sz="2400" dirty="0" err="1"/>
              <a:t>MyEd</a:t>
            </a:r>
            <a:r>
              <a:rPr lang="en-GB" sz="2400" dirty="0"/>
              <a:t> portal (Most </a:t>
            </a:r>
            <a:r>
              <a:rPr lang="en-GB" sz="2400" dirty="0" smtClean="0"/>
              <a:t>students will </a:t>
            </a:r>
            <a:r>
              <a:rPr lang="en-GB" sz="2400" dirty="0"/>
              <a:t>have done this before they arrived)</a:t>
            </a:r>
          </a:p>
          <a:p>
            <a:r>
              <a:rPr lang="en-GB" sz="2400" dirty="0"/>
              <a:t>Confirm attendance</a:t>
            </a:r>
          </a:p>
          <a:p>
            <a:r>
              <a:rPr lang="en-GB" sz="2400" dirty="0"/>
              <a:t>Complete any admission criteria as required </a:t>
            </a:r>
            <a:r>
              <a:rPr lang="en-GB" sz="2400" dirty="0" smtClean="0"/>
              <a:t>by your </a:t>
            </a:r>
            <a:r>
              <a:rPr lang="en-GB" sz="2400" dirty="0"/>
              <a:t>College</a:t>
            </a:r>
            <a:endParaRPr lang="en-GB" altLang="en-US" sz="2400" dirty="0" smtClean="0"/>
          </a:p>
        </p:txBody>
      </p:sp>
    </p:spTree>
    <p:extLst>
      <p:ext uri="{BB962C8B-B14F-4D97-AF65-F5344CB8AC3E}">
        <p14:creationId xmlns:p14="http://schemas.microsoft.com/office/powerpoint/2010/main" val="26562376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inance PP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1758</TotalTime>
  <Words>979</Words>
  <Application>Microsoft Office PowerPoint</Application>
  <PresentationFormat>On-screen Show (4:3)</PresentationFormat>
  <Paragraphs>149</Paragraphs>
  <Slides>19</Slides>
  <Notes>19</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19</vt:i4>
      </vt:variant>
    </vt:vector>
  </HeadingPairs>
  <TitlesOfParts>
    <vt:vector size="24" baseType="lpstr">
      <vt:lpstr>Arial</vt:lpstr>
      <vt:lpstr>Calibri</vt:lpstr>
      <vt:lpstr>Wingdings</vt:lpstr>
      <vt:lpstr>Office Theme</vt:lpstr>
      <vt:lpstr>Finance PP Template</vt:lpstr>
      <vt:lpstr>PowerPoint Presentation</vt:lpstr>
      <vt:lpstr>Erasmus Outside Europe?  </vt:lpstr>
      <vt:lpstr>Erasmus+ International Credit Mobility Funding </vt:lpstr>
      <vt:lpstr>Erasmus+ International Credit Mobility - Subsistence Grant </vt:lpstr>
      <vt:lpstr>Erasmus+ International Credit Mobility - Subsistence Grant Example </vt:lpstr>
      <vt:lpstr>Erasmus+ International Credit Mobility - Subsistence Grant Example </vt:lpstr>
      <vt:lpstr>Erasmus+ International Credit Mobility Funding Disclaimer </vt:lpstr>
      <vt:lpstr>To receive this funding, you must:</vt:lpstr>
      <vt:lpstr>1. Matriculation  </vt:lpstr>
      <vt:lpstr>2. Opening a Bank Account in the UK  </vt:lpstr>
      <vt:lpstr>3. Mobility Online  </vt:lpstr>
      <vt:lpstr>4. Erasmus+ ICM Documents  </vt:lpstr>
      <vt:lpstr>Learning Agreement   </vt:lpstr>
      <vt:lpstr>Grant Contract  </vt:lpstr>
      <vt:lpstr>Certificate of Arrival  </vt:lpstr>
      <vt:lpstr>Grant Payments  </vt:lpstr>
      <vt:lpstr>Grant Payments - Disclaimer  </vt:lpstr>
      <vt:lpstr>Before Departure  </vt:lpstr>
      <vt:lpstr>Have a fantastic year in Edinburgh!   </vt:lpstr>
    </vt:vector>
  </TitlesOfParts>
  <Company>University of Edinburgh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BENNETT Magda</dc:creator>
  <cp:lastModifiedBy>PONTHUS Marion</cp:lastModifiedBy>
  <cp:revision>236</cp:revision>
  <cp:lastPrinted>2016-05-20T08:39:10Z</cp:lastPrinted>
  <dcterms:created xsi:type="dcterms:W3CDTF">2015-02-19T09:18:09Z</dcterms:created>
  <dcterms:modified xsi:type="dcterms:W3CDTF">2016-09-07T10:38:32Z</dcterms:modified>
</cp:coreProperties>
</file>