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ppt/notesSlides/notesSlide5.xml" ContentType="application/vnd.openxmlformats-officedocument.presentationml.notesSlide+xml"/>
  <Override PartName="/ppt/comments/comment9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9"/>
  </p:notesMasterIdLst>
  <p:handoutMasterIdLst>
    <p:handoutMasterId r:id="rId30"/>
  </p:handoutMasterIdLst>
  <p:sldIdLst>
    <p:sldId id="256" r:id="rId3"/>
    <p:sldId id="484" r:id="rId4"/>
    <p:sldId id="551" r:id="rId5"/>
    <p:sldId id="489" r:id="rId6"/>
    <p:sldId id="490" r:id="rId7"/>
    <p:sldId id="493" r:id="rId8"/>
    <p:sldId id="497" r:id="rId9"/>
    <p:sldId id="500" r:id="rId10"/>
    <p:sldId id="499" r:id="rId11"/>
    <p:sldId id="498" r:id="rId12"/>
    <p:sldId id="506" r:id="rId13"/>
    <p:sldId id="507" r:id="rId14"/>
    <p:sldId id="508" r:id="rId15"/>
    <p:sldId id="510" r:id="rId16"/>
    <p:sldId id="531" r:id="rId17"/>
    <p:sldId id="511" r:id="rId18"/>
    <p:sldId id="512" r:id="rId19"/>
    <p:sldId id="495" r:id="rId20"/>
    <p:sldId id="559" r:id="rId21"/>
    <p:sldId id="525" r:id="rId22"/>
    <p:sldId id="529" r:id="rId23"/>
    <p:sldId id="526" r:id="rId24"/>
    <p:sldId id="558" r:id="rId25"/>
    <p:sldId id="557" r:id="rId26"/>
    <p:sldId id="514" r:id="rId27"/>
    <p:sldId id="560" r:id="rId28"/>
  </p:sldIdLst>
  <p:sldSz cx="9144000" cy="6858000" type="screen4x3"/>
  <p:notesSz cx="6797675" cy="9926638"/>
  <p:defaultTextStyle>
    <a:defPPr>
      <a:defRPr lang="ru-RU"/>
    </a:defPPr>
    <a:lvl1pPr marL="0" algn="l" defTabSz="9108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5410" algn="l" defTabSz="9108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0810" algn="l" defTabSz="9108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6218" algn="l" defTabSz="9108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1624" algn="l" defTabSz="9108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77028" algn="l" defTabSz="9108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2436" algn="l" defTabSz="9108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87838" algn="l" defTabSz="9108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3243" algn="l" defTabSz="9108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D0C6A58-34BE-4A6F-9DE4-70366BAB6E7E}">
          <p14:sldIdLst>
            <p14:sldId id="256"/>
            <p14:sldId id="484"/>
            <p14:sldId id="551"/>
          </p14:sldIdLst>
        </p14:section>
        <p14:section name="Раздел без заголовка" id="{11F0DF80-7D66-4858-A72F-639299FAFE64}">
          <p14:sldIdLst>
            <p14:sldId id="489"/>
            <p14:sldId id="490"/>
            <p14:sldId id="493"/>
            <p14:sldId id="497"/>
            <p14:sldId id="500"/>
            <p14:sldId id="499"/>
            <p14:sldId id="498"/>
            <p14:sldId id="506"/>
            <p14:sldId id="507"/>
            <p14:sldId id="508"/>
          </p14:sldIdLst>
        </p14:section>
        <p14:section name="Раздел без заголовка" id="{28E20246-965D-43F2-B285-4AC3AA8678F5}">
          <p14:sldIdLst>
            <p14:sldId id="510"/>
            <p14:sldId id="531"/>
            <p14:sldId id="511"/>
            <p14:sldId id="512"/>
            <p14:sldId id="495"/>
            <p14:sldId id="559"/>
            <p14:sldId id="525"/>
          </p14:sldIdLst>
        </p14:section>
        <p14:section name="Раздел без заголовка" id="{F472B541-2713-4E16-8B77-CB8441ED2680}">
          <p14:sldIdLst/>
        </p14:section>
        <p14:section name="Раздел без заголовка" id="{F4C4DD87-E489-4D8A-8EFB-57A935F7036B}">
          <p14:sldIdLst>
            <p14:sldId id="529"/>
            <p14:sldId id="526"/>
          </p14:sldIdLst>
        </p14:section>
        <p14:section name="Раздел без заголовка" id="{4BAAB882-610A-4335-AF93-83A650379C1A}">
          <p14:sldIdLst>
            <p14:sldId id="558"/>
            <p14:sldId id="557"/>
            <p14:sldId id="514"/>
            <p14:sldId id="560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 Windows" initials="ПW" lastIdx="10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323" autoAdjust="0"/>
  </p:normalViewPr>
  <p:slideViewPr>
    <p:cSldViewPr>
      <p:cViewPr>
        <p:scale>
          <a:sx n="70" d="100"/>
          <a:sy n="70" d="100"/>
        </p:scale>
        <p:origin x="-2814" y="-7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5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1-23T10:00:07.011" idx="75">
    <p:pos x="5604" y="444"/>
    <p:text>ЭТО - ПОХВАЛА СЕБЕ ЛЮБИМЫМ ИЛИ УПРЕК ОСТАЛЬНЫМ В НДОСТАТОЧНОМ УРОВНЕ КОМПЕТЕНТНОСТИ? ЗАЧЕМ С ЭТОГ8О НАЧИНАТЬ? 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1-23T10:00:07.011" idx="74">
    <p:pos x="5604" y="444"/>
    <p:text>ЭТО - ПОХВАЛА СЕБЕ ЛЮБИМЫМ ИЛИ УПРЕК ОСТАЛЬНЫМ В НДОСТАТОЧНОМ УРОВНЕ КОМПЕТЕНТНОСТИ? ЗАЧЕМ С ЭТОГ8О НАЧИНАТЬ? 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1-23T10:00:07.011" idx="81">
    <p:pos x="5604" y="444"/>
    <p:text>ЭТО - ПОХВАЛА СЕБЕ ЛЮБИМЫМ ИЛИ УПРЕК ОСТАЛЬНЫМ В НДОСТАТОЧНОМ УРОВНЕ КОМПЕТЕНТНОСТИ? ЗАЧЕМ С ЭТОГ8О НАЧИНАТЬ? 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1-23T10:00:07.011" idx="82">
    <p:pos x="5604" y="444"/>
    <p:text>ЭТО - ПОХВАЛА СЕБЕ ЛЮБИМЫМ ИЛИ УПРЕК ОСТАЛЬНЫМ В НДОСТАТОЧНОМ УРОВНЕ КОМПЕТЕНТНОСТИ? ЗАЧЕМ С ЭТОГ8О НАЧИНАТЬ? 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1-23T10:00:07.011" idx="83">
    <p:pos x="5604" y="444"/>
    <p:text>ЭТО - ПОХВАЛА СЕБЕ ЛЮБИМЫМ ИЛИ УПРЕК ОСТАЛЬНЫМ В НДОСТАТОЧНОМ УРОВНЕ КОМПЕТЕНТНОСТИ? ЗАЧЕМ С ЭТОГ8О НАЧИНАТЬ? </p:tex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1-23T10:00:07.011" idx="85">
    <p:pos x="5604" y="444"/>
    <p:text>ЭТО - ПОХВАЛА СЕБЕ ЛЮБИМЫМ ИЛИ УПРЕК ОСТАЛЬНЫМ В НДОСТАТОЧНОМ УРОВНЕ КОМПЕТЕНТНОСТИ? ЗАЧЕМ С ЭТОГ8О НАЧИНАТЬ? </p:tex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1-23T10:00:07.011" idx="89">
    <p:pos x="5604" y="444"/>
    <p:text>ЭТО - ПОХВАЛА СЕБЕ ЛЮБИМЫМ ИЛИ УПРЕК ОСТАЛЬНЫМ В НДОСТАТОЧНОМ УРОВНЕ КОМПЕТЕНТНОСТИ? ЗАЧЕМ С ЭТОГ8О НАЧИНАТЬ? </p:tex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1-23T10:00:07.011" idx="86">
    <p:pos x="5604" y="444"/>
    <p:text>ЭТО - ПОХВАЛА СЕБЕ ЛЮБИМЫМ ИЛИ УПРЕК ОСТАЛЬНЫМ В НДОСТАТОЧНОМ УРОВНЕ КОМПЕТЕНТНОСТИ? ЗАЧЕМ С ЭТОГ8О НАЧИНАТЬ? </p:tex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1-23T10:00:07.011" idx="87">
    <p:pos x="5604" y="444"/>
    <p:text>ЭТО - ПОХВАЛА СЕБЕ ЛЮБИМЫМ ИЛИ УПРЕК ОСТАЛЬНЫМ В НДОСТАТОЧНОМ УРОВНЕ КОМПЕТЕНТНОСТИ? ЗАЧЕМ С ЭТОГ8О НАЧИНАТЬ? 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CDA38B-4891-4B9A-9DD2-E03E14C8B6E0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79D77-84D5-4A13-AA9B-1E39FD9FF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954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31A49-C2D4-4EBA-BF11-EF9524DBB2A2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89F43D-17F2-43F9-9772-2B7878D07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870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08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410" algn="l" defTabSz="9108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0810" algn="l" defTabSz="9108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6218" algn="l" defTabSz="9108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1624" algn="l" defTabSz="9108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7028" algn="l" defTabSz="9108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2436" algn="l" defTabSz="9108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87838" algn="l" defTabSz="9108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3243" algn="l" defTabSz="9108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9F43D-17F2-43F9-9772-2B7878D07717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5452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9F43D-17F2-43F9-9772-2B7878D07717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4573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9F43D-17F2-43F9-9772-2B7878D07717}" type="slidenum">
              <a:rPr lang="ru-RU" smtClean="0">
                <a:solidFill>
                  <a:prstClr val="black"/>
                </a:solidFill>
              </a:rPr>
              <a:pPr/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4573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9F43D-17F2-43F9-9772-2B7878D07717}" type="slidenum">
              <a:rPr lang="ru-RU" smtClean="0">
                <a:solidFill>
                  <a:prstClr val="black"/>
                </a:solidFill>
              </a:rPr>
              <a:pPr/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4573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157BFA6-B3F7-48DB-BE7B-B9A7C9669274}" type="slidenum">
              <a:rPr lang="ru-RU" altLang="ru-RU">
                <a:solidFill>
                  <a:srgbClr val="000000"/>
                </a:solidFill>
                <a:latin typeface="Trebuchet MS" pitchFamily="34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ru-RU" altLang="ru-RU">
              <a:solidFill>
                <a:srgbClr val="000000"/>
              </a:solidFill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9F43D-17F2-43F9-9772-2B7878D07717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3457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9F43D-17F2-43F9-9772-2B7878D07717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545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9F43D-17F2-43F9-9772-2B7878D07717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988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9F43D-17F2-43F9-9772-2B7878D07717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798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9F43D-17F2-43F9-9772-2B7878D07717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691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9F43D-17F2-43F9-9772-2B7878D07717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691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9F43D-17F2-43F9-9772-2B7878D07717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4573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9F43D-17F2-43F9-9772-2B7878D07717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457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6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1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7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2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3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BA27E-23BF-4AB5-AA94-D2C10F97EB24}" type="datetime1">
              <a:rPr lang="ru-RU" smtClean="0"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1580-9FEB-4D06-80EB-5FD3CFE443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737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FC9C-0F31-4710-B185-979BE136CF7F}" type="datetime1">
              <a:rPr lang="ru-RU" smtClean="0"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1580-9FEB-4D06-80EB-5FD3CFE443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643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5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5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8B8CF-ECC7-47CB-A754-DC18C3961B85}" type="datetime1">
              <a:rPr lang="ru-RU" smtClean="0"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1580-9FEB-4D06-80EB-5FD3CFE443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618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2088" y="3551238"/>
            <a:ext cx="2971800" cy="0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10113" y="3551238"/>
            <a:ext cx="2971800" cy="0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7425"/>
            <a:ext cx="46038" cy="4445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083" tIns="45533" rIns="91083" bIns="45533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5410" indent="0" algn="ctr">
              <a:buNone/>
            </a:lvl2pPr>
            <a:lvl3pPr marL="910810" indent="0" algn="ctr">
              <a:buNone/>
            </a:lvl3pPr>
            <a:lvl4pPr marL="1366218" indent="0" algn="ctr">
              <a:buNone/>
            </a:lvl4pPr>
            <a:lvl5pPr marL="1821624" indent="0" algn="ctr">
              <a:buNone/>
            </a:lvl5pPr>
            <a:lvl6pPr marL="2277028" indent="0" algn="ctr">
              <a:buNone/>
            </a:lvl6pPr>
            <a:lvl7pPr marL="2732436" indent="0" algn="ctr">
              <a:buNone/>
            </a:lvl7pPr>
            <a:lvl8pPr marL="3187838" indent="0" algn="ctr">
              <a:buNone/>
            </a:lvl8pPr>
            <a:lvl9pPr marL="3643243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7ECF6-8A47-4EE4-BF68-710B551F238C}" type="datetime1">
              <a:rPr lang="ru-RU"/>
              <a:pPr>
                <a:defRPr/>
              </a:pPr>
              <a:t>18.12.2018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24EF3-1260-4BF6-8592-E740E4D36D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248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36599-2ABF-44CB-92AA-C2535F3D3D0F}" type="datetime1">
              <a:rPr lang="ru-RU"/>
              <a:pPr>
                <a:defRPr/>
              </a:pPr>
              <a:t>18.12.2018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AA641-AFC0-4D6E-BC60-A1AFE1ED42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695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8075"/>
            <a:ext cx="7924800" cy="3175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5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69E15-0A02-4853-8C0C-E75D591DF2C4}" type="datetime1">
              <a:rPr lang="ru-RU"/>
              <a:pPr>
                <a:defRPr/>
              </a:pPr>
              <a:t>18.12.2018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690C9-02E5-41FF-85C8-C29C70D77C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418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36599-2ABF-44CB-92AA-C2535F3D3D0F}" type="datetime1">
              <a:rPr lang="ru-RU"/>
              <a:pPr>
                <a:defRPr/>
              </a:pPr>
              <a:t>18.12.2018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9F2E6-3120-4ACD-80CA-B659B67777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387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84" y="2179639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84" y="2179639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1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572BC-0B97-4634-92C5-F98E6AA494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BE44F-02F7-41DA-91DD-37A024214733}" type="datetime1">
              <a:rPr lang="ru-RU"/>
              <a:pPr>
                <a:defRPr/>
              </a:pPr>
              <a:t>18.12.2018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520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36599-2ABF-44CB-92AA-C2535F3D3D0F}" type="datetime1">
              <a:rPr lang="ru-RU"/>
              <a:pPr>
                <a:defRPr/>
              </a:pPr>
              <a:t>18.12.2018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34DE5-6DE0-4490-9590-819C24B5A1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2085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36599-2ABF-44CB-92AA-C2535F3D3D0F}" type="datetime1">
              <a:rPr lang="ru-RU"/>
              <a:pPr>
                <a:defRPr/>
              </a:pPr>
              <a:t>18.12.2018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C2F65-8357-4F03-B2C5-AE2A5E6E4C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7835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083" tIns="91083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36599-2ABF-44CB-92AA-C2535F3D3D0F}" type="datetime1">
              <a:rPr lang="ru-RU"/>
              <a:pPr>
                <a:defRPr/>
              </a:pPr>
              <a:t>18.12.2018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9875F-3640-4633-AD0D-6EBF3FBA11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711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10BD6-241C-412D-8869-5EEF5572F6F7}" type="datetime1">
              <a:rPr lang="ru-RU" smtClean="0"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1580-9FEB-4D06-80EB-5FD3CFE443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4756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083" tIns="91083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36599-2ABF-44CB-92AA-C2535F3D3D0F}" type="datetime1">
              <a:rPr lang="ru-RU"/>
              <a:pPr>
                <a:defRPr/>
              </a:pPr>
              <a:t>18.12.2018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B98DE-2087-4325-9946-AD70662A92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2063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36599-2ABF-44CB-92AA-C2535F3D3D0F}" type="datetime1">
              <a:rPr lang="ru-RU"/>
              <a:pPr>
                <a:defRPr/>
              </a:pPr>
              <a:t>18.12.2018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E99AB-FED6-485A-8077-DC723FF9F1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9084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6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6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36599-2ABF-44CB-92AA-C2535F3D3D0F}" type="datetime1">
              <a:rPr lang="ru-RU"/>
              <a:pPr>
                <a:defRPr/>
              </a:pPr>
              <a:t>18.12.2018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3E2C3-A261-4F24-887B-753AF71F16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928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2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3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4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08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62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16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70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24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878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32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8C326-1B16-45B3-9D7B-7C0B43BE5418}" type="datetime1">
              <a:rPr lang="ru-RU" smtClean="0"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1580-9FEB-4D06-80EB-5FD3CFE443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730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2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2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536AE-1138-4DEB-BE74-A30B1A2E25EE}" type="datetime1">
              <a:rPr lang="ru-RU" smtClean="0"/>
              <a:t>18.12.2018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1580-9FEB-4D06-80EB-5FD3CFE443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717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410" indent="0">
              <a:buNone/>
              <a:defRPr sz="2000" b="1"/>
            </a:lvl2pPr>
            <a:lvl3pPr marL="910810" indent="0">
              <a:buNone/>
              <a:defRPr sz="1800" b="1"/>
            </a:lvl3pPr>
            <a:lvl4pPr marL="1366218" indent="0">
              <a:buNone/>
              <a:defRPr sz="1600" b="1"/>
            </a:lvl4pPr>
            <a:lvl5pPr marL="1821624" indent="0">
              <a:buNone/>
              <a:defRPr sz="1600" b="1"/>
            </a:lvl5pPr>
            <a:lvl6pPr marL="2277028" indent="0">
              <a:buNone/>
              <a:defRPr sz="1600" b="1"/>
            </a:lvl6pPr>
            <a:lvl7pPr marL="2732436" indent="0">
              <a:buNone/>
              <a:defRPr sz="1600" b="1"/>
            </a:lvl7pPr>
            <a:lvl8pPr marL="3187838" indent="0">
              <a:buNone/>
              <a:defRPr sz="1600" b="1"/>
            </a:lvl8pPr>
            <a:lvl9pPr marL="364324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410" indent="0">
              <a:buNone/>
              <a:defRPr sz="2000" b="1"/>
            </a:lvl2pPr>
            <a:lvl3pPr marL="910810" indent="0">
              <a:buNone/>
              <a:defRPr sz="1800" b="1"/>
            </a:lvl3pPr>
            <a:lvl4pPr marL="1366218" indent="0">
              <a:buNone/>
              <a:defRPr sz="1600" b="1"/>
            </a:lvl4pPr>
            <a:lvl5pPr marL="1821624" indent="0">
              <a:buNone/>
              <a:defRPr sz="1600" b="1"/>
            </a:lvl5pPr>
            <a:lvl6pPr marL="2277028" indent="0">
              <a:buNone/>
              <a:defRPr sz="1600" b="1"/>
            </a:lvl6pPr>
            <a:lvl7pPr marL="2732436" indent="0">
              <a:buNone/>
              <a:defRPr sz="1600" b="1"/>
            </a:lvl7pPr>
            <a:lvl8pPr marL="3187838" indent="0">
              <a:buNone/>
              <a:defRPr sz="1600" b="1"/>
            </a:lvl8pPr>
            <a:lvl9pPr marL="364324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4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A0D61-C843-402F-8529-458A179F3193}" type="datetime1">
              <a:rPr lang="ru-RU" smtClean="0"/>
              <a:t>18.12.2018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1580-9FEB-4D06-80EB-5FD3CFE443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671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9124F-6A8C-4972-A7F8-0953DA00CF7A}" type="datetime1">
              <a:rPr lang="ru-RU" smtClean="0"/>
              <a:t>18.12.2018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1580-9FEB-4D06-80EB-5FD3CFE443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976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E9343-8900-4D0B-842D-206B1D65C397}" type="datetime1">
              <a:rPr lang="ru-RU" smtClean="0"/>
              <a:t>18.12.2018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1580-9FEB-4D06-80EB-5FD3CFE443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140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7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410" indent="0">
              <a:buNone/>
              <a:defRPr sz="1200"/>
            </a:lvl2pPr>
            <a:lvl3pPr marL="910810" indent="0">
              <a:buNone/>
              <a:defRPr sz="1000"/>
            </a:lvl3pPr>
            <a:lvl4pPr marL="1366218" indent="0">
              <a:buNone/>
              <a:defRPr sz="900"/>
            </a:lvl4pPr>
            <a:lvl5pPr marL="1821624" indent="0">
              <a:buNone/>
              <a:defRPr sz="900"/>
            </a:lvl5pPr>
            <a:lvl6pPr marL="2277028" indent="0">
              <a:buNone/>
              <a:defRPr sz="900"/>
            </a:lvl6pPr>
            <a:lvl7pPr marL="2732436" indent="0">
              <a:buNone/>
              <a:defRPr sz="900"/>
            </a:lvl7pPr>
            <a:lvl8pPr marL="3187838" indent="0">
              <a:buNone/>
              <a:defRPr sz="900"/>
            </a:lvl8pPr>
            <a:lvl9pPr marL="364324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2F35F-16E9-46DC-9ED2-05D4278C81C1}" type="datetime1">
              <a:rPr lang="ru-RU" smtClean="0"/>
              <a:t>18.12.2018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1580-9FEB-4D06-80EB-5FD3CFE443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091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410" indent="0">
              <a:buNone/>
              <a:defRPr sz="2800"/>
            </a:lvl2pPr>
            <a:lvl3pPr marL="910810" indent="0">
              <a:buNone/>
              <a:defRPr sz="2400"/>
            </a:lvl3pPr>
            <a:lvl4pPr marL="1366218" indent="0">
              <a:buNone/>
              <a:defRPr sz="2000"/>
            </a:lvl4pPr>
            <a:lvl5pPr marL="1821624" indent="0">
              <a:buNone/>
              <a:defRPr sz="2000"/>
            </a:lvl5pPr>
            <a:lvl6pPr marL="2277028" indent="0">
              <a:buNone/>
              <a:defRPr sz="2000"/>
            </a:lvl6pPr>
            <a:lvl7pPr marL="2732436" indent="0">
              <a:buNone/>
              <a:defRPr sz="2000"/>
            </a:lvl7pPr>
            <a:lvl8pPr marL="3187838" indent="0">
              <a:buNone/>
              <a:defRPr sz="2000"/>
            </a:lvl8pPr>
            <a:lvl9pPr marL="3643243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410" indent="0">
              <a:buNone/>
              <a:defRPr sz="1200"/>
            </a:lvl2pPr>
            <a:lvl3pPr marL="910810" indent="0">
              <a:buNone/>
              <a:defRPr sz="1000"/>
            </a:lvl3pPr>
            <a:lvl4pPr marL="1366218" indent="0">
              <a:buNone/>
              <a:defRPr sz="900"/>
            </a:lvl4pPr>
            <a:lvl5pPr marL="1821624" indent="0">
              <a:buNone/>
              <a:defRPr sz="900"/>
            </a:lvl5pPr>
            <a:lvl6pPr marL="2277028" indent="0">
              <a:buNone/>
              <a:defRPr sz="900"/>
            </a:lvl6pPr>
            <a:lvl7pPr marL="2732436" indent="0">
              <a:buNone/>
              <a:defRPr sz="900"/>
            </a:lvl7pPr>
            <a:lvl8pPr marL="3187838" indent="0">
              <a:buNone/>
              <a:defRPr sz="900"/>
            </a:lvl8pPr>
            <a:lvl9pPr marL="364324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6C2A8-78DE-4753-8154-8D4F4EBAA15B}" type="datetime1">
              <a:rPr lang="ru-RU" smtClean="0"/>
              <a:t>18.12.2018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1580-9FEB-4D06-80EB-5FD3CFE443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379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083" tIns="45533" rIns="91083" bIns="4553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21"/>
            <a:ext cx="8229600" cy="4525963"/>
          </a:xfrm>
          <a:prstGeom prst="rect">
            <a:avLst/>
          </a:prstGeom>
        </p:spPr>
        <p:txBody>
          <a:bodyPr vert="horz" lIns="91083" tIns="45533" rIns="91083" bIns="4553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083" tIns="45533" rIns="91083" bIns="4553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BD311-6C08-4705-9990-FE98941F33AE}" type="datetime1">
              <a:rPr lang="ru-RU" smtClean="0"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083" tIns="45533" rIns="91083" bIns="4553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083" tIns="45533" rIns="91083" bIns="4553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61580-9FEB-4D06-80EB-5FD3CFE443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835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08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556" indent="-341556" algn="l" defTabSz="910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032" indent="-284621" algn="l" defTabSz="91081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8512" indent="-227700" algn="l" defTabSz="910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3921" indent="-227700" algn="l" defTabSz="91081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9325" indent="-227700" algn="l" defTabSz="91081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4731" indent="-227700" algn="l" defTabSz="910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0138" indent="-227700" algn="l" defTabSz="910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5542" indent="-227700" algn="l" defTabSz="910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0949" indent="-227700" algn="l" defTabSz="910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08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410" algn="l" defTabSz="9108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810" algn="l" defTabSz="9108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6218" algn="l" defTabSz="9108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1624" algn="l" defTabSz="9108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7028" algn="l" defTabSz="9108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2436" algn="l" defTabSz="9108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7838" algn="l" defTabSz="9108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3243" algn="l" defTabSz="9108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21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83" tIns="45533" rIns="91083" bIns="455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71"/>
            <a:ext cx="2590800" cy="384175"/>
          </a:xfrm>
          <a:prstGeom prst="rect">
            <a:avLst/>
          </a:prstGeom>
        </p:spPr>
        <p:txBody>
          <a:bodyPr vert="horz" lIns="91083" tIns="45533" rIns="91083" bIns="45533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EFAC9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036599-2ABF-44CB-92AA-C2535F3D3D0F}" type="datetime1">
              <a:rPr lang="ru-RU"/>
              <a:pPr>
                <a:defRPr/>
              </a:pPr>
              <a:t>18.12.2018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71"/>
            <a:ext cx="3581400" cy="384175"/>
          </a:xfrm>
          <a:prstGeom prst="rect">
            <a:avLst/>
          </a:prstGeom>
        </p:spPr>
        <p:txBody>
          <a:bodyPr vert="horz" lIns="91083" tIns="45533" rIns="91083" bIns="45533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EFAC9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08988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rgbClr val="FEFAC9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F3B97F-58E1-4634-B4F8-15B9130D8A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lIns="91083" tIns="45533" rIns="91083" bIns="45533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416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541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081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66218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1624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1979" indent="-271979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7253" indent="-271979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0943" indent="-2277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4503" indent="-2277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48063" indent="-2277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1624" indent="-2277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03783" indent="-182166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77028" indent="-182166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50273" indent="-182166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54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08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662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16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770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324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878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432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6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7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8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26" Type="http://schemas.microsoft.com/office/2007/relationships/hdphoto" Target="../media/hdphoto5.wdp"/><Relationship Id="rId3" Type="http://schemas.openxmlformats.org/officeDocument/2006/relationships/image" Target="../media/image10.jpeg"/><Relationship Id="rId21" Type="http://schemas.microsoft.com/office/2007/relationships/hdphoto" Target="../media/hdphoto4.wdp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jpeg"/><Relationship Id="rId25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3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24" Type="http://schemas.openxmlformats.org/officeDocument/2006/relationships/image" Target="../media/image29.jpe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28.jpeg"/><Relationship Id="rId10" Type="http://schemas.openxmlformats.org/officeDocument/2006/relationships/image" Target="../media/image17.jpeg"/><Relationship Id="rId19" Type="http://schemas.microsoft.com/office/2007/relationships/hdphoto" Target="../media/hdphoto3.wdp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png"/><Relationship Id="rId22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80729"/>
            <a:ext cx="7772400" cy="2232247"/>
          </a:xfr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+mn-lt"/>
              </a:rPr>
              <a:t>ПРОЕКТ ПООП ПО НАПРАВЛЕНИЮ «СОЦИОЛОГИЯ»</a:t>
            </a:r>
            <a:br>
              <a:rPr lang="ru-RU" sz="36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36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НЕОБХОДИМОЕ И ДОСТАТОЧНОЕ ПРИ ФОРМИРОВАНИИ ВУЗОВСКИХ ОБРАЗОВАТЕЛЬНЫХ ПРОГРАММ</a:t>
            </a:r>
            <a:endParaRPr lang="ru-RU" sz="3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5013176"/>
            <a:ext cx="6768752" cy="1224136"/>
          </a:xfrm>
        </p:spPr>
        <p:txBody>
          <a:bodyPr>
            <a:normAutofit/>
          </a:bodyPr>
          <a:lstStyle/>
          <a:p>
            <a:endParaRPr lang="ru-RU" sz="1800" b="1" dirty="0">
              <a:solidFill>
                <a:schemeClr val="tx1"/>
              </a:solidFill>
            </a:endParaRPr>
          </a:p>
          <a:p>
            <a:pPr>
              <a:lnSpc>
                <a:spcPct val="124000"/>
              </a:lnSpc>
            </a:pPr>
            <a:r>
              <a:rPr lang="ru-RU" sz="1400" b="1" dirty="0" smtClean="0">
                <a:solidFill>
                  <a:srgbClr val="002060"/>
                </a:solidFill>
              </a:rPr>
              <a:t>ВЕБИНАР  ПО УГСН «СОЦИОЛОГИЯ И СОЦИАЬНАЯ РАБОТА» 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19  ДЕКАБРЯ 2018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3573016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1600" b="1" dirty="0" smtClean="0">
                <a:solidFill>
                  <a:srgbClr val="002060"/>
                </a:solidFill>
              </a:rPr>
              <a:t>БЕРШАДСКАЯ МАРГАРИТА ДАВЫДОВНА, </a:t>
            </a:r>
            <a:r>
              <a:rPr lang="ru-RU" sz="1600" dirty="0" smtClean="0">
                <a:solidFill>
                  <a:srgbClr val="002060"/>
                </a:solidFill>
              </a:rPr>
              <a:t>КТН, ЗАВ. ЦЕНТРОМ РАЗВИТИЯ СОЦИОЛОГИЧЕСКОГО ОБРАЗОВАНИЯ НИУ ВШЭ, КТН, СНС, ЧЛЕН </a:t>
            </a:r>
            <a:r>
              <a:rPr lang="ru-RU" sz="1600" dirty="0">
                <a:solidFill>
                  <a:srgbClr val="002060"/>
                </a:solidFill>
              </a:rPr>
              <a:t>ЭКСПЕРТНОЙ ГРУППЫ ФУМО «СОЦИОЛОГИЯ И СОЦИАЛЬНАЯ РАБОТА</a:t>
            </a:r>
            <a:r>
              <a:rPr lang="ru-RU" sz="1400" dirty="0">
                <a:solidFill>
                  <a:srgbClr val="002060"/>
                </a:solidFill>
              </a:rPr>
              <a:t>» </a:t>
            </a:r>
            <a:endParaRPr lang="ru-RU" sz="14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43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262" y="0"/>
            <a:ext cx="8856984" cy="5228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083" tIns="45533" rIns="91083" bIns="45533" rtlCol="0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ПРЕДЛАГАЕМЫЕ ИНДИКАТОРЫ </a:t>
            </a:r>
            <a:r>
              <a:rPr lang="ru-RU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УК-1 МАЙ 2018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88424" y="6356350"/>
            <a:ext cx="298376" cy="365125"/>
          </a:xfrm>
        </p:spPr>
        <p:txBody>
          <a:bodyPr/>
          <a:lstStyle/>
          <a:p>
            <a:fld id="{1BE61580-9FEB-4D06-80EB-5FD3CFE443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3702854" y="76754"/>
            <a:ext cx="12463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</a:rPr>
              <a:t>НЕОБХОДИМЫЙ ЭТАП –</a:t>
            </a:r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  <a:ea typeface="Calibri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  <a:ea typeface="Calibri"/>
              </a:rPr>
              <a:t>РАЗРАБОТКА ПРОВЕРОЧНЫХ СХЕМ ДЛЯ КАЖДОГО ИНДИКАТОРА</a:t>
            </a:r>
            <a:endParaRPr lang="ru-RU" b="1" dirty="0">
              <a:solidFill>
                <a:srgbClr val="C00000"/>
              </a:solidFill>
              <a:latin typeface="Arial Narrow" panose="020B0606020202030204" pitchFamily="34" charset="0"/>
              <a:ea typeface="Calibri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594356"/>
              </p:ext>
            </p:extLst>
          </p:nvPr>
        </p:nvGraphicFramePr>
        <p:xfrm>
          <a:off x="107504" y="692696"/>
          <a:ext cx="8853742" cy="5746228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1512168"/>
                <a:gridCol w="3672408"/>
                <a:gridCol w="3669166"/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C00000"/>
                          </a:solidFill>
                          <a:effectLst/>
                        </a:rPr>
                        <a:t>РУБРИКАТОР</a:t>
                      </a:r>
                      <a:endParaRPr lang="ru-RU" sz="1000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0652" marR="60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C00000"/>
                          </a:solidFill>
                          <a:effectLst/>
                        </a:rPr>
                        <a:t>БАКАЛАВР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0652" marR="60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C00000"/>
                          </a:solidFill>
                          <a:effectLst/>
                        </a:rPr>
                        <a:t>МАГИСТР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0652" marR="60652" marT="0" marB="0" anchor="ctr"/>
                </a:tc>
              </a:tr>
              <a:tr h="87416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Arial Narrow" panose="020B0606020202030204" pitchFamily="34" charset="0"/>
                        </a:rPr>
                        <a:t>1.</a:t>
                      </a:r>
                      <a:r>
                        <a:rPr lang="ru-RU" sz="1400" baseline="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Arial Narrow" panose="020B0606020202030204" pitchFamily="34" charset="0"/>
                        </a:rPr>
                        <a:t>СИСТЕМНОЕ И КРИТИЧЕСКОЕ МЫШЛЕНИЕ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0652" marR="60652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 Narrow" panose="020B0606020202030204" pitchFamily="34" charset="0"/>
                        </a:rPr>
                        <a:t>УК-1. СПОСОБЕН ОСУЩЕСТВЛЯТЬ ПОИСК, КРИТИЧЕСКИЙ АНАЛИЗ ИНФОРМАЦИИ, ПРИМЕНЯТЬ СИСТЕМНЫЙ ПОДХОД ДЛЯ РЕШЕНИЯ ПОСТАВЛЕННЫХ ЗАДАЧ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0652" marR="60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 Narrow" panose="020B0606020202030204" pitchFamily="34" charset="0"/>
                        </a:rPr>
                        <a:t>УК-1. СПОСОБЕН ОСУЩЕСТВЛЯТЬ КРИТИЧЕСКИЙ АНАЛИЗ ПРОБЛЕМНЫХ СИТУАЦИЙ НА ОСНОВЕ СИСТЕМНОГО ПОДХОДА, ВЫРАБАТЫВАТЬ СТРАТЕГИЮ ДЕЙСТВИЙ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0652" marR="60652" marT="0" marB="0" anchor="ctr"/>
                </a:tc>
              </a:tr>
              <a:tr h="6423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effectLst/>
                          <a:latin typeface="+mn-lt"/>
                        </a:rPr>
                        <a:t>1.1.Анализ проблемы / задачи</a:t>
                      </a:r>
                      <a:endParaRPr lang="ru-RU" sz="1400" b="1" i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652" marR="60652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</a:rPr>
                        <a:t>Б-1.1.АНАЛИЗИРУЕТ ЗАДАЧУ, ВЫДЕЛЯЯ ЕЕ БАЗОВЫЕ СОСТАВЛЯЮЩИЕ;</a:t>
                      </a:r>
                      <a:endParaRPr lang="ru-RU" sz="1200" b="1" i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652" marR="60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</a:rPr>
                        <a:t>М-1.1.АНАЛИЗИРУЕТ ПРОБЛЕМНУЮ СИТУАЦИЮ КАК СИСТЕМУ, ВЫЯВЛЯЯ ЕЕ СОСТАВЛЯЮЩИЕ И СВЯЗИ МЕЖДУ НИМИ</a:t>
                      </a:r>
                      <a:endParaRPr lang="ru-RU" sz="1200" b="1" i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652" marR="60652" marT="0" marB="0" anchor="ctr"/>
                </a:tc>
              </a:tr>
              <a:tr h="8565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effectLst/>
                          <a:latin typeface="+mn-lt"/>
                        </a:rPr>
                        <a:t>1.2. Анализ информации</a:t>
                      </a:r>
                      <a:endParaRPr lang="ru-RU" sz="1400" b="1" i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652" marR="60652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</a:rPr>
                        <a:t>Б-1.2. ОПРЕДЕЛЯЕТ, ИНТЕРПРЕТИРУЕТ И РАНЖИРУЕТ ИНФОРМАЦИЮ, ТРЕБУЕМУЮ ДЛЯ РЕШЕНИЯ ПОСТАВЛЕННОЙ ЗАДАЧИ;</a:t>
                      </a:r>
                      <a:endParaRPr lang="ru-RU" sz="12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652" marR="60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</a:rPr>
                        <a:t>М-1.2. ОПРЕДЕЛЯЕТ ПРОБЕЛЫ В ИНФОРМАЦИИ, НЕОБХОДИМОЙ ДЛЯ РЕШЕНИЯ ПРОБЛЕМНОЙ СИТУАЦИИ, И ПРОЕКТИРУЕТ ПРОЦЕССЫ ПО ИХ УСТРАНЕНИЮ;</a:t>
                      </a:r>
                      <a:endParaRPr lang="ru-RU" sz="12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652" marR="60652" marT="0" marB="0" anchor="ctr"/>
                </a:tc>
              </a:tr>
              <a:tr h="10263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effectLst/>
                          <a:latin typeface="+mn-lt"/>
                        </a:rPr>
                        <a:t>1.3. Поиск информации и работа с источниками </a:t>
                      </a:r>
                      <a:endParaRPr lang="ru-RU" sz="1400" b="1" i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652" marR="60652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</a:rPr>
                        <a:t>Б-1.3. ОСУЩЕСТВЛЯЕТ ПОИСК ИНФОРМАЦИИ ДЛЯ РЕШЕНИЯ ПОСТАВЛЕННОЙ ЗАДАЧИ ПО РАЗЛИЧНЫМ ТИПАМ ЗАПРОСОВ;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</a:rPr>
                        <a:t> </a:t>
                      </a:r>
                      <a:endParaRPr lang="ru-RU" sz="12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652" marR="60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</a:rPr>
                        <a:t>М-1.3. КРИТИЧЕСКИ ОЦЕНИВАЕТ НАДЕЖНОСТЬ ИСТОЧНИКОВ ИНФОРМАЦИИ, РАБОТАЕТ С ПРОТИВОРЕЧИВОЙ ИНФОРМАЦИЕЙ ИЗ РАЗНЫХ ИСТОЧНИКОВ.</a:t>
                      </a:r>
                      <a:endParaRPr lang="ru-RU" sz="12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652" marR="60652" marT="0" marB="0" anchor="ctr"/>
                </a:tc>
              </a:tr>
              <a:tr h="9376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effectLst/>
                          <a:latin typeface="+mn-lt"/>
                        </a:rPr>
                        <a:t>1.4. Анализ контекста /решения и аргументация   </a:t>
                      </a:r>
                      <a:endParaRPr lang="ru-RU" sz="1400" b="1" i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652" marR="60652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</a:rPr>
                        <a:t>Б-1.4. ПРИ ОБРАБОТКЕ ИНФОРМАЦИИ ОТЛИЧАЕТ ФАКТЫ ОТ МНЕНИЙ, ИНТЕРПРЕТАЦИЙ, ОЦЕНОК, ФОРМИРУЕТ СОБСТВЕННЫЕ МНЕНИЯ И СУЖДЕНИЯ, АРГУМЕНТИРУЕТ СВОИ ВЫВОДЫ И ТОЧКУ ЗРЕНИЯ, </a:t>
                      </a:r>
                      <a:endParaRPr lang="ru-RU" sz="12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652" marR="60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</a:rPr>
                        <a:t>М-1.4. РАЗРАБАТЫВАЕТ И СОДЕРЖАТЕЛЬНО АРГУМЕНТИРУЕТ СТРАТЕГИЮ РЕШЕНИЯ ПРОБЛЕМНОЙ СИТУАЦИИ НА ОСНОВЕ СИСТЕМНОГО И МЕЖДИСЦИПЛИНАРНОГО ПОДХОДОВ</a:t>
                      </a:r>
                      <a:endParaRPr lang="ru-RU" sz="12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652" marR="60652" marT="0" marB="0" anchor="ctr"/>
                </a:tc>
              </a:tr>
              <a:tr h="8565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effectLst/>
                          <a:latin typeface="+mn-lt"/>
                        </a:rPr>
                        <a:t>1.5. Анализ  принимаемых решений</a:t>
                      </a:r>
                      <a:endParaRPr lang="ru-RU" sz="1400" b="1" i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652" marR="60652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</a:rPr>
                        <a:t>Б-1.5. РАССМАТРИВАЕТ И ПРЕДЛАГАЕТ ВОЗМОЖНЫЕ ВАРИАНТЫ РЕШЕНИЯ ПОСТАВЛЕННОЙ ЗАДАЧИ, ОЦЕНИВАЯ ИХ ДОСТОИНСТВА И НЕДОСТАТКИ</a:t>
                      </a:r>
                      <a:endParaRPr lang="ru-RU" sz="12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652" marR="60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</a:rPr>
                        <a:t>М-1.5 СТРОИТ СЦЕНАРИИ РЕАЛИЗАЦИИ СТРАТЕГИИ, ОПРЕДЕЛЯЯ ВОЗМОЖНЫЕ РИСКИ И ПРЕДЛАГАЯ ПУТИ ИХ УСТРАНЕНИЯ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</a:rPr>
                        <a:t> </a:t>
                      </a:r>
                      <a:endParaRPr lang="ru-RU" sz="12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652" marR="60652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660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262" y="0"/>
            <a:ext cx="8856984" cy="430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083" tIns="45533" rIns="91083" bIns="45533" rtlCol="0">
            <a:spAutoFit/>
          </a:bodyPr>
          <a:lstStyle/>
          <a:p>
            <a:pPr algn="ctr"/>
            <a:r>
              <a:rPr lang="ru-RU" sz="2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ПРОВЕРОЧНЫЕ СХЕМЫ КАК ЭТАП РАЗРАБОТКИ ИНДИКАТОРОВ</a:t>
            </a:r>
            <a:endParaRPr lang="ru-RU" sz="2200" b="1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88424" y="6356350"/>
            <a:ext cx="298376" cy="365125"/>
          </a:xfrm>
        </p:spPr>
        <p:txBody>
          <a:bodyPr/>
          <a:lstStyle/>
          <a:p>
            <a:fld id="{1BE61580-9FEB-4D06-80EB-5FD3CFE443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059646"/>
              </p:ext>
            </p:extLst>
          </p:nvPr>
        </p:nvGraphicFramePr>
        <p:xfrm>
          <a:off x="44338" y="466915"/>
          <a:ext cx="8916908" cy="612150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53177"/>
                <a:gridCol w="6563731"/>
              </a:tblGrid>
              <a:tr h="513813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УК-1 СПОСОБЕН ОСУЩЕСТВЛЯТЬ ПОИСК, КРИТИЧЕСКИЙ АНАЛИЗ ИНФОРМАЦИИ, ПРИМЕНЯТЬ СИСТЕМНЫЙ ПОДХОД ДЛЯ РЕШЕНИЯ ПОСТАВЛЕННЫХ ЗАДАЧ</a:t>
                      </a:r>
                      <a:endParaRPr lang="ru-RU" sz="1600" dirty="0">
                        <a:solidFill>
                          <a:srgbClr val="C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50" b="1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Б-1.1. Анализирует задачу, выделяя ее базовые составляющие;</a:t>
                      </a:r>
                      <a:endParaRPr lang="ru-RU" sz="115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ЗАДАЕМ</a:t>
                      </a:r>
                      <a:r>
                        <a:rPr lang="ru-RU" sz="1150" b="1" i="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ru-RU" sz="1300" b="1" i="0" dirty="0" smtClean="0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1) </a:t>
                      </a:r>
                      <a:r>
                        <a:rPr lang="ru-RU" sz="1300" b="1" dirty="0" smtClean="0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задачу для проведения анализа;</a:t>
                      </a:r>
                      <a:r>
                        <a:rPr lang="ru-RU" sz="1300" b="1" baseline="0" dirty="0" smtClean="0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2)</a:t>
                      </a:r>
                      <a:r>
                        <a:rPr lang="ru-RU" sz="1300" b="1" dirty="0" smtClean="0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требования к проведению анализа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ТРЕБУЕТСЯ</a:t>
                      </a:r>
                      <a:r>
                        <a:rPr lang="ru-RU" sz="1150" b="1" i="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ru-RU" sz="1150" b="1" i="0" baseline="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50" b="1" i="0" baseline="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1) </a:t>
                      </a:r>
                      <a:r>
                        <a:rPr lang="ru-RU" sz="1250" b="1" i="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провести декомпозицию задачи;</a:t>
                      </a:r>
                      <a:r>
                        <a:rPr lang="ru-RU" sz="1250" b="1" i="0" baseline="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 провести  </a:t>
                      </a:r>
                      <a:r>
                        <a:rPr lang="ru-RU" sz="1250" b="1" i="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анализ базовых составляющих задачи в соответствии с заданными требованиями;</a:t>
                      </a:r>
                      <a:r>
                        <a:rPr lang="ru-RU" sz="1250" b="1" i="0" baseline="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50" b="1" i="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обосновать выводы из результатов анализа</a:t>
                      </a:r>
                    </a:p>
                  </a:txBody>
                  <a:tcPr marL="114300" marR="114300" marT="0" marB="0"/>
                </a:tc>
              </a:tr>
              <a:tr h="894948">
                <a:tc>
                  <a:txBody>
                    <a:bodyPr/>
                    <a:lstStyle/>
                    <a:p>
                      <a:pPr algn="ct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Б-1.2. Определяет, интерпретирует и ранжирует информацию, требуемую для решения поставленной задачи;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ЗАДАЕМ</a:t>
                      </a:r>
                      <a:r>
                        <a:rPr lang="ru-RU" sz="1200" b="1" i="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ru-RU" sz="1300" b="1" dirty="0" smtClean="0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задачу исследования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ТРЕБУЕТСЯ</a:t>
                      </a:r>
                      <a:r>
                        <a:rPr lang="ru-RU" sz="1250" b="1" i="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ru-RU" sz="1250" b="1" i="0" baseline="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1) </a:t>
                      </a:r>
                      <a:r>
                        <a:rPr lang="ru-RU" sz="1250" b="1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составить перечень элементов информации,  необходимых для решения задачи; 2)</a:t>
                      </a:r>
                      <a:r>
                        <a:rPr lang="ru-RU" sz="1250" b="1" baseline="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50" b="1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обосновать актуальность использования представленных элементов информации;</a:t>
                      </a:r>
                      <a:r>
                        <a:rPr lang="ru-RU" sz="1250" b="1" baseline="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50" b="1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3) ранжировать элементы информации по степени важности для решения задачи</a:t>
                      </a:r>
                      <a:endParaRPr lang="ru-RU" sz="125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effectLst/>
                          <a:latin typeface="Arial Narrow" panose="020B0606020202030204" pitchFamily="34" charset="0"/>
                        </a:rPr>
                        <a:t>Б-1.3. осуществляет поиск информации для решения поставленной задачи по различным типам запросов;</a:t>
                      </a:r>
                    </a:p>
                  </a:txBody>
                  <a:tcPr marL="60652" marR="60652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081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ЗАДАЕМ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: </a:t>
                      </a: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задачу исследования</a:t>
                      </a:r>
                    </a:p>
                    <a:p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ТРЕБУЕТСЯ: </a:t>
                      </a:r>
                      <a:r>
                        <a:rPr kumimoji="0" lang="ru-RU" sz="12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1) сформулировать проблему, для которой важно решение  поставленной задачи; 2) обосновать актуальность  информационного поиска в контексте выделенной проблемы; </a:t>
                      </a:r>
                      <a:r>
                        <a:rPr lang="ru-RU" sz="1250" b="1" dirty="0" smtClean="0">
                          <a:latin typeface="Arial Narrow" panose="020B0606020202030204" pitchFamily="34" charset="0"/>
                        </a:rPr>
                        <a:t>3) составить варианты запросов  для поиска каждого элемента информации;-4)</a:t>
                      </a:r>
                      <a:r>
                        <a:rPr lang="ru-RU" sz="1250" b="1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50" b="1" dirty="0" smtClean="0">
                          <a:latin typeface="Arial Narrow" panose="020B0606020202030204" pitchFamily="34" charset="0"/>
                        </a:rPr>
                        <a:t>осуществить поиск и отобрать информацию для последующей обработки </a:t>
                      </a:r>
                    </a:p>
                  </a:txBody>
                  <a:tcPr/>
                </a:tc>
              </a:tr>
              <a:tr h="15039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effectLst/>
                          <a:latin typeface="Arial Narrow" panose="020B0606020202030204" pitchFamily="34" charset="0"/>
                        </a:rPr>
                        <a:t>Б-1.4. при обработке информации отличает факты от мнений, интерпретаций, оценок, формирует собственные мнения и суждения, аргументирует свои выводы и точку зрения, </a:t>
                      </a:r>
                      <a:endParaRPr lang="ru-RU" sz="1150" b="1" i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0652" marR="60652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200" b="1" i="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ПРЕДЛАГАЕТСЯ</a:t>
                      </a:r>
                      <a:r>
                        <a:rPr lang="ru-RU" sz="1200" i="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i="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300" b="1" dirty="0" smtClean="0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информация, содержащая, наряду с фактами, противоречивые сведения, непроверенные данные, мнения различных авторов и интерпретацию данных из разных источников</a:t>
                      </a:r>
                    </a:p>
                    <a:p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ТРЕБУЕТСЯ:</a:t>
                      </a:r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50" b="1" dirty="0" smtClean="0">
                          <a:latin typeface="Arial Narrow" panose="020B0606020202030204" pitchFamily="34" charset="0"/>
                        </a:rPr>
                        <a:t>1) систематизировать предложенную информацию (факты, противоречивые сведения, непроверенные данные, мнения и интерпретацию данных);</a:t>
                      </a:r>
                      <a:r>
                        <a:rPr lang="ru-RU" sz="1250" b="1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50" b="1" dirty="0" smtClean="0">
                          <a:latin typeface="Arial Narrow" panose="020B0606020202030204" pitchFamily="34" charset="0"/>
                        </a:rPr>
                        <a:t>2) определить основные понятия, содержащиеся в информации ;</a:t>
                      </a:r>
                    </a:p>
                    <a:p>
                      <a:r>
                        <a:rPr lang="ru-RU" sz="1250" b="1" dirty="0" smtClean="0">
                          <a:latin typeface="Arial Narrow" panose="020B0606020202030204" pitchFamily="34" charset="0"/>
                        </a:rPr>
                        <a:t>3)</a:t>
                      </a:r>
                      <a:r>
                        <a:rPr lang="ru-RU" sz="1250" b="1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50" b="1" dirty="0" smtClean="0">
                          <a:latin typeface="Arial Narrow" panose="020B0606020202030204" pitchFamily="34" charset="0"/>
                        </a:rPr>
                        <a:t>соотнести  содержащиеся в информации факты с основными понятиями,</a:t>
                      </a:r>
                    </a:p>
                    <a:p>
                      <a:r>
                        <a:rPr lang="ru-RU" sz="1250" b="1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4) изложить и аргументировать собственное мнение по  рассматриваемым вопросам</a:t>
                      </a:r>
                      <a:endParaRPr lang="ru-RU" sz="125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effectLst/>
                          <a:latin typeface="Arial Narrow" panose="020B0606020202030204" pitchFamily="34" charset="0"/>
                        </a:rPr>
                        <a:t>Б-1.5. рассматривает и предлагает возможные варианты решения поставленной задачи, оценивая их достоинства и недостатки</a:t>
                      </a:r>
                      <a:endParaRPr lang="ru-RU" sz="1150" b="1" i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0652" marR="6065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ЗАДАЕМ:</a:t>
                      </a:r>
                      <a:r>
                        <a:rPr lang="ru-RU" sz="1200" b="1" i="0" baseline="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300" b="1" i="0" dirty="0" smtClean="0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1)</a:t>
                      </a:r>
                      <a:r>
                        <a:rPr lang="ru-RU" sz="1300" b="1" i="1" baseline="0" dirty="0" smtClean="0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300" b="1" dirty="0" smtClean="0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задачу исследования,</a:t>
                      </a:r>
                      <a:r>
                        <a:rPr lang="ru-RU" sz="1300" b="1" baseline="0" dirty="0" smtClean="0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300" b="1" dirty="0" smtClean="0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2)</a:t>
                      </a:r>
                      <a:r>
                        <a:rPr lang="ru-RU" sz="1300" b="1" baseline="0" dirty="0" smtClean="0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300" b="1" dirty="0" smtClean="0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варианты решения поставленной задачи,  включающие гипотезы соответствующих научных исследований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ТРЕБУЕТСЯ</a:t>
                      </a:r>
                      <a:r>
                        <a:rPr lang="ru-RU" sz="1150" b="1" i="1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50" b="1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1)</a:t>
                      </a:r>
                      <a:r>
                        <a:rPr lang="ru-RU" sz="1250" b="1" baseline="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50" b="1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рассмотреть гипотезы научных исследований, направленных на решение поставленной задачи,</a:t>
                      </a:r>
                      <a:r>
                        <a:rPr lang="ru-RU" sz="1250" b="1" baseline="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50" b="1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2)</a:t>
                      </a:r>
                      <a:r>
                        <a:rPr lang="ru-RU" sz="1250" b="1" baseline="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50" b="1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выделить из предложенных вариантов те, которые могут быть использованы для решения поставленной задачи с обоснованием непригодности остальных вариантов, 3)</a:t>
                      </a:r>
                      <a:r>
                        <a:rPr lang="ru-RU" sz="1250" b="1" baseline="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50" b="1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рассмотреть достоинства и недостатки каждого из выбранных вариантов;</a:t>
                      </a:r>
                      <a:endParaRPr lang="ru-RU" sz="125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1861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262" y="0"/>
            <a:ext cx="8856984" cy="4612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083" tIns="45533" rIns="91083" bIns="45533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ОПК-1 И ПРЕДЛАГАЕМЫЕ ИНДИКАТОРЫ 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88424" y="6356350"/>
            <a:ext cx="298376" cy="365125"/>
          </a:xfrm>
        </p:spPr>
        <p:txBody>
          <a:bodyPr/>
          <a:lstStyle/>
          <a:p>
            <a:fld id="{1BE61580-9FEB-4D06-80EB-5FD3CFE443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882298"/>
              </p:ext>
            </p:extLst>
          </p:nvPr>
        </p:nvGraphicFramePr>
        <p:xfrm>
          <a:off x="81887" y="485367"/>
          <a:ext cx="8925750" cy="6223249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2905937"/>
                <a:gridCol w="6019813"/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РУБРИКАТОР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0652" marR="60652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КОМПЕТЕНЦИИ</a:t>
                      </a: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И ИНДИКАТОРЫ ИХ ДОСТИЖЕНИЯ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0652" marR="60652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994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i="1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</a:t>
                      </a:r>
                      <a:r>
                        <a:rPr lang="ru-RU" sz="1500" b="1" i="1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. </a:t>
                      </a:r>
                      <a:r>
                        <a:rPr lang="ru-RU" sz="1600" b="1" i="1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Информационно-коммуникационная грамотность при решении профессиональных задач</a:t>
                      </a:r>
                      <a:endParaRPr lang="ru-RU" sz="1600" b="1" i="1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0652" marR="60652" marT="0" marB="0" anchor="ctr">
                    <a:lnT w="12700" cmpd="sng">
                      <a:noFill/>
                    </a:lnT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0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ОПК-1. СПОСОБЕН ПРИМЕНЯТЬ СОВРЕМЕННЫЕ ИНФОРМАЦИОННО-КОММУНИКАЦИОННЫЕ ТЕХНОЛОГИИ В ПРОФЕССИОНАЛЬНОЙ ДЕЯТЕЛЬНОСТИ СОЦИОЛОГА</a:t>
                      </a: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0652" marR="60652" marT="0" marB="0" anchor="ctr">
                    <a:lnT w="12700" cmpd="sng">
                      <a:noFill/>
                    </a:lnT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328896">
                <a:tc>
                  <a:txBody>
                    <a:bodyPr/>
                    <a:lstStyle/>
                    <a:p>
                      <a:r>
                        <a:rPr lang="ru-RU" sz="1500" b="1" i="1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1.1.Определение источников информации для решения профессиональных задач</a:t>
                      </a:r>
                      <a:endParaRPr lang="ru-RU" sz="1500" b="1" i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0652" marR="6065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ОПК-1.1. </a:t>
                      </a:r>
                      <a:r>
                        <a:rPr lang="ru-RU" sz="1500" b="1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ОПРЕДЕЛЯЕТ РЕЛЕВАНТНЫЕ ДЛЯ РЕШЕНИЯ ПОСТАВЛЕННОЙ ЗАДАЧИ ИСТОЧНИКИ ИНФОРМАЦИИ, ВКЛЮЧАЯ НАЦИОНАЛЬНЫЕ И МЕЖДУНАРОДНЫЕ БАЗЫ ДАННЫХ, ЭЛЕКТРОННЫЕ БИБЛИОТЕЧНЫЕ СИСТЕМЫ, СПЕЦИАЛИЗИРОВАННЫЕ ПАКЕТЫ ПРИКЛАДНЫХ ПРОГРАММ;</a:t>
                      </a:r>
                    </a:p>
                  </a:txBody>
                  <a:tcPr marL="60652" marR="60652" marT="0" marB="0" anchor="ctr">
                    <a:solidFill>
                      <a:schemeClr val="bg1"/>
                    </a:solidFill>
                  </a:tcPr>
                </a:tc>
              </a:tr>
              <a:tr h="9033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i="1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1.2. Поиск  социологической информации</a:t>
                      </a:r>
                      <a:endParaRPr lang="ru-RU" sz="1500" b="1" i="1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0652" marR="60652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0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ОПК-1.2. </a:t>
                      </a: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ПРОВОДИТ ПОИСК СОЦИОЛОГИЧЕСКОЙ ИНФОРМАЦИИ, НЕОБХОДИМОЙ ДЛЯ РЕШЕНИЯ ПОСТАВЛЕННОЙ ЗАДАЧИ, ПОЛУЧАЕТ НА ЕЕ ОСНОВЕ СОЦИОЛОГИЧЕСКИЕ ДАННЫЕ</a:t>
                      </a: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; </a:t>
                      </a:r>
                      <a:endParaRPr kumimoji="0" lang="ru-RU" sz="15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Times New Roman"/>
                        <a:cs typeface="+mn-cs"/>
                      </a:endParaRPr>
                    </a:p>
                  </a:txBody>
                  <a:tcPr marL="60652" marR="60652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1193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i="1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1.3. Использование методов и прикладных программ для решения профессиональных задач</a:t>
                      </a:r>
                    </a:p>
                  </a:txBody>
                  <a:tcPr marL="60652" marR="6065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0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ОПК-1.3. </a:t>
                      </a: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ВЫПОЛНЯЕТ НЕОБХОДИМЫЕ СТАТИСТИЧЕСКИЕ ПРОЦЕДУРЫ  ПРИ ИСПОЛЬЗОВАНИИ СПЕЦИАЛИЗИРОВАННЫХ ПАКЕТОВ ПРИКЛАДНЫХ ПРОГРАММ (ТАКИХ, КАК MS EXCEL, EVIEWS, STATA, SPSS);</a:t>
                      </a:r>
                    </a:p>
                  </a:txBody>
                  <a:tcPr marL="60652" marR="60652" marT="0" marB="0" anchor="ctr">
                    <a:solidFill>
                      <a:schemeClr val="bg1"/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marL="0" marR="0" lvl="0" indent="0" algn="l" defTabSz="910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1.4 Создание и поддержка профессиональных  информационных баз</a:t>
                      </a:r>
                    </a:p>
                  </a:txBody>
                  <a:tcPr marL="60652" marR="60652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0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ОПК-1.4. </a:t>
                      </a: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СОЗДАЕТ И ПОДДЕРЖИВАЕТ НОРМАТИВНО-МЕТОДИЧЕСКУЮ И ИНФОРМАЦИОННУЮ БАЗУ ИССЛЕДОВАНИЙ ПО ЗАДАННОЙ ТЕМЕ;</a:t>
                      </a:r>
                    </a:p>
                  </a:txBody>
                  <a:tcPr marL="60652" marR="60652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marL="0" marR="0" lvl="0" indent="0" algn="l" defTabSz="910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1.5. Использование и хранение профессиональной информации</a:t>
                      </a:r>
                      <a:endParaRPr kumimoji="0" lang="ru-RU" sz="15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0652" marR="6065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0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ОПК-1.5</a:t>
                      </a: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.  </a:t>
                      </a: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РЕГЛАМЕНТИРУЕТ ПРОЦЕССЫ АРХИВАЦИИ И ХРАНЕНИЯ СОЦИОЛОГИЧЕСКИХ ДАННЫХ В СООТВЕТСТВИИ С УСТАНОВЛЕННЫМИ ПРАВИЛАМИ</a:t>
                      </a:r>
                    </a:p>
                  </a:txBody>
                  <a:tcPr marL="60652" marR="60652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914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17030"/>
            <a:ext cx="8856984" cy="5228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083" tIns="45533" rIns="91083" bIns="45533" rtlCol="0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ПРЕДЛАГАЕМЫЕ  ИНДИКАТОРЫ  ОПК-2</a:t>
            </a:r>
            <a:endParaRPr lang="ru-RU" sz="2800" b="1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88424" y="6356350"/>
            <a:ext cx="298376" cy="365125"/>
          </a:xfrm>
        </p:spPr>
        <p:txBody>
          <a:bodyPr/>
          <a:lstStyle/>
          <a:p>
            <a:fld id="{1BE61580-9FEB-4D06-80EB-5FD3CFE443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3702854" y="76754"/>
            <a:ext cx="12463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</a:rPr>
              <a:t>НЕОБХОДИМЫЙ ЭТАП –</a:t>
            </a:r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  <a:ea typeface="Calibri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  <a:ea typeface="Calibri"/>
              </a:rPr>
              <a:t>РАЗРАБОТКА ПРОВЕРОЧНЫХ СХЕМ ДЛЯ КАЖДОГО ИНДИКАТОРА</a:t>
            </a:r>
            <a:endParaRPr lang="ru-RU" b="1" dirty="0">
              <a:solidFill>
                <a:srgbClr val="C00000"/>
              </a:solidFill>
              <a:latin typeface="Arial Narrow" panose="020B0606020202030204" pitchFamily="34" charset="0"/>
              <a:ea typeface="Calibri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68722"/>
              </p:ext>
            </p:extLst>
          </p:nvPr>
        </p:nvGraphicFramePr>
        <p:xfrm>
          <a:off x="107504" y="764704"/>
          <a:ext cx="8925750" cy="5472608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2615421"/>
                <a:gridCol w="6310329"/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РУБРИКАТОР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0652" marR="60652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КОМПЕТЕНЦИИ</a:t>
                      </a:r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И ИНДИКАТОРЫ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0652" marR="60652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681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2. Анализ социальных явлений и процессов  </a:t>
                      </a:r>
                      <a:endParaRPr lang="ru-RU" sz="1800" b="1" i="1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0652" marR="60652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</a:rPr>
                        <a:t>ОПК-2  СПОСОБЕН К СОЦИОЛОГИЧЕСКОМУ АНАЛИЗУ И НАУЧНОМУ ОБЪЯСНЕНИЮ СОЦИАЛЬНЫХ ЯВЛЕНИЙ И ПРОЦЕССОВ НА ОСНОВЕ  НАУЧНЫХ ТЕОРИЙ,  КОНЦЕПЦИЙ, ПОДХОДОВ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0652" marR="60652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31944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2.1. Анализ профессиональных проблем, процессов, явлений</a:t>
                      </a:r>
                    </a:p>
                  </a:txBody>
                  <a:tcPr marL="60652" marR="606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</a:rPr>
                        <a:t>ОПК-2.1.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</a:rPr>
                        <a:t>НАХОДИТ, АНАЛИЗИРУЕТ И ПРЕДСТАВЛЯЕТ ФАКТИЧЕСКИЕ ДАННЫЕ,  ГОТОВИТ АНАЛИТИЧЕСКУЮ ИНФОРМАЦИЮ ОБ ИССЛЕДУЕМЫХ СОЦИАЛЬНЫХ ГРУППАХ, ПРОЦЕССАХ И ЯВЛЕНИЯХ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0652" marR="606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 marL="0" marR="0" lvl="0" indent="0" algn="l" defTabSz="910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2.2.Интерпретация социологической информации  </a:t>
                      </a:r>
                    </a:p>
                  </a:txBody>
                  <a:tcPr marL="60652" marR="606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0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Calibri"/>
                          <a:cs typeface="+mn-cs"/>
                        </a:rPr>
                        <a:t>ОПК-2.2.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Calibri"/>
                          <a:cs typeface="+mn-cs"/>
                        </a:rPr>
                        <a:t>ОПИСЫВАЕТ СОЦИАЛЬНЫЕ ИССЛЕДОВАНИЯ И ПРОЦЕССЫ НА ОСНОВЕ ОБЪЕКТИВНОЙ БЕЗОЦЕНОЧНОЙ ИНТЕРПРЕТАЦИИ ЭМПИРИЧЕСКИХ  ДАННЫХ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Calibri"/>
                          <a:cs typeface="+mn-cs"/>
                        </a:rPr>
                        <a:t>; </a:t>
                      </a: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Times New Roman"/>
                        <a:cs typeface="+mn-cs"/>
                      </a:endParaRPr>
                    </a:p>
                  </a:txBody>
                  <a:tcPr marL="60652" marR="606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128829">
                <a:tc>
                  <a:txBody>
                    <a:bodyPr/>
                    <a:lstStyle/>
                    <a:p>
                      <a:pPr marL="0" marR="0" lvl="0" indent="0" algn="l" defTabSz="910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2.3. Использование научной теории для объяснения полученных результатов </a:t>
                      </a:r>
                      <a:endParaRPr kumimoji="0" lang="ru-RU" sz="16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0652" marR="606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Calibri"/>
                          <a:cs typeface="+mn-cs"/>
                        </a:rPr>
                        <a:t>ОПК-2.3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Calibri"/>
                          <a:cs typeface="+mn-cs"/>
                        </a:rPr>
                        <a:t>.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Calibri"/>
                          <a:cs typeface="+mn-cs"/>
                        </a:rPr>
                        <a:t>ОБЪЯСНЯЕТ СОЦИАЛЬНЫЕ ЯВЛЕНИЯ И ПРОЦЕССЫ НА ОСНОВЕ КОНЦЕПЦИЙ И ОБЪЯСНИТЕЛЬНЫХ МОДЕЛЕЙ СОЦИОЛОГИИ</a:t>
                      </a:r>
                    </a:p>
                  </a:txBody>
                  <a:tcPr marL="60652" marR="606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6535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8856984" cy="4612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083" tIns="45533" rIns="91083" bIns="45533" rtlCol="0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ПРЕДЛАГАЕМЫЕ ИНДИКАТОРЫ ОПК-3</a:t>
            </a:r>
            <a:endParaRPr lang="ru-RU" sz="2400" b="1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88424" y="6356350"/>
            <a:ext cx="298376" cy="365125"/>
          </a:xfrm>
        </p:spPr>
        <p:txBody>
          <a:bodyPr/>
          <a:lstStyle/>
          <a:p>
            <a:fld id="{1BE61580-9FEB-4D06-80EB-5FD3CFE443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910327"/>
              </p:ext>
            </p:extLst>
          </p:nvPr>
        </p:nvGraphicFramePr>
        <p:xfrm>
          <a:off x="35496" y="692696"/>
          <a:ext cx="8925750" cy="5646024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2952328"/>
                <a:gridCol w="5973422"/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РУБРИКАТОР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0652" marR="60652" marT="0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КОМПЕТЕНЦИИ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И ИНДИКАТОРЫ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0652" marR="60652" marT="0" marB="0" anchor="ctr">
                    <a:lnB w="12700" cmpd="sng">
                      <a:noFill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3</a:t>
                      </a:r>
                      <a:r>
                        <a:rPr lang="ru-RU" sz="1800" b="1" i="1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.</a:t>
                      </a:r>
                      <a:r>
                        <a:rPr lang="ru-RU" sz="1800" b="1" i="1" baseline="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 </a:t>
                      </a:r>
                      <a:r>
                        <a:rPr lang="ru-RU" sz="1800" b="1" i="1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 Организация и проведение социологического исследования</a:t>
                      </a:r>
                      <a:endParaRPr lang="ru-RU" sz="1800" i="0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0652" marR="60652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0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ОПК-3. 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</a:rPr>
                        <a:t>Способен принимать участие в социологическом исследовании на всех этапах его проведения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0652" marR="60652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7749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3.1 </a:t>
                      </a:r>
                      <a:r>
                        <a:rPr lang="ru-RU" sz="1600" i="1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Постановка задач социологического исследования</a:t>
                      </a:r>
                      <a:endParaRPr lang="ru-RU" sz="1600" b="1" i="0" dirty="0" smtClean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0652" marR="606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ОПК-3.1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 </a:t>
                      </a:r>
                      <a:r>
                        <a:rPr lang="ru-RU" sz="1800" b="1" i="1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.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Операционализирует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  задачи конкретного социологического исследования</a:t>
                      </a:r>
                      <a:r>
                        <a:rPr lang="ru-RU" sz="1800" b="1" i="1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 </a:t>
                      </a:r>
                      <a:endParaRPr lang="ru-RU" sz="1800" b="1" i="0" dirty="0" smtClean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0652" marR="606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marL="0" marR="0" lvl="0" indent="0" algn="l" defTabSz="910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3.2 </a:t>
                      </a:r>
                      <a:r>
                        <a:rPr kumimoji="0" lang="ru-RU" sz="16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Формулировка и проверка гипотез социологического исследования</a:t>
                      </a:r>
                    </a:p>
                  </a:txBody>
                  <a:tcPr marL="60652" marR="606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0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ОПК-3.2.</a:t>
                      </a:r>
                      <a:r>
                        <a:rPr kumimoji="0" lang="ru-RU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  </a:t>
                      </a:r>
                      <a:r>
                        <a:rPr kumimoji="0" lang="ru-RU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Предлагает пути проверки задач и гипотез исследования;</a:t>
                      </a:r>
                    </a:p>
                  </a:txBody>
                  <a:tcPr marL="60652" marR="606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42380">
                <a:tc>
                  <a:txBody>
                    <a:bodyPr/>
                    <a:lstStyle/>
                    <a:p>
                      <a:pPr marL="0" marR="0" lvl="0" indent="0" algn="l" defTabSz="910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3.3 </a:t>
                      </a:r>
                      <a:r>
                        <a:rPr kumimoji="0" lang="ru-RU" sz="16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Методы социологического исследования</a:t>
                      </a:r>
                    </a:p>
                  </a:txBody>
                  <a:tcPr marL="60652" marR="606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0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ОПК-3.3. </a:t>
                      </a:r>
                      <a:r>
                        <a:rPr kumimoji="0" lang="ru-RU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Разрабатывает программные и методические документы социологического исследования</a:t>
                      </a:r>
                      <a:endParaRPr kumimoji="0" lang="ru-RU" sz="1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0652" marR="606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42380">
                <a:tc>
                  <a:txBody>
                    <a:bodyPr/>
                    <a:lstStyle/>
                    <a:p>
                      <a:pPr marL="0" marR="0" lvl="0" indent="0" algn="l" defTabSz="910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3.4 </a:t>
                      </a:r>
                      <a:r>
                        <a:rPr kumimoji="0" lang="ru-RU" sz="16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Методы сбора и анализа социологических данных</a:t>
                      </a:r>
                    </a:p>
                  </a:txBody>
                  <a:tcPr marL="60652" marR="606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0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ОПК-3.4</a:t>
                      </a:r>
                      <a:r>
                        <a:rPr kumimoji="0" lang="ru-RU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.  </a:t>
                      </a:r>
                      <a:r>
                        <a:rPr kumimoji="0" lang="ru-RU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Решает организационные и методические вопросы сбора информации в соответствии с поставленными задачами и методической стратегией исследования; контролирует сбор социологических данных;</a:t>
                      </a:r>
                    </a:p>
                  </a:txBody>
                  <a:tcPr marL="60652" marR="606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42380">
                <a:tc>
                  <a:txBody>
                    <a:bodyPr/>
                    <a:lstStyle/>
                    <a:p>
                      <a:pPr marL="0" marR="0" lvl="0" indent="0" algn="l" defTabSz="910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3.5 Управление социологическим исследованием</a:t>
                      </a: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0652" marR="606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0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ОПК-3.5.</a:t>
                      </a:r>
                      <a:r>
                        <a:rPr kumimoji="0" lang="ru-RU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  </a:t>
                      </a:r>
                      <a:r>
                        <a:rPr kumimoji="0" lang="ru-RU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Оформляет научно-техническую документацию на всех этапах исследования</a:t>
                      </a:r>
                      <a:endParaRPr kumimoji="0" lang="ru-RU" sz="1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0652" marR="606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9855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262" y="0"/>
            <a:ext cx="8856984" cy="4612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083" tIns="45533" rIns="91083" bIns="45533" rtlCol="0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ПРЕДЛАГАЕМЫЕ ИНДИКАТОРЫ ОПК-4</a:t>
            </a:r>
            <a:endParaRPr lang="ru-RU" sz="2400" b="1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88424" y="6356350"/>
            <a:ext cx="298376" cy="365125"/>
          </a:xfrm>
        </p:spPr>
        <p:txBody>
          <a:bodyPr/>
          <a:lstStyle/>
          <a:p>
            <a:fld id="{1BE61580-9FEB-4D06-80EB-5FD3CFE443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988843"/>
              </p:ext>
            </p:extLst>
          </p:nvPr>
        </p:nvGraphicFramePr>
        <p:xfrm>
          <a:off x="218250" y="908720"/>
          <a:ext cx="8742996" cy="5550728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2609745"/>
                <a:gridCol w="6133251"/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РУБРИКАТОР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0652" marR="60652" marT="0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КОМПЕТЕНЦИИ</a:t>
                      </a:r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И ИНДИКАТОРЫ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0652" marR="60652" marT="0" marB="0" anchor="ctr">
                    <a:lnB w="12700" cmpd="sng">
                      <a:noFill/>
                    </a:lnB>
                  </a:tcPr>
                </a:tc>
              </a:tr>
              <a:tr h="14401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4</a:t>
                      </a:r>
                      <a:r>
                        <a:rPr lang="ru-RU" sz="1800" b="1" i="1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.</a:t>
                      </a:r>
                      <a:r>
                        <a:rPr lang="ru-RU" sz="1800" b="1" i="1" baseline="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 </a:t>
                      </a:r>
                      <a:r>
                        <a:rPr lang="ru-RU" sz="1800" b="1" i="1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Выявление социально значимых проблем</a:t>
                      </a:r>
                      <a:endParaRPr lang="ru-RU" sz="1800" b="1" i="1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0652" marR="60652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0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ОПК-4 . 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</a:rPr>
                        <a:t>Способен выявлять социально значимые проблемы и определять пути их решения на основе теоретических знаний и результатов социологических исследований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0652" marR="60652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3681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4.1 Выявление проблем для социологических исследований</a:t>
                      </a:r>
                      <a:endParaRPr lang="ru-RU" sz="1600" b="1" dirty="0" smtClean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0652" marR="606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ОПК-4.1</a:t>
                      </a:r>
                      <a:r>
                        <a:rPr lang="ru-RU" sz="1900" b="1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 </a:t>
                      </a:r>
                      <a:r>
                        <a:rPr lang="ru-RU" sz="1900" i="1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. </a:t>
                      </a:r>
                      <a:r>
                        <a:rPr lang="ru-RU" sz="1900" b="1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Демонстрирует возможности использования теоретических знаний и результатов социологических исследований для выявления социально значимых проблем;</a:t>
                      </a:r>
                    </a:p>
                  </a:txBody>
                  <a:tcPr marL="60652" marR="606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2241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4.2. </a:t>
                      </a:r>
                      <a:r>
                        <a:rPr kumimoji="0" lang="ru-RU" sz="16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Моделирование </a:t>
                      </a:r>
                      <a:endParaRPr lang="ru-RU" sz="1600" b="1" i="1" dirty="0" smtClean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0652" marR="606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900" b="1" i="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УК-4.2</a:t>
                      </a:r>
                      <a:r>
                        <a:rPr lang="ru-RU" sz="1900" b="1" i="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.</a:t>
                      </a:r>
                      <a:r>
                        <a:rPr lang="ru-RU" sz="1900" i="1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;</a:t>
                      </a:r>
                      <a:r>
                        <a:rPr lang="ru-RU" sz="19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 </a:t>
                      </a:r>
                      <a:r>
                        <a:rPr lang="ru-RU" sz="1900" b="1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Выявляет социально значимые проблемы при использовании описательных, объяснительных и прогнозных моделей социальных явлений и процессов</a:t>
                      </a:r>
                    </a:p>
                  </a:txBody>
                  <a:tcPr marL="60652" marR="606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marL="0" marR="0" lvl="0" indent="0" algn="l" defTabSz="910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4.3 Предложение решений</a:t>
                      </a:r>
                    </a:p>
                    <a:p>
                      <a:pPr marL="0" marR="0" lvl="0" indent="0" algn="l" defTabSz="910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Times New Roman"/>
                        <a:cs typeface="+mn-cs"/>
                      </a:endParaRPr>
                    </a:p>
                  </a:txBody>
                  <a:tcPr marL="60652" marR="606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0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ОПК-4.3.</a:t>
                      </a:r>
                      <a:r>
                        <a:rPr kumimoji="0" lang="ru-RU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1900" b="1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.</a:t>
                      </a:r>
                      <a:r>
                        <a:rPr lang="ru-RU" sz="19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 </a:t>
                      </a:r>
                      <a:r>
                        <a:rPr lang="ru-RU" sz="1900" b="1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Формулирует задачи исследований для определения путей решения социально значимых проблем на основе теоретических знаний и результатов конкретных социологических исследований </a:t>
                      </a:r>
                      <a:endParaRPr kumimoji="0" lang="ru-RU" sz="1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0652" marR="606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0927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76754"/>
            <a:ext cx="9144000" cy="79984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083" tIns="45533" rIns="91083" bIns="45533" rtlCol="0">
            <a:spAutoFit/>
          </a:bodyPr>
          <a:lstStyle/>
          <a:p>
            <a:pPr algn="ctr"/>
            <a:r>
              <a:rPr lang="ru-RU" sz="23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ОБЯЗАТЕЛЬНЫЕ ПРОФЕССИОНАЛЬНЫЕ КОМПЕТЕНЦИИ И ИНДИКАТОРЫ ИХ ДОСТИЖЕНИЯ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88424" y="6356350"/>
            <a:ext cx="298376" cy="365125"/>
          </a:xfrm>
        </p:spPr>
        <p:txBody>
          <a:bodyPr/>
          <a:lstStyle/>
          <a:p>
            <a:fld id="{1BE61580-9FEB-4D06-80EB-5FD3CFE443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3702854" y="76754"/>
            <a:ext cx="12463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</a:rPr>
              <a:t>НЕОБХОДИМЫЙ ЭТАП –</a:t>
            </a:r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  <a:ea typeface="Calibri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  <a:ea typeface="Calibri"/>
              </a:rPr>
              <a:t>РАЗРАБОТКА ПРОВЕРОЧНЫХ СХЕМ ДЛЯ КАЖДОГО ИНДИКАТОРА</a:t>
            </a:r>
            <a:endParaRPr lang="ru-RU" b="1" dirty="0">
              <a:solidFill>
                <a:srgbClr val="C00000"/>
              </a:solidFill>
              <a:latin typeface="Arial Narrow" panose="020B0606020202030204" pitchFamily="34" charset="0"/>
              <a:ea typeface="Calibri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75278"/>
              </p:ext>
            </p:extLst>
          </p:nvPr>
        </p:nvGraphicFramePr>
        <p:xfrm>
          <a:off x="81887" y="866235"/>
          <a:ext cx="8925750" cy="5832648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2088232"/>
                <a:gridCol w="6837518"/>
              </a:tblGrid>
              <a:tr h="936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ЗАДАЧА ПРОФЕССИОНАЛЬНОЙ ДЕЯТЕЛЬНОСТИ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0652" marR="60652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КОМПЕТЕНЦИИ</a:t>
                      </a: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И ИНДИКАТОРЫ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0652" marR="60652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08112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spc="-35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РАЗРАБОТКА, РЕАЛИЗАЦИЯ И РАСПРОСТРАНЕНИЕ РЕЗУЛЬТАТОВ ПРОЕКТОВ ПО ИЗУЧЕНИЮ ОБЩЕСТВЕННОГО МНЕНИЯ</a:t>
                      </a:r>
                      <a:endParaRPr lang="ru-RU" sz="16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0652" marR="60652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</a:rPr>
                        <a:t>ПК-1.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</a:rPr>
                        <a:t>СПОСОБЕН</a:t>
                      </a:r>
                      <a:r>
                        <a:rPr lang="ru-RU" sz="1400" b="0" baseline="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</a:rPr>
                        <a:t> 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</a:rPr>
                        <a:t>К ОРГАНИЗАЦИИ СБОРА ДАННЫХ ПРИ ОПРОСЕ ОБЩЕСТВЕННОГО МНЕНИЯ</a:t>
                      </a:r>
                      <a:endParaRPr lang="ru-RU" sz="1400" dirty="0" smtClean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0652" marR="60652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44016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0652" marR="606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</a:rPr>
                        <a:t>ПК-1.1</a:t>
                      </a:r>
                      <a:r>
                        <a:rPr lang="ru-RU" sz="1600" b="1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</a:rPr>
                        <a:t>. </a:t>
                      </a:r>
                      <a:r>
                        <a:rPr lang="ru-RU" sz="1600" b="1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ДЕТАЛИЗИРУЕТ ТЕХНОЛОГИЮ  СБОРА СОЦИОЛОГИЧЕСКОЙ ИНФОРМАЦИИ ПРИМЕНИТЕЛЬНО К УСЛОВИЯМ ИССЛЕДОВАНИЯ И ОСОБЕННОСТЯМ ВЫБРАННОЙ МЕТОДИЧЕСКОЙ СТРАТЕГИИ</a:t>
                      </a:r>
                      <a:endParaRPr lang="ru-RU" sz="1600" b="1" dirty="0" smtClean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0652" marR="606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6815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0652" marR="606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0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ПК-1.2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. ГОТОВИТ МЕТОДИЧЕСКИЕ ДОКУМЕНТЫ ДЛЯ ПРОВЕДЕНИЯ ИНСТРУКТАЖА ПЕРСОНАЛА ПО СБОРУ ИНФОРМАЦИИ: ИНТЕРВЬЮЕРОВ, КОДИРОВЩИКОВ, НАБЛЮДАТЕЛЕЙ;</a:t>
                      </a: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Times New Roman"/>
                        <a:cs typeface="+mn-cs"/>
                      </a:endParaRPr>
                    </a:p>
                  </a:txBody>
                  <a:tcPr marL="60652" marR="606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08012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0652" marR="606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0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Calibri"/>
                          <a:cs typeface="+mn-cs"/>
                        </a:rPr>
                        <a:t>ПК-1.3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Calibri"/>
                          <a:cs typeface="+mn-cs"/>
                        </a:rPr>
                        <a:t>.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ГОТОВИТ ПОЛНЫЙ КОМПЛЕКТ ОТЧЁТНЫХ МАТЕРИАЛОВ ПО ЭТАПУ СБОРА ИНФОРМАЦИИ</a:t>
                      </a: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0652" marR="606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5575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76754"/>
            <a:ext cx="8856984" cy="8306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083" tIns="45533" rIns="91083" bIns="45533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ОБЯЗАТЕЛЬНЫЕ ПРОФЕССИОНАЛЬНЫЕ КОМПЕТЕНЦИИ  И ИНДИКАТОРЫ ИХ ДОСТИЖЕНИЯ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88424" y="6356350"/>
            <a:ext cx="298376" cy="365125"/>
          </a:xfrm>
        </p:spPr>
        <p:txBody>
          <a:bodyPr/>
          <a:lstStyle/>
          <a:p>
            <a:fld id="{1BE61580-9FEB-4D06-80EB-5FD3CFE443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3702854" y="76754"/>
            <a:ext cx="12463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</a:rPr>
              <a:t>НЕОБХОДИМЫЙ ЭТАП –</a:t>
            </a:r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  <a:ea typeface="Calibri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  <a:ea typeface="Calibri"/>
              </a:rPr>
              <a:t>РАЗРАБОТКА ПРОВЕРОЧНЫХ СХЕМ ДЛЯ КАЖДОГО ИНДИКАТОРА</a:t>
            </a:r>
            <a:endParaRPr lang="ru-RU" b="1" dirty="0">
              <a:solidFill>
                <a:srgbClr val="C00000"/>
              </a:solidFill>
              <a:latin typeface="Arial Narrow" panose="020B0606020202030204" pitchFamily="34" charset="0"/>
              <a:ea typeface="Calibri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50654"/>
              </p:ext>
            </p:extLst>
          </p:nvPr>
        </p:nvGraphicFramePr>
        <p:xfrm>
          <a:off x="107504" y="1124744"/>
          <a:ext cx="8856984" cy="4896544"/>
        </p:xfrm>
        <a:graphic>
          <a:graphicData uri="http://schemas.openxmlformats.org/drawingml/2006/table">
            <a:tbl>
              <a:tblPr firstRow="1" firstCol="1" bandRow="1">
                <a:noFill/>
                <a:tableStyleId>{68D230F3-CF80-4859-8CE7-A43EE81993B5}</a:tableStyleId>
              </a:tblPr>
              <a:tblGrid>
                <a:gridCol w="2786676"/>
                <a:gridCol w="6070308"/>
              </a:tblGrid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ЗАДАЧА ПРОФЕССИОНАЛЬНОЙ ДЕЯТЕЛЬНОСТИ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0652" marR="6065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КОМПЕТЕНЦИИ</a:t>
                      </a: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И ИНДИКАТОРЫ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0652" marR="6065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24136">
                <a:tc rowSpan="4">
                  <a:txBody>
                    <a:bodyPr/>
                    <a:lstStyle/>
                    <a:p>
                      <a:pPr marL="0" marR="0" lvl="0" indent="0" algn="l" defTabSz="910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РАЗРАБОТКА НОРМАТИВНЫХ ДОКУМЕНТОВ, ИНФОРМАЦИОННЫХ МАТЕРИАЛОВ ДЛЯ ОСУЩЕСТВЛЕНИЯ ИССЛЕДОВАТЕЛЬСКОЙ, АНАЛИТИЧЕСКОЙ И КОНСАЛТИНГОВОЙ ПРОЕКТНОЙ ДЕЯТЕЛЬНОСТИ</a:t>
                      </a:r>
                      <a:endParaRPr kumimoji="0" lang="ru-RU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Times New Roman"/>
                        <a:cs typeface="+mn-cs"/>
                      </a:endParaRPr>
                    </a:p>
                  </a:txBody>
                  <a:tcPr marL="60652" marR="6065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</a:rPr>
                        <a:t>ПК-2.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</a:rPr>
                        <a:t> СПОСОБЕН ПОДГОТОВИТЬ ПРОЕКТНОЕ ПРЕДЛОЖЕНИЕ ДЛЯ ПРОВЕДЕНИЯ СОЦИОЛОГИЧЕСКОГО ИССЛЕДОВАНИЯ </a:t>
                      </a:r>
                      <a:endParaRPr lang="ru-RU" sz="1800" b="1" dirty="0" smtClean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  <a:p>
                      <a:r>
                        <a:rPr lang="ru-RU" sz="1800" b="1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</a:rPr>
                        <a:t>(САМОСТОЯТЕЛЬНО ИЛИ ПОД РУКОВОДСТВОМ)</a:t>
                      </a:r>
                      <a:endParaRPr lang="ru-RU" sz="1800" b="1" dirty="0" smtClean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0652" marR="6065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86409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0652" marR="606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</a:rPr>
                        <a:t>ПК-2.1</a:t>
                      </a:r>
                      <a:r>
                        <a:rPr lang="ru-RU" sz="1600" b="1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</a:rPr>
                        <a:t>. ОПИСЫВАЕТ ПРОБЛЕМНУЮ СИТУАЦИЮ</a:t>
                      </a:r>
                      <a:r>
                        <a:rPr lang="ru-RU" sz="1600" b="1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 </a:t>
                      </a:r>
                    </a:p>
                  </a:txBody>
                  <a:tcPr marL="60652" marR="6065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3610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0652" marR="606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ПК-2.2.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</a:rPr>
                        <a:t>ОБОСНОВЫВАЕТ АКТУАЛЬНОСТЬ ПРОЕКТА ДЛЯ РЕШЕНИЯ ПОСТАВЛЕННОЙ ПРОБЛЕМЫ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0652" marR="6065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108012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0652" marR="606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0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Calibri"/>
                          <a:cs typeface="+mn-cs"/>
                        </a:rPr>
                        <a:t>ПК-2.3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Calibri"/>
                          <a:cs typeface="+mn-cs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</a:rPr>
                        <a:t>СОГЛАСОВЫВАЕТ ДОКУМЕНТАЦИЮ, РЕГЛАМЕНТИРУЮЩУЮ ВЗАИМОДЕЙСТВИЕ ЗАКАЗЧИКА И ИСПОЛНИТЕЛЯ СОЦИОЛОГИЧЕСКОГО ИССЛЕДОВАНИЯ</a:t>
                      </a: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0652" marR="6065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6434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1580-9FEB-4D06-80EB-5FD3CFE443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7452"/>
            <a:ext cx="8968483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ПРИМЕРНАЯ СТРУКТУРА И  СОДЕРЖАНИЕ ОПОП</a:t>
            </a:r>
          </a:p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раздел 5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1259" y="1078430"/>
            <a:ext cx="3927191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РЕКОМЕНДУЕМЫЙ ОБЪЕМ ОБЯЗАТЕЛЬНОЙ ЧАСТИ ОБРАЗОВАТЕЛЬНОЙ ПРОГРАММЫ</a:t>
            </a:r>
            <a:r>
              <a:rPr lang="ru-RU" sz="1600" dirty="0" smtClean="0">
                <a:latin typeface="Arial Narrow" panose="020B0606020202030204" pitchFamily="34" charset="0"/>
              </a:rPr>
              <a:t>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141-147  З. Е. </a:t>
            </a:r>
            <a:endParaRPr lang="ru-RU" sz="3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1959" y="1078430"/>
            <a:ext cx="4756523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ПОМИМО ОБЯЗАТЕЛЬНЫХ ПРАКТИК </a:t>
            </a:r>
            <a:r>
              <a:rPr lang="ru-RU" sz="16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Times New Roman"/>
              </a:rPr>
              <a:t>(УЧЕБНОЙ И ПРОИЗВОДСТВЕННОЙ</a:t>
            </a: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) ВУЗ ВПРАВЕ УСТАНОВИТЬ ДОПОЛНИТЕЛЬНЫЙ ТИП (ТИПЫ) УЧЕБНОЙ И (ИЛИ) ПРОИЗВОДСТВЕННОЙ ПРАКТИК</a:t>
            </a:r>
            <a:endParaRPr lang="ru-RU" sz="1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1259" y="2276872"/>
            <a:ext cx="878897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/>
              </a:rPr>
              <a:t>ПРИМЕРНЫЙ УЧЕБНЫЙ ПЛАН ПРЕДЛАГАЕТСЯ ПРЕДСТАВИТЬ</a:t>
            </a:r>
            <a:r>
              <a:rPr lang="ru-RU" sz="16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Calibri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  <a:ea typeface="Calibri"/>
              </a:rPr>
              <a:t>В ВИДЕ ПРИМЕРНОГО УЧЕБНОГО ПЛАНА ОБЯЗАТЕЛЬНОЙ ЧАСТИ ОП </a:t>
            </a: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/>
              </a:rPr>
              <a:t>И МЕТОДИЧЕСКИХ РЕКОМЕНДАЦИЙ  ПО ФОРМИРОВАНИЮ ВАРИАТИВНОЙ ЧАСТИ</a:t>
            </a:r>
            <a:endParaRPr lang="ru-RU" sz="1600" b="1" dirty="0">
              <a:solidFill>
                <a:srgbClr val="002060"/>
              </a:solidFill>
              <a:effectLst/>
              <a:latin typeface="Arial Narrow" panose="020B0606020202030204" pitchFamily="34" charset="0"/>
              <a:ea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5024" y="3169424"/>
            <a:ext cx="8743458" cy="358559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 Narrow" panose="020B0606020202030204" pitchFamily="34" charset="0"/>
              </a:rPr>
              <a:t>ПЕРЕЧЕНЬ РЕКОМЕНДУЕМЫХ  ОБЯЗАТЕЛЬНЫХ УЧЕБНЫХ ДИСЦИПЛИН</a:t>
            </a:r>
          </a:p>
          <a:p>
            <a:pPr algn="ctr"/>
            <a:r>
              <a:rPr lang="ru-RU" sz="15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ОБОБЩЕНИЕ ПРЕДЛОЖЕНИЙ  ЧЛЕНОВ РАБОЧЕЙ ГРУППЫ (</a:t>
            </a:r>
            <a:r>
              <a:rPr lang="ru-RU" sz="1500" b="1" dirty="0">
                <a:solidFill>
                  <a:srgbClr val="C00000"/>
                </a:solidFill>
                <a:latin typeface="Arial Narrow" panose="020B0606020202030204" pitchFamily="34" charset="0"/>
              </a:rPr>
              <a:t>ГАУГН </a:t>
            </a:r>
            <a:r>
              <a:rPr lang="ru-RU" sz="15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,МГУ, МГЛУ, НИУ ВШЭ, ФИНАНСОВЫЙ УНИВЕРСИТЕТ) С УЧЕТОМ ПРЕЕМСТВЕННОСТИ ФГОС  И ТРЕБОВАНИЙ К ФОРМИРОВАНИЮ КОМПЕТЕНЦИЙ</a:t>
            </a:r>
          </a:p>
          <a:p>
            <a:pPr algn="ctr"/>
            <a:r>
              <a:rPr lang="ru-RU" sz="15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endParaRPr lang="ru-RU" sz="15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История, Философия, Иностранный язык, Логика, Экономическая теория (Экономика), Основы права (Правоведение) , </a:t>
            </a:r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Психология,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Основы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высшей математики, Теория вероятностей и математическая  статистика, Современные информационные технологии  в социальных наук, Методы прикладной статистики для социологов,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Основы  социологической теории (Общая социология), Экономическая социология, Социальная психология,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Социология политики (Политическая социология)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, Социология управления (Социальное управление).</a:t>
            </a:r>
          </a:p>
          <a:p>
            <a:endParaRPr lang="ru-RU" b="1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852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1580-9FEB-4D06-80EB-5FD3CFE443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7452"/>
            <a:ext cx="8968483" cy="89255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ПРИМЕРНЫЕ РАБОЧИЕ ПРОГРАММЫ ДИСЦИПЛИН И ПРАКТИК</a:t>
            </a:r>
          </a:p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раздел 5.3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81755" y="1484784"/>
            <a:ext cx="5688632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/>
              </a:rPr>
              <a:t>ПРЕДЛАГАЕМЫЙ ФОРМАТ ПРЕДСТАВЛЕНИЯ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  <a:ea typeface="Calibri"/>
              </a:rPr>
              <a:t> 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/>
              </a:rPr>
              <a:t>РАБОЧИХ ПРОГРАММ:  </a:t>
            </a: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  <a:ea typeface="Calibri"/>
              </a:rPr>
              <a:t>- КОМПЕТЕНЦИИ, ФОРМИРУЕМЫЕ </a:t>
            </a: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  <a:ea typeface="Calibri"/>
              </a:rPr>
              <a:t>В ДИСЦИПЛИНЕ (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  <a:ea typeface="Calibri"/>
              </a:rPr>
              <a:t>ПРАКТИКЕ); </a:t>
            </a: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  <a:ea typeface="Calibri"/>
              </a:rPr>
              <a:t>- ИНДИКАТОРЫ ДОСТИЖЕНИЯ  ФОРМИРУЕМЫХ КОМПЕТЕНЦИЙ;  </a:t>
            </a: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  <a:ea typeface="Calibri"/>
              </a:rPr>
              <a:t>- ДЕСКРИПТОРЫ (ЗНАНИЯ, УМЕНИЯ, ОПЫТ);</a:t>
            </a:r>
          </a:p>
        </p:txBody>
      </p:sp>
      <p:sp>
        <p:nvSpPr>
          <p:cNvPr id="3" name="Прямоугольная выноска 2"/>
          <p:cNvSpPr/>
          <p:nvPr/>
        </p:nvSpPr>
        <p:spPr>
          <a:xfrm>
            <a:off x="217450" y="1400112"/>
            <a:ext cx="2555654" cy="1938992"/>
          </a:xfrm>
          <a:prstGeom prst="wedgeRectCallout">
            <a:avLst>
              <a:gd name="adj1" fmla="val 71018"/>
              <a:gd name="adj2" fmla="val -38855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i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/>
              </a:rPr>
              <a:t>Перечень рабочих программ дисциплин (модулей) и практик, а также формат их представления – на усмотрение ФУМО.</a:t>
            </a:r>
            <a:endParaRPr lang="ru-RU" sz="2000" b="1" dirty="0">
              <a:solidFill>
                <a:srgbClr val="002060"/>
              </a:solidFill>
              <a:effectLst/>
              <a:latin typeface="Arial Narrow" panose="020B0606020202030204" pitchFamily="34" charset="0"/>
              <a:ea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7451" y="3645024"/>
            <a:ext cx="8751032" cy="25545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endParaRPr lang="ru-RU" sz="2000" dirty="0" smtClean="0"/>
          </a:p>
          <a:p>
            <a:pPr algn="ctr"/>
            <a:r>
              <a:rPr lang="ru-RU" sz="2000" b="1" dirty="0" smtClean="0"/>
              <a:t>ЗАВЕРШАЮЩИЕ  ЭТАПЫ ПРЕДСТАВЛЕНИЯ РАБОЧИХ ПРОГАММ:</a:t>
            </a:r>
          </a:p>
          <a:p>
            <a:pPr algn="ctr"/>
            <a:endParaRPr lang="ru-RU" sz="2000" b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smtClean="0"/>
              <a:t>АНАЛИЗ ФОРМИРОВАНИЯ В СОВОКУПНОСТИ  РАБОЧИХ ПРОГРАММ  ДИСЦИПЛИН И ПРАКТИК  ОБЯЗАТЕЛЬНЫХ КОМПЕТЕНЦИЙ  </a:t>
            </a:r>
            <a:r>
              <a:rPr lang="ru-RU" sz="2000" b="1" dirty="0" smtClean="0">
                <a:solidFill>
                  <a:srgbClr val="C00000"/>
                </a:solidFill>
              </a:rPr>
              <a:t>И ИНДИКАТОРОВ ИХ ДОСТИЖЕНИЯ</a:t>
            </a:r>
            <a:r>
              <a:rPr lang="ru-RU" sz="2000" b="1" dirty="0" smtClean="0"/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C00000"/>
                </a:solidFill>
              </a:rPr>
              <a:t>КОРРЕКТИРОВАНИЕ РАБОЧИХ ПРОГРАММ НА ОСНОВЕ АНАЛИЗА</a:t>
            </a:r>
          </a:p>
          <a:p>
            <a:pPr marL="342900" indent="-342900">
              <a:buFontTx/>
              <a:buChar char="-"/>
            </a:pPr>
            <a:endParaRPr lang="ru-RU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307424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1580-9FEB-4D06-80EB-5FD3CFE443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59694"/>
            <a:ext cx="9140479" cy="1106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2400"/>
              </a:spcBef>
            </a:pPr>
            <a:r>
              <a:rPr lang="ru-RU" sz="3000" b="1" kern="0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РАЗРАБОТКА  ПООП «В УСЛОВИЯХ НЕОПРЕДЕЛЕННОСТИ»</a:t>
            </a:r>
            <a:endParaRPr lang="ru-RU" sz="3000" b="1" kern="0" dirty="0">
              <a:solidFill>
                <a:srgbClr val="002060"/>
              </a:solidFill>
              <a:latin typeface="Arial Narrow" panose="020B0606020202030204" pitchFamily="34" charset="0"/>
              <a:ea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0711" y="1321214"/>
            <a:ext cx="9026612" cy="76944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ВУЗЫ РАЗРАБАТЫВАЮТ СВОИ ОБРАЗОВАТЕЛЬНЫЕ ПРОГРАММЫ  </a:t>
            </a:r>
            <a:r>
              <a:rPr lang="ru-RU" sz="2200" b="1" dirty="0" smtClean="0">
                <a:solidFill>
                  <a:srgbClr val="0070C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ПРИ ОТСУТСТВИИ УТВЕРЖДЕННЫХ ПООП </a:t>
            </a:r>
            <a:endParaRPr lang="ru-RU" sz="2200" b="1" dirty="0">
              <a:solidFill>
                <a:srgbClr val="0070C0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23" y="4758688"/>
            <a:ext cx="4399027" cy="2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926" y="4694742"/>
            <a:ext cx="1978455" cy="22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11" t="17917"/>
          <a:stretch/>
        </p:blipFill>
        <p:spPr bwMode="auto">
          <a:xfrm>
            <a:off x="5436096" y="4821419"/>
            <a:ext cx="4115865" cy="22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8742" y="2123113"/>
            <a:ext cx="3521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А МИНИСТЕРСТВО?</a:t>
            </a:r>
            <a:endParaRPr lang="ru-RU" sz="2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8742" y="2555694"/>
            <a:ext cx="84497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ПРЕДСТАВИТЕЛИ МОН РЕКОМЕНДУЮТ </a:t>
            </a:r>
            <a:r>
              <a:rPr lang="ru-RU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ФУМО РАЗРАБОТКУ  </a:t>
            </a:r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</a:rPr>
              <a:t>ПООП </a:t>
            </a: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ПО МАКЕТУ 2О17 ГОДА,  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КОТОРЫЙ НЕ </a:t>
            </a: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ЯВЛЯЕТСЯ ОКОНЧАТЕЛЬНЫМ). </a:t>
            </a:r>
            <a:endParaRPr lang="ru-RU" b="1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ОЧЕВИДНО</a:t>
            </a:r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</a:rPr>
              <a:t>, В МОН НЕ ПРЕДСТАВЛЯЮТ </a:t>
            </a:r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СЕЬЕ ТОТ </a:t>
            </a:r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</a:rPr>
              <a:t>ОБЪЕМ РАБОТЫ, КОТОРЫЙ </a:t>
            </a:r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ПРИДЕТСЯ </a:t>
            </a:r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</a:rPr>
              <a:t>ВЫПОЛНИТЬ  РАЗРАБОТЧИКАМ ПООП ПРИ ИЗМЕНЕНИИ МАКЕТА </a:t>
            </a:r>
            <a:endParaRPr lang="ru-RU" b="1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b="1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ОСТАЕТСЯ ПОВЕРИТЬ НЕОФИЦИАЛЬНОМУ УТВЕРЖДЕНИЮ, ЧТО  ДАЖЕ НЕ УТВЕРЖДЕННЫЕ ПРОЕКТЫ  ПООП БУДУТ РАССМАТРИВАТЬСЯ 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КАК МЕТОДИЧЕСКИЕ РЕКОМЕНДАЦИИ НАШЕГО ФУМО ВУЗАМ</a:t>
            </a:r>
          </a:p>
        </p:txBody>
      </p:sp>
    </p:spTree>
    <p:extLst>
      <p:ext uri="{BB962C8B-B14F-4D97-AF65-F5344CB8AC3E}">
        <p14:creationId xmlns:p14="http://schemas.microsoft.com/office/powerpoint/2010/main" val="29592574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1580-9FEB-4D06-80EB-5FD3CFE443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0" y="37918"/>
            <a:ext cx="8964488" cy="408623"/>
          </a:xfrm>
          <a:prstGeom prst="wedgeRoundRectCallout">
            <a:avLst>
              <a:gd name="adj1" fmla="val 36443"/>
              <a:gd name="adj2" fmla="val -65191"/>
              <a:gd name="adj3" fmla="val 1666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ОБЯЗАТЕЛЬНЫЕ  УЧЕБНЫЕ ДИСЦИПЛИНЫ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537534"/>
            <a:ext cx="8766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ФОРМИРОВАНИЕ КОМПЕТЕНЦИИ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УК-1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770747"/>
              </p:ext>
            </p:extLst>
          </p:nvPr>
        </p:nvGraphicFramePr>
        <p:xfrm>
          <a:off x="-2091" y="999199"/>
          <a:ext cx="9001000" cy="5631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2880320"/>
                <a:gridCol w="4680520"/>
              </a:tblGrid>
              <a:tr h="360039">
                <a:tc>
                  <a:txBody>
                    <a:bodyPr/>
                    <a:lstStyle/>
                    <a:p>
                      <a:r>
                        <a:rPr lang="ru-RU" sz="1700" b="1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Компетенция</a:t>
                      </a:r>
                      <a:endParaRPr lang="ru-RU" sz="1700" b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Индикаторы </a:t>
                      </a:r>
                      <a:endParaRPr lang="ru-RU" sz="1700" b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Дисциплины</a:t>
                      </a:r>
                      <a:endParaRPr lang="ru-RU" sz="1700" b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42902">
                <a:tc rowSpan="5">
                  <a:txBody>
                    <a:bodyPr/>
                    <a:lstStyle/>
                    <a:p>
                      <a:pPr marL="0" marR="0" lvl="0" indent="0" algn="l" defTabSz="910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УК-1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способен осуществлять поиск, критический анализ информации, применять системный подход для решения поставленных задач</a:t>
                      </a: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1.1.анализирует задачу, выделяя ее базовые составляющие;</a:t>
                      </a:r>
                      <a:endParaRPr lang="ru-RU" sz="1500" b="1" i="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0652" marR="6065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История,</a:t>
                      </a:r>
                      <a:r>
                        <a:rPr lang="ru-RU" sz="1400" b="1" i="0" baseline="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 </a:t>
                      </a:r>
                      <a:r>
                        <a:rPr lang="ru-RU" sz="1400" b="1" i="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Философия, Основы высшей математики,</a:t>
                      </a:r>
                      <a:r>
                        <a:rPr lang="ru-RU" sz="1400" b="1" i="0" baseline="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Теория вероятностей и математическая статистика,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40688">
                <a:tc vMerge="1"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1.2. определяет, интерпретирует и ранжирует информацию, требуемую для решения поставленной задачи;</a:t>
                      </a:r>
                      <a:endParaRPr lang="ru-RU" sz="1500" b="1" i="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0652" marR="6065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0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Философия,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  </a:t>
                      </a:r>
                      <a:r>
                        <a:rPr lang="ru-RU" sz="1400" b="1" baseline="0" dirty="0" smtClean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Психология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Основы высшей математики, 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Теория вероятностей и математическая статистика,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Современные информационные технологии в социальных науках, Методы прикладной статистики для социологов,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Социальная психология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995320">
                <a:tc vMerge="1"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1.3. осуществляет поиск информации для решения поставленной задачи по различным типам запросов; </a:t>
                      </a:r>
                      <a:endParaRPr lang="ru-RU" sz="1500" b="1" i="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0652" marR="6065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0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История</a:t>
                      </a:r>
                      <a:r>
                        <a:rPr lang="ru-RU" sz="1400" b="0" i="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,</a:t>
                      </a:r>
                      <a:r>
                        <a:rPr lang="ru-RU" sz="1400" b="0" i="0" baseline="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 </a:t>
                      </a:r>
                      <a:r>
                        <a:rPr lang="ru-RU" sz="1400" b="1" i="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Философия,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Психология,</a:t>
                      </a:r>
                      <a:r>
                        <a:rPr lang="ru-RU" sz="1400" b="0" i="0" baseline="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 </a:t>
                      </a:r>
                      <a:r>
                        <a:rPr lang="ru-RU" sz="1400" b="1" i="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Основы высшей математики</a:t>
                      </a:r>
                      <a:r>
                        <a:rPr lang="ru-RU" sz="1400" b="0" i="0" baseline="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, </a:t>
                      </a:r>
                      <a:r>
                        <a:rPr lang="ru-RU" sz="1400" b="1" i="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Современные информационные технологии в социальных науках,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Методы прикладной статистики для социологов, 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Times New Roman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57254">
                <a:tc vMerge="1"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1.4. при обработке информации отличает факты от мнений, интерпретаций, оценок, формирует собственные мнения и суждения, аргументирует свои выводы и точку зрения, </a:t>
                      </a:r>
                      <a:endParaRPr lang="ru-RU" sz="1500" b="1" i="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0652" marR="6065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История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,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Философия, 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Логика.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Психология,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Основы социологической теории (Общая социология)</a:t>
                      </a:r>
                    </a:p>
                    <a:p>
                      <a:pPr marL="0" marR="0" lvl="0" indent="0" algn="just" defTabSz="910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Социальная психология</a:t>
                      </a:r>
                    </a:p>
                    <a:p>
                      <a:endParaRPr lang="ru-RU" sz="1400" b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203894">
                <a:tc vMerge="1"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1.5. рассматривает и предлагает возможные варианты решения поставленной задачи, оценивая их достоинства и недостатки</a:t>
                      </a:r>
                      <a:endParaRPr lang="ru-RU" sz="1500" b="1" i="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0652" marR="6065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0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Философия, </a:t>
                      </a:r>
                      <a:r>
                        <a:rPr lang="ru-RU" sz="1400" b="1" i="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Основы высшей математики,</a:t>
                      </a:r>
                      <a:r>
                        <a:rPr lang="ru-RU" sz="1400" b="1" i="0" baseline="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 </a:t>
                      </a:r>
                      <a:r>
                        <a:rPr lang="ru-RU" sz="1400" b="1" i="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Теория вероятностей и математическая статистика,</a:t>
                      </a:r>
                      <a:r>
                        <a:rPr lang="ru-RU" sz="1400" b="1" i="0" baseline="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 </a:t>
                      </a:r>
                      <a:r>
                        <a:rPr lang="ru-RU" sz="1400" b="1" i="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Современные информационные технологии в социальных науках,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Методы прикладной статистики для социологов, 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Times New Roman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57880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1580-9FEB-4D06-80EB-5FD3CFE443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0" y="37918"/>
            <a:ext cx="8964488" cy="442674"/>
          </a:xfrm>
          <a:prstGeom prst="wedgeRoundRectCallout">
            <a:avLst>
              <a:gd name="adj1" fmla="val 36443"/>
              <a:gd name="adj2" fmla="val -65191"/>
              <a:gd name="adj3" fmla="val 1666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ОБЯЗАТЕЛЬНЫЕ  УЧЕБНЫЕ ДИСЦИПЛИНЫ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8919" y="541625"/>
            <a:ext cx="8766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ФОРМИРОВАНИЕ КОМПЕТЕНЦИИ </a:t>
            </a:r>
            <a:r>
              <a:rPr lang="ru-RU" sz="2000" b="1" dirty="0" smtClean="0">
                <a:solidFill>
                  <a:srgbClr val="C00000"/>
                </a:solidFill>
              </a:rPr>
              <a:t>УК-6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011919"/>
              </p:ext>
            </p:extLst>
          </p:nvPr>
        </p:nvGraphicFramePr>
        <p:xfrm>
          <a:off x="125760" y="911865"/>
          <a:ext cx="8712968" cy="5476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5779"/>
                <a:gridCol w="3904597"/>
                <a:gridCol w="3042592"/>
              </a:tblGrid>
              <a:tr h="572919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Компетенция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Индикаторы 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Дисциплины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и другие обязательные  элементы ОП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171651">
                <a:tc rowSpan="4">
                  <a:txBody>
                    <a:bodyPr/>
                    <a:lstStyle/>
                    <a:p>
                      <a:pPr marL="0" marR="0" lvl="0" indent="0" algn="l" defTabSz="910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УК-6</a:t>
                      </a: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0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способен управлять своим временем, выстраивать и реализовывать траекторию саморазвития на основе принципов образования в течение всей жизни</a:t>
                      </a: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</a:rPr>
                        <a:t>6.1. использует инструменты и методы управления временем при выполнении конкретных задач, проектов, при достижении поставленных целей;  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1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ru-RU" sz="1600" b="1" dirty="0" smtClean="0">
                          <a:solidFill>
                            <a:srgbClr val="C00000"/>
                          </a:solidFill>
                        </a:rPr>
                        <a:t>Социальная психология</a:t>
                      </a:r>
                    </a:p>
                    <a:p>
                      <a:pPr marL="0" marR="0" lvl="0" indent="0" algn="l" defTabSz="910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ПРАКТИКА (ПРОЕКТЫ)</a:t>
                      </a:r>
                    </a:p>
                    <a:p>
                      <a:endParaRPr lang="ru-RU" sz="16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833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</a:rPr>
                        <a:t>6.2. определяет приоритеты собственной деятельности,  личностного развития и профессионального роста</a:t>
                      </a:r>
                      <a:endParaRPr lang="ru-RU" sz="1500" b="1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0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Психология</a:t>
                      </a:r>
                    </a:p>
                    <a:p>
                      <a:pPr marL="0" marR="0" lvl="0" indent="0" algn="l" defTabSz="910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ПРАКТИКА</a:t>
                      </a:r>
                    </a:p>
                    <a:p>
                      <a:pPr marL="0" marR="0" lvl="0" indent="0" algn="l" defTabSz="910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289883">
                <a:tc vMerge="1"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</a:rPr>
                        <a:t>6.3. оценивает требования рынка труда и предложения образовательных услуг для выстраивания траектории собственного профессионального роста 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0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Психология</a:t>
                      </a:r>
                    </a:p>
                    <a:p>
                      <a:pPr marL="0" marR="0" lvl="0" indent="0" algn="l" defTabSz="910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Социальная психология</a:t>
                      </a:r>
                    </a:p>
                    <a:p>
                      <a:pPr marL="0" marR="0" lvl="0" indent="0" algn="l" defTabSz="910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0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ПРАКТИКА</a:t>
                      </a:r>
                    </a:p>
                    <a:p>
                      <a:pPr marL="0" marR="0" lvl="0" indent="0" algn="l" defTabSz="910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70692">
                <a:tc vMerge="1"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</a:rPr>
                        <a:t>6.4. строит профессиональную карьеру и определяет стратегию профессионального развития 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0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Социальная психология</a:t>
                      </a:r>
                    </a:p>
                    <a:p>
                      <a:pPr marL="0" marR="0" lvl="0" indent="0" algn="l" defTabSz="910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ПРАКТИКА</a:t>
                      </a:r>
                    </a:p>
                    <a:p>
                      <a:pPr marL="0" marR="0" lvl="0" indent="0" algn="l" defTabSz="910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13739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1580-9FEB-4D06-80EB-5FD3CFE443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0" y="128344"/>
            <a:ext cx="8964488" cy="442674"/>
          </a:xfrm>
          <a:prstGeom prst="wedgeRoundRectCallout">
            <a:avLst>
              <a:gd name="adj1" fmla="val 36443"/>
              <a:gd name="adj2" fmla="val -65191"/>
              <a:gd name="adj3" fmla="val 1666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ОБЯЗАТЕЛЬНЫЕ  УЧЕБНЫЕ ДИСЦИПЛИНЫ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7768" y="597140"/>
            <a:ext cx="8766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ФОРМИРОВАНИЕ КОМПЕТЕНЦИИ </a:t>
            </a:r>
            <a:r>
              <a:rPr lang="ru-RU" sz="2000" b="1" dirty="0" smtClean="0">
                <a:solidFill>
                  <a:srgbClr val="C00000"/>
                </a:solidFill>
              </a:rPr>
              <a:t>0ПК-2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395176"/>
              </p:ext>
            </p:extLst>
          </p:nvPr>
        </p:nvGraphicFramePr>
        <p:xfrm>
          <a:off x="-93194" y="1001685"/>
          <a:ext cx="9237195" cy="5780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7439"/>
                <a:gridCol w="2882005"/>
                <a:gridCol w="4507751"/>
              </a:tblGrid>
              <a:tr h="361663">
                <a:tc>
                  <a:txBody>
                    <a:bodyPr/>
                    <a:lstStyle/>
                    <a:p>
                      <a:r>
                        <a:rPr lang="ru-RU" sz="1700" b="1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Компетенция</a:t>
                      </a:r>
                      <a:endParaRPr lang="ru-RU" sz="1700" b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Индикаторы </a:t>
                      </a:r>
                      <a:endParaRPr lang="ru-RU" sz="1700" b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Дисциплины</a:t>
                      </a:r>
                      <a:endParaRPr lang="ru-RU" sz="1700" b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221529">
                <a:tc rowSpan="4">
                  <a:txBody>
                    <a:bodyPr/>
                    <a:lstStyle/>
                    <a:p>
                      <a:pPr marL="0" marR="0" lvl="0" indent="0" algn="l" defTabSz="910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Calibri"/>
                          <a:cs typeface="+mn-cs"/>
                        </a:rPr>
                        <a:t>ОПК-2 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Calibri"/>
                          <a:cs typeface="+mn-cs"/>
                        </a:rPr>
                        <a:t>способен к социологическому анализу и научному объяснению социальных явлений и процессов на основе  научных теорий,  концепций, подходов</a:t>
                      </a: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</a:rPr>
                        <a:t>ОПК-2.1.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</a:rPr>
                        <a:t>находит, анализирует и представляет фактические данные,  готовит аналитическую информацию об исследуемых социальных группах, процессах и явлениях</a:t>
                      </a:r>
                      <a:endParaRPr lang="ru-RU" sz="1600" b="1" dirty="0" smtClean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0652" marR="6065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0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Философия,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  </a:t>
                      </a:r>
                      <a:r>
                        <a:rPr lang="ru-RU" sz="1600" b="1" baseline="0" dirty="0" smtClean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Психология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Основы высшей математики, 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Теория вероятностей и математическая статистика,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Современные информационные технологии в социальных науках, Методы прикладной статистики для социологов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95320">
                <a:tc vMerge="1"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0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Calibri"/>
                          <a:cs typeface="+mn-cs"/>
                        </a:rPr>
                        <a:t>ОПК-2.2.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Calibri"/>
                          <a:cs typeface="+mn-cs"/>
                        </a:rPr>
                        <a:t>описывает социальные исследования и процессы на основе объективной </a:t>
                      </a:r>
                      <a:r>
                        <a:rPr kumimoji="0" lang="ru-RU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Calibri"/>
                          <a:cs typeface="+mn-cs"/>
                        </a:rPr>
                        <a:t>безоценочной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Calibri"/>
                          <a:cs typeface="+mn-cs"/>
                        </a:rPr>
                        <a:t> интерпретации эмпирических  данных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Calibri"/>
                          <a:cs typeface="+mn-cs"/>
                        </a:rPr>
                        <a:t>; 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Times New Roman"/>
                        <a:cs typeface="+mn-cs"/>
                      </a:endParaRPr>
                    </a:p>
                  </a:txBody>
                  <a:tcPr marL="60652" marR="6065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0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История</a:t>
                      </a:r>
                      <a:r>
                        <a:rPr lang="ru-RU" sz="1600" b="0" i="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,</a:t>
                      </a:r>
                      <a:r>
                        <a:rPr lang="ru-RU" sz="1600" b="0" i="0" baseline="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 </a:t>
                      </a:r>
                      <a:r>
                        <a:rPr lang="ru-RU" sz="1600" b="1" i="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Философия,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Психология,</a:t>
                      </a:r>
                      <a:r>
                        <a:rPr lang="ru-RU" sz="1600" b="0" i="0" baseline="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 </a:t>
                      </a:r>
                      <a:r>
                        <a:rPr lang="ru-RU" sz="1600" b="1" i="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Основы высшей математики</a:t>
                      </a:r>
                      <a:r>
                        <a:rPr lang="ru-RU" sz="1600" b="0" i="0" baseline="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, </a:t>
                      </a:r>
                      <a:r>
                        <a:rPr lang="ru-RU" sz="1600" b="1" i="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Современные информационные технологии в социальных науках,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Методы прикладной статистики для социологов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242692">
                <a:tc vMerge="1"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Calibri"/>
                          <a:cs typeface="+mn-cs"/>
                        </a:rPr>
                        <a:t>ОПК-2.3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Calibri"/>
                          <a:cs typeface="+mn-cs"/>
                        </a:rPr>
                        <a:t>.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Calibri"/>
                          <a:cs typeface="+mn-cs"/>
                        </a:rPr>
                        <a:t>объясняет социальные явления и процессы на основе концепций и объяснительных моделей социологии</a:t>
                      </a:r>
                    </a:p>
                  </a:txBody>
                  <a:tcPr marL="60652" marR="6065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История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,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Философия, 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Логика.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Психология,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Основы социологической теории (Общая социология)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203894">
                <a:tc vMerge="1"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1.5. рассматривает и предлагает возможные варианты решения поставленной задачи, оценивая их достоинства и недостатки</a:t>
                      </a:r>
                      <a:endParaRPr lang="ru-RU" sz="1500" b="1" i="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0652" marR="6065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0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Философия, </a:t>
                      </a:r>
                      <a:r>
                        <a:rPr lang="ru-RU" sz="1600" b="1" i="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Основы высшей математики,</a:t>
                      </a:r>
                      <a:r>
                        <a:rPr lang="ru-RU" sz="1600" b="1" i="0" baseline="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 </a:t>
                      </a:r>
                      <a:r>
                        <a:rPr lang="ru-RU" sz="1600" b="1" i="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Теория вероятностей и математическая статистика,</a:t>
                      </a:r>
                      <a:r>
                        <a:rPr lang="ru-RU" sz="1600" b="1" i="0" baseline="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 </a:t>
                      </a:r>
                      <a:r>
                        <a:rPr lang="ru-RU" sz="1600" b="1" i="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Современные информационные технологии в социальных науках,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Методы прикладной статистики для социологов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55587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1580-9FEB-4D06-80EB-5FD3CFE443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0" y="113162"/>
            <a:ext cx="8964488" cy="442674"/>
          </a:xfrm>
          <a:prstGeom prst="wedgeRoundRectCallout">
            <a:avLst>
              <a:gd name="adj1" fmla="val 36443"/>
              <a:gd name="adj2" fmla="val -65191"/>
              <a:gd name="adj3" fmla="val 1666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ФОРМИРОВАНИЕ КОМПЕТЕНЦИЙ В ОБЯЗАТЕЛЬНЫХ  УЧЕБНЫХ  ДИСЦИПЛИНАХ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4387" y="631071"/>
            <a:ext cx="8766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СОВРЕМЕННЫЕ ИНФОРМАЦИОННЫЕ ТЕХНОЛОГИИ В СОЦИАЛЬНЫХ НАУКАХ</a:t>
            </a:r>
            <a:endParaRPr lang="ru-RU" sz="2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805710"/>
              </p:ext>
            </p:extLst>
          </p:nvPr>
        </p:nvGraphicFramePr>
        <p:xfrm>
          <a:off x="197768" y="1340768"/>
          <a:ext cx="8766720" cy="50596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8766720"/>
              </a:tblGrid>
              <a:tr h="28083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УК-1 (1.1, !.2, 1.5)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УК-1.1. </a:t>
                      </a:r>
                      <a:r>
                        <a:rPr lang="ru-RU" sz="19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анализирует задачу, выделяя ее базовые составляющие.</a:t>
                      </a:r>
                      <a:r>
                        <a:rPr lang="ru-RU" sz="19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900" b="1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УК-1.2</a:t>
                      </a:r>
                      <a:r>
                        <a:rPr lang="ru-RU" sz="1900" b="1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9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определяет, интерпретирует и ранжирует информацию, требуемую для решения поставленной задачи</a:t>
                      </a:r>
                      <a:r>
                        <a:rPr lang="ru-RU" sz="1900" b="1" dirty="0" smtClean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1900" b="1" baseline="0" dirty="0" smtClean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900" b="1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УК -1.5</a:t>
                      </a:r>
                      <a:r>
                        <a:rPr lang="ru-RU" sz="19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. рассматривает и предлагает возможные варианты решения поставленной задачи, оценивая их достоинства и недостатки</a:t>
                      </a:r>
                    </a:p>
                    <a:p>
                      <a:pPr marL="0" marR="0" lvl="0" indent="0" algn="ctr" defTabSz="910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УК-2 (2.5)</a:t>
                      </a:r>
                      <a:endParaRPr lang="ru-RU" sz="2000" b="1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Calibri"/>
                          <a:cs typeface="+mn-cs"/>
                        </a:rPr>
                        <a:t>УК-2.5</a:t>
                      </a:r>
                      <a:r>
                        <a:rPr kumimoji="0" lang="ru-RU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Calibri"/>
                          <a:cs typeface="+mn-cs"/>
                        </a:rPr>
                        <a:t>.  </a:t>
                      </a:r>
                      <a:r>
                        <a:rPr kumimoji="0" lang="ru-RU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Calibri"/>
                          <a:cs typeface="+mn-cs"/>
                        </a:rPr>
                        <a:t>представляет результаты проекта, предлагает возможности их использования и/или совершенствования</a:t>
                      </a:r>
                    </a:p>
                    <a:p>
                      <a:pPr marL="0" marR="0" lvl="0" indent="0" algn="ctr" defTabSz="910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ОПК-1 (1.1, 1.2, 1.4, 1.5)</a:t>
                      </a: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Calibri"/>
                        <a:cs typeface="+mn-cs"/>
                      </a:endParaRPr>
                    </a:p>
                    <a:p>
                      <a:pPr marL="0" marR="0" lvl="0" indent="0" algn="l" defTabSz="910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ОПК-1.1.</a:t>
                      </a:r>
                      <a:r>
                        <a:rPr kumimoji="0" lang="ru-RU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ru-RU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определяет релевантные для решения поставленной задачи источники информации, включая национальные и международные базы данных, электронные библиотечные системы, специализированные пакеты прикладных программ. </a:t>
                      </a:r>
                      <a:r>
                        <a:rPr kumimoji="0" lang="ru-RU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ОПК-1.2. </a:t>
                      </a:r>
                      <a:r>
                        <a:rPr kumimoji="0" lang="ru-RU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проводит поиск социологической информации, необходимой для решения поставленной задачи, получает на ее основе социологические данные</a:t>
                      </a:r>
                      <a:r>
                        <a:rPr kumimoji="0" lang="ru-RU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;.</a:t>
                      </a:r>
                      <a:r>
                        <a:rPr lang="ru-RU" sz="1900" b="1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ОПК-1.4.</a:t>
                      </a:r>
                      <a:r>
                        <a:rPr lang="ru-RU" sz="190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9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создает и поддерживает нормативно-методическую и информационную базу исследований по заданной теме.</a:t>
                      </a:r>
                      <a:r>
                        <a:rPr lang="ru-RU" sz="19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900" b="1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ОПК-1.5.</a:t>
                      </a:r>
                      <a:r>
                        <a:rPr lang="ru-RU" sz="190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9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регламентирует процессы архивации и хранения социологических данных в соответствии с установленными правилами</a:t>
                      </a:r>
                      <a:r>
                        <a:rPr lang="ru-RU" sz="19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..</a:t>
                      </a:r>
                      <a:endParaRPr lang="ru-RU" sz="1900" b="1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07263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1580-9FEB-4D06-80EB-5FD3CFE443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62797" y="0"/>
            <a:ext cx="8964488" cy="510778"/>
          </a:xfrm>
          <a:prstGeom prst="wedgeRoundRectCallout">
            <a:avLst>
              <a:gd name="adj1" fmla="val 36443"/>
              <a:gd name="adj2" fmla="val -65191"/>
              <a:gd name="adj3" fmla="val 1666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 РЕСУРСНАЯ БАЗА  КОМПЕТЕНЦИЙ В УЧЕБНЫХ  ДИСЦИПЛИНАХ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8883" y="640520"/>
            <a:ext cx="8867324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СОВРЕМЕННЫЕ ИНФОРМАЦИОННЫЕ ТЕХНОЛОГИИ В СОЦИАЛЬНЫХ НАУКАХ</a:t>
            </a:r>
            <a:endParaRPr lang="ru-RU" sz="2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912" y="1052736"/>
            <a:ext cx="8897295" cy="56477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wrap="square">
            <a:spAutoFit/>
          </a:bodyPr>
          <a:lstStyle/>
          <a:p>
            <a:pPr lvl="0" algn="ctr"/>
            <a:r>
              <a:rPr lang="ru-RU" sz="1500" b="1" dirty="0">
                <a:solidFill>
                  <a:srgbClr val="C0000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ЗНАЕТ  / ПОНИМАЕТ</a:t>
            </a:r>
            <a:r>
              <a:rPr lang="ru-RU" sz="1500" b="1" i="1" dirty="0">
                <a:solidFill>
                  <a:srgbClr val="C0000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:</a:t>
            </a:r>
            <a:r>
              <a:rPr lang="ru-RU" sz="1500" b="1" dirty="0">
                <a:solidFill>
                  <a:srgbClr val="C0000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 </a:t>
            </a:r>
            <a:endParaRPr lang="ru-RU" sz="1500" b="1" dirty="0" smtClean="0">
              <a:solidFill>
                <a:srgbClr val="C00000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lvl="0" algn="just"/>
            <a:r>
              <a:rPr lang="ru-RU" sz="15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</a:rPr>
              <a:t>основные </a:t>
            </a:r>
            <a:r>
              <a:rPr lang="ru-RU" sz="1500" b="1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</a:rPr>
              <a:t>подходы к применению информационных технологий при решении профессиональных задач социолога </a:t>
            </a:r>
            <a:r>
              <a:rPr lang="ru-RU" sz="1500" b="1" dirty="0">
                <a:solidFill>
                  <a:srgbClr val="0070C0"/>
                </a:solidFill>
                <a:latin typeface="Arial Narrow" panose="020B0606020202030204" pitchFamily="34" charset="0"/>
                <a:ea typeface="Calibri"/>
              </a:rPr>
              <a:t>(</a:t>
            </a:r>
            <a:r>
              <a:rPr lang="ru-RU" sz="1500" b="1" dirty="0">
                <a:solidFill>
                  <a:srgbClr val="C00000"/>
                </a:solidFill>
                <a:latin typeface="Arial Narrow" panose="020B0606020202030204" pitchFamily="34" charset="0"/>
                <a:ea typeface="Calibri"/>
              </a:rPr>
              <a:t>УК -1.2); </a:t>
            </a:r>
            <a:r>
              <a:rPr lang="ru-RU" sz="1500" b="1" dirty="0">
                <a:solidFill>
                  <a:srgbClr val="000000"/>
                </a:solidFill>
                <a:latin typeface="Arial Narrow" panose="020B0606020202030204" pitchFamily="34" charset="0"/>
                <a:ea typeface="Calibri"/>
              </a:rPr>
              <a:t> </a:t>
            </a:r>
            <a:r>
              <a:rPr lang="ru-RU" sz="1500" b="1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</a:rPr>
              <a:t>методы поиска информации в сети Интернет</a:t>
            </a:r>
            <a:r>
              <a:rPr lang="ru-RU" sz="15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</a:rPr>
              <a:t>; </a:t>
            </a:r>
            <a:r>
              <a:rPr lang="ru-RU" sz="15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Calibri"/>
              </a:rPr>
              <a:t>(</a:t>
            </a:r>
            <a:r>
              <a:rPr lang="ru-RU" sz="1500" b="1" dirty="0">
                <a:solidFill>
                  <a:srgbClr val="C00000"/>
                </a:solidFill>
                <a:latin typeface="Arial Narrow" panose="020B0606020202030204" pitchFamily="34" charset="0"/>
                <a:ea typeface="Calibri"/>
              </a:rPr>
              <a:t>УК -1.3</a:t>
            </a:r>
            <a:r>
              <a:rPr lang="ru-RU" sz="1500" b="1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</a:rPr>
              <a:t>).  правила библиографирования информационных источников</a:t>
            </a:r>
            <a:r>
              <a:rPr lang="ru-RU" sz="1500" b="1" dirty="0">
                <a:solidFill>
                  <a:srgbClr val="0070C0"/>
                </a:solidFill>
                <a:latin typeface="Arial Narrow" panose="020B0606020202030204" pitchFamily="34" charset="0"/>
                <a:ea typeface="Calibri"/>
              </a:rPr>
              <a:t>;</a:t>
            </a:r>
            <a:r>
              <a:rPr lang="ru-RU" sz="1500" b="1" dirty="0">
                <a:solidFill>
                  <a:srgbClr val="FF0000"/>
                </a:solidFill>
                <a:latin typeface="Arial Narrow" panose="020B0606020202030204" pitchFamily="34" charset="0"/>
                <a:ea typeface="Calibri"/>
              </a:rPr>
              <a:t> (</a:t>
            </a:r>
            <a:r>
              <a:rPr lang="ru-RU" sz="15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Calibri"/>
              </a:rPr>
              <a:t>УК-1.2</a:t>
            </a:r>
            <a:r>
              <a:rPr lang="ru-RU" sz="1500" b="1" dirty="0">
                <a:solidFill>
                  <a:srgbClr val="C00000"/>
                </a:solidFill>
                <a:latin typeface="Arial Narrow" panose="020B0606020202030204" pitchFamily="34" charset="0"/>
                <a:ea typeface="Calibri"/>
              </a:rPr>
              <a:t>) </a:t>
            </a:r>
            <a:r>
              <a:rPr lang="ru-RU" sz="1500" b="1" dirty="0" err="1">
                <a:solidFill>
                  <a:prstClr val="black"/>
                </a:solidFill>
                <a:latin typeface="Arial Narrow" panose="020B0606020202030204" pitchFamily="34" charset="0"/>
                <a:ea typeface="Calibri"/>
              </a:rPr>
              <a:t>библиометрические</a:t>
            </a:r>
            <a:r>
              <a:rPr lang="ru-RU" sz="1500" b="1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</a:rPr>
              <a:t> и </a:t>
            </a:r>
            <a:r>
              <a:rPr lang="ru-RU" sz="1500" b="1" dirty="0" err="1">
                <a:solidFill>
                  <a:prstClr val="black"/>
                </a:solidFill>
                <a:latin typeface="Arial Narrow" panose="020B0606020202030204" pitchFamily="34" charset="0"/>
                <a:ea typeface="Calibri"/>
              </a:rPr>
              <a:t>наукометрические</a:t>
            </a:r>
            <a:r>
              <a:rPr lang="ru-RU" sz="1500" b="1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</a:rPr>
              <a:t> методы анализа информационных потоков </a:t>
            </a:r>
            <a:r>
              <a:rPr lang="ru-RU" sz="1500" b="1" dirty="0">
                <a:solidFill>
                  <a:srgbClr val="0070C0"/>
                </a:solidFill>
                <a:latin typeface="Arial Narrow" panose="020B0606020202030204" pitchFamily="34" charset="0"/>
                <a:ea typeface="Calibri"/>
              </a:rPr>
              <a:t>(</a:t>
            </a:r>
            <a:r>
              <a:rPr lang="ru-RU" sz="1500" b="1" dirty="0">
                <a:solidFill>
                  <a:srgbClr val="C00000"/>
                </a:solidFill>
                <a:latin typeface="Arial Narrow" panose="020B0606020202030204" pitchFamily="34" charset="0"/>
                <a:ea typeface="Calibri"/>
              </a:rPr>
              <a:t>УК -</a:t>
            </a:r>
            <a:r>
              <a:rPr lang="ru-RU" sz="15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Calibri"/>
              </a:rPr>
              <a:t>1.3)</a:t>
            </a:r>
            <a:r>
              <a:rPr lang="ru-RU" sz="1500" b="1" dirty="0" smtClean="0">
                <a:solidFill>
                  <a:srgbClr val="0070C0"/>
                </a:solidFill>
                <a:latin typeface="Arial Narrow" panose="020B0606020202030204" pitchFamily="34" charset="0"/>
                <a:ea typeface="Calibri"/>
              </a:rPr>
              <a:t> </a:t>
            </a:r>
            <a:r>
              <a:rPr lang="ru-RU" sz="1500" b="1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</a:rPr>
              <a:t>основные методы классификации и оценки информационных ресурсов </a:t>
            </a:r>
            <a:r>
              <a:rPr lang="ru-RU" sz="1500" b="1" dirty="0">
                <a:solidFill>
                  <a:srgbClr val="0070C0"/>
                </a:solidFill>
                <a:latin typeface="Arial Narrow" panose="020B0606020202030204" pitchFamily="34" charset="0"/>
                <a:ea typeface="Calibri"/>
              </a:rPr>
              <a:t>(</a:t>
            </a:r>
            <a:r>
              <a:rPr lang="ru-RU" sz="1500" b="1" dirty="0">
                <a:solidFill>
                  <a:srgbClr val="FF0000"/>
                </a:solidFill>
                <a:latin typeface="Arial Narrow" panose="020B0606020202030204" pitchFamily="34" charset="0"/>
                <a:ea typeface="Calibri"/>
              </a:rPr>
              <a:t>ОПК-1.1).;</a:t>
            </a:r>
          </a:p>
          <a:p>
            <a:pPr lvl="0" algn="ctr"/>
            <a:r>
              <a:rPr lang="ru-RU" sz="1500" b="1" dirty="0">
                <a:solidFill>
                  <a:srgbClr val="C00000"/>
                </a:solidFill>
                <a:latin typeface="Arial Narrow" panose="020B0606020202030204" pitchFamily="34" charset="0"/>
                <a:ea typeface="Calibri"/>
              </a:rPr>
              <a:t> УМЕЕТ: </a:t>
            </a:r>
            <a:endParaRPr lang="ru-RU" sz="1500" b="1" dirty="0" smtClean="0">
              <a:solidFill>
                <a:srgbClr val="C00000"/>
              </a:solidFill>
              <a:latin typeface="Arial Narrow" panose="020B0606020202030204" pitchFamily="34" charset="0"/>
              <a:ea typeface="Calibri"/>
            </a:endParaRPr>
          </a:p>
          <a:p>
            <a:pPr lvl="0" algn="just"/>
            <a:r>
              <a:rPr lang="ru-RU" sz="15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</a:rPr>
              <a:t>получать  </a:t>
            </a:r>
            <a:r>
              <a:rPr lang="ru-RU" sz="1500" b="1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</a:rPr>
              <a:t>требуемую информацию из различных типов источников, включая Интернет и зарубежную литературу; </a:t>
            </a:r>
            <a:r>
              <a:rPr lang="ru-RU" sz="1500" b="1" dirty="0">
                <a:solidFill>
                  <a:srgbClr val="C00000"/>
                </a:solidFill>
                <a:latin typeface="Arial Narrow" panose="020B0606020202030204" pitchFamily="34" charset="0"/>
                <a:ea typeface="Calibri"/>
              </a:rPr>
              <a:t>(УК -1.3.</a:t>
            </a:r>
            <a:r>
              <a:rPr lang="ru-RU" sz="1500" b="1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</a:rPr>
              <a:t>) работать с информацией в глобальных компьютерных сетях (</a:t>
            </a:r>
            <a:r>
              <a:rPr lang="ru-RU" sz="1500" b="1" dirty="0">
                <a:solidFill>
                  <a:srgbClr val="FF0000"/>
                </a:solidFill>
                <a:latin typeface="Arial Narrow" panose="020B0606020202030204" pitchFamily="34" charset="0"/>
                <a:ea typeface="Calibri"/>
              </a:rPr>
              <a:t>УК -1.3.)</a:t>
            </a:r>
            <a:r>
              <a:rPr lang="ru-RU" sz="1500" b="1" dirty="0">
                <a:solidFill>
                  <a:srgbClr val="000000"/>
                </a:solidFill>
                <a:latin typeface="Arial Narrow" panose="020B0606020202030204" pitchFamily="34" charset="0"/>
                <a:ea typeface="Calibri"/>
              </a:rPr>
              <a:t> </a:t>
            </a:r>
            <a:r>
              <a:rPr lang="ru-RU" sz="1500" b="1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</a:rPr>
              <a:t>самостоятельно обеспечивать информационные потребности на основе знания методов эффективного поиска, обработки и анализа научной информации</a:t>
            </a:r>
            <a:r>
              <a:rPr lang="ru-RU" sz="1500" b="1" dirty="0">
                <a:solidFill>
                  <a:srgbClr val="0070C0"/>
                </a:solidFill>
                <a:latin typeface="Arial Narrow" panose="020B0606020202030204" pitchFamily="34" charset="0"/>
                <a:ea typeface="Calibri"/>
              </a:rPr>
              <a:t>; (</a:t>
            </a:r>
            <a:r>
              <a:rPr lang="ru-RU" sz="1500" b="1" dirty="0" smtClean="0">
                <a:solidFill>
                  <a:srgbClr val="FF0000"/>
                </a:solidFill>
                <a:latin typeface="Arial Narrow" panose="020B0606020202030204" pitchFamily="34" charset="0"/>
                <a:ea typeface="Calibri"/>
              </a:rPr>
              <a:t>УК-1.3</a:t>
            </a:r>
            <a:r>
              <a:rPr lang="ru-RU" sz="1500" b="1" dirty="0">
                <a:solidFill>
                  <a:srgbClr val="FF0000"/>
                </a:solidFill>
                <a:latin typeface="Arial Narrow" panose="020B0606020202030204" pitchFamily="34" charset="0"/>
                <a:ea typeface="Calibri"/>
              </a:rPr>
              <a:t>,  ОПК-1.1)</a:t>
            </a:r>
            <a:r>
              <a:rPr lang="ru-RU" sz="1500" b="1" dirty="0">
                <a:solidFill>
                  <a:srgbClr val="0070C0"/>
                </a:solidFill>
                <a:latin typeface="Arial Narrow" panose="020B0606020202030204" pitchFamily="34" charset="0"/>
                <a:ea typeface="Calibri"/>
              </a:rPr>
              <a:t>;</a:t>
            </a:r>
            <a:r>
              <a:rPr lang="ru-RU" sz="1500" b="1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</a:rPr>
              <a:t> использовать современные информационные технологии для создания баз данных, презентации целей и результатов проектной деятельности (</a:t>
            </a:r>
            <a:r>
              <a:rPr lang="ru-RU" sz="1500" b="1" dirty="0">
                <a:solidFill>
                  <a:srgbClr val="FF0000"/>
                </a:solidFill>
                <a:latin typeface="Arial Narrow" panose="020B0606020202030204" pitchFamily="34" charset="0"/>
                <a:ea typeface="Calibri"/>
              </a:rPr>
              <a:t>ОПК-1.1)</a:t>
            </a:r>
            <a:r>
              <a:rPr lang="ru-RU" sz="1500" b="1" dirty="0">
                <a:solidFill>
                  <a:srgbClr val="000000"/>
                </a:solidFill>
                <a:latin typeface="Arial Narrow" panose="020B0606020202030204" pitchFamily="34" charset="0"/>
                <a:ea typeface="Calibri"/>
              </a:rPr>
              <a:t>; </a:t>
            </a:r>
            <a:r>
              <a:rPr lang="ru-RU" sz="1500" b="1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</a:rPr>
              <a:t>обработать, организовать и управлять полученными информационными массивами или отдельными источниками;</a:t>
            </a:r>
            <a:r>
              <a:rPr lang="ru-RU" sz="1500" b="1" dirty="0">
                <a:solidFill>
                  <a:srgbClr val="0070C0"/>
                </a:solidFill>
                <a:latin typeface="Arial Narrow" panose="020B0606020202030204" pitchFamily="34" charset="0"/>
                <a:ea typeface="Calibri"/>
              </a:rPr>
              <a:t> (</a:t>
            </a:r>
            <a:r>
              <a:rPr lang="ru-RU" sz="1500" b="1" dirty="0">
                <a:solidFill>
                  <a:srgbClr val="FF0000"/>
                </a:solidFill>
                <a:latin typeface="Arial Narrow" panose="020B0606020202030204" pitchFamily="34" charset="0"/>
                <a:ea typeface="Calibri"/>
              </a:rPr>
              <a:t>УК-1.2  ОПК-1.1)</a:t>
            </a:r>
            <a:r>
              <a:rPr lang="ru-RU" sz="1500" b="1" dirty="0">
                <a:solidFill>
                  <a:srgbClr val="000000"/>
                </a:solidFill>
                <a:latin typeface="Arial Narrow" panose="020B0606020202030204" pitchFamily="34" charset="0"/>
                <a:ea typeface="Calibri"/>
              </a:rPr>
              <a:t> </a:t>
            </a:r>
            <a:r>
              <a:rPr lang="ru-RU" sz="1500" b="1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</a:rPr>
              <a:t>применять технологические знания и приемы для организации и управления информацией, полученной в результате поисковой и аналитической деятельности  (</a:t>
            </a:r>
            <a:r>
              <a:rPr lang="ru-RU" sz="1500" b="1" dirty="0">
                <a:solidFill>
                  <a:srgbClr val="FF0000"/>
                </a:solidFill>
                <a:latin typeface="Arial Narrow" panose="020B0606020202030204" pitchFamily="34" charset="0"/>
                <a:ea typeface="Calibri"/>
              </a:rPr>
              <a:t>УК-1.2);</a:t>
            </a:r>
            <a:r>
              <a:rPr lang="ru-RU" sz="1500" b="1" dirty="0">
                <a:solidFill>
                  <a:srgbClr val="000000"/>
                </a:solidFill>
                <a:latin typeface="Arial Narrow" panose="020B0606020202030204" pitchFamily="34" charset="0"/>
                <a:ea typeface="Calibri"/>
              </a:rPr>
              <a:t> </a:t>
            </a:r>
            <a:r>
              <a:rPr lang="ru-RU" sz="1500" b="1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</a:rPr>
              <a:t>использовать полученную информацию в исследовательских и учебных процессах  (</a:t>
            </a:r>
            <a:r>
              <a:rPr lang="ru-RU" sz="1500" b="1" dirty="0">
                <a:solidFill>
                  <a:srgbClr val="FF0000"/>
                </a:solidFill>
                <a:latin typeface="Arial Narrow" panose="020B0606020202030204" pitchFamily="34" charset="0"/>
                <a:ea typeface="Calibri"/>
              </a:rPr>
              <a:t>УК -1.5</a:t>
            </a:r>
            <a:r>
              <a:rPr lang="ru-RU" sz="1500" b="1" dirty="0">
                <a:solidFill>
                  <a:srgbClr val="0070C0"/>
                </a:solidFill>
                <a:latin typeface="Arial Narrow" panose="020B0606020202030204" pitchFamily="34" charset="0"/>
                <a:ea typeface="Calibri"/>
              </a:rPr>
              <a:t>.);</a:t>
            </a:r>
            <a:r>
              <a:rPr lang="ru-RU" sz="1500" b="1" dirty="0">
                <a:solidFill>
                  <a:srgbClr val="000000"/>
                </a:solidFill>
                <a:latin typeface="Arial Narrow" panose="020B0606020202030204" pitchFamily="34" charset="0"/>
                <a:ea typeface="Calibri"/>
              </a:rPr>
              <a:t> </a:t>
            </a:r>
          </a:p>
          <a:p>
            <a:pPr lvl="0" algn="ctr"/>
            <a:r>
              <a:rPr lang="ru-RU" sz="1500" b="1" spc="-15" dirty="0">
                <a:solidFill>
                  <a:srgbClr val="C0000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ВЛАДЕЕТ:</a:t>
            </a:r>
            <a:r>
              <a:rPr lang="ru-RU" sz="1500" b="1" dirty="0">
                <a:solidFill>
                  <a:srgbClr val="C0000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 </a:t>
            </a:r>
            <a:endParaRPr lang="ru-RU" sz="1500" b="1" dirty="0" smtClean="0">
              <a:solidFill>
                <a:srgbClr val="C00000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lvl="0" algn="just"/>
            <a:r>
              <a:rPr lang="ru-RU" sz="1500" b="1" dirty="0" smtClean="0">
                <a:solidFill>
                  <a:srgbClr val="0070C0"/>
                </a:solidFill>
                <a:latin typeface="Arial Narrow" panose="020B0606020202030204" pitchFamily="34" charset="0"/>
                <a:ea typeface="Calibri"/>
              </a:rPr>
              <a:t>о</a:t>
            </a:r>
            <a:r>
              <a:rPr lang="ru-RU" sz="15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</a:rPr>
              <a:t>сновными </a:t>
            </a:r>
            <a:r>
              <a:rPr lang="ru-RU" sz="1500" b="1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</a:rPr>
              <a:t>методами, способами и средствами получения, хранения, переработки информации, навыками работы с компьютером как средством управления информацией (</a:t>
            </a:r>
            <a:r>
              <a:rPr lang="ru-RU" sz="1500" b="1" dirty="0">
                <a:solidFill>
                  <a:srgbClr val="FF0000"/>
                </a:solidFill>
                <a:latin typeface="Arial Narrow" panose="020B0606020202030204" pitchFamily="34" charset="0"/>
                <a:ea typeface="Calibri"/>
              </a:rPr>
              <a:t>О(ПК-1.2.  ОПК-1.4.)</a:t>
            </a:r>
            <a:r>
              <a:rPr lang="ru-RU" sz="1500" b="1" dirty="0">
                <a:solidFill>
                  <a:srgbClr val="000000"/>
                </a:solidFill>
                <a:latin typeface="Arial Narrow" panose="020B0606020202030204" pitchFamily="34" charset="0"/>
                <a:ea typeface="Calibri"/>
              </a:rPr>
              <a:t> </a:t>
            </a:r>
            <a:r>
              <a:rPr lang="ru-RU" sz="1500" b="1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</a:rPr>
              <a:t>навыками научного анализа социальных проблем и </a:t>
            </a:r>
            <a:r>
              <a:rPr lang="ru-RU" sz="15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</a:rPr>
              <a:t>процессов</a:t>
            </a:r>
            <a:r>
              <a:rPr lang="ru-RU" sz="1500" b="1" dirty="0">
                <a:solidFill>
                  <a:srgbClr val="0070C0"/>
                </a:solidFill>
                <a:highlight>
                  <a:srgbClr val="00FF00"/>
                </a:highlight>
                <a:latin typeface="Arial Narrow" panose="020B0606020202030204" pitchFamily="34" charset="0"/>
                <a:ea typeface="Calibri"/>
              </a:rPr>
              <a:t> </a:t>
            </a:r>
            <a:r>
              <a:rPr lang="ru-RU" sz="1500" b="1" dirty="0" smtClean="0">
                <a:solidFill>
                  <a:srgbClr val="FF0000"/>
                </a:solidFill>
                <a:latin typeface="Arial Narrow" panose="020B0606020202030204" pitchFamily="34" charset="0"/>
                <a:ea typeface="Calibri"/>
              </a:rPr>
              <a:t>УК-2.5.)</a:t>
            </a:r>
            <a:r>
              <a:rPr lang="ru-RU" sz="15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Calibri"/>
              </a:rPr>
              <a:t>;</a:t>
            </a:r>
            <a:r>
              <a:rPr lang="ru-RU" sz="1500" b="1" dirty="0" smtClean="0">
                <a:solidFill>
                  <a:srgbClr val="0070C0"/>
                </a:solidFill>
                <a:highlight>
                  <a:srgbClr val="00FFFF"/>
                </a:highlight>
                <a:latin typeface="Arial Narrow" panose="020B0606020202030204" pitchFamily="34" charset="0"/>
                <a:ea typeface="Calibri"/>
              </a:rPr>
              <a:t> </a:t>
            </a:r>
            <a:r>
              <a:rPr lang="ru-RU" sz="1500" b="1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</a:rPr>
              <a:t>основами автоматизации решения задач вычислительного характера в области социальных наук (</a:t>
            </a:r>
            <a:r>
              <a:rPr lang="ru-RU" sz="1500" b="1" dirty="0">
                <a:solidFill>
                  <a:srgbClr val="FF0000"/>
                </a:solidFill>
                <a:latin typeface="Arial Narrow" panose="020B0606020202030204" pitchFamily="34" charset="0"/>
                <a:ea typeface="Calibri"/>
              </a:rPr>
              <a:t>УК-1.5)</a:t>
            </a:r>
            <a:endParaRPr lang="ru-RU" sz="1500" b="1" dirty="0">
              <a:solidFill>
                <a:srgbClr val="000000"/>
              </a:solidFill>
              <a:latin typeface="Arial Narrow" panose="020B0606020202030204" pitchFamily="34" charset="0"/>
              <a:ea typeface="Calibri"/>
            </a:endParaRPr>
          </a:p>
          <a:p>
            <a:pPr lvl="0" algn="ctr"/>
            <a:r>
              <a:rPr lang="ru-RU" sz="1500" b="1" dirty="0">
                <a:solidFill>
                  <a:srgbClr val="C00000"/>
                </a:solidFill>
                <a:latin typeface="Arial Narrow" panose="020B0606020202030204" pitchFamily="34" charset="0"/>
                <a:ea typeface="Calibri"/>
              </a:rPr>
              <a:t>ИМЕЕТ ОПЫТ</a:t>
            </a:r>
            <a:r>
              <a:rPr lang="ru-RU" sz="15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Calibri"/>
              </a:rPr>
              <a:t>;</a:t>
            </a:r>
          </a:p>
          <a:p>
            <a:pPr lvl="0"/>
            <a:r>
              <a:rPr lang="ru-RU" sz="1600" b="1" dirty="0" smtClean="0">
                <a:solidFill>
                  <a:srgbClr val="0070C0"/>
                </a:solidFill>
                <a:latin typeface="Arial Narrow" panose="020B0606020202030204" pitchFamily="34" charset="0"/>
                <a:ea typeface="Calibri"/>
              </a:rPr>
              <a:t> </a:t>
            </a:r>
            <a:r>
              <a:rPr lang="ru-RU" sz="1500" b="1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</a:rPr>
              <a:t>поиска и работы с информацией в глобальных компьютерных сетях </a:t>
            </a:r>
            <a:r>
              <a:rPr lang="ru-RU" sz="1500" b="1" dirty="0">
                <a:solidFill>
                  <a:srgbClr val="0070C0"/>
                </a:solidFill>
                <a:latin typeface="Arial Narrow" panose="020B0606020202030204" pitchFamily="34" charset="0"/>
                <a:ea typeface="Calibri"/>
              </a:rPr>
              <a:t>(</a:t>
            </a:r>
            <a:r>
              <a:rPr lang="ru-RU" sz="1500" b="1" dirty="0">
                <a:solidFill>
                  <a:srgbClr val="FF0000"/>
                </a:solidFill>
                <a:latin typeface="Arial Narrow" panose="020B0606020202030204" pitchFamily="34" charset="0"/>
                <a:ea typeface="Calibri"/>
              </a:rPr>
              <a:t>УК -1.3.</a:t>
            </a:r>
            <a:r>
              <a:rPr lang="ru-RU" sz="1500" b="1" dirty="0">
                <a:solidFill>
                  <a:srgbClr val="000000"/>
                </a:solidFill>
                <a:latin typeface="Arial Narrow" panose="020B0606020202030204" pitchFamily="34" charset="0"/>
                <a:ea typeface="Calibri"/>
              </a:rPr>
              <a:t> </a:t>
            </a:r>
            <a:r>
              <a:rPr lang="ru-RU" sz="1500" b="1" dirty="0">
                <a:solidFill>
                  <a:srgbClr val="FF0000"/>
                </a:solidFill>
                <a:latin typeface="Arial Narrow" panose="020B0606020202030204" pitchFamily="34" charset="0"/>
                <a:ea typeface="Calibri"/>
              </a:rPr>
              <a:t>ОПК-1.2</a:t>
            </a:r>
            <a:r>
              <a:rPr lang="ru-RU" sz="1500" b="1" dirty="0" smtClean="0">
                <a:solidFill>
                  <a:srgbClr val="FF0000"/>
                </a:solidFill>
                <a:latin typeface="Arial Narrow" panose="020B0606020202030204" pitchFamily="34" charset="0"/>
                <a:ea typeface="Calibri"/>
              </a:rPr>
              <a:t>.); </a:t>
            </a:r>
            <a:r>
              <a:rPr lang="ru-RU" sz="1500" b="1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</a:rPr>
              <a:t>применения аналитических методов </a:t>
            </a:r>
            <a:r>
              <a:rPr lang="ru-RU" sz="1500" b="1" dirty="0" err="1">
                <a:solidFill>
                  <a:prstClr val="black"/>
                </a:solidFill>
                <a:latin typeface="Arial Narrow" panose="020B0606020202030204" pitchFamily="34" charset="0"/>
                <a:ea typeface="Calibri"/>
              </a:rPr>
              <a:t>библиометрии</a:t>
            </a:r>
            <a:r>
              <a:rPr lang="ru-RU" sz="1500" b="1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</a:rPr>
              <a:t> при исследовании информационных </a:t>
            </a:r>
            <a:r>
              <a:rPr lang="ru-RU" sz="15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</a:rPr>
              <a:t>потоков</a:t>
            </a:r>
            <a:r>
              <a:rPr lang="ru-RU" sz="1500" b="1" dirty="0">
                <a:solidFill>
                  <a:prstClr val="black"/>
                </a:solidFill>
                <a:highlight>
                  <a:srgbClr val="00FFFF"/>
                </a:highlight>
                <a:latin typeface="Arial Narrow" panose="020B0606020202030204" pitchFamily="34" charset="0"/>
                <a:ea typeface="Calibri"/>
              </a:rPr>
              <a:t>.</a:t>
            </a:r>
            <a:r>
              <a:rPr lang="ru-RU" sz="1500" b="1" dirty="0">
                <a:solidFill>
                  <a:srgbClr val="FF0000"/>
                </a:solidFill>
                <a:latin typeface="Arial Narrow" panose="020B0606020202030204" pitchFamily="34" charset="0"/>
                <a:ea typeface="Calibri"/>
              </a:rPr>
              <a:t> (УК -1.3.)</a:t>
            </a:r>
            <a:endParaRPr lang="ru-RU" sz="1500" b="1" dirty="0">
              <a:solidFill>
                <a:srgbClr val="000000"/>
              </a:solidFill>
              <a:latin typeface="Arial Narrow" panose="020B0606020202030204" pitchFamily="34" charset="0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49279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1580-9FEB-4D06-80EB-5FD3CFE4432F}" type="slidenum">
              <a:rPr lang="ru-RU" smtClean="0"/>
              <a:t>25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78119" y="1196752"/>
            <a:ext cx="8574812" cy="4411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900" dirty="0" smtClean="0">
                <a:solidFill>
                  <a:srgbClr val="000000"/>
                </a:solidFill>
                <a:latin typeface="Arial Narrow" panose="020B0606020202030204" pitchFamily="34" charset="0"/>
                <a:ea typeface="Calibri"/>
              </a:rPr>
              <a:t>5.5</a:t>
            </a:r>
            <a:r>
              <a:rPr lang="ru-RU" sz="19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Calibri"/>
              </a:rPr>
              <a:t>. РЕКОМЕНДАЦИИ ПО РАЗРАБОТКЕ ФОНДОВ ОЦЕНОЧНЫХ СРЕДСТВ ДЛЯ ПРОМЕЖУТОЧНОЙ АТТЕСТАЦИИ ПО ДИСЦИПЛИНАМ (МОДУЛЯМ) И ПРАКТИКАМ</a:t>
            </a:r>
          </a:p>
          <a:p>
            <a:pPr>
              <a:spcAft>
                <a:spcPts val="0"/>
              </a:spcAft>
            </a:pPr>
            <a:endParaRPr lang="ru-RU" sz="2000" b="1" i="1" dirty="0" smtClean="0">
              <a:solidFill>
                <a:srgbClr val="C00000"/>
              </a:solidFill>
              <a:latin typeface="Arial Narrow" panose="020B0606020202030204" pitchFamily="34" charset="0"/>
              <a:ea typeface="Calibri"/>
            </a:endParaRPr>
          </a:p>
          <a:p>
            <a:pPr>
              <a:spcAft>
                <a:spcPts val="0"/>
              </a:spcAft>
            </a:pPr>
            <a:r>
              <a:rPr lang="ru-RU" sz="2000" b="1" i="1" dirty="0" smtClean="0">
                <a:solidFill>
                  <a:srgbClr val="C00000"/>
                </a:solidFill>
                <a:latin typeface="Arial Narrow" panose="020B0606020202030204" pitchFamily="34" charset="0"/>
                <a:ea typeface="Calibri"/>
              </a:rPr>
              <a:t>Формат </a:t>
            </a:r>
            <a:r>
              <a:rPr lang="ru-RU" sz="2000" b="1" i="1" dirty="0">
                <a:solidFill>
                  <a:srgbClr val="C00000"/>
                </a:solidFill>
                <a:latin typeface="Arial Narrow" panose="020B0606020202030204" pitchFamily="34" charset="0"/>
                <a:ea typeface="Calibri"/>
              </a:rPr>
              <a:t>представления – на усмотрение ФУМО</a:t>
            </a:r>
            <a:r>
              <a:rPr lang="ru-RU" sz="2000" b="1" i="1" dirty="0">
                <a:solidFill>
                  <a:srgbClr val="000000"/>
                </a:solidFill>
                <a:latin typeface="Arial Narrow" panose="020B0606020202030204" pitchFamily="34" charset="0"/>
                <a:ea typeface="Calibri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ru-RU" sz="2000" i="1" dirty="0">
                <a:solidFill>
                  <a:srgbClr val="000000"/>
                </a:solidFill>
                <a:latin typeface="Arial Narrow" panose="020B0606020202030204" pitchFamily="34" charset="0"/>
                <a:ea typeface="Calibri"/>
              </a:rPr>
              <a:t>При разработке оценочных средств рекомендуется учитывать инструменты оценки и оценочные средства, входящие в комплект оценочных средств (КОС), предназначенных для оценки профессиональных квалификаций, относящихся к сопряженным ПС (при наличии) и используемым в рамках системы независимой оценки квалификаций (НОК</a:t>
            </a:r>
            <a:r>
              <a:rPr lang="ru-RU" sz="2000" i="1" dirty="0" smtClean="0">
                <a:solidFill>
                  <a:srgbClr val="000000"/>
                </a:solidFill>
                <a:latin typeface="Arial Narrow" panose="020B0606020202030204" pitchFamily="34" charset="0"/>
                <a:ea typeface="Calibri"/>
              </a:rPr>
              <a:t>).</a:t>
            </a:r>
          </a:p>
          <a:p>
            <a:pPr algn="just">
              <a:spcAft>
                <a:spcPts val="0"/>
              </a:spcAft>
            </a:pPr>
            <a:endParaRPr lang="ru-RU" sz="2000" i="1" dirty="0" smtClean="0">
              <a:solidFill>
                <a:srgbClr val="000000"/>
              </a:solidFill>
              <a:latin typeface="Arial Narrow" panose="020B0606020202030204" pitchFamily="34" charset="0"/>
              <a:ea typeface="Calibri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900" dirty="0">
                <a:solidFill>
                  <a:srgbClr val="000000"/>
                </a:solidFill>
                <a:latin typeface="Arial Narrow" panose="020B0606020202030204" pitchFamily="34" charset="0"/>
                <a:ea typeface="Calibri"/>
              </a:rPr>
              <a:t>5.6. </a:t>
            </a:r>
            <a:r>
              <a:rPr lang="ru-RU" sz="19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Calibri"/>
              </a:rPr>
              <a:t>РЕКОМЕНДАЦИИ ПО РАЗРАБОТКЕ ПРОГРАММЫ ГОСУДАРСТВЕННОЙ ИТОГОВОЙ АТТЕСТАЦИИ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 smtClean="0">
                <a:solidFill>
                  <a:srgbClr val="C00000"/>
                </a:solidFill>
                <a:latin typeface="Arial Narrow" panose="020B0606020202030204" pitchFamily="34" charset="0"/>
                <a:ea typeface="Calibri"/>
              </a:rPr>
              <a:t>Формат </a:t>
            </a:r>
            <a:r>
              <a:rPr lang="ru-RU" sz="2000" b="1" i="1" dirty="0">
                <a:solidFill>
                  <a:srgbClr val="C00000"/>
                </a:solidFill>
                <a:latin typeface="Arial Narrow" panose="020B0606020202030204" pitchFamily="34" charset="0"/>
                <a:ea typeface="Calibri"/>
              </a:rPr>
              <a:t>представления – на усмотрение ФУМО</a:t>
            </a:r>
            <a:r>
              <a:rPr lang="ru-RU" sz="1600" i="1" dirty="0">
                <a:solidFill>
                  <a:srgbClr val="000000"/>
                </a:solidFill>
                <a:latin typeface="Arial Narrow" panose="020B0606020202030204" pitchFamily="34" charset="0"/>
                <a:ea typeface="Calibri"/>
              </a:rPr>
              <a:t>.</a:t>
            </a:r>
            <a:endParaRPr lang="ru-RU" sz="1400" dirty="0">
              <a:solidFill>
                <a:srgbClr val="000000"/>
              </a:solidFill>
              <a:latin typeface="Arial Narrow" panose="020B0606020202030204" pitchFamily="34" charset="0"/>
              <a:ea typeface="Calibri"/>
            </a:endParaRPr>
          </a:p>
          <a:p>
            <a:pPr algn="just">
              <a:spcAft>
                <a:spcPts val="0"/>
              </a:spcAft>
            </a:pPr>
            <a:endParaRPr lang="ru-RU" sz="1600" dirty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7880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SC007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030413"/>
            <a:ext cx="3213100" cy="1774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0" y="-184610"/>
            <a:ext cx="184730" cy="369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083" tIns="45533" rIns="91083" bIns="45533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2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9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19461" name="Picture 12" descr="SNV3860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86" y="0"/>
            <a:ext cx="3986213" cy="23987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7" descr="SNV386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805" y="3315001"/>
            <a:ext cx="1705568" cy="17355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22" descr="DSC00740 - копия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9" t="-1345" r="21121" b="1345"/>
          <a:stretch/>
        </p:blipFill>
        <p:spPr bwMode="auto">
          <a:xfrm>
            <a:off x="25851" y="3904270"/>
            <a:ext cx="1741204" cy="1614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2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105" y="3265227"/>
            <a:ext cx="193040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61" name="Picture 2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661" y="92670"/>
            <a:ext cx="1128713" cy="1619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18EC13-7E7C-40B1-9DFC-3B3BE6A2B6CE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pic>
        <p:nvPicPr>
          <p:cNvPr id="1028" name="Picture 4" descr="DSCN2574"/>
          <p:cNvPicPr>
            <a:picLocks noChangeAspect="1" noChangeArrowheads="1"/>
          </p:cNvPicPr>
          <p:nvPr/>
        </p:nvPicPr>
        <p:blipFill>
          <a:blip r:embed="rId9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332" y="1905052"/>
            <a:ext cx="1333500" cy="1714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DSCN2590 - копия"/>
          <p:cNvPicPr>
            <a:picLocks noChangeAspect="1" noChangeArrowheads="1"/>
          </p:cNvPicPr>
          <p:nvPr/>
        </p:nvPicPr>
        <p:blipFill>
          <a:blip r:embed="rId10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9" t="2702" r="17366" b="19460"/>
          <a:stretch>
            <a:fillRect/>
          </a:stretch>
        </p:blipFill>
        <p:spPr bwMode="auto">
          <a:xfrm>
            <a:off x="5729969" y="2030413"/>
            <a:ext cx="1421750" cy="169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6" name="Picture 4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49" b="17085"/>
          <a:stretch/>
        </p:blipFill>
        <p:spPr bwMode="auto">
          <a:xfrm>
            <a:off x="543782" y="1874577"/>
            <a:ext cx="2393093" cy="2029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70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279" y="5279461"/>
            <a:ext cx="1547813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71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495" y="3511889"/>
            <a:ext cx="1281809" cy="15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" r="37882" b="-1"/>
          <a:stretch/>
        </p:blipFill>
        <p:spPr bwMode="auto">
          <a:xfrm>
            <a:off x="7398132" y="1711920"/>
            <a:ext cx="1745868" cy="2052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75" name="Picture 2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146" y="-171126"/>
            <a:ext cx="3025775" cy="226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76" name="Picture 3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5180014"/>
            <a:ext cx="1627187" cy="169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2" descr="C:\Users\User\Pictures\2015 ПС\DSCN3790 - копия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710" y="-97307"/>
            <a:ext cx="3322515" cy="2120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0" descr="C:\Users\User\Pictures\2015 ПС\DSCN3780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510" y="3666190"/>
            <a:ext cx="2148343" cy="16601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6" descr="C:\Users\User\Pictures\2015 ПС\DSCN3788 - копия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223" y="3961723"/>
            <a:ext cx="1765288" cy="126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8" b="11562"/>
          <a:stretch/>
        </p:blipFill>
        <p:spPr bwMode="auto">
          <a:xfrm>
            <a:off x="5325854" y="1590508"/>
            <a:ext cx="1587256" cy="1846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48528" y="1436460"/>
            <a:ext cx="3193710" cy="230832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ContrastingRightFacing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Благодарим за внимание</a:t>
            </a:r>
          </a:p>
          <a:p>
            <a:r>
              <a:rPr lang="ru-RU" sz="2400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Очень надеемся на  Ваше участие в разработке </a:t>
            </a:r>
            <a:r>
              <a:rPr lang="ru-RU" sz="2400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ПООП</a:t>
            </a:r>
          </a:p>
          <a:p>
            <a:r>
              <a:rPr lang="en-US" sz="2400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mbershadskaya@hse.ru</a:t>
            </a:r>
            <a:endParaRPr lang="ru-RU" sz="2400" b="1" i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Picture 2" descr="C:\Users\маргарита\Pictures\ПУШКИН\DSCN4694 - копия.JP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461" y="4957886"/>
            <a:ext cx="4518068" cy="194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маргарита\Pictures\УМО\23559958_791802080991618_146201095177745912_n - копия.jp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281" y="5090289"/>
            <a:ext cx="1823273" cy="16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5" cstate="print">
            <a:grayscl/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503" y="3715322"/>
            <a:ext cx="1346054" cy="136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9162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1580-9FEB-4D06-80EB-5FD3CFE443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27452"/>
            <a:ext cx="8208912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ОБЩИЕ ПОЛОЖЕНИЯ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раздел 1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196752"/>
            <a:ext cx="8208912" cy="18443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  <a:ea typeface="Calibri"/>
              </a:rPr>
              <a:t>П</a:t>
            </a: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/>
              </a:rPr>
              <a:t>РИМЕРНАЯ ПРОГРАММА, ПРОШЕДШАЯ В УСТАНОВЛЕННОМ ПОРЯДКЕ ЭКСПЕРТИЗУ И ОДОБРЕННАЯ ФУМО ПО УГСН «СОЦИОЛОГИЯ И СОЦИАЛЬНАЯ РАБОТА», РАЗМЕЩАЕТСЯ В РЕЕСТРЕ ПООП, ЯВЛЯЮЩИМСЯ ГОСУДАРСТВЕННЫМ ИНФОРМАЦИОННЫМ РЕСУРСОМ</a:t>
            </a:r>
          </a:p>
          <a:p>
            <a:pPr algn="just">
              <a:lnSpc>
                <a:spcPct val="115000"/>
              </a:lnSpc>
            </a:pPr>
            <a:r>
              <a:rPr lang="ru-RU" sz="19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/>
              </a:rPr>
              <a:t>. </a:t>
            </a:r>
            <a:endParaRPr lang="ru-RU" sz="1900" dirty="0">
              <a:solidFill>
                <a:prstClr val="black"/>
              </a:solidFill>
              <a:latin typeface="Arial Narrow" panose="020B0606020202030204" pitchFamily="34" charset="0"/>
              <a:ea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9042" y="2708920"/>
            <a:ext cx="3888432" cy="995422"/>
          </a:xfrm>
          <a:prstGeom prst="wedgeEllipseCallout">
            <a:avLst>
              <a:gd name="adj1" fmla="val 69318"/>
              <a:gd name="adj2" fmla="val 104134"/>
            </a:avLst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РЕЕСТР ПООП  ПОКА ОТСУТСТВУЕТ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4509120"/>
            <a:ext cx="6624736" cy="184665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1900" b="1" dirty="0" smtClean="0">
                <a:solidFill>
                  <a:srgbClr val="C00000"/>
                </a:solidFill>
              </a:rPr>
              <a:t>ПРИХОДИТСЯ  ДЕЙСТВОВАТЬ «В УСЛОВИЯХ НЕОПРЕДЕЛЕННОСТИ» В НАДЕЖДЕ НА ТО, ЧТО ЗАВТРА НЕ ПОМЕНЯЮТСЯ  ПРАВИЛА ИГРЫ. 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1900" b="1" dirty="0" smtClean="0">
                <a:solidFill>
                  <a:srgbClr val="C00000"/>
                </a:solidFill>
              </a:rPr>
              <a:t>НЕЛЬЗЯ ДОПУСТИТЬ, ЧТОБЫ  СОКРАЩЕНИЕ  СРОКОВ РАЗРАБОТКИ СКАЗАЛАСЬ НА КАЧЕСТВЕ ПООП:  ПЛОХОЙ ПРОЕКТ ХУЖЕ, ЧЕМ ЕГО ОТСУТСТВИЕ</a:t>
            </a:r>
          </a:p>
        </p:txBody>
      </p:sp>
    </p:spTree>
    <p:extLst>
      <p:ext uri="{BB962C8B-B14F-4D97-AF65-F5344CB8AC3E}">
        <p14:creationId xmlns:p14="http://schemas.microsoft.com/office/powerpoint/2010/main" val="3925986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1580-9FEB-4D06-80EB-5FD3CFE443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7452"/>
            <a:ext cx="8968483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ХАРАКТЕРИСТИКА ПРОФЕССИОНАЛЬНОЙ ДЕЯТЕЛЬНОСТИ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раздел 2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038" y="1340768"/>
            <a:ext cx="8991971" cy="24314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36195" marR="71120">
              <a:spcBef>
                <a:spcPts val="35"/>
              </a:spcBef>
              <a:spcAft>
                <a:spcPts val="0"/>
              </a:spcAft>
            </a:pPr>
            <a:r>
              <a:rPr lang="ru-RU" sz="2400" b="1" spc="-25" dirty="0" smtClean="0">
                <a:solidFill>
                  <a:srgbClr val="C00000"/>
                </a:solidFill>
                <a:latin typeface="Arial Narrow" panose="020B0606020202030204" pitchFamily="34" charset="0"/>
                <a:ea typeface="Times New Roman"/>
              </a:rPr>
              <a:t>НАУЧНО-ИССЛЕДОВАТЕЛЬСКИЙ ТИП ЗАДАЧ</a:t>
            </a:r>
          </a:p>
          <a:p>
            <a:pPr marL="321945" marR="71120" indent="-285750">
              <a:spcBef>
                <a:spcPts val="35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1" spc="-2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СОВЕРШЕНСТВОВАНИЕ</a:t>
            </a:r>
            <a:r>
              <a:rPr lang="ru-RU" sz="1600" b="1" spc="7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 </a:t>
            </a:r>
            <a:r>
              <a:rPr lang="ru-RU" sz="1600" b="1" spc="-1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ТЕОРЕТИЧЕСКИХ</a:t>
            </a:r>
            <a:r>
              <a:rPr lang="ru-RU" sz="1600" b="1" spc="8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И</a:t>
            </a:r>
            <a:r>
              <a:rPr lang="ru-RU" sz="1600" b="1" spc="7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 </a:t>
            </a:r>
            <a:r>
              <a:rPr lang="ru-RU" sz="1600" b="1" spc="-1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МЕТОДОЛОГИЧЕСКИХ</a:t>
            </a:r>
            <a:r>
              <a:rPr lang="ru-RU" sz="1600" b="1" i="1" spc="17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 </a:t>
            </a:r>
            <a:r>
              <a:rPr lang="ru-RU" sz="1600" b="1" spc="-1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ПОДХОДОВ</a:t>
            </a:r>
            <a:r>
              <a:rPr lang="ru-RU" sz="1600" b="1" spc="20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И</a:t>
            </a:r>
            <a:r>
              <a:rPr lang="ru-RU" sz="1600" b="1" spc="2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 </a:t>
            </a:r>
            <a:r>
              <a:rPr lang="ru-RU" sz="1600" b="1" spc="-1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ИССЛЕДОВАТЕЛЬСКИХ</a:t>
            </a:r>
            <a:r>
              <a:rPr lang="ru-RU" sz="1600" b="1" spc="3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 </a:t>
            </a:r>
            <a:r>
              <a:rPr lang="ru-RU" sz="1600" b="1" spc="-1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МЕТОДОВ,</a:t>
            </a:r>
            <a:r>
              <a:rPr lang="ru-RU" sz="1600" b="1" spc="1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В</a:t>
            </a:r>
            <a:r>
              <a:rPr lang="ru-RU" sz="1600" b="1" spc="2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 </a:t>
            </a:r>
            <a:r>
              <a:rPr lang="ru-RU" sz="1600" b="1" spc="-10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ТОМ</a:t>
            </a:r>
            <a:r>
              <a:rPr lang="ru-RU" sz="1600" b="1" spc="2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 </a:t>
            </a:r>
            <a:r>
              <a:rPr lang="ru-RU" sz="1600" b="1" spc="-1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ЧИСЛЕ</a:t>
            </a:r>
            <a:r>
              <a:rPr lang="ru-RU" sz="1600" b="1" spc="2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 </a:t>
            </a:r>
            <a:r>
              <a:rPr lang="ru-RU" sz="1600" b="1" spc="-1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МЕТОДОВ</a:t>
            </a:r>
            <a:r>
              <a:rPr lang="ru-RU" sz="1600" b="1" spc="30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 </a:t>
            </a:r>
            <a:r>
              <a:rPr lang="ru-RU" sz="1600" b="1" spc="-1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СБОРА,</a:t>
            </a:r>
            <a:r>
              <a:rPr lang="ru-RU" sz="1600" b="1" spc="2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 </a:t>
            </a:r>
            <a:r>
              <a:rPr lang="ru-RU" sz="1600" b="1" spc="-1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АНАЛИЗА</a:t>
            </a:r>
            <a:r>
              <a:rPr lang="ru-RU" sz="1600" b="1" spc="160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 </a:t>
            </a:r>
            <a:r>
              <a:rPr lang="ru-RU" sz="1600" b="1" spc="-25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СОЦИОЛОГИЧЕСКОЙ</a:t>
            </a:r>
            <a:r>
              <a:rPr lang="ru-RU" sz="1600" b="1" spc="-7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 </a:t>
            </a:r>
            <a:r>
              <a:rPr lang="ru-RU" sz="1600" b="1" spc="-25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ИНФОРМАЦИИ;</a:t>
            </a:r>
            <a:endParaRPr lang="ru-RU" sz="1600" b="1" dirty="0" smtClean="0">
              <a:solidFill>
                <a:srgbClr val="002060"/>
              </a:solidFill>
              <a:latin typeface="Arial Narrow" panose="020B0606020202030204" pitchFamily="34" charset="0"/>
              <a:ea typeface="Times New Roman"/>
            </a:endParaRPr>
          </a:p>
          <a:p>
            <a:pPr marL="321945" marR="71120" indent="-285750">
              <a:spcBef>
                <a:spcPts val="25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1" i="1" spc="-2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-</a:t>
            </a:r>
            <a:r>
              <a:rPr lang="ru-RU" sz="1600" b="1" spc="-1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ОБРАБОТКА</a:t>
            </a:r>
            <a:r>
              <a:rPr lang="ru-RU" sz="1600" b="1" spc="29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 И</a:t>
            </a:r>
            <a:r>
              <a:rPr lang="ru-RU" sz="1600" b="1" i="1" spc="-2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 </a:t>
            </a:r>
            <a:r>
              <a:rPr lang="ru-RU" sz="1600" b="1" spc="-2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ИНТЕРПРЕТАЦИЯ</a:t>
            </a:r>
            <a:r>
              <a:rPr lang="ru-RU" sz="1600" b="1" spc="6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 </a:t>
            </a:r>
            <a:r>
              <a:rPr lang="ru-RU" sz="1600" b="1" spc="-1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ДАННЫХ</a:t>
            </a:r>
            <a:r>
              <a:rPr lang="ru-RU" sz="1600" b="1" spc="80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 </a:t>
            </a:r>
            <a:r>
              <a:rPr lang="ru-RU" sz="1600" b="1" spc="-2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СОЦИОЛОГИЧЕСКИХ</a:t>
            </a:r>
            <a:r>
              <a:rPr lang="ru-RU" sz="1600" b="1" spc="8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 </a:t>
            </a:r>
            <a:r>
              <a:rPr lang="ru-RU" sz="1600" b="1" spc="-1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ИССЛЕДОВАНИЙ,</a:t>
            </a:r>
            <a:r>
              <a:rPr lang="ru-RU" sz="1600" b="1" spc="60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 </a:t>
            </a:r>
            <a:r>
              <a:rPr lang="ru-RU" sz="1600" b="1" spc="-1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ДРУГОЙ</a:t>
            </a:r>
            <a:r>
              <a:rPr lang="ru-RU" sz="1600" b="1" spc="20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 </a:t>
            </a:r>
            <a:r>
              <a:rPr lang="ru-RU" sz="1600" b="1" spc="-1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ЭМПИРИЧЕСКОЙ</a:t>
            </a:r>
            <a:r>
              <a:rPr lang="ru-RU" sz="1600" b="1" spc="270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 </a:t>
            </a:r>
            <a:r>
              <a:rPr lang="ru-RU" sz="1600" b="1" spc="-1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ИНФОРМАЦИИ</a:t>
            </a:r>
            <a:r>
              <a:rPr lang="ru-RU" sz="1600" b="1" spc="27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С</a:t>
            </a:r>
            <a:r>
              <a:rPr lang="ru-RU" sz="1600" b="1" spc="260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 </a:t>
            </a:r>
            <a:r>
              <a:rPr lang="ru-RU" sz="1600" b="1" spc="-1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ИСПОЛЬЗОВАНИЕМ</a:t>
            </a:r>
            <a:r>
              <a:rPr lang="ru-RU" sz="1600" b="1" spc="270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 </a:t>
            </a:r>
            <a:r>
              <a:rPr lang="ru-RU" sz="1600" b="1" spc="-1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ОБЪЯСНИТЕЛЬНЫХ</a:t>
            </a:r>
            <a:r>
              <a:rPr lang="ru-RU" sz="1600" b="1" spc="130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 </a:t>
            </a:r>
            <a:r>
              <a:rPr lang="ru-RU" sz="1600" b="1" spc="-2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ВОЗМОЖНОСТЕЙ</a:t>
            </a:r>
            <a:r>
              <a:rPr lang="ru-RU" sz="1600" b="1" spc="-10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 </a:t>
            </a:r>
            <a:r>
              <a:rPr lang="ru-RU" sz="1600" b="1" spc="-1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СОЦИОЛОГИЧЕСКОЙ</a:t>
            </a:r>
            <a:r>
              <a:rPr lang="ru-RU" sz="1600" b="1" spc="-10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 </a:t>
            </a:r>
            <a:r>
              <a:rPr lang="ru-RU" sz="1600" b="1" spc="-1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ТЕОРИИ;</a:t>
            </a:r>
            <a:endParaRPr lang="ru-RU" sz="1600" b="1" dirty="0" smtClean="0">
              <a:solidFill>
                <a:srgbClr val="002060"/>
              </a:solidFill>
              <a:latin typeface="Arial Narrow" panose="020B0606020202030204" pitchFamily="34" charset="0"/>
              <a:ea typeface="Times New Roman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spc="-1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ПРОГНОЗИРОВАНИЕ</a:t>
            </a:r>
            <a:r>
              <a:rPr lang="ru-RU" sz="1600" b="1" spc="100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 </a:t>
            </a:r>
            <a:r>
              <a:rPr lang="ru-RU" sz="1600" b="1" spc="-1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ИЗМЕНЕНИЙ</a:t>
            </a:r>
            <a:r>
              <a:rPr lang="ru-RU" sz="1600" b="1" spc="11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 </a:t>
            </a:r>
            <a:r>
              <a:rPr lang="ru-RU" sz="1600" b="1" spc="-1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ОБЪЕКТОВ</a:t>
            </a:r>
            <a:r>
              <a:rPr lang="ru-RU" sz="1600" b="1" spc="10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 </a:t>
            </a:r>
            <a:r>
              <a:rPr lang="ru-RU" sz="1600" b="1" spc="-1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ПРОФЕССИОНАЛЬНОЙ</a:t>
            </a:r>
            <a:r>
              <a:rPr lang="ru-RU" sz="1600" b="1" spc="13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 </a:t>
            </a:r>
            <a:r>
              <a:rPr lang="ru-RU" sz="1600" b="1" spc="-1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ДЕЯТЕЛЬНОСТИ</a:t>
            </a:r>
            <a:r>
              <a:rPr lang="ru-RU" sz="1600" b="1" spc="-100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 </a:t>
            </a:r>
            <a:r>
              <a:rPr lang="ru-RU" sz="1600" b="1" spc="-10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НА</a:t>
            </a:r>
            <a:r>
              <a:rPr lang="ru-RU" sz="1600" b="1" spc="-110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 </a:t>
            </a:r>
            <a:r>
              <a:rPr lang="ru-RU" sz="1600" b="1" spc="-1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ОСНОВЕ</a:t>
            </a:r>
            <a:r>
              <a:rPr lang="ru-RU" sz="1600" b="1" spc="-10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 </a:t>
            </a:r>
            <a:r>
              <a:rPr lang="ru-RU" sz="1600" b="1" spc="-1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РЕЗУЛЬТАТОВ</a:t>
            </a:r>
            <a:r>
              <a:rPr lang="ru-RU" sz="1600" b="1" spc="-10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 </a:t>
            </a:r>
            <a:r>
              <a:rPr lang="ru-RU" sz="1600" b="1" spc="-1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ИССЛЕДОВАНИЙ</a:t>
            </a:r>
            <a:r>
              <a:rPr lang="ru-RU" sz="1600" b="1" i="1" spc="-1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;</a:t>
            </a:r>
            <a:endParaRPr lang="ru-RU" sz="1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919" y="4005064"/>
            <a:ext cx="8904211" cy="21852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ПРОЕКТНЫЙ ТИП ЗАДАЧ</a:t>
            </a:r>
            <a:endParaRPr lang="ru-RU" sz="2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РАЗРАБОТКА МЕТОДИЧЕСКОГО ИНСТРУМЕНТАРИЯ, НОРМАТИВНЫХ ДОКУМЕНТОВ, ИНФОРМАЦИОННЫХ МАТЕРИАЛОВ ДЛЯ ОСУЩЕСТВЛЕНИЯ ИССЛЕДОВАТЕЛЬСКОЙ, АНАЛИТИЧЕСКОЙ И КОНСАЛТИНГОВОЙ ПРОЕКТНОЙ ДЕЯТЕЛЬНОСТИ;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РАЗРАБОТКА И ПРОВЕДЕНИЕ ИССЛЕДОВАНИЙ ПО ДИАГНОСТИКЕ, ОЦЕНКЕ, ОПТИМИЗАЦИИ СОЦИАЛЬНЫХ ПОКАЗАТЕЛЕЙ, ПРОЦЕССОВ И ОТНОШЕНИЙ;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РАЗРАБОТКА, РЕАЛИЗАЦИЯ И РАСПРОСТРАНЕНИЕ РЕЗУЛЬТАТОВ ПРОЕКТОВ ПО ИЗУЧЕНИЮ ОБЩЕСТВЕННОГО МНЕНИЯ.</a:t>
            </a:r>
            <a:endParaRPr lang="ru-RU" sz="1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103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7452"/>
            <a:ext cx="8968483" cy="492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ХАРАКТЕРИСТИКА ПРОФЕССИОНАЛЬНОЙ ДЕЯТЕЛЬНОСТИ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8382" y="620688"/>
            <a:ext cx="8886597" cy="29546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sz="15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СОЦИАЛЬНО-ТЕХНОЛОГИЧЕСКИЙ ТИП ЗАДАЧ</a:t>
            </a:r>
            <a:endParaRPr lang="ru-RU" sz="1500" b="1" i="1" spc="-15" dirty="0" smtClean="0">
              <a:solidFill>
                <a:srgbClr val="002060"/>
              </a:solidFill>
              <a:latin typeface="Arial Narrow" panose="020B0606020202030204" pitchFamily="34" charset="0"/>
              <a:ea typeface="Times New Roman"/>
            </a:endParaRPr>
          </a:p>
          <a:p>
            <a:pPr marL="321945" marR="69215" indent="-285750">
              <a:buFont typeface="Wingdings" panose="05000000000000000000" pitchFamily="2" charset="2"/>
              <a:buChar char="Ø"/>
            </a:pPr>
            <a:r>
              <a:rPr lang="ru-RU" sz="1400" b="1" spc="-1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СОЗДАНИЕ</a:t>
            </a:r>
            <a:r>
              <a:rPr lang="ru-RU" sz="1400" b="1" spc="7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И</a:t>
            </a:r>
            <a:r>
              <a:rPr lang="ru-RU" sz="1400" b="1" spc="70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 </a:t>
            </a:r>
            <a:r>
              <a:rPr lang="ru-RU" sz="1400" b="1" spc="-1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ПОДДЕРЖАНИЕ</a:t>
            </a:r>
            <a:r>
              <a:rPr lang="ru-RU" sz="1400" b="1" spc="7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 </a:t>
            </a:r>
            <a:r>
              <a:rPr lang="ru-RU" sz="1400" b="1" spc="-2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НОРМАТИВНО-МЕТОДИЧЕСКОЙ</a:t>
            </a:r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 </a:t>
            </a:r>
            <a:r>
              <a:rPr lang="ru-RU" sz="1400" b="1" spc="7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И</a:t>
            </a:r>
            <a:r>
              <a:rPr lang="ru-RU" sz="1400" b="1" spc="22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 </a:t>
            </a:r>
            <a:r>
              <a:rPr lang="ru-RU" sz="1400" b="1" spc="-2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ИНФОРМАЦИОННОЙ</a:t>
            </a:r>
            <a:r>
              <a:rPr lang="ru-RU" sz="1400" b="1" spc="230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 </a:t>
            </a:r>
            <a:r>
              <a:rPr lang="ru-RU" sz="1400" b="1" spc="-1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БАЗЫ</a:t>
            </a:r>
            <a:r>
              <a:rPr lang="ru-RU" sz="1400" b="1" spc="240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 </a:t>
            </a:r>
            <a:r>
              <a:rPr lang="ru-RU" sz="1400" b="1" spc="-1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ИССЛЕДОВАНИЙ</a:t>
            </a:r>
            <a:r>
              <a:rPr lang="ru-RU" sz="1400" b="1" spc="240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С</a:t>
            </a:r>
            <a:r>
              <a:rPr lang="ru-RU" sz="1400" b="1" spc="23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 </a:t>
            </a:r>
            <a:r>
              <a:rPr lang="ru-RU" sz="1400" b="1" spc="-1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ЦЕЛЬЮ</a:t>
            </a:r>
            <a:r>
              <a:rPr lang="ru-RU" sz="1400" b="1" spc="22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 </a:t>
            </a:r>
            <a:r>
              <a:rPr lang="ru-RU" sz="1400" b="1" spc="-1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РАЗРАБОТКИ</a:t>
            </a:r>
            <a:r>
              <a:rPr lang="ru-RU" sz="1400" b="1" spc="240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И</a:t>
            </a:r>
            <a:r>
              <a:rPr lang="ru-RU" sz="1400" b="1" spc="230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 </a:t>
            </a:r>
            <a:r>
              <a:rPr lang="ru-RU" sz="1400" b="1" spc="-1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РЕАЛИЗАЦИИ</a:t>
            </a:r>
            <a:r>
              <a:rPr lang="ru-RU" sz="1400" b="1" spc="25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 </a:t>
            </a:r>
            <a:r>
              <a:rPr lang="ru-RU" sz="1400" b="1" spc="-1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ПРОГРАММ</a:t>
            </a:r>
            <a:r>
              <a:rPr lang="ru-RU" sz="1400" b="1" spc="260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 </a:t>
            </a:r>
            <a:r>
              <a:rPr lang="ru-RU" sz="1400" b="1" spc="-2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СОЦИАЛЬНОГО</a:t>
            </a:r>
            <a:r>
              <a:rPr lang="ru-RU" sz="1400" b="1" spc="26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 </a:t>
            </a:r>
            <a:r>
              <a:rPr lang="ru-RU" sz="1400" b="1" spc="-1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РАЗВИТИЯ</a:t>
            </a:r>
            <a:r>
              <a:rPr lang="ru-RU" sz="1400" b="1" spc="25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 </a:t>
            </a:r>
            <a:r>
              <a:rPr lang="ru-RU" sz="1400" b="1" spc="-2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ПРЕДПРИЯТИЙ,</a:t>
            </a:r>
            <a:r>
              <a:rPr lang="ru-RU" sz="1400" b="1" spc="25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 </a:t>
            </a:r>
            <a:r>
              <a:rPr lang="ru-RU" sz="1400" b="1" spc="-1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УЧРЕЖДЕНИЙ,</a:t>
            </a:r>
            <a:r>
              <a:rPr lang="ru-RU" sz="1400" b="1" spc="310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 </a:t>
            </a:r>
            <a:r>
              <a:rPr lang="ru-RU" sz="1400" b="1" spc="-1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ТЕРРИТОРИЙ</a:t>
            </a:r>
            <a:r>
              <a:rPr lang="ru-RU" sz="1400" b="1" spc="-90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И</a:t>
            </a:r>
            <a:r>
              <a:rPr lang="ru-RU" sz="1400" b="1" spc="-90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 </a:t>
            </a:r>
            <a:r>
              <a:rPr lang="ru-RU" sz="1400" b="1" spc="-1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ИНЫХ</a:t>
            </a:r>
            <a:r>
              <a:rPr lang="ru-RU" sz="1400" b="1" spc="-90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 </a:t>
            </a:r>
            <a:r>
              <a:rPr lang="ru-RU" sz="1400" b="1" spc="-1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ОБЩНОСТЕЙ;</a:t>
            </a:r>
            <a:endParaRPr lang="ru-RU" sz="1400" b="1" dirty="0" smtClean="0">
              <a:solidFill>
                <a:srgbClr val="002060"/>
              </a:solidFill>
              <a:latin typeface="Arial Narrow" panose="020B0606020202030204" pitchFamily="34" charset="0"/>
              <a:ea typeface="Times New Roman"/>
            </a:endParaRPr>
          </a:p>
          <a:p>
            <a:pPr marL="321945" marR="70485" indent="-285750">
              <a:spcBef>
                <a:spcPts val="25"/>
              </a:spcBef>
              <a:buFont typeface="Wingdings" panose="05000000000000000000" pitchFamily="2" charset="2"/>
              <a:buChar char="Ø"/>
            </a:pPr>
            <a:r>
              <a:rPr lang="ru-RU" sz="1400" b="1" spc="-1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ИДЕНТИФИКАЦИЯ</a:t>
            </a:r>
            <a:r>
              <a:rPr lang="ru-RU" sz="1400" b="1" spc="330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 </a:t>
            </a:r>
            <a:r>
              <a:rPr lang="ru-RU" sz="1400" b="1" spc="-1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ПОТРЕБНОСТЕЙ</a:t>
            </a:r>
            <a:r>
              <a:rPr lang="ru-RU" sz="1400" b="1" spc="340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И</a:t>
            </a:r>
            <a:r>
              <a:rPr lang="ru-RU" sz="1400" b="1" spc="330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 </a:t>
            </a:r>
            <a:r>
              <a:rPr lang="ru-RU" sz="1400" b="1" spc="-1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ИНТЕРЕСОВ</a:t>
            </a:r>
            <a:r>
              <a:rPr lang="ru-RU" sz="1400" b="1" spc="32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 </a:t>
            </a:r>
            <a:r>
              <a:rPr lang="ru-RU" sz="1400" b="1" spc="-1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СОЦИАЛЬНЫХ</a:t>
            </a:r>
            <a:r>
              <a:rPr lang="ru-RU" sz="1400" b="1" spc="330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 </a:t>
            </a:r>
            <a:r>
              <a:rPr lang="ru-RU" sz="1400" b="1" spc="-1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ГРУПП,</a:t>
            </a:r>
            <a:r>
              <a:rPr lang="ru-RU" sz="1400" b="1" spc="10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 </a:t>
            </a:r>
            <a:r>
              <a:rPr lang="ru-RU" sz="1400" b="1" spc="-2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ПРЕДЛОЖЕНИЕ</a:t>
            </a:r>
            <a:r>
              <a:rPr lang="ru-RU" sz="1400" b="1" spc="4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 </a:t>
            </a:r>
            <a:r>
              <a:rPr lang="ru-RU" sz="1400" b="1" spc="-1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МЕХАНИЗМОВ</a:t>
            </a:r>
            <a:r>
              <a:rPr lang="ru-RU" sz="1400" b="1" spc="4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 </a:t>
            </a:r>
            <a:r>
              <a:rPr lang="ru-RU" sz="1400" b="1" spc="-10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ИХ</a:t>
            </a:r>
            <a:r>
              <a:rPr lang="ru-RU" sz="1400" b="1" spc="40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 </a:t>
            </a:r>
            <a:r>
              <a:rPr lang="ru-RU" sz="1400" b="1" spc="-1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СОГЛАСОВАНИЯ</a:t>
            </a:r>
            <a:r>
              <a:rPr lang="ru-RU" sz="1400" b="1" spc="4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 </a:t>
            </a:r>
            <a:r>
              <a:rPr lang="ru-RU" sz="1400" b="1" spc="-2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МЕЖДУ</a:t>
            </a:r>
            <a:r>
              <a:rPr lang="ru-RU" sz="1400" b="1" spc="50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 </a:t>
            </a:r>
            <a:r>
              <a:rPr lang="ru-RU" sz="1400" b="1" spc="-1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СОБОЙ</a:t>
            </a:r>
            <a:r>
              <a:rPr lang="ru-RU" sz="1400" b="1" spc="40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И</a:t>
            </a:r>
            <a:r>
              <a:rPr lang="ru-RU" sz="1400" b="1" spc="40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С</a:t>
            </a:r>
            <a:r>
              <a:rPr lang="ru-RU" sz="1400" b="1" spc="40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 </a:t>
            </a:r>
            <a:r>
              <a:rPr lang="ru-RU" sz="1400" b="1" spc="-1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СОЦИАЛЬНО-</a:t>
            </a:r>
            <a:r>
              <a:rPr lang="ru-RU" sz="1400" b="1" spc="260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 </a:t>
            </a:r>
            <a:r>
              <a:rPr lang="ru-RU" sz="1400" b="1" spc="-1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ЭКОНОМИЧЕСКИМИ</a:t>
            </a:r>
            <a:r>
              <a:rPr lang="ru-RU" sz="1400" b="1" spc="90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 </a:t>
            </a:r>
            <a:r>
              <a:rPr lang="ru-RU" sz="1400" b="1" spc="-1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ПРИОРИТЕТАМИ</a:t>
            </a:r>
            <a:r>
              <a:rPr lang="ru-RU" sz="1400" b="1" spc="8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 </a:t>
            </a:r>
            <a:r>
              <a:rPr lang="ru-RU" sz="1400" b="1" spc="-1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РАЗВИТИЯ</a:t>
            </a:r>
            <a:r>
              <a:rPr lang="ru-RU" sz="1400" b="1" spc="90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 </a:t>
            </a:r>
            <a:r>
              <a:rPr lang="ru-RU" sz="1400" b="1" spc="-2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СОЦИАЛЬНЫХ</a:t>
            </a:r>
            <a:r>
              <a:rPr lang="ru-RU" sz="1400" b="1" spc="9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 </a:t>
            </a:r>
            <a:r>
              <a:rPr lang="ru-RU" sz="1400" b="1" spc="-1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ОБЩНОСТЕЙ</a:t>
            </a:r>
            <a:r>
              <a:rPr lang="ru-RU" sz="1400" b="1" spc="-2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;</a:t>
            </a:r>
            <a:endParaRPr lang="ru-RU" sz="1400" b="1" dirty="0" smtClean="0">
              <a:solidFill>
                <a:srgbClr val="002060"/>
              </a:solidFill>
              <a:latin typeface="Arial Narrow" panose="020B0606020202030204" pitchFamily="34" charset="0"/>
              <a:ea typeface="Times New Roman"/>
            </a:endParaRPr>
          </a:p>
          <a:p>
            <a:pPr marL="321945" marR="68580" indent="-285750">
              <a:spcBef>
                <a:spcPts val="25"/>
              </a:spcBef>
              <a:buFont typeface="Wingdings" panose="05000000000000000000" pitchFamily="2" charset="2"/>
              <a:buChar char="Ø"/>
            </a:pPr>
            <a:r>
              <a:rPr lang="ru-RU" sz="1400" b="1" spc="-1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СОЦИОЛОГИЧЕСКАЯ</a:t>
            </a:r>
            <a:r>
              <a:rPr lang="ru-RU" sz="1400" b="1" spc="300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 </a:t>
            </a:r>
            <a:r>
              <a:rPr lang="ru-RU" sz="1400" b="1" spc="-1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ЭКСПЕРТИЗА</a:t>
            </a:r>
            <a:r>
              <a:rPr lang="ru-RU" sz="1400" b="1" i="1" spc="29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 </a:t>
            </a:r>
            <a:r>
              <a:rPr lang="ru-RU" sz="1400" b="1" spc="-2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СОЦИАЛЬНЫХ</a:t>
            </a:r>
            <a:r>
              <a:rPr lang="ru-RU" sz="1400" b="1" spc="20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 </a:t>
            </a:r>
            <a:r>
              <a:rPr lang="ru-RU" sz="1400" b="1" spc="-1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ПРОГРАММ,</a:t>
            </a:r>
            <a:r>
              <a:rPr lang="ru-RU" sz="1400" b="1" spc="10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 </a:t>
            </a:r>
            <a:r>
              <a:rPr lang="ru-RU" sz="1400" b="1" spc="-1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ПРОЕКТОВ,</a:t>
            </a:r>
            <a:r>
              <a:rPr lang="ru-RU" sz="1400" b="1" spc="10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 </a:t>
            </a:r>
            <a:r>
              <a:rPr lang="ru-RU" sz="1400" b="1" spc="-1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ПЛАНОВ</a:t>
            </a:r>
            <a:r>
              <a:rPr lang="ru-RU" sz="1400" b="1" spc="1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 </a:t>
            </a:r>
            <a:r>
              <a:rPr lang="ru-RU" sz="1400" b="1" spc="-1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МЕРОПРИЯТИЙ,</a:t>
            </a:r>
            <a:r>
              <a:rPr lang="ru-RU" sz="1400" b="1" spc="10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 </a:t>
            </a:r>
            <a:r>
              <a:rPr lang="ru-RU" sz="1400" b="1" spc="-1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ПРОЕКТОВ</a:t>
            </a:r>
            <a:r>
              <a:rPr lang="ru-RU" sz="1400" b="1" spc="24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 </a:t>
            </a:r>
            <a:r>
              <a:rPr lang="ru-RU" sz="1400" b="1" spc="-2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НОРМАТИВНЫХ</a:t>
            </a:r>
            <a:r>
              <a:rPr lang="ru-RU" sz="1400" b="1" spc="-9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 </a:t>
            </a:r>
            <a:r>
              <a:rPr lang="ru-RU" sz="1400" b="1" spc="-1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ПРАВОВЫХ</a:t>
            </a:r>
            <a:r>
              <a:rPr lang="ru-RU" sz="1400" b="1" spc="-9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  </a:t>
            </a:r>
            <a:r>
              <a:rPr lang="ru-RU" sz="1400" b="1" spc="-1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АКТОВ,</a:t>
            </a:r>
            <a:r>
              <a:rPr lang="ru-RU" sz="1400" b="1" spc="-9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  </a:t>
            </a:r>
            <a:r>
              <a:rPr lang="ru-RU" sz="1400" b="1" spc="-1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МЕТОДИЧЕСКИХ</a:t>
            </a:r>
            <a:r>
              <a:rPr lang="ru-RU" sz="1400" b="1" spc="-90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 </a:t>
            </a:r>
            <a:r>
              <a:rPr lang="ru-RU" sz="1400" b="1" spc="-1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МАТЕРИАЛОВ</a:t>
            </a:r>
            <a:r>
              <a:rPr lang="ru-RU" sz="1400" b="1" i="1" spc="-1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;</a:t>
            </a:r>
            <a:endParaRPr lang="ru-RU" sz="1400" b="1" dirty="0" smtClean="0">
              <a:solidFill>
                <a:srgbClr val="002060"/>
              </a:solidFill>
              <a:latin typeface="Arial Narrow" panose="020B0606020202030204" pitchFamily="34" charset="0"/>
              <a:ea typeface="Times New Roman"/>
            </a:endParaRPr>
          </a:p>
          <a:p>
            <a:pPr marL="321945" marR="73660" indent="-285750">
              <a:spcBef>
                <a:spcPts val="25"/>
              </a:spcBef>
              <a:buFont typeface="Wingdings" panose="05000000000000000000" pitchFamily="2" charset="2"/>
              <a:buChar char="Ø"/>
            </a:pPr>
            <a:r>
              <a:rPr lang="ru-RU" sz="1400" b="1" spc="-1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НАУЧНО-МЕТОДИЧЕСКОЕ, ТЕХНИЧЕСКОЕ И ИНФОРМАЦИОННОЕ ОБЕСПЕЧЕНИЕ МАРКЕТИНГОВЫХ ИССЛЕДОВАНИЙ, РАЗРАБОТКА РЕКОМЕНДАЦИЙ ДЛЯ МАРКЕТИНГОВЫХ СЛУЖБ;</a:t>
            </a:r>
            <a:endParaRPr lang="ru-RU" sz="1400" b="1" dirty="0" smtClean="0">
              <a:solidFill>
                <a:srgbClr val="002060"/>
              </a:solidFill>
              <a:latin typeface="Arial Narrow" panose="020B0606020202030204" pitchFamily="34" charset="0"/>
              <a:ea typeface="Times New Roman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spc="-1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РАСПРОСТРАНЕНИЕ</a:t>
            </a:r>
            <a:r>
              <a:rPr lang="ru-RU" sz="1400" b="1" spc="3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 </a:t>
            </a:r>
            <a:r>
              <a:rPr lang="ru-RU" sz="1400" b="1" spc="-2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СОЦИОЛОГИЧЕСКИХ</a:t>
            </a:r>
            <a:r>
              <a:rPr lang="ru-RU" sz="1400" b="1" spc="30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 </a:t>
            </a:r>
            <a:r>
              <a:rPr lang="ru-RU" sz="1400" b="1" spc="-1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ЗНАНИЙ,</a:t>
            </a:r>
            <a:r>
              <a:rPr lang="ru-RU" sz="1400" b="1" spc="2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 </a:t>
            </a:r>
            <a:r>
              <a:rPr lang="ru-RU" sz="1400" b="1" spc="-2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КОНСУЛЬТИРОВАНИЕ</a:t>
            </a:r>
            <a:r>
              <a:rPr lang="ru-RU" sz="1400" b="1" spc="30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 </a:t>
            </a:r>
            <a:r>
              <a:rPr lang="ru-RU" sz="1400" b="1" spc="-1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РАБОТНИКОВ</a:t>
            </a:r>
            <a:r>
              <a:rPr lang="ru-RU" sz="1400" b="1" spc="210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 </a:t>
            </a:r>
            <a:r>
              <a:rPr lang="ru-RU" sz="1400" b="1" spc="-1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ОРГАНОВ</a:t>
            </a:r>
            <a:r>
              <a:rPr lang="ru-RU" sz="1400" b="1" spc="21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 </a:t>
            </a:r>
            <a:r>
              <a:rPr lang="ru-RU" sz="1400" b="1" spc="-1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УПРАВЛЕНИЯ,</a:t>
            </a:r>
            <a:r>
              <a:rPr lang="ru-RU" sz="1400" b="1" spc="220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 </a:t>
            </a:r>
            <a:r>
              <a:rPr lang="ru-RU" sz="1400" b="1" spc="-1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ПРЕДПРИЯТИЙ,</a:t>
            </a:r>
            <a:r>
              <a:rPr lang="ru-RU" sz="1400" b="1" spc="21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 </a:t>
            </a:r>
            <a:r>
              <a:rPr lang="ru-RU" sz="1400" b="1" spc="-1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УЧРЕЖДЕНИЙ</a:t>
            </a:r>
            <a:r>
              <a:rPr lang="ru-RU" sz="1400" b="1" spc="21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И</a:t>
            </a:r>
            <a:r>
              <a:rPr lang="ru-RU" sz="1400" b="1" spc="220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 </a:t>
            </a:r>
            <a:r>
              <a:rPr lang="ru-RU" sz="1400" b="1" spc="-2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ОРГАНИЗАЦИЙ</a:t>
            </a:r>
            <a:r>
              <a:rPr lang="ru-RU" sz="1400" b="1" spc="18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 </a:t>
            </a:r>
            <a:r>
              <a:rPr lang="ru-RU" sz="1400" b="1" spc="-1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ПРИ</a:t>
            </a:r>
            <a:r>
              <a:rPr lang="ru-RU" sz="1400" b="1" spc="-8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 </a:t>
            </a:r>
            <a:r>
              <a:rPr lang="ru-RU" sz="1400" b="1" spc="-1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РЕШЕНИИ</a:t>
            </a:r>
            <a:r>
              <a:rPr lang="ru-RU" sz="1400" b="1" spc="-7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 </a:t>
            </a:r>
            <a:r>
              <a:rPr lang="ru-RU" sz="1400" b="1" spc="-2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СОЦИАЛЬНЫХ</a:t>
            </a:r>
            <a:r>
              <a:rPr lang="ru-RU" sz="1400" b="1" spc="-7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 </a:t>
            </a:r>
            <a:r>
              <a:rPr lang="ru-RU" sz="1400" b="1" spc="-15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ВОПРОСОВ.</a:t>
            </a:r>
            <a:endParaRPr lang="ru-RU" sz="14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5345" y="3615697"/>
            <a:ext cx="8780432" cy="24929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sz="15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ОРГАНИЗАЦИОННО-УПРАВЛЕНЧЕСКИЙ </a:t>
            </a:r>
            <a:r>
              <a:rPr lang="ru-RU" sz="1500" b="1" dirty="0">
                <a:solidFill>
                  <a:srgbClr val="C00000"/>
                </a:solidFill>
                <a:latin typeface="Arial Narrow" panose="020B0606020202030204" pitchFamily="34" charset="0"/>
              </a:rPr>
              <a:t>ТИП </a:t>
            </a:r>
            <a:r>
              <a:rPr lang="ru-RU" sz="15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ЗАДАЧ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ФОРМИРОВАНИЕ И АНАЛИЗ ИНФОРМАЦИОННЫХ МАССИВОВ, ОБЕСПЕЧИВАЮЩИХ МОНИТОРИНГ СОЦИАЛЬНОЙ СФЕРЫ, РАЗРАБОТКУ УПРАВЛЕНЧЕСКОГО ВОЗДЕЙСТВИЯ НА НЕЁ И ОЦЕНКУ ЭФФЕКТА УПРАВЛЕНЧЕСКОГО ВОЗДЕЙСТВИЯ,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РАЗРАБОТКА ПРОГРАММ, МЕТОДИК И ОРГАНИЗАЦИЯ СОЦИОЛОГИЧЕСКИХ ИССЛЕДОВАНИЙ, НАПРАВЛЕННЫХ НА ОЦЕНКУ ПРОГРАММНОЙ И ПРОЕКТНОЙ ДЕЯТЕЛЬНОСТИ ОРГАНОВ УПРАВЛЕНИЯ;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СОЦИОЛОГИЧЕСКАЯ ПОДДЕРЖКА УПРАВЛЕНЧЕСКИХ ПРОЦЕССОВ В ОРГАНАХ ВЛАСТИ И УПРАВЛЕНИЯ, ОРГАНАХ МЕСТНОГО САМОУПРАВЛЕНИЯ, АДМИНИСТРАТИВНО- УПРАВЛЕНЧЕСКИХ ПОДРАЗДЕЛЕНИЯХ ОРГАНИЗАЦИЙ И УЧРЕЖДЕНИЙ;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ОЦЕНКА РЕЗУЛЬТАТИВНОСТИ И ПОСЛЕДСТВИЙ СОЦИАЛЬНОЙ И ЭКОНОМИЧЕСКОЙ ПОЛИТИКИ, СОЦИАЛЬНАЯ ЭКСПЕРТИЗА;</a:t>
            </a:r>
            <a:endParaRPr lang="ru-RU" sz="14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8993" y="6203696"/>
            <a:ext cx="8795986" cy="5539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sz="15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ПЕДАГОГИЧЕСКИЙ ТИП ЗАДАЧ</a:t>
            </a:r>
            <a:endParaRPr lang="ru-RU" sz="1500" b="1" dirty="0" smtClean="0">
              <a:solidFill>
                <a:srgbClr val="002060"/>
              </a:solidFill>
              <a:latin typeface="Arial Narrow" panose="020B0606020202030204" pitchFamily="34" charset="0"/>
              <a:ea typeface="Times New Roman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РАЗРАБОТКА И РЕАЛИЗАЦИЯ ОБРАЗОВАТЕЛЬНЫХ ПРОГРАММ СПО И ПРОГРАММ ДО </a:t>
            </a:r>
            <a:endParaRPr lang="ru-RU" sz="14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898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1580-9FEB-4D06-80EB-5FD3CFE443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15" y="188640"/>
            <a:ext cx="8968483" cy="9233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РЕЗУЛЬТАТЫ ОСВОЕНИЯ ОБРАЗОВАТЕЛЬНОЙ ПРОГРАММЫ</a:t>
            </a:r>
          </a:p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раздел 4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26732" y="1268760"/>
            <a:ext cx="9021946" cy="11079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4.1. ТРЕБОВАНИЯ К РЕЗУЛЬТАТАМ ОСВОЕНИЯ ОБРАЗОВАТЕЛЬНОЙ ПРОГРАММЫ, ОБЕСПЕЧИВАЕМЫМ </a:t>
            </a:r>
            <a:r>
              <a:rPr lang="ru-RU" sz="22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Times New Roman"/>
              </a:rPr>
              <a:t>ДИСЦИПЛИНАМИ И ПРАКТИКАМИ ОБЯЗАТЕЛЬНОЙ ЧАСТИ</a:t>
            </a:r>
            <a:endParaRPr lang="ru-RU" sz="22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635003" y="2630695"/>
            <a:ext cx="2591811" cy="1940957"/>
          </a:xfrm>
          <a:prstGeom prst="wedgeRoundRectCallout">
            <a:avLst>
              <a:gd name="adj1" fmla="val 36443"/>
              <a:gd name="adj2" fmla="val -65191"/>
              <a:gd name="adj3" fmla="val 16667"/>
            </a:avLst>
          </a:prstGeom>
          <a:ln>
            <a:solidFill>
              <a:schemeClr val="bg1">
                <a:lumMod val="6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УНИВЕРСАЛЬНЫЕ КОМПЕТЕНЦИИ  </a:t>
            </a:r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  <a:ea typeface="Times New Roman"/>
              </a:rPr>
              <a:t>(УК) 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  <a:ea typeface="Times New Roman"/>
              </a:rPr>
              <a:t>ПО ФГОС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И ИНДИКАТОРЫ ИХ ДОСТИЖЕНИЯ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8 УК</a:t>
            </a:r>
            <a:endParaRPr lang="ru-RU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8024" y="2783928"/>
            <a:ext cx="3669938" cy="1634490"/>
          </a:xfrm>
          <a:prstGeom prst="wedgeRoundRectCallout">
            <a:avLst>
              <a:gd name="adj1" fmla="val -32749"/>
              <a:gd name="adj2" fmla="val -63051"/>
              <a:gd name="adj3" fmla="val 16667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ОБЩЕПРОФЕССИОНАЛЬНЫЕ КОМПЕТЕНЦИИ  (</a:t>
            </a:r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ОПК)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ПО ФГОС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И ИНДИКАТОРЫ ИХ ДОСТИЖЕНИЯ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4 ОПК</a:t>
            </a:r>
            <a:endParaRPr 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9687" y="4750778"/>
            <a:ext cx="4104456" cy="1566386"/>
          </a:xfrm>
          <a:prstGeom prst="wedgeRoundRectCallout">
            <a:avLst>
              <a:gd name="adj1" fmla="val 1950"/>
              <a:gd name="adj2" fmla="val -78281"/>
              <a:gd name="adj3" fmla="val 16667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ОБЯЗАТЕЛЬНЫЕ </a:t>
            </a:r>
            <a:r>
              <a:rPr lang="ru-RU" sz="17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ПРОФЕССИОНАЛЬНЫЕ КОМПЕТЕНЦИИ (</a:t>
            </a:r>
            <a:r>
              <a:rPr lang="ru-RU" sz="17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ПК</a:t>
            </a:r>
            <a:r>
              <a:rPr lang="ru-RU" sz="17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)</a:t>
            </a:r>
          </a:p>
          <a:p>
            <a:pPr algn="ctr"/>
            <a:r>
              <a:rPr lang="ru-RU" sz="17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ru-RU" sz="17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ПО УСМОТРЕНИЮ ФУМО </a:t>
            </a:r>
            <a:r>
              <a:rPr lang="ru-RU" sz="17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И ИНДИКАТОРЫ ИХ ДОСТИЖЕНИЯ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263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1580-9FEB-4D06-80EB-5FD3CFE443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83768" y="429"/>
            <a:ext cx="6552728" cy="9417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2400"/>
              </a:spcBef>
            </a:pPr>
            <a:r>
              <a:rPr lang="ru-RU" sz="2400" b="1" kern="0" dirty="0" smtClean="0">
                <a:solidFill>
                  <a:srgbClr val="365F91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ПОВТОРЯЕМ ТО, О ЧЕМ ДОГОВОРИЛИСЬ:  ПОЧЕМУ ЗУНЫ НЕ ИНДИКАТОРЫ </a:t>
            </a:r>
            <a:endParaRPr lang="ru-RU" sz="2400" b="1" kern="0" dirty="0">
              <a:solidFill>
                <a:srgbClr val="365F91"/>
              </a:solidFill>
              <a:latin typeface="Arial Narrow" panose="020B0606020202030204" pitchFamily="34" charset="0"/>
              <a:ea typeface="Times New Roman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7587" y="1196752"/>
            <a:ext cx="8936698" cy="10464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070C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ИНДИКАТОРЫ ДОСТИЖЕНИЯ КОМПЕТЕНЦИЙ 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– </a:t>
            </a:r>
            <a:r>
              <a:rPr lang="ru-RU" sz="2000" b="1" i="1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основные структурные элементы компетенции, раскрывающие ее сущность</a:t>
            </a:r>
            <a:r>
              <a:rPr lang="ru-RU" sz="2000" i="1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.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  Пять – восемь индикаторов описывают компетенцию и </a:t>
            </a:r>
            <a:r>
              <a:rPr lang="ru-RU" sz="2000" b="1" i="1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не повторяются в других компетенциях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. </a:t>
            </a:r>
            <a:endParaRPr lang="ru-RU" sz="20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210" y="2348880"/>
            <a:ext cx="8888687" cy="16619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solidFill>
                  <a:srgbClr val="0070C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ИНДИКАТОРЫ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 отражают </a:t>
            </a:r>
            <a:r>
              <a:rPr lang="ru-RU" sz="2000" dirty="0" err="1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деятельностную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 структуру компетенции. Они должны быть проверяемы как в процессе формирования компетенции (текущий и промежуточный контроль, включая курсовые работы и проекты), так и при итоговой аттестации. </a:t>
            </a:r>
            <a:r>
              <a:rPr lang="ru-RU" sz="2000" b="1" i="1" dirty="0">
                <a:solidFill>
                  <a:srgbClr val="0070C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Разрабатываются </a:t>
            </a:r>
            <a:r>
              <a:rPr lang="ru-RU" sz="2000" b="1" i="1" dirty="0" smtClean="0">
                <a:solidFill>
                  <a:srgbClr val="0070C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для </a:t>
            </a:r>
            <a:r>
              <a:rPr lang="ru-RU" sz="2000" b="1" i="1" dirty="0">
                <a:solidFill>
                  <a:srgbClr val="0070C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каждой компетенции на длительный срок и корректируются на основе обратной связи с вузами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;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7586" y="4077072"/>
            <a:ext cx="8918910" cy="25545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70C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ЗУНЫ 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«шире», чем индикаторы достижения </a:t>
            </a: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компетенции. Это </a:t>
            </a:r>
            <a:r>
              <a:rPr lang="ru-RU" sz="2000" b="1" dirty="0" smtClean="0">
                <a:solidFill>
                  <a:srgbClr val="0070C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ДЕСКРИПТОРЫ</a:t>
            </a: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 - признаки 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уровня освоения </a:t>
            </a: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компетенции. Опыт 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реализации ФГОС 3+ показал, что сами по себе дескрипторы </a:t>
            </a: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компетенции не достаточны 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для оценивания степени освоения студентом той или иной компетенции. </a:t>
            </a:r>
            <a:endParaRPr lang="ru-RU" sz="2000" dirty="0" smtClean="0">
              <a:solidFill>
                <a:prstClr val="black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just"/>
            <a:r>
              <a:rPr lang="ru-RU" sz="2000" b="1" dirty="0" smtClean="0">
                <a:solidFill>
                  <a:srgbClr val="0070C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ЗНАНИЯ</a:t>
            </a:r>
            <a:r>
              <a:rPr lang="ru-RU" sz="2000" b="1" dirty="0">
                <a:solidFill>
                  <a:srgbClr val="0070C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, УМЕНИЯ, НАВЫКИ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– </a:t>
            </a:r>
            <a:r>
              <a:rPr lang="ru-RU" sz="2000" b="1" dirty="0">
                <a:solidFill>
                  <a:srgbClr val="0070C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база компетенции</a:t>
            </a:r>
            <a:r>
              <a:rPr lang="ru-RU" sz="2000" dirty="0">
                <a:solidFill>
                  <a:srgbClr val="0070C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. </a:t>
            </a:r>
            <a:r>
              <a:rPr lang="ru-RU" sz="2000" b="1" i="1" dirty="0" smtClean="0">
                <a:solidFill>
                  <a:srgbClr val="0070C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Одни </a:t>
            </a:r>
            <a:r>
              <a:rPr lang="ru-RU" sz="2000" b="1" i="1" dirty="0">
                <a:solidFill>
                  <a:srgbClr val="0070C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и те же </a:t>
            </a:r>
            <a:r>
              <a:rPr lang="ru-RU" sz="2000" b="1" i="1" dirty="0" smtClean="0">
                <a:solidFill>
                  <a:srgbClr val="0070C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ЗУНЫ необходимы </a:t>
            </a:r>
            <a:r>
              <a:rPr lang="ru-RU" sz="2000" b="1" i="1" dirty="0">
                <a:solidFill>
                  <a:srgbClr val="0070C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для формирования различных </a:t>
            </a:r>
            <a:r>
              <a:rPr lang="ru-RU" sz="2000" b="1" i="1" dirty="0" smtClean="0">
                <a:solidFill>
                  <a:srgbClr val="0070C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компетенций. </a:t>
            </a: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Для каждой компетенции мы имеем, по сути, </a:t>
            </a:r>
            <a:r>
              <a:rPr lang="ru-RU" sz="2000" b="1" i="1" dirty="0" smtClean="0">
                <a:solidFill>
                  <a:srgbClr val="0070C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открытый список дескрипторов</a:t>
            </a: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, 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что делает их </a:t>
            </a:r>
            <a:r>
              <a:rPr lang="ru-RU" sz="2000" dirty="0" err="1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операциональное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 использование при оценке степени </a:t>
            </a:r>
            <a:r>
              <a:rPr lang="ru-RU" sz="2000" dirty="0" err="1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сформированности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компетенций 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весьма сложным</a:t>
            </a:r>
            <a:r>
              <a:rPr lang="ru-RU" sz="2000" b="1" i="1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.</a:t>
            </a:r>
            <a:endParaRPr lang="ru-RU" sz="2000" dirty="0">
              <a:solidFill>
                <a:prstClr val="black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30162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16632"/>
            <a:ext cx="8424936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083" tIns="45533" rIns="91083" bIns="45533" rtlCol="0">
            <a:spAutoFit/>
          </a:bodyPr>
          <a:lstStyle/>
          <a:p>
            <a:pPr algn="ctr"/>
            <a:r>
              <a:rPr lang="ru-RU" sz="3200" b="1" dirty="0">
                <a:solidFill>
                  <a:prstClr val="black"/>
                </a:solidFill>
              </a:rPr>
              <a:t>ИНДИКАТОРЫ ДОСТИЖЕНИЯ КОМПЕТЕНЦИЙ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1952" y="1711289"/>
            <a:ext cx="8424936" cy="1938615"/>
          </a:xfrm>
          <a:prstGeom prst="rect">
            <a:avLst/>
          </a:prstGeom>
        </p:spPr>
        <p:txBody>
          <a:bodyPr wrap="square" lIns="91083" tIns="45533" rIns="91083" bIns="45533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2000" b="1" dirty="0">
                <a:solidFill>
                  <a:srgbClr val="C00000"/>
                </a:solidFill>
                <a:ea typeface="Times New Roman"/>
              </a:rPr>
              <a:t>ТРЕБОВАНИЯ К ИНДИКАТОРАМ:</a:t>
            </a:r>
          </a:p>
          <a:p>
            <a:pPr marL="569254" indent="-569254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C00000"/>
                </a:solidFill>
                <a:ea typeface="Times New Roman"/>
              </a:rPr>
              <a:t>ДОСТАТОЧНОСТЬ;</a:t>
            </a:r>
          </a:p>
          <a:p>
            <a:pPr marL="569254" indent="-569254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C00000"/>
                </a:solidFill>
                <a:ea typeface="Times New Roman"/>
              </a:rPr>
              <a:t> ИЗМЕРЯЕМОСТЬ;</a:t>
            </a:r>
          </a:p>
          <a:p>
            <a:pPr marL="569254" indent="-569254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C00000"/>
                </a:solidFill>
                <a:ea typeface="Times New Roman"/>
              </a:rPr>
              <a:t> ЧЕТКОСТЬ ФОРМУЛИРОВОК;</a:t>
            </a:r>
          </a:p>
          <a:p>
            <a:pPr marL="569254" indent="-569254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C00000"/>
                </a:solidFill>
                <a:ea typeface="Times New Roman"/>
              </a:rPr>
              <a:t>ПРЕЕМСТВЕННОСТЬ ПО УРОВНЯМ ОБРАЗОВАНИЯ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1580-9FEB-4D06-80EB-5FD3CFE443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350" y="5085184"/>
            <a:ext cx="883443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028" y="3981871"/>
            <a:ext cx="8682037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3401" y="728221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</a:rPr>
              <a:t>ИНДИКАТОРЫ ДОСТИЖЕНИЯ КОМПЕТЕНЦИИ УТОЧНЯЮТ И РАСКРЫВАЮТ ФОРМУЛИРОВКУ КОМПЕТЕНЦИИ В ВИДЕ КОНКРЕТНЫХ ДЕЙСТВИЙ, ВЫПОЛНЯЕМЫХ </a:t>
            </a:r>
            <a:r>
              <a:rPr lang="ru-RU" sz="2000" b="1" dirty="0" smtClean="0">
                <a:solidFill>
                  <a:prstClr val="black"/>
                </a:solidFill>
              </a:rPr>
              <a:t>ВЫПУСКНИКОМ</a:t>
            </a:r>
            <a:endParaRPr lang="ru-RU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035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6379" y="1344278"/>
            <a:ext cx="6449350" cy="707508"/>
          </a:xfrm>
          <a:prstGeom prst="rect">
            <a:avLst/>
          </a:prstGeom>
        </p:spPr>
        <p:txBody>
          <a:bodyPr wrap="square" lIns="91083" tIns="45533" rIns="91083" bIns="45533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</a:rPr>
              <a:t>СОСТАВЛЕНИЕ ПЕРЕЧНЕЙ ИНДИКАТОРОВ ДОСТИЖЕНИЯ УНИВЕРСАЛЬНЫХ КОМПЕТЕНЦИЙ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031" y="0"/>
            <a:ext cx="8856984" cy="10768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083" tIns="45533" rIns="91083" bIns="45533" rtlCol="0">
            <a:spAutoFit/>
          </a:bodyPr>
          <a:lstStyle/>
          <a:p>
            <a:pPr algn="ctr"/>
            <a:r>
              <a:rPr lang="ru-RU" sz="3200" b="1" dirty="0" smtClean="0">
                <a:solidFill>
                  <a:prstClr val="black"/>
                </a:solidFill>
              </a:rPr>
              <a:t>УНИВЕРСАЛЬНЫЕ КОМПЕТЕНЦИИ: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РАЗРАБОТКА ИНДИКАТОРОВ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88424" y="6356350"/>
            <a:ext cx="298376" cy="365125"/>
          </a:xfrm>
        </p:spPr>
        <p:txBody>
          <a:bodyPr/>
          <a:lstStyle/>
          <a:p>
            <a:fld id="{1BE61580-9FEB-4D06-80EB-5FD3CFE443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4327" y="2780928"/>
            <a:ext cx="853741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</a:rPr>
              <a:t>НЕОБХОДИМЫЙ ЭТАП –</a:t>
            </a:r>
            <a:r>
              <a:rPr lang="ru-RU" sz="22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Calibri"/>
              </a:rPr>
              <a:t> ПРОВЕРОЧНЫЕ СХЕМЫ ДЛЯ КАЖДОГО ИНДИКАТОРА</a:t>
            </a:r>
            <a:endParaRPr lang="ru-RU" sz="2200" b="1" dirty="0">
              <a:solidFill>
                <a:srgbClr val="C00000"/>
              </a:solidFill>
              <a:latin typeface="Arial Narrow" panose="020B0606020202030204" pitchFamily="34" charset="0"/>
              <a:ea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" y="3717032"/>
            <a:ext cx="907061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В РАЗРАБОТКЕ ОБОБЩЕНЫ </a:t>
            </a:r>
            <a:endParaRPr lang="ru-RU" b="1" dirty="0" smtClean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prstClr val="black"/>
                </a:solidFill>
              </a:rPr>
              <a:t>МАТЕРИАЛЫ </a:t>
            </a:r>
            <a:r>
              <a:rPr lang="ru-RU" b="1" dirty="0">
                <a:solidFill>
                  <a:prstClr val="black"/>
                </a:solidFill>
              </a:rPr>
              <a:t>АКУР</a:t>
            </a:r>
            <a:r>
              <a:rPr lang="ru-RU" b="1" dirty="0" smtClean="0">
                <a:solidFill>
                  <a:prstClr val="black"/>
                </a:solidFill>
              </a:rPr>
              <a:t>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prstClr val="black"/>
                </a:solidFill>
              </a:rPr>
              <a:t> </a:t>
            </a:r>
            <a:r>
              <a:rPr lang="ru-RU" b="1" dirty="0">
                <a:solidFill>
                  <a:prstClr val="black"/>
                </a:solidFill>
              </a:rPr>
              <a:t>ЗАМЕЧАНИЯ И РЕКОМЕНДАЦИИ ПРЕДСТАВИТЕЛЕЙ РЯДА ВЕДУЩИХ </a:t>
            </a:r>
            <a:r>
              <a:rPr lang="ru-RU" b="1" dirty="0" smtClean="0">
                <a:solidFill>
                  <a:prstClr val="black"/>
                </a:solidFill>
              </a:rPr>
              <a:t>УНИВЕРСИТЕТОВ,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prstClr val="black"/>
                </a:solidFill>
              </a:rPr>
              <a:t> РЕЗУЛЬТАТЫ </a:t>
            </a:r>
            <a:r>
              <a:rPr lang="ru-RU" b="1" dirty="0">
                <a:solidFill>
                  <a:prstClr val="black"/>
                </a:solidFill>
              </a:rPr>
              <a:t>ОБСУЖДЕНИЯ С ПРЕДСТАВИТЕЛЯМИ ПЕДАГОГИЧЕСКОЙ ОБЩЕСТВЕННОСТИ НА КОНФЕРЕНЦИЯХ, СЕМИНАРАХ И В СОЦИАЛЬНЫХ СЕТЯХ. </a:t>
            </a:r>
            <a:endParaRPr lang="ru-RU" b="1" dirty="0" smtClean="0">
              <a:solidFill>
                <a:prstClr val="black"/>
              </a:solidFill>
            </a:endParaRPr>
          </a:p>
          <a:p>
            <a:endParaRPr lang="ru-RU" b="1" dirty="0">
              <a:solidFill>
                <a:prstClr val="black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ИСПОЛЬЗОВАНИЕ </a:t>
            </a:r>
            <a:r>
              <a:rPr lang="ru-RU" sz="2400" b="1" dirty="0">
                <a:solidFill>
                  <a:srgbClr val="C00000"/>
                </a:solidFill>
              </a:rPr>
              <a:t>МЕЖДУНАРОДНОГО  ОПЫТА ОСНОВАНО НА  ИЗУЧЕНИИ МАТЕРИАЛОВ </a:t>
            </a:r>
            <a:r>
              <a:rPr lang="en-US" sz="2400" b="1" dirty="0">
                <a:solidFill>
                  <a:srgbClr val="C00000"/>
                </a:solidFill>
              </a:rPr>
              <a:t>TUNING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6379" y="2380818"/>
            <a:ext cx="8577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МНОГОКРАТНОЕ </a:t>
            </a:r>
            <a:r>
              <a:rPr 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ОБСУЖДЕНИЕ И </a:t>
            </a: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МНОГОКРАТНОЕ</a:t>
            </a:r>
            <a:r>
              <a:rPr lang="ru-RU" sz="20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КОРРЕКТИРОВАНИЕ</a:t>
            </a:r>
            <a:endParaRPr lang="ru-RU" sz="20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Овальная выноска 8"/>
          <p:cNvSpPr/>
          <p:nvPr/>
        </p:nvSpPr>
        <p:spPr>
          <a:xfrm>
            <a:off x="6695729" y="1132454"/>
            <a:ext cx="2448271" cy="849110"/>
          </a:xfrm>
          <a:prstGeom prst="wedgeEllipseCallout">
            <a:avLst>
              <a:gd name="adj1" fmla="val -69812"/>
              <a:gd name="adj2" fmla="val 22007"/>
            </a:avLst>
          </a:prstGeom>
          <a:ln>
            <a:solidFill>
              <a:srgbClr val="C00000"/>
            </a:solidFill>
          </a:ln>
          <a:scene3d>
            <a:camera prst="perspectiveHeroicExtremeLeftFacing"/>
            <a:lightRig rig="threePt" dir="t"/>
          </a:scene3d>
          <a:sp3d>
            <a:bevelT w="152400" h="50800" prst="softRound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5-8 ИНДИКАТОРОВ ДЛЯ КАЖДОЙ УК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19010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12687</TotalTime>
  <Words>3448</Words>
  <Application>Microsoft Office PowerPoint</Application>
  <PresentationFormat>Экран (4:3)</PresentationFormat>
  <Paragraphs>339</Paragraphs>
  <Slides>26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Тема Office</vt:lpstr>
      <vt:lpstr>10_Бумажная</vt:lpstr>
      <vt:lpstr>ПРОЕКТ ПООП ПО НАПРАВЛЕНИЮ «СОЦИОЛОГИЯ»  НЕОБХОДИМОЕ И ДОСТАТОЧНОЕ ПРИ ФОРМИРОВАНИИ ВУЗОВСКИХ ОБРАЗОВАТЕЛЬНЫХ ПРОГРАММ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ПООП БАКАЛАВРИАТА И МАГИСТРАТУРЫ ПО СОЦИОЛОГИИ: состояние разработки,  трудности  и проблемы</dc:title>
  <dc:creator>user</dc:creator>
  <cp:lastModifiedBy>Студент НИУ ВШЭ</cp:lastModifiedBy>
  <cp:revision>1295</cp:revision>
  <cp:lastPrinted>2018-12-18T11:24:29Z</cp:lastPrinted>
  <dcterms:created xsi:type="dcterms:W3CDTF">2017-01-01T15:40:25Z</dcterms:created>
  <dcterms:modified xsi:type="dcterms:W3CDTF">2018-12-18T11:25:49Z</dcterms:modified>
</cp:coreProperties>
</file>