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8" r:id="rId2"/>
  </p:sldMasterIdLst>
  <p:notesMasterIdLst>
    <p:notesMasterId r:id="rId25"/>
  </p:notesMasterIdLst>
  <p:sldIdLst>
    <p:sldId id="256" r:id="rId3"/>
    <p:sldId id="372" r:id="rId4"/>
    <p:sldId id="408" r:id="rId5"/>
    <p:sldId id="378" r:id="rId6"/>
    <p:sldId id="406" r:id="rId7"/>
    <p:sldId id="409" r:id="rId8"/>
    <p:sldId id="411" r:id="rId9"/>
    <p:sldId id="410" r:id="rId10"/>
    <p:sldId id="400" r:id="rId11"/>
    <p:sldId id="401" r:id="rId12"/>
    <p:sldId id="389" r:id="rId13"/>
    <p:sldId id="397" r:id="rId14"/>
    <p:sldId id="395" r:id="rId15"/>
    <p:sldId id="390" r:id="rId16"/>
    <p:sldId id="394" r:id="rId17"/>
    <p:sldId id="399" r:id="rId18"/>
    <p:sldId id="402" r:id="rId19"/>
    <p:sldId id="403" r:id="rId20"/>
    <p:sldId id="404" r:id="rId21"/>
    <p:sldId id="405" r:id="rId22"/>
    <p:sldId id="412" r:id="rId23"/>
    <p:sldId id="359" r:id="rId24"/>
  </p:sldIdLst>
  <p:sldSz cx="9144000" cy="6858000" type="screen4x3"/>
  <p:notesSz cx="6858000" cy="9144000"/>
  <p:defaultTextStyle>
    <a:defPPr>
      <a:defRPr lang="ru-RU"/>
    </a:defPPr>
    <a:lvl1pPr marL="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41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810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21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624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02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436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7838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243" algn="l" defTabSz="9108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0C6A58-34BE-4A6F-9DE4-70366BAB6E7E}">
          <p14:sldIdLst>
            <p14:sldId id="256"/>
          </p14:sldIdLst>
        </p14:section>
        <p14:section name="Раздел без заголовка" id="{11F0DF80-7D66-4858-A72F-639299FAFE64}">
          <p14:sldIdLst>
            <p14:sldId id="372"/>
            <p14:sldId id="408"/>
            <p14:sldId id="378"/>
            <p14:sldId id="406"/>
            <p14:sldId id="409"/>
            <p14:sldId id="411"/>
            <p14:sldId id="410"/>
            <p14:sldId id="400"/>
            <p14:sldId id="401"/>
            <p14:sldId id="389"/>
            <p14:sldId id="397"/>
            <p14:sldId id="395"/>
            <p14:sldId id="390"/>
            <p14:sldId id="394"/>
            <p14:sldId id="399"/>
            <p14:sldId id="402"/>
            <p14:sldId id="403"/>
            <p14:sldId id="404"/>
            <p14:sldId id="405"/>
            <p14:sldId id="412"/>
          </p14:sldIdLst>
        </p14:section>
        <p14:section name="Раздел без заголовка" id="{2361FAEF-2B5D-4D97-B8B2-FAF795006115}">
          <p14:sldIdLst>
            <p14:sldId id="359"/>
          </p14:sldIdLst>
        </p14:section>
        <p14:section name="Раздел без заголовка" id="{C33036B5-93D0-464A-8019-7B164DA598D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270" autoAdjust="0"/>
  </p:normalViewPr>
  <p:slideViewPr>
    <p:cSldViewPr>
      <p:cViewPr>
        <p:scale>
          <a:sx n="68" d="100"/>
          <a:sy n="68" d="100"/>
        </p:scale>
        <p:origin x="-1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26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27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14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22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20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15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19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24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3T10:00:07.011" idx="25">
    <p:pos x="5604" y="444"/>
    <p:text>ЭТО - ПОХВАЛА СЕБЕ ЛЮБИМЫМ ИЛИ УПРЕК ОСТАЛЬНЫМ В НДОСТАТОЧНОМ УРОВНЕ КОМПЕТЕНТНОСТИ? ЗАЧЕМ С ЭТОГ8О НАЧИНАТЬ?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31A49-C2D4-4EBA-BF11-EF9524DBB2A2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9F43D-17F2-43F9-9772-2B7878D07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7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41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810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21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624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02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436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7838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243" algn="l" defTabSz="9108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4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8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8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8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9F43D-17F2-43F9-9772-2B7878D0771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57BFA6-B3F7-48DB-BE7B-B9A7C9669274}" type="slidenum">
              <a:rPr lang="ru-RU" altLang="ru-RU">
                <a:solidFill>
                  <a:srgbClr val="000000"/>
                </a:solidFill>
                <a:latin typeface="Trebuchet MS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A27E-23BF-4AB5-AA94-D2C10F97EB24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3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FC9C-0F31-4710-B185-979BE136CF7F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4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B8CF-ECC7-47CB-A754-DC18C3961B85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1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2088" y="3551238"/>
            <a:ext cx="2971800" cy="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10113" y="3551238"/>
            <a:ext cx="2971800" cy="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7425"/>
            <a:ext cx="46038" cy="4445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083" tIns="45533" rIns="91083" bIns="45533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5410" indent="0" algn="ctr">
              <a:buNone/>
            </a:lvl2pPr>
            <a:lvl3pPr marL="910810" indent="0" algn="ctr">
              <a:buNone/>
            </a:lvl3pPr>
            <a:lvl4pPr marL="1366218" indent="0" algn="ctr">
              <a:buNone/>
            </a:lvl4pPr>
            <a:lvl5pPr marL="1821624" indent="0" algn="ctr">
              <a:buNone/>
            </a:lvl5pPr>
            <a:lvl6pPr marL="2277028" indent="0" algn="ctr">
              <a:buNone/>
            </a:lvl6pPr>
            <a:lvl7pPr marL="2732436" indent="0" algn="ctr">
              <a:buNone/>
            </a:lvl7pPr>
            <a:lvl8pPr marL="3187838" indent="0" algn="ctr">
              <a:buNone/>
            </a:lvl8pPr>
            <a:lvl9pPr marL="3643243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ECF6-8A47-4EE4-BF68-710B551F238C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4EF3-1260-4BF6-8592-E740E4D3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1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A641-AFC0-4D6E-BC60-A1AFE1ED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7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8075"/>
            <a:ext cx="7924800" cy="317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9E15-0A02-4853-8C0C-E75D591DF2C4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90C9-02E5-41FF-85C8-C29C70D77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6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F2E6-3120-4ACD-80CA-B659B6777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5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84" y="2179639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84" y="2179639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72BC-0B97-4634-92C5-F98E6AA4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E44F-02F7-41DA-91DD-37A024214733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7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4DE5-6DE0-4490-9590-819C24B5A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5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2F65-8357-4F03-B2C5-AE2A5E6E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44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083" tIns="91083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875F-3640-4633-AD0D-6EBF3FBA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0BD6-241C-412D-8869-5EEF5572F6F7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083" tIns="91083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98DE-2087-4325-9946-AD70662A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62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99AB-FED6-485A-8077-DC723FF9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54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E2C3-A261-4F24-887B-753AF71F1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0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4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C326-1B16-45B3-9D7B-7C0B43BE5418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36AE-1138-4DEB-BE74-A30B1A2E25EE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1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10" indent="0">
              <a:buNone/>
              <a:defRPr sz="2000" b="1"/>
            </a:lvl2pPr>
            <a:lvl3pPr marL="910810" indent="0">
              <a:buNone/>
              <a:defRPr sz="1800" b="1"/>
            </a:lvl3pPr>
            <a:lvl4pPr marL="1366218" indent="0">
              <a:buNone/>
              <a:defRPr sz="1600" b="1"/>
            </a:lvl4pPr>
            <a:lvl5pPr marL="1821624" indent="0">
              <a:buNone/>
              <a:defRPr sz="1600" b="1"/>
            </a:lvl5pPr>
            <a:lvl6pPr marL="2277028" indent="0">
              <a:buNone/>
              <a:defRPr sz="1600" b="1"/>
            </a:lvl6pPr>
            <a:lvl7pPr marL="2732436" indent="0">
              <a:buNone/>
              <a:defRPr sz="1600" b="1"/>
            </a:lvl7pPr>
            <a:lvl8pPr marL="3187838" indent="0">
              <a:buNone/>
              <a:defRPr sz="1600" b="1"/>
            </a:lvl8pPr>
            <a:lvl9pPr marL="36432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10" indent="0">
              <a:buNone/>
              <a:defRPr sz="2000" b="1"/>
            </a:lvl2pPr>
            <a:lvl3pPr marL="910810" indent="0">
              <a:buNone/>
              <a:defRPr sz="1800" b="1"/>
            </a:lvl3pPr>
            <a:lvl4pPr marL="1366218" indent="0">
              <a:buNone/>
              <a:defRPr sz="1600" b="1"/>
            </a:lvl4pPr>
            <a:lvl5pPr marL="1821624" indent="0">
              <a:buNone/>
              <a:defRPr sz="1600" b="1"/>
            </a:lvl5pPr>
            <a:lvl6pPr marL="2277028" indent="0">
              <a:buNone/>
              <a:defRPr sz="1600" b="1"/>
            </a:lvl6pPr>
            <a:lvl7pPr marL="2732436" indent="0">
              <a:buNone/>
              <a:defRPr sz="1600" b="1"/>
            </a:lvl7pPr>
            <a:lvl8pPr marL="3187838" indent="0">
              <a:buNone/>
              <a:defRPr sz="1600" b="1"/>
            </a:lvl8pPr>
            <a:lvl9pPr marL="36432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0D61-C843-402F-8529-458A179F3193}" type="datetime1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7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124F-6A8C-4972-A7F8-0953DA00CF7A}" type="datetime1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7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9343-8900-4D0B-842D-206B1D65C397}" type="datetime1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10" indent="0">
              <a:buNone/>
              <a:defRPr sz="1200"/>
            </a:lvl2pPr>
            <a:lvl3pPr marL="910810" indent="0">
              <a:buNone/>
              <a:defRPr sz="1000"/>
            </a:lvl3pPr>
            <a:lvl4pPr marL="1366218" indent="0">
              <a:buNone/>
              <a:defRPr sz="900"/>
            </a:lvl4pPr>
            <a:lvl5pPr marL="1821624" indent="0">
              <a:buNone/>
              <a:defRPr sz="900"/>
            </a:lvl5pPr>
            <a:lvl6pPr marL="2277028" indent="0">
              <a:buNone/>
              <a:defRPr sz="900"/>
            </a:lvl6pPr>
            <a:lvl7pPr marL="2732436" indent="0">
              <a:buNone/>
              <a:defRPr sz="900"/>
            </a:lvl7pPr>
            <a:lvl8pPr marL="3187838" indent="0">
              <a:buNone/>
              <a:defRPr sz="900"/>
            </a:lvl8pPr>
            <a:lvl9pPr marL="36432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F35F-16E9-46DC-9ED2-05D4278C81C1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9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10" indent="0">
              <a:buNone/>
              <a:defRPr sz="2800"/>
            </a:lvl2pPr>
            <a:lvl3pPr marL="910810" indent="0">
              <a:buNone/>
              <a:defRPr sz="2400"/>
            </a:lvl3pPr>
            <a:lvl4pPr marL="1366218" indent="0">
              <a:buNone/>
              <a:defRPr sz="2000"/>
            </a:lvl4pPr>
            <a:lvl5pPr marL="1821624" indent="0">
              <a:buNone/>
              <a:defRPr sz="2000"/>
            </a:lvl5pPr>
            <a:lvl6pPr marL="2277028" indent="0">
              <a:buNone/>
              <a:defRPr sz="2000"/>
            </a:lvl6pPr>
            <a:lvl7pPr marL="2732436" indent="0">
              <a:buNone/>
              <a:defRPr sz="2000"/>
            </a:lvl7pPr>
            <a:lvl8pPr marL="3187838" indent="0">
              <a:buNone/>
              <a:defRPr sz="2000"/>
            </a:lvl8pPr>
            <a:lvl9pPr marL="36432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10" indent="0">
              <a:buNone/>
              <a:defRPr sz="1200"/>
            </a:lvl2pPr>
            <a:lvl3pPr marL="910810" indent="0">
              <a:buNone/>
              <a:defRPr sz="1000"/>
            </a:lvl3pPr>
            <a:lvl4pPr marL="1366218" indent="0">
              <a:buNone/>
              <a:defRPr sz="900"/>
            </a:lvl4pPr>
            <a:lvl5pPr marL="1821624" indent="0">
              <a:buNone/>
              <a:defRPr sz="900"/>
            </a:lvl5pPr>
            <a:lvl6pPr marL="2277028" indent="0">
              <a:buNone/>
              <a:defRPr sz="900"/>
            </a:lvl6pPr>
            <a:lvl7pPr marL="2732436" indent="0">
              <a:buNone/>
              <a:defRPr sz="900"/>
            </a:lvl7pPr>
            <a:lvl8pPr marL="3187838" indent="0">
              <a:buNone/>
              <a:defRPr sz="900"/>
            </a:lvl8pPr>
            <a:lvl9pPr marL="36432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C2A8-78DE-4753-8154-8D4F4EBAA15B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7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083" tIns="45533" rIns="91083" bIns="455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21"/>
            <a:ext cx="8229600" cy="4525963"/>
          </a:xfrm>
          <a:prstGeom prst="rect">
            <a:avLst/>
          </a:prstGeom>
        </p:spPr>
        <p:txBody>
          <a:bodyPr vert="horz" lIns="91083" tIns="45533" rIns="91083" bIns="45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D311-6C08-4705-9990-FE98941F33AE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083" tIns="45533" rIns="91083" bIns="455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1580-9FEB-4D06-80EB-5FD3CFE44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08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56" indent="-341556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032" indent="-284621" algn="l" defTabSz="910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512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921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325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31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138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542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949" indent="-227700" algn="l" defTabSz="910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1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10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1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24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2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436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838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243" algn="l" defTabSz="9108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21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83" tIns="45533" rIns="91083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71"/>
            <a:ext cx="2590800" cy="384175"/>
          </a:xfrm>
          <a:prstGeom prst="rect">
            <a:avLst/>
          </a:prstGeom>
        </p:spPr>
        <p:txBody>
          <a:bodyPr vert="horz" lIns="91083" tIns="45533" rIns="91083" bIns="45533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36599-2ABF-44CB-92AA-C2535F3D3D0F}" type="datetime1">
              <a:rPr lang="ru-RU"/>
              <a:pPr>
                <a:defRPr/>
              </a:pPr>
              <a:t>30.05.2018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71"/>
            <a:ext cx="3581400" cy="384175"/>
          </a:xfrm>
          <a:prstGeom prst="rect">
            <a:avLst/>
          </a:prstGeom>
        </p:spPr>
        <p:txBody>
          <a:bodyPr vert="horz" lIns="91083" tIns="45533" rIns="91083" bIns="45533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08988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3B97F-58E1-4634-B4F8-15B9130D8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lIns="91083" tIns="45533" rIns="91083" bIns="45533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0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541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081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66218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1624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1979" indent="-271979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253" indent="-271979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0943" indent="-2277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503" indent="-2277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063" indent="-2277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1624" indent="-2277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03783" indent="-18216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77028" indent="-18216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50273" indent="-182166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4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16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70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24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3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9"/>
            <a:ext cx="7772400" cy="1944215"/>
          </a:xfr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УНИВЕРСАЛЬНЫЕ КОМПЕТЕНЦИИ: ИНДИКАТОРЫ, ОПЫТ РАЗРАБОТКИ И ОЦЕНИВАНИЯ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45224"/>
            <a:ext cx="7488832" cy="936104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НАУЧНО-МЕТОДИЧЕСКАЯ КОНФЕРЕНЦИЯ АССОЦИАЦИИ КЛАССИЧЕСКИХ УНИВЕРСИТЕТОВ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23 мая 2018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672" y="3301430"/>
            <a:ext cx="82089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srgbClr val="002060"/>
                </a:solidFill>
              </a:rPr>
              <a:t>БЕРШАДСКАЯ МАРГАРИТА ДАВЫДОВНА, </a:t>
            </a:r>
            <a:r>
              <a:rPr lang="ru-RU" sz="1400" dirty="0" smtClean="0">
                <a:solidFill>
                  <a:srgbClr val="002060"/>
                </a:solidFill>
              </a:rPr>
              <a:t>ЗАВ. ЦЕНТРОМ РАЗВИТИЯ СОЦИОЛОГИЧЕСКОГО ОБРАЗОВАНИЯ НИУ ВШЭ, КТН, ЧЛЕН </a:t>
            </a:r>
            <a:r>
              <a:rPr lang="ru-RU" sz="1400" dirty="0">
                <a:solidFill>
                  <a:srgbClr val="002060"/>
                </a:solidFill>
              </a:rPr>
              <a:t>ЭКСПЕРТНОЙ ГРУППЫ ФУМО «СОЦИОЛОГИЯ И СОЦИАЛЬНАЯ РАБОТА» 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 smtClean="0">
                <a:solidFill>
                  <a:srgbClr val="002060"/>
                </a:solidFill>
              </a:rPr>
              <a:t>СЕРОВА АЛЕКСАНДРА ВЛАДИМИРОВНА, </a:t>
            </a:r>
            <a:r>
              <a:rPr lang="ru-RU" sz="1400" dirty="0" smtClean="0">
                <a:solidFill>
                  <a:srgbClr val="002060"/>
                </a:solidFill>
              </a:rPr>
              <a:t>СОВЕТНИК РЕКТОРА НИУ ВШЭ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3301" y="49733"/>
            <a:ext cx="870141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sz="2400" b="1" kern="0" dirty="0" smtClean="0">
                <a:solidFill>
                  <a:srgbClr val="365F9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ПОЧЕМУ </a:t>
            </a:r>
            <a:r>
              <a:rPr lang="ru-RU" sz="2400" b="1" kern="0" dirty="0">
                <a:solidFill>
                  <a:srgbClr val="365F9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ЗУНЫ НЕ ИНДИКАТОРЫ </a:t>
            </a:r>
            <a:endParaRPr lang="ru-RU" sz="2400" b="1" kern="0" dirty="0">
              <a:solidFill>
                <a:srgbClr val="365F91"/>
              </a:solidFill>
              <a:effectLst/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47335" y="558058"/>
            <a:ext cx="8747378" cy="1200329"/>
          </a:xfrm>
          <a:prstGeom prst="wedgeRectCallout">
            <a:avLst>
              <a:gd name="adj1" fmla="val -40801"/>
              <a:gd name="adj2" fmla="val 8530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Arial Narrow" panose="020B0606020202030204" pitchFamily="34" charset="0"/>
                <a:ea typeface="Calibri"/>
                <a:cs typeface="Times New Roman"/>
              </a:rPr>
              <a:t>Знание основ философии, истории, логики, информационных технологий, теории вероятностей, высшей математики – </a:t>
            </a:r>
            <a:r>
              <a:rPr lang="ru-RU" b="1" dirty="0">
                <a:latin typeface="Arial Narrow" panose="020B0606020202030204" pitchFamily="34" charset="0"/>
                <a:ea typeface="Calibri"/>
                <a:cs typeface="Times New Roman"/>
              </a:rPr>
              <a:t>база формирования всех </a:t>
            </a:r>
            <a:r>
              <a:rPr lang="ru-RU" b="1" dirty="0" smtClean="0">
                <a:latin typeface="Arial Narrow" panose="020B0606020202030204" pitchFamily="34" charset="0"/>
                <a:ea typeface="Calibri"/>
                <a:cs typeface="Times New Roman"/>
              </a:rPr>
              <a:t>универсальных компетенций. На использовании </a:t>
            </a:r>
            <a:r>
              <a:rPr lang="ru-RU" b="1" dirty="0">
                <a:latin typeface="Arial Narrow" panose="020B0606020202030204" pitchFamily="34" charset="0"/>
                <a:ea typeface="Calibri"/>
                <a:cs typeface="Times New Roman"/>
              </a:rPr>
              <a:t>этих </a:t>
            </a:r>
            <a:r>
              <a:rPr lang="ru-RU" b="1" dirty="0" smtClean="0">
                <a:latin typeface="Arial Narrow" panose="020B0606020202030204" pitchFamily="34" charset="0"/>
                <a:ea typeface="Calibri"/>
                <a:cs typeface="Times New Roman"/>
              </a:rPr>
              <a:t>знаний и соответствующих им умений </a:t>
            </a:r>
            <a:r>
              <a:rPr lang="ru-RU" b="1" dirty="0">
                <a:latin typeface="Arial Narrow" panose="020B0606020202030204" pitchFamily="34" charset="0"/>
                <a:ea typeface="Calibri"/>
                <a:cs typeface="Times New Roman"/>
              </a:rPr>
              <a:t>основан любой из </a:t>
            </a:r>
            <a:r>
              <a:rPr lang="ru-RU" b="1" dirty="0" smtClean="0">
                <a:latin typeface="Arial Narrow" panose="020B0606020202030204" pitchFamily="34" charset="0"/>
                <a:ea typeface="Calibri"/>
                <a:cs typeface="Times New Roman"/>
              </a:rPr>
              <a:t>разработанных нами  </a:t>
            </a:r>
            <a:r>
              <a:rPr lang="ru-RU" b="1" dirty="0">
                <a:latin typeface="Arial Narrow" panose="020B0606020202030204" pitchFamily="34" charset="0"/>
                <a:ea typeface="Calibri"/>
                <a:cs typeface="Times New Roman"/>
              </a:rPr>
              <a:t>индикаторов достижения </a:t>
            </a:r>
            <a:r>
              <a:rPr lang="ru-RU" b="1" dirty="0" smtClean="0">
                <a:latin typeface="Arial Narrow" panose="020B0606020202030204" pitchFamily="34" charset="0"/>
                <a:ea typeface="Calibri"/>
                <a:cs typeface="Times New Roman"/>
              </a:rPr>
              <a:t>универсальных </a:t>
            </a:r>
            <a:r>
              <a:rPr lang="ru-RU" b="1" dirty="0">
                <a:latin typeface="Arial Narrow" panose="020B0606020202030204" pitchFamily="34" charset="0"/>
                <a:ea typeface="Calibri"/>
                <a:cs typeface="Times New Roman"/>
              </a:rPr>
              <a:t>компетенций: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862" y="1749974"/>
            <a:ext cx="8701411" cy="26776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философские идеи и категории в их историческом развитии и социально культурном аспекте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  <a:r>
              <a:rPr lang="ru-RU" sz="14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</a:t>
            </a:r>
            <a:endParaRPr lang="ru-RU" sz="1400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сущность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системного подхода к анализу сложных объектов исследования </a:t>
            </a:r>
            <a:endParaRPr lang="ru-RU" sz="14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сущность </a:t>
            </a:r>
            <a:r>
              <a:rPr lang="ru-RU" sz="1400" b="1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операционализации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понятий и ее основных составляющих </a:t>
            </a:r>
            <a:endParaRPr lang="ru-RU" sz="14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сущность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теоретической и экспериментальной интерпретации понятий </a:t>
            </a:r>
            <a:endParaRPr lang="ru-RU" sz="14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требования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, предъявляемые к гипотезам научного исследования 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виды гипотез (по содержанию, по задачам, по степени разработанности и обоснованности) 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система информационного обеспечения науки и 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образования;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методы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поиска информации в сети Интернет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правила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библиографирования информационных источников; </a:t>
            </a:r>
            <a:endParaRPr lang="ru-RU" sz="1400" b="1" i="1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библиометрические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1400" b="1" i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наукометрические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методы анализа информационных потоков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методы классификации и оценки информационных 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ресурсов</a:t>
            </a:r>
            <a:endParaRPr lang="ru-RU" sz="1400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положения, теоретические принципы и методологические принципы </a:t>
            </a:r>
            <a:r>
              <a:rPr lang="ru-RU" sz="14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логики</a:t>
            </a:r>
            <a:endParaRPr lang="ru-RU" sz="1400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121" y="4459373"/>
            <a:ext cx="87395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Arial Narrow" panose="020B0606020202030204" pitchFamily="34" charset="0"/>
              </a:rPr>
              <a:t>Однако даже при  самом квалифицированном контроле усвоения этих знаний и соответствующих им умений  трудно оценить степень усвоения студентом заявленных в программе компетенций. </a:t>
            </a:r>
          </a:p>
          <a:p>
            <a:r>
              <a:rPr lang="ru-RU" sz="1700" b="1" dirty="0" smtClean="0">
                <a:latin typeface="Arial Narrow" panose="020B0606020202030204" pitchFamily="34" charset="0"/>
              </a:rPr>
              <a:t> Кроме того</a:t>
            </a:r>
            <a:r>
              <a:rPr lang="ru-RU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 </a:t>
            </a:r>
            <a:r>
              <a:rPr lang="ru-RU" sz="1700" b="1" dirty="0">
                <a:solidFill>
                  <a:srgbClr val="0070C0"/>
                </a:solidFill>
                <a:latin typeface="Arial Narrow" panose="020B0606020202030204" pitchFamily="34" charset="0"/>
              </a:rPr>
              <a:t>ЗУНЫ  плохо подходят для ориентации ФГОС ВО на соответствие требованиям профессиональных стандартов, </a:t>
            </a:r>
            <a:r>
              <a:rPr lang="ru-RU" sz="1700" b="1" dirty="0">
                <a:latin typeface="Arial Narrow" panose="020B0606020202030204" pitchFamily="34" charset="0"/>
              </a:rPr>
              <a:t>т.к. последние при оценивании квалификации работников должны исходить из способности их осуществлять определенные трудовые действия </a:t>
            </a:r>
            <a:r>
              <a:rPr lang="ru-RU" sz="1700" b="1" dirty="0" smtClean="0">
                <a:latin typeface="Arial Narrow" panose="020B0606020202030204" pitchFamily="34" charset="0"/>
              </a:rPr>
              <a:t> ТД) в </a:t>
            </a:r>
            <a:r>
              <a:rPr lang="ru-RU" sz="1700" b="1" dirty="0">
                <a:latin typeface="Arial Narrow" panose="020B0606020202030204" pitchFamily="34" charset="0"/>
              </a:rPr>
              <a:t>рамках соответствующих трудовых </a:t>
            </a:r>
            <a:r>
              <a:rPr lang="ru-RU" sz="1700" b="1" dirty="0" smtClean="0">
                <a:latin typeface="Arial Narrow" panose="020B0606020202030204" pitchFamily="34" charset="0"/>
              </a:rPr>
              <a:t>функций (ТФ), </a:t>
            </a:r>
            <a:r>
              <a:rPr lang="ru-RU" sz="1700" b="1" dirty="0">
                <a:latin typeface="Arial Narrow" panose="020B0606020202030204" pitchFamily="34" charset="0"/>
              </a:rPr>
              <a:t>что делает возможным и необходимым оценку готовности выпускника к ТД в рамках ТФ через индикаторы компетенций</a:t>
            </a:r>
            <a:r>
              <a:rPr lang="ru-RU" sz="1700" b="1" dirty="0" smtClean="0">
                <a:latin typeface="Arial Narrow" panose="020B0606020202030204" pitchFamily="34" charset="0"/>
              </a:rPr>
              <a:t>.</a:t>
            </a:r>
            <a:endParaRPr lang="ru-RU" sz="17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6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УК-1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35520"/>
              </p:ext>
            </p:extLst>
          </p:nvPr>
        </p:nvGraphicFramePr>
        <p:xfrm>
          <a:off x="107504" y="692696"/>
          <a:ext cx="8853742" cy="598207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512168"/>
                <a:gridCol w="3672408"/>
                <a:gridCol w="3669166"/>
              </a:tblGrid>
              <a:tr h="48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РУБРИКАТОР </a:t>
                      </a:r>
                      <a:r>
                        <a:rPr lang="ru-RU" sz="1000" dirty="0" smtClean="0">
                          <a:solidFill>
                            <a:srgbClr val="C00000"/>
                          </a:solidFill>
                          <a:effectLst/>
                        </a:rPr>
                        <a:t>КОМПЕТЕНЦИЙ ИНДИКАТОРОВ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БАКАЛАВР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</a:rPr>
                        <a:t>МАГИСТР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741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r>
                        <a:rPr lang="ru-RU" sz="14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СИСТЕМНОЕ И КРИТИЧЕСКОЕ МЫШЛЕНИЕ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УК-1. СПОСОБЕН ОСУЩЕСТВЛЯТЬ ПОИСК, КРИТИЧЕСКИЙ АНАЛИЗ ИНФОРМАЦИИ, ПРИМЕНЯТЬ СИСТЕМНЫЙ ПОДХОД ДЛЯ РЕШЕНИЯ ПОСТАВЛЕННЫХ ЗАДАЧ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УК-1. СПОСОБЕН ОСУЩЕСТВЛЯТЬ КРИТИЧЕСКИЙ АНАЛИЗ ПРОБЛЕМНЫХ СИТУАЦИЙ НА ОСНОВЕ СИСТЕМНОГО ПОДХОДА, ВЫРАБАТЫВАТЬ СТРАТЕГИЮ ДЕЙСТВИЙ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642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1.1.Анализ проблемы / задачи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Б-1.1.АНАЛИЗИРУЕТ ЗАДАЧУ, ВЫДЕЛЯЯ ЕЕ БАЗОВЫЕ СОСТАВЛЯЮЩИЕ;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М-1.1.АНАЛИЗИРУЕТ ПРОБЛЕМНУЮ СИТУАЦИЮ КАК СИСТЕМУ, ВЫЯВЛЯЯ ЕЕ СОСТАВЛЯЮЩИЕ И СВЯЗИ МЕЖДУ НИМИ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1.2. Анализ информации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Б-1.2. ОПРЕДЕЛЯЕТ, ИНТЕРПРЕТИРУЕТ И РАНЖИРУЕТ ИНФОРМАЦИЮ, ТРЕБУЕМУЮ ДЛЯ РЕШЕНИЯ ПОСТАВЛЕННОЙ ЗАДАЧИ;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М-1.2. ОПРЕДЕЛЯЕТ ПРОБЕЛЫ В ИНФОРМАЦИИ, НЕОБХОДИМОЙ ДЛЯ РЕШЕНИЯ ПРОБЛЕМНОЙ СИТУАЦИИ, И ПРОЕКТИРУЕТ ПРОЦЕССЫ ПО ИХ УСТРАНЕНИЮ;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1026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1.3. Поиск информации и работа с источниками 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Б-1.3. ОСУЩЕСТВЛЯЕТ ПОИСК ИНФОРМАЦИИ ДЛЯ РЕШЕНИЯ ПОСТАВЛЕННОЙ ЗАДАЧИ ПО РАЗЛИЧНЫМ ТИПАМ ЗАПРОСОВ;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 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М-1.3. КРИТИЧЕСКИ ОЦЕНИВАЕТ НАДЕЖНОСТЬ ИСТОЧНИКОВ ИНФОРМАЦИИ, РАБОТАЕТ С ПРОТИВОРЕЧИВОЙ ИНФОРМАЦИЕЙ ИЗ РАЗНЫХ ИСТОЧНИКОВ.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937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1.4. Анализ контекста /решения и аргументация   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Б-1.4. ПРИ ОБРАБОТКЕ ИНФОРМАЦИИ ОТЛИЧАЕТ ФАКТЫ ОТ МНЕНИЙ, ИНТЕРПРЕТАЦИЙ, ОЦЕНОК, ФОРМИРУЕТ СОБСТВЕННЫЕ МНЕНИЯ И СУЖДЕНИЯ, АРГУМЕНТИРУЕТ СВОИ ВЫВОДЫ И ТОЧКУ ЗРЕНИЯ, 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М-1.4. РАЗРАБАТЫВАЕТ И СОДЕРЖАТЕЛЬНО АРГУМЕНТИРУЕТ СТРАТЕГИЮ РЕШЕНИЯ ПРОБЛЕМНОЙ СИТУАЦИИ НА ОСНОВЕ СИСТЕМНОГО И МЕЖДИСЦИПЛИНАРНОГО ПОДХОДОВ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+mn-lt"/>
                        </a:rPr>
                        <a:t>1.5. Анализ  принимаемых решений</a:t>
                      </a:r>
                      <a:endParaRPr lang="ru-RU" sz="1400" b="1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Б-1.5. РАССМАТРИВАЕТ И ПРЕДЛАГАЕТ ВОЗМОЖНЫЕ ВАРИАНТЫ РЕШЕНИЯ ПОСТАВЛЕННОЙ ЗАДАЧИ, ОЦЕНИВАЯ ИХ ДОСТОИНСТВА И НЕДОСТАТКИ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М-1.5 СТРОИТ СЦЕНАРИИ РЕАЛИЗАЦИИ СТРАТЕГИИ, ОПРЕДЕЛЯЯ ВОЗМОЖНЫЕ РИСКИ И ПРЕДЛАГАЯ ПУТИ ИХ УСТРАНЕНИЯ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 </a:t>
                      </a:r>
                      <a:endParaRPr lang="ru-RU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70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УК-2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17141"/>
              </p:ext>
            </p:extLst>
          </p:nvPr>
        </p:nvGraphicFramePr>
        <p:xfrm>
          <a:off x="112577" y="522843"/>
          <a:ext cx="8856985" cy="605737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587418"/>
                <a:gridCol w="3597158"/>
                <a:gridCol w="3672409"/>
              </a:tblGrid>
              <a:tr h="37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РУБРИКАТОР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БАКАЛАВР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МАГИСТР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87416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РАЗРАБОТКА И РЕАЛИЗАЦИЯ ПРОЕКТОВ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УК-2. </a:t>
                      </a: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СПОСОБЕН ОПРЕДЕЛЯТЬ КРУГ ЗАДАЧ В РАМКАХ ПОСТАВЛЕННОЙ ЦЕЛИ И ВЫБИРАТЬ ОПТИМАЛЬНЫЕ СПОСОБЫ ИХ РЕШЕНИЯ, ИСХОДЯ ИЗ ДЕЙСТВУЮЩИХ ПРАВОВЫХ НОРМ, ИМЕЮЩИХСЯ РЕСУРСОВ И ОГРАНИЧЕНИЙ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УК-2. </a:t>
                      </a: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СПОСОБЕН УПРАВЛЯТЬ ПРОЕКТОМ НА ВСЕХ ЭТАПАХ ЕГО ЖИЗНЕННОГО ЦИКЛА</a:t>
                      </a:r>
                      <a:endParaRPr lang="ru-RU" sz="12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1111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2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11111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2.1 Инициализация проекта, разработка проектной идеи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Б-2.1. ОПРЕДЕЛЯЕТ КРУГ ЗАДАЧ В РАМКАХ ПОСТАВЛЕННОЙ ЦЕЛИ,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ОПРЕДЕЛЯЕТ СВЯЗИ МЕЖДУ НИМИ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М-2.1 ФОРМУЛИРУЕТ НА ОСНОВЕ ПОСТАВЛЕННОЙ ПРОБЛЕМЫ ПРОЕКТНУЮ ЗАДАЧУ  И СПОСОБ ЕЕ РЕШЕНИЯ ЧЕРЕЗ РЕАЛИЗАЦИЮ ПРОЕКТНОГО УПРАВЛЕНИЯ</a:t>
                      </a:r>
                      <a:endParaRPr lang="ru-RU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1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2.2</a:t>
                      </a: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 Разработка проектного задания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Б-2.2. ПРЕДЛАГАЕТ СПОСОБЫ РЕШЕНИЯ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ПОСТАВЛЕННЫХ ЗАДАЧ  И ОЖИДАЕМЫЕ РЕЗУЛЬТАТЫ; ОЦЕНИВАЕТ ПРЕДЛОЖЕННЫЕ СПОСОБЫ С ТОЧКИ ЗРЕНИЯ СООТВЕТСТВИЯ ЦЕЛИ ПРОЕКТА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М-2.2.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РАЗРАБАТЫВАЕТ КОНЦЕПЦИЮ ПРОЕКТА В РАМКАХ ОБОЗНАЧЕННОЙ ПРОБЛЕМЫ: ФОРМУЛИРУЕТ ЦЕЛЬ, ЗАДАЧИ, ОБОСНОВЫВАЕТ АКТУАЛЬНОСТЬ, ЗНАЧИМОСТЬ, ОЖИДАЕМЫЕ РЕЗУЛЬТАТЫ И ВОЗМОЖНЫЕ СФЕРЫ ИХ ПРИМЕНЕНИЯ;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11111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2.3 Планирование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Б-2.3.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ПЛАНИРУЕТ РЕАЛИЗАЦИЮ ЗАДАЧ В ЗОНЕ СВОЕЙ ОТВЕТСТВЕННОСТИ  С УЧЕТОМ ИМЕЮЩИХСЯ РЕСУРСОВ И ОГРАНИЧЕНИЙ, ДЕЙСТВУЮЩИХ ПРАВОВЫХ НОРМ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М-2.3.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РАЗРАБАТЫВАЕТ ПЛАН РЕАЛИЗАЦИИ ПРОЕКТА  С УЧЕТОМ ВОЗМОЖНЫХ РИСКОВ РЕАЛИЗАЦИИ И ВОЗМОЖНОСТЕЙ ИХ УСТРАНЕНИЯ, ПЛАНИРУЕТ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НЕОБХОДИМЫЕ РЕСУРСЫ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937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2.4 Реализация, оценка и контроль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Б-2.4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ВЫПОЛНЯЕТ ЗАДАЧИ В ЗОНЕ СВОЕЙ ОТВЕТСТВЕННОСТИ В СООТВЕТСТВИИ С ЗАПЛАНИРОВАННЫМИ РЕЗУЛЬТАТАМИ И ТОЧКАМИ КОНТРОЛЯ, ПРИ НЕОБХОДИМОСТИ КОРРЕКТИРУЕТ СПОСОБЫ РЕШЕНИЯ ЗАДАЧ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М-2.4. ОСУЩЕСТВЛЯЕТ МОНИТОРИНГ  ХОДА РЕАЛИЗАЦИИ ПРОЕКТА, КОРРЕКТИРУЕТ ОТКЛОНЕНИЯ, ВНОСИТ ДОПОЛНИТЕЛЬНЫЕ ИЗМЕНЕНИЯ В ПЛАН РЕАЛИЗАЦИИ ПРОЕКТА, УТОЧНЯЕТ ЗОНЫ ОТВЕТСТВЕННОСТИ УЧАСТНИКОВ ПРОЕКТА. 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2.5. Завершение и внедрение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Б-2.5 ПРЕДСТАВЛЯЕТ РЕЗУЛЬТАТЫ ПРОЕКТА, ПРЕДЛАГАЕТ ВОЗМОЖНОСТИ ИХ ИСПОЛЬЗОВАНИЯ И/ИЛИ СОВЕРШЕНСТВОВАНИЯ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М-2.5 ПРЕДЛАГАЕТ ПРОЦЕДУРЫ  И МЕХАНИЗМЫ ОЦЕНКИ КАЧЕСТВА ПРОЕКТА, ИНФРАСТРУКТУРНЫЕ УСЛОВИЯ ДЛЯ ВНЕДРЕНИЯ РЕЗУЛЬТАТОВ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71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УК-3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1052736"/>
            <a:ext cx="1204601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04825"/>
              </p:ext>
            </p:extLst>
          </p:nvPr>
        </p:nvGraphicFramePr>
        <p:xfrm>
          <a:off x="107504" y="594669"/>
          <a:ext cx="8853742" cy="598033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84176"/>
                <a:gridCol w="3384377"/>
                <a:gridCol w="3885189"/>
              </a:tblGrid>
              <a:tr h="37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РУБРИКАТОР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БАКАЛАВР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МАГИСТР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3. КОМАНДНАЯ РАБОТА И ЛИДЕРСТВО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УК-3. СПОСОБЕН ОСУЩЕСТВЛЯТЬ СОЦИАЛЬНОЕ ВЗАИМОДЕЙСТВИЕ И РЕАЛИЗОВАТЬ СВОЮ РОЛЬ В КОМАНДЕ</a:t>
                      </a:r>
                      <a:r>
                        <a:rPr lang="ru-RU" sz="1400" b="1" dirty="0" smtClean="0">
                          <a:effectLst/>
                          <a:highlight>
                            <a:srgbClr val="00FFFF"/>
                          </a:highligh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УК-3. СПОСОБЕН ОРГАНИЗОВАТЬ И РУКОВОДИТЬ РАБОТОЙ КОМАНДЫ, ВЫРАБАТЫВАЯ КОМАНДНУЮ СТРАТЕГИЮ ДЛЯ ДОСТИЖЕНИЯ ПОСТАВЛЕННОЙ ЦЕЛИ 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</a:rPr>
                        <a:t>3.1.Определение социальной и командной роли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Б-3.1. ОПРЕДЕЛЯЕТ СВОЮ РОЛЬ В СОЦИАЛЬНОМ ВЗАИМОДЕЙСТВИИ И КОМАНДНОЙ РАБОТЕ, ИСХОДЯ ИЗ СТРАТЕГИИ СОТРУДНИЧЕСТВА ДЛЯ ДОСТИЖЕНИЯ ПОСТАВЛЕННОЙ ЦЕЛИ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М-3.1. ВЫРАБАТЫВАЕТ СТРАТЕГИЮ КОМАНДНОЙ РАБОТЫ И НА ЕЕ ОСНОВЕ ОРГАНИЗУЕТ ОТБОР ЧЛЕНОВ КОМАНДЫ ДЛЯ ДОСТИЖЕНИЯ ПОСТАВЛЕННОЙ ЦЕЛИ;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27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3.2. Учет мнения и поведения других участников взаимодействия</a:t>
                      </a:r>
                      <a:endParaRPr lang="ru-RU" sz="1400" b="1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Б-3.2.  ПРИ РЕАЛИЗАЦИИ СВОЕЙ РОЛИ В СОЦИАЛЬНОМ ВЗАИМОДЕЙСТВИИ И КОМАНДНОЙ РАБОТЕ УЧИТЫВАЕТ ОСОБЕННОСТИ ПОВЕДЕНИЯ И ИНТЕРЕСЫ ДРУГИХ УЧАСТНИКОВ;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М-3.2. ОРГАНИЗУЕТ И КОРРЕКТИРУЕТ РАБОТУ КОМАНДЫ,  В ТОМ</a:t>
                      </a:r>
                      <a:r>
                        <a:rPr lang="ru-RU" sz="1200" b="1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ЧИСЛЕ НА ОСНОВЕ КОЛЛЕГИАЛЬНЫХ РЕШЕНИЙ;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3.3. Построение продуктивного </a:t>
                      </a:r>
                      <a:r>
                        <a:rPr lang="ru-RU" sz="1400" i="1" dirty="0" smtClean="0">
                          <a:effectLst/>
                        </a:rPr>
                        <a:t>взаимодействия </a:t>
                      </a:r>
                      <a:r>
                        <a:rPr lang="ru-RU" sz="1400" i="1" dirty="0">
                          <a:effectLst/>
                        </a:rPr>
                        <a:t>и поведение в конфликтах</a:t>
                      </a:r>
                      <a:endParaRPr lang="ru-RU" sz="14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Б-3.3.  АНАЛИЗИРУЕТ ВОЗМОЖНЫЕ ПОСЛЕДСТВИЯ ЛИЧНЫХ ДЕЙСТВИЙ В СОЦИАЛЬНОМ ВЗАИМОДЕЙСТВИИ И КОМАНДНОЙ РАБОТЕ, И СТРОИТ ПРОДУКТИВНОЕ ВЗАИМОДЕЙСТВИЕ С УЧЕТОМ ЭТОГО;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М-3.3. РАЗРЕШАЕТ КОНФЛИКТЫ И ПРОТИВОРЕЧИЯ ПРИ ДЕЛОВОМ ОБЩЕНИИ НА ОСНОВЕ УЧЕТА ИНТЕРЕСОВ ВСЕХ СТОРОН; СОЗДАЕТ РАБОЧУЮ АТМОСФЕРУ, ПОЗИТИВНЫЙ ЭМОЦИОНАЛЬНЫЙ КЛИМАТ В КОМАНДЕ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3.4.Обмен опытом и обучение</a:t>
                      </a:r>
                      <a:endParaRPr lang="ru-RU" sz="14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Б-3.4. ОСУЩЕСТВЛЯЕТ ОБМЕН ИНФОРМАЦИЕЙ, ЗНАНИЯМИ И ОПЫТОМ С ЧЛЕНАМИ КОМАНДЫ;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ОЦЕНИВАЕТ ИДЕИ ДРУГИХ ЧЛЕНОВ КОМАНДЫ  ДЛЯ ДОСТИЖЕНИЯ ПОСТАВЛЕННОЙ ЦЕЛИ;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М-3.4. ОРГАНИЗУЕТ (ПРЕДЛАГАЕТ ПЛАН?) ОБУЧЕНИЕ ЧЛЕНОВ КОМАНДЫ И ОБСУЖДЕНИЕ РЕЗУЛЬТАТОВ РАБОТЫ, В Т.Ч. В РАМКАХ ДИСКУССИИ С ПРИВЛЕЧЕНИЕМ ОППОНЕНТОВ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3.5.Принятие и распределение ответственности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Б-3.5.  СОБЛЮДАЕТ НОРМЫ И УСТАНОВЛЕННЫЕ ПРАВИЛА КОМАНДНОЙ РАБОТЫ; НЕСЕТ ЛИЧНУЮ ОТВЕТСТВЕННОСТЬ ЗА  РЕЗУЛЬТАТ.</a:t>
                      </a:r>
                      <a:r>
                        <a:rPr lang="ru-RU" sz="1200" b="1" strike="sng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М-3.5.   ДЕЛЕГИРУЕТ ПОЛНОМОЧИЯ ЧЛЕНАМ КОМАНДЫ И РАСПРЕДЕЛЯЕТ ПОРУЧЕНИЯ, ДАЕТ ОБРАТНУЮ СВЯЗЬ ПО РЕЗУЛЬТАТАМ, ПРИНИМАЕТ ОТВЕТСТВЕННОСТЬ ЗА  ОБЩИЙ РЕЗУЛЬТАТ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86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80" y="0"/>
            <a:ext cx="9003216" cy="461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УК-4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702854" y="76754"/>
            <a:ext cx="12463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РАЗРАБОТКА ПРОВЕРОЧНЫХ СХЕМ ДЛЯ КАЖДОГО ИНДИКАТОРА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16704"/>
              </p:ext>
            </p:extLst>
          </p:nvPr>
        </p:nvGraphicFramePr>
        <p:xfrm>
          <a:off x="33280" y="492781"/>
          <a:ext cx="9036497" cy="623090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33157"/>
                <a:gridCol w="3551421"/>
                <a:gridCol w="3851919"/>
              </a:tblGrid>
              <a:tr h="760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</a:rPr>
                        <a:t>4.КОММУНИКАЦИИ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УК-4. СПОСОБЕН ОСУЩЕСТВЛЯТЬ ДЕЛОВУЮ КОММУНИКАЦИЮ В УСТНОЙ И ПИСЬМЕННОЙ ФОРМАХ НА ГОСУДАРСТВЕННОМ ЯЗЫКЕ РОССИЙСКОЙ ФЕДЕРАЦИИ И ИНОСТРАННОМ ЯЗЫКЕ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УК-4. СПОСОБЕН ПРИМЕНЯТЬ СОВРЕМЕННЫЕ КОММУНИКАТИВНЫЕ ТЕХНОЛОГИИ, В ТОМ ЧИСЛЕ НА ИНОСТРАННОМ ЯЗЫКЕ, ДЛЯ АКАДЕМИЧЕСКОГО И ПРОФЕССИОНАЛЬНОГО ВЗАИМОДЕЙСТВИЯ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6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4.1 Организация </a:t>
                      </a:r>
                      <a:r>
                        <a:rPr lang="ru-RU" sz="1300" i="1" dirty="0" smtClean="0">
                          <a:effectLst/>
                        </a:rPr>
                        <a:t>коммуникации / взаимодействия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Б-4.1. ВЫБИРАЕТ СТИЛЬ  ОБЩЕНИЯ НА </a:t>
                      </a:r>
                      <a:r>
                        <a:rPr lang="ru-RU" sz="1150" b="1" strike="sng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smtClean="0">
                          <a:effectLst/>
                          <a:latin typeface="+mn-lt"/>
                        </a:rPr>
                        <a:t>РУССКОМ   ЯЗЫКЕ В ЗАВИСИМОСТИ ОТ ЦЕЛИ И УСЛОВИЙ ПАРТНЕРСТВА; АДАПТИРУЕТ РЕЧЬ, СТИЛЬ ОБЩЕНИЯ И ЯЗЫК ЖЕСТОВ К СИТУАЦИЯМ ВЗАИМОДЕЙСТВИЯ;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М-4.1. УСТАНАВЛИВАЕТ   КОНТАКТЫ И ОРГАНИЗУЕТ ОБЩЕНИЕ В СООТВЕТСТВИИ С ПОТРЕБНОСТЯМИ СОВМЕСТНОЙ ДЕЯТЕЛЬНОСТИ,    ИСПОЛЬЗУЯ СОВРЕМЕННЫЕ КОММУНИКАЦИОННЫЕ ТЕХНОЛОГИИ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4.2 Деловая письменная коммуникация на русском языке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Б-4.2. ВЕДЕТ ДЕЛОВУЮ ПЕРЕПИСКУ НА РУССКОМ </a:t>
                      </a:r>
                      <a:r>
                        <a:rPr lang="ru-RU" sz="1150" b="1" strike="sng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smtClean="0">
                          <a:effectLst/>
                          <a:latin typeface="+mn-lt"/>
                        </a:rPr>
                        <a:t>   ЯЗЫКЕ С УЧЕТОМ ОСОБЕННОСТЕЙ СТИЛИСТИКИ ОФИЦИАЛЬНЫХ И НЕОФИЦИАЛЬНЫХ ПИСЕМ; 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М-4.2. СОСТАВЛЯЕТ В СООТВЕТСТВИИ С НОРМАМИ РУССКОГО ЯЗЫКА ДЕЛОВУЮ ДОКУМЕНТАЦИЮ РАЗНЫХ ЖАНРОВ 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4.3 Деловая письменная коммуникация  на иностранном языке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Б-4.3. ВЕДЕТ ДЕЛОВУЮ ПЕРЕПИСКУ НА  ИНОСТРАННОМ ЯЗЫКЕ С УЧЕТОМ ОСОБЕННОСТЕЙ СТИЛИСТИКИ ОФИЦИАЛЬНЫХ ПИСЕМ И  СОЦИОКУЛЬТУРНЫХ РАЗЛИЧИЙ </a:t>
                      </a:r>
                      <a:r>
                        <a:rPr lang="ru-RU" sz="1150" b="1" strike="sng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М-4.3 СОСТАВЛЯЕТ ТИПОВУЮ ДЕЛОВУЮ ДОКУМЕНТАЦИЮ ДЛЯ АКАДЕМИЧЕСКИХ И ПРОФЕССИОНАЛЬНЫХ ЦЕЛЕЙ НА ИНОСТРАННОМ ЯЗЫКЕ 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964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4.4 Перевод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Б-4.4.ВЫПОЛНЯЕТ  ДЛЯ ЛИЧНЫХ ЦЕЛЕЙ ПЕРЕВОД ОФИЦИАЛЬНЫХ И ПРОФЕССИОНАЛЬНЫХ ТЕКСТОВ С ИНОСТРАННОГО ЯЗЫКА НА РУССКИЙ, С РУССКОГО ЯЗЫКА  НА ИНОСТРАННЫЙ; 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М-4.4. СОЗДАЕТ    РАЗЛИЧНЫЕ АКАДЕМИЧЕСКИЕ ИЛИ ПРОФЕССИОНАЛЬНЫЕ ТЕКСТЫ  НА ИНОСТРАННОМ ЯЗЫКЕ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6507">
                <a:tc>
                  <a:txBody>
                    <a:bodyPr/>
                    <a:lstStyle/>
                    <a:p>
                      <a:pPr marL="0" marR="0" lvl="0" indent="0" algn="ctr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4.5 Публичное выступление на русском языке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i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Б-4.5.  ПУБЛИЧНО ВЫСТУПАЕТ НА РУССКОМ ЯЗЫКЕ, СТРОИТ СВОЕ ВЫСТУПЛЕНИЕ С УЧЕТОМ АУДИТОРИИ И ЦЕЛИ ОБЩЕНИЯ</a:t>
                      </a:r>
                      <a:endParaRPr kumimoji="0" lang="ru-RU" sz="11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М-4.5. ОРГАНИЗУЕТ ОБСУЖДЕНИЕ РЕЗУЛЬТАТОВ   ИССЛЕДОВАТЕЛЬСКОЙ И ПРОЕКТНОЙ ДЕЯТЕЛЬНОСТИ НА РАЗЛИЧНЫХ ПУБЛИЧНЫХ МЕРОПРИЯТИЯХ НА РУССКОМ ЯЗЫКЕ,   ВЫБИРАЯ НАИБОЛЕЕ ПОДХОДЯЩИЙ ФОРМАТ.</a:t>
                      </a:r>
                      <a:endParaRPr kumimoji="0" lang="ru-RU" sz="11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4.6 Публичное выступление на иностранном языке</a:t>
                      </a:r>
                      <a:endParaRPr lang="ru-RU" sz="13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Б-4.6 УСТНО ПРЕДСТАВЛЯЕТ РЕЗУЛЬТАТЫ СВОЕЙ ДЕЯТЕЛЬНОСТИ НА  ИНОСТРАННОМ ЯЗЫКЕ, МОЖЕТ ПОДДЕРЖАТЬ РАЗГОВОР В ХОДЕ ИХ ОБСУЖДЕНИЯ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М-4.6. ПРЕДСТАВЛЯЕТ  РЕЗУЛЬТАТЫ ИССЛЕДОВАТЕЛЬСКОЙ И ПРОЕКТНОЙ ДЕЯТЕЛЬНОСТИ НА РАЗЛИЧНЫХ ПУБЛИЧНЫХ МЕРОПРИЯТИЯХ, УЧАСТВУЕТ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+mn-lt"/>
                        </a:rPr>
                        <a:t> В АКАДЕМИЧЕСКИХ И ПРОФЕССИОНАЛЬНЫХ ДИСКУССИЯХ  НА  ИНОСТРАННОМ ЯЗЫКЕ</a:t>
                      </a:r>
                      <a:endParaRPr lang="ru-RU" sz="11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8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УК-6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12089"/>
              </p:ext>
            </p:extLst>
          </p:nvPr>
        </p:nvGraphicFramePr>
        <p:xfrm>
          <a:off x="127012" y="515734"/>
          <a:ext cx="8853742" cy="593341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00200"/>
                <a:gridCol w="3168352"/>
                <a:gridCol w="3885190"/>
              </a:tblGrid>
              <a:tr h="37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РУБРИКАТОР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БАКАЛАВР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МАГИСТР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760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6.</a:t>
                      </a:r>
                      <a:r>
                        <a:rPr lang="ru-RU" sz="1300" b="1" baseline="0" dirty="0" smtClean="0"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effectLst/>
                        </a:rPr>
                        <a:t>САМООРГАНИЗАЦИЯ И САМОРАЗВИТИЕ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УК-6. СПОСОБЕН УПРАВЛЯТЬ СВОИМ ВРЕМЕНЕМ, ВЫСТРАИВАТЬ И РЕАЛИЗОВЫВАТЬ ТРАЕКТОРИЮ САМОРАЗВИТИЯ НА ОСНОВЕ ПРИНЦИПОВ ОБРАЗОВАНИЯ В ТЕЧЕНИЕ ВСЕЙ ЖИЗНИ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УК-6. СПОСОБЕН ОПРЕДЕЛИТЬ И РЕАЛИЗОВАТЬ ПРИОРИТЕТЫ СОБСТВЕННОЙ ДЕЯТЕЛЬНОСТИ И СПОСОБЫ ЕЕ СОВЕРШЕНСТВОВАНИЯ НА ОСНОВЕ САМООЦЕНКИ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6.1 Самоорганизация и управление собственными ресурсами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Б-6.1. ИСПОЛЬЗУЕТ ИНСТРУМЕНТЫ И МЕТОДЫ УПРАВЛЕНИЯ ВРЕМЕНЕМ ПРИ ВЫПОЛНЕНИИ КОНКРЕТНЫХ ЗАДАЧ, ПРОЕКТОВ, ПРИ ДОСТИЖЕНИИ ПОСТАВЛЕННЫХ ЦЕЛЕЙ; 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М-6.1. ОЦЕНИВАЕТ СВОИ РЕСУРСЫ И ИХ ПРЕДЕЛЫ (ЛИЧНОСТНЫЕ, СИТУАТИВНЫЕ, ВРЕМЕННЫЕ), ЦЕЛЕСООБРАЗНО ИХ ИСПОЛЬЗУЕТ.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6.2 Определение потребностей и приоритетов в образовании и развитии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Б-6.2. ОПРЕДЕЛЯЕТ ПРИОРИТЕТЫ СОБСТВЕННОЙ ДЕЯТЕЛЬНОСТИ,  ЛИЧНОСТНОГО РАЗВИТИЯ И ПРОФЕССИОНАЛЬНОГО РОСТА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М-6.2. ОПРЕДЕЛЯЕТ </a:t>
                      </a:r>
                      <a:r>
                        <a:rPr lang="ru-RU" sz="1200" b="1" strike="sngStrike" dirty="0" smtClean="0">
                          <a:effectLst/>
                        </a:rPr>
                        <a:t>П</a:t>
                      </a:r>
                      <a:r>
                        <a:rPr lang="ru-RU" sz="1200" b="1" dirty="0" smtClean="0">
                          <a:effectLst/>
                        </a:rPr>
                        <a:t> ОБРАЗОВАТЕЛЬНЫЕ ПОТРЕБНОСТИ И СПОСОБЫ СОВЕРШЕНСТВОВАНИЯ СОБСТВЕННОЙ (В ТОМ</a:t>
                      </a:r>
                      <a:r>
                        <a:rPr lang="ru-RU" sz="1200" b="1" baseline="0" dirty="0" smtClean="0"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effectLst/>
                        </a:rPr>
                        <a:t>ЧИСЛЕ ПРОФЕССИОНАЛЬНОЙ) ДЕЯТЕЛЬНОСТИ НА ОСНОВЕ САМООЦЕНКИ </a:t>
                      </a:r>
                      <a:r>
                        <a:rPr lang="ru-RU" sz="1200" b="1" strike="sngStrike" dirty="0" smtClean="0"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6.3 Использование внешних ресурсов для образования и развития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Б-6.3. ОЦЕНИВАЕТ ТРЕБОВАНИЯ РЫНКА ТРУДА И ПРЕДЛОЖЕНИЯ ОБРАЗОВАТЕЛЬНЫХ УСЛУГ ДЛЯ ВЫСТРАИВАНИЯ ТРАЕКТОРИИ СОБСТВЕННОГО ПРОФЕССИОНАЛЬНОГО РОСТА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М-6.3 ВЫБИРАЕТ И РЕАЛИЗУЕТ С ИСПОЛЬЗОВАНИЕМ ИНСТРУМЕНТОВ НЕПРЕРЫВНОГО ОБРАЗОВАНИЯ ВОЗМОЖНОСТИ  РАЗВИТИЯ ПРОФЕССИОНАЛЬНЫХ КОМПЕТЕНЦИЙ И СОЦИАЛЬНЫХ НАВЫКОВ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6.4 Построение траектории личностного и профессионального развития</a:t>
                      </a:r>
                      <a:endParaRPr lang="ru-RU" sz="13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Б- 6.4. СТРОИТ ПРОФЕССИОНАЛЬНУЮ КАРЬЕРУ И ОПРЕДЕЛЯЕТ СТРАТЕГИЮ ПРОФЕССИОНАЛЬНОГО РАЗВИТИЯ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М-6.4. ВЫСТРАИВАЕТ ГИБКУЮ ПРОФЕССИОНАЛЬНУЮ ТРАЕКТОРИЮ С УЧЕТОМ НАКОПЛЕННОГО ОПЫТА ПРОФЕССИОНАЛЬНОЙ ДЕЯТЕЛЬНОСТИ, ДИНАМИЧНО ИЗМЕНЯЮЩИХСЯ ТРЕБОВАНИЙ РЫНКА ТРУДА И СТРАТЕГИИ ЛИЧНОГО РАЗВИТИЯ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4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5228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ПРЕДЛАГАЕМЫЕ ИНДИКАТОРЫ 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УК-7, УК-8  МАЙ 2018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0490"/>
              </p:ext>
            </p:extLst>
          </p:nvPr>
        </p:nvGraphicFramePr>
        <p:xfrm>
          <a:off x="107503" y="522843"/>
          <a:ext cx="8853742" cy="625122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88232"/>
                <a:gridCol w="6765510"/>
              </a:tblGrid>
              <a:tr h="322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РУБРИКАТОР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БАКАЛАВР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</a:tr>
              <a:tr h="496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</a:rPr>
                        <a:t>7. ЗДОРОВЬЕСБЕРЕЖЕНИЕ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</a:rPr>
                        <a:t>УК-7. СПОСОБЕН ПОДДЕРЖИВАТЬ ДОЛЖНЫЙ УРОВЕНЬ ФИЗИЧЕСКОЙ ПОДГОТОВЛЕННОСТИ ДЛЯ ОБЕСПЕЧЕНИЯ ПОЛНОЦЕННОЙ СОЦИАЛЬНОЙ И ПРОФЕССИОНАЛЬНОЙ ДЕЯТЕЛЬНОСТИ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25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Arial Narrow" panose="020B0606020202030204" pitchFamily="34" charset="0"/>
                        </a:rPr>
                        <a:t>7.1. </a:t>
                      </a:r>
                      <a:r>
                        <a:rPr lang="ru-RU" sz="1400" i="1" dirty="0" err="1" smtClean="0">
                          <a:effectLst/>
                          <a:latin typeface="Arial Narrow" panose="020B0606020202030204" pitchFamily="34" charset="0"/>
                        </a:rPr>
                        <a:t>Здоровьесберегающие</a:t>
                      </a:r>
                      <a:r>
                        <a:rPr lang="ru-RU" sz="1400" i="1" dirty="0" smtClean="0">
                          <a:effectLst/>
                          <a:latin typeface="Arial Narrow" panose="020B0606020202030204" pitchFamily="34" charset="0"/>
                        </a:rPr>
                        <a:t>  технологии</a:t>
                      </a:r>
                      <a:endParaRPr lang="ru-RU" sz="14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</a:rPr>
                        <a:t>Б--7.1. ВЫБИРАЕТ ЗДОРОВЬЕСБЕРЕГАЮЩИЕ ТЕХНОЛОГИИ ДЛЯ ПОДДЕРЖАНИЯ ЗДОРОВОГО ОБРАЗА ЖИЗНИ С УЧЕТОМ ФИЗИОЛОГИЧЕСКИХ ОСОБЕННОСТЕЙ ОРГАНИЗМА  И</a:t>
                      </a:r>
                      <a:r>
                        <a:rPr lang="ru-RU" sz="1300" b="1" baseline="0" dirty="0" smtClean="0">
                          <a:effectLst/>
                          <a:latin typeface="Arial Narrow" panose="020B0606020202030204" pitchFamily="34" charset="0"/>
                        </a:rPr>
                        <a:t> УСЛОВИЙ РЕАЛИЗАЦИИ ПРОФЕССИОНАЛЬНОЙ ДЕЯТЕЛЬНОСТИ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Arial Narrow" panose="020B0606020202030204" pitchFamily="34" charset="0"/>
                        </a:rPr>
                        <a:t>7.2  Обеспечение работоспособности</a:t>
                      </a:r>
                      <a:endParaRPr lang="ru-RU" sz="14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Б-7.2.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ПЛАНИРУЕТ СВОЕ РАБОЧЕЕ И СВОБОДНОЕ ВРЕМЯ ДЛЯ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ОПТИМАЛЬНОГО СОЧЕТАНИЯ ФИЗИЧЕСКОЙ И УМСТВЕННОЙ НАГРУЗКИ И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ОБЕСПЕЧЕНИЯ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РАБОТОСПОСОБНОСТИ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0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Arial Narrow" panose="020B0606020202030204" pitchFamily="34" charset="0"/>
                        </a:rPr>
                        <a:t>7.3  Нормы здорового образа жизни</a:t>
                      </a:r>
                      <a:endParaRPr lang="ru-RU" sz="14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</a:rPr>
                        <a:t>Б-7.3. СОБЛЮДАЕТ И ПРОПАГАНДИРУЕТ НОРМЫ ЗДОРОВОГО ОБРАЗА ЖИЗНИ В РАЗЛИЧНЫХ ЖИЗНЕННЫХ СИТУАЦИЯХ И В ПРОФЕССИОНАЛЬНОЙ ДЕЯТЕЛЬНОСТИ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effectLst/>
                          <a:latin typeface="Arial Narrow" panose="020B0606020202030204" pitchFamily="34" charset="0"/>
                        </a:rPr>
                        <a:t>8. БЕЗОПАСНОСТЬ ЖИЗНЕДЕЯТЕЛЬНОСТИ</a:t>
                      </a:r>
                      <a:endParaRPr lang="ru-RU" sz="1300" i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УК-8. СПОСОБЕН СОЗДАВАТЬ И ПОДДЕРЖИВАТЬ БЕЗОПАСНЫЕ УСЛОВИЯ ЖИЗНЕДЕЯТЕЛЬНОСТИ, В ТОМ ЧИСЛЕ ПРИ ВОЗНИКНОВЕНИИ ЧРЕЗВЫЧАЙНЫХ СИТУАЦИЙ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73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Arial Narrow" panose="020B0606020202030204" pitchFamily="34" charset="0"/>
                        </a:rPr>
                        <a:t>8.1. Анализ</a:t>
                      </a:r>
                      <a:r>
                        <a:rPr lang="ru-RU" sz="1400" i="1" baseline="0" dirty="0" smtClean="0">
                          <a:effectLst/>
                          <a:latin typeface="Arial Narrow" panose="020B0606020202030204" pitchFamily="34" charset="0"/>
                        </a:rPr>
                        <a:t> влияния среды обитания</a:t>
                      </a:r>
                      <a:endParaRPr lang="ru-RU" sz="14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5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Б-8.1.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АНАЛИЗИРУЕТ ФАКТОРЫ ВРЕДНОГО ВЛИЯНИЯ ЭЛЕМЕНТОВ  СРЕДЫ ОБИТАНИЯ (ТЕХНИЧЕСКИХ СРЕДСТВ, ТЕХНОЛОГИЧЕСКИХ ПРОЦЕССОВ, МАТЕРИАЛОВ, ЗДАНИЙ И СООРУЖЕНИЙ, ПРИРОДНЫХ И СОЦИАЛЬНЫХ ЯВЛЕНИЙ);</a:t>
                      </a:r>
                      <a:endParaRPr lang="ru-RU" sz="13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56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Arial Narrow" panose="020B0606020202030204" pitchFamily="34" charset="0"/>
                        </a:rPr>
                        <a:t>8.2. Опасные</a:t>
                      </a:r>
                      <a:r>
                        <a:rPr lang="ru-RU" sz="1400" i="1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i="1" baseline="0" smtClean="0">
                          <a:effectLst/>
                          <a:latin typeface="Arial Narrow" panose="020B0606020202030204" pitchFamily="34" charset="0"/>
                        </a:rPr>
                        <a:t>и вредные факторы</a:t>
                      </a:r>
                      <a:endParaRPr lang="ru-RU" sz="14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Б-8.2.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ИДЕНТИФИЦИРУЕТ ОПАСНЫЕ И ВРЕДНЫЕ ФАКТОРЫ В РАМКАХ ОСУЩЕСТВЛЯЕМОЙ ДЕЯТЕЛЬНОСТИ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70805">
                <a:tc>
                  <a:txBody>
                    <a:bodyPr/>
                    <a:lstStyle/>
                    <a:p>
                      <a:pPr marL="0" marR="0" lvl="0" indent="0" algn="ctr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8.3.  Техника безопасности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Б-8.3.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ВЫЯВЛЯЕТ ПРОБЛЕМЫ, СВЯЗАННЫЕ С НАРУШЕНИЯМИ ТЕХНИКИ БЕЗОПАСНОСТИ НА РАБОЧЕМ МЕСТЕ; ПРЕДЛАГАЕТ  МЕРОПРИЯТИЯ</a:t>
                      </a:r>
                      <a:r>
                        <a:rPr lang="ru-RU" sz="1300" b="1" strike="sngStrike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Х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</a:rPr>
                        <a:t> ПО ПРЕДОТВРАЩЕНИЮ ЧРЕЗВЫЧАЙНЫХ СИТУАЦИЙ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896796">
                <a:tc>
                  <a:txBody>
                    <a:bodyPr/>
                    <a:lstStyle/>
                    <a:p>
                      <a:pPr marL="0" marR="0" lvl="0" indent="0" algn="ctr" defTabSz="9108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8.4. Чрезвычайные ситуации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i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Б-8.4. РАЗЪЯСНЯЕТ ПРАВИЛА ПОВЕДЕНИЯ ПРИ  ВОЗНИКНОВЕНИИ ЧРЕЗВЫЧАЙНЫХ СИТУАЦИЙ ПРИРОДНОГО И ТЕХНОГЕННОГО ПРОИСХОЖДЕНИЯ; ОКАЗЫВАЕТ ПЕРВУЮ ПОМОЩЬ, ОПИСЫВАЕТ СПОСОБЫ УЧАСТИЯ В ВОССТАНОВИТЕЛЬНЫХ МЕРОПРИЯТИЯХ. </a:t>
                      </a:r>
                      <a:endParaRPr lang="ru-RU" sz="13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16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62" y="0"/>
            <a:ext cx="8856984" cy="430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ПРОВЕРОЧНЫЕ СХЕМЫ КАК ЭТАП РАЗРАБОТКИ ИНДИКАТОРОВ</a:t>
            </a:r>
            <a:endParaRPr lang="ru-RU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75735"/>
              </p:ext>
            </p:extLst>
          </p:nvPr>
        </p:nvGraphicFramePr>
        <p:xfrm>
          <a:off x="44338" y="466915"/>
          <a:ext cx="8916908" cy="60605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3177"/>
                <a:gridCol w="6563731"/>
              </a:tblGrid>
              <a:tr h="5138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УК-1 СПОСОБЕН ОСУЩЕСТВЛЯТЬ ПОИСК, КРИТИЧЕСКИЙ АНАЛИЗ ИНФОРМАЦИИ, ПРИМЕНЯТЬ СИСТЕМНЫЙ ПОДХОД ДЛЯ РЕШЕНИЯ ПОСТАВЛЕННЫХ ЗАДАЧ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Б-1.1. Анализирует задачу, выделяя ее базовые составляющие;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</a:t>
                      </a:r>
                      <a:r>
                        <a:rPr lang="ru-RU" sz="11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i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для проведения анализа;</a:t>
                      </a:r>
                      <a:r>
                        <a:rPr lang="ru-RU" sz="1300" b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2)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требования к проведению анализа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</a:t>
                      </a:r>
                      <a:r>
                        <a:rPr lang="ru-RU" sz="115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150" b="1" i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 </a:t>
                      </a:r>
                      <a:r>
                        <a:rPr lang="ru-RU" sz="12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провести декомпозицию задачи;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 провести  </a:t>
                      </a:r>
                      <a:r>
                        <a:rPr lang="ru-RU" sz="12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анализ базовых составляющих задачи в соответствии с заданными требованиями;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обосновать выводы из результатов анализа</a:t>
                      </a:r>
                    </a:p>
                  </a:txBody>
                  <a:tcPr marL="114300" marR="114300" marT="0" marB="0"/>
                </a:tc>
              </a:tr>
              <a:tr h="89494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Б-1.2. Определяет, интерпретирует и ранжирует информацию, требуемую для решения поставленной задачи;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</a:t>
                      </a:r>
                      <a:r>
                        <a:rPr lang="ru-RU" sz="1200" b="1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исследования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</a:t>
                      </a:r>
                      <a:r>
                        <a:rPr lang="ru-RU" sz="125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50" b="1" i="0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1)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составить перечень элементов информации,  необходимых для решения задачи; 2)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обосновать актуальность использования представленных элементов информации;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3) ранжировать элементы информации по степени важности для решения задачи</a:t>
                      </a:r>
                      <a:endParaRPr lang="ru-RU" sz="125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Б-1.3. осуществляет поиск информации для решения поставленной задачи по различным типам запросов;</a:t>
                      </a: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08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исследования</a:t>
                      </a:r>
                    </a:p>
                    <a:p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ТРЕБУЕТСЯ: </a:t>
                      </a:r>
                      <a:r>
                        <a:rPr kumimoji="0" lang="ru-RU" sz="12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 сформулировать проблему, для которой важно решение  поставленной задачи; 2) обосновать актуальность  информационного поиска в контексте выделенной проблемы;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3) составить варианты запросов  для поиска каждого элемента информации;-4)</a:t>
                      </a:r>
                      <a:r>
                        <a:rPr lang="ru-RU" sz="125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осуществить поиск и отобрать информацию для последующей обработки </a:t>
                      </a:r>
                    </a:p>
                  </a:txBody>
                  <a:tcPr/>
                </a:tc>
              </a:tr>
              <a:tr h="15039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Б-1.4. при обработке информации отличает факты от мнений, интерпретаций, оценок, формирует собственные мнения и суждения, аргументирует свои выводы и точку зрения, </a:t>
                      </a:r>
                      <a:endParaRPr lang="ru-RU" sz="1150" b="1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ПРЕДЛАГАЕТСЯ</a:t>
                      </a:r>
                      <a:r>
                        <a:rPr lang="ru-RU" sz="1200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информация, содержащая, наряду с фактами, противоречивые сведения, непроверенные данные, мнения различных авторов и интерпретацию данных из разных источников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ТРЕБУЕТСЯ:</a:t>
                      </a: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1) систематизировать предложенную информацию (факты, противоречивые сведения, непроверенные данные, мнения и интерпретацию данных);</a:t>
                      </a:r>
                      <a:r>
                        <a:rPr lang="ru-RU" sz="125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2) определить основные понятия, содержащиеся в информации ;</a:t>
                      </a:r>
                    </a:p>
                    <a:p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3)</a:t>
                      </a:r>
                      <a:r>
                        <a:rPr lang="ru-RU" sz="125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50" b="1" dirty="0" smtClean="0">
                          <a:latin typeface="Arial Narrow" panose="020B0606020202030204" pitchFamily="34" charset="0"/>
                        </a:rPr>
                        <a:t>соотнести  содержащиеся в информации факты с основными понятиями,</a:t>
                      </a:r>
                    </a:p>
                    <a:p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4) изложить и аргументировать собственное мнение по  рассматриваемым вопросам</a:t>
                      </a:r>
                      <a:endParaRPr lang="ru-RU" sz="125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Б-1.5. рассматривает и предлагает возможные варианты решения поставленной задачи, оценивая их достоинства и недостатки</a:t>
                      </a:r>
                      <a:endParaRPr lang="ru-RU" sz="1150" b="1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0652" marR="60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ЗАДАЕМ:</a:t>
                      </a:r>
                      <a:r>
                        <a:rPr lang="ru-RU" sz="1200" b="1" i="0" baseline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1300" b="1" i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задачу исследования,</a:t>
                      </a:r>
                      <a:r>
                        <a:rPr lang="ru-RU" sz="1300" b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ru-RU" sz="1300" b="1" baseline="0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варианты решения поставленной задачи,  включающие гипотезы соответствующих научных исследований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ТРЕБУЕТСЯ</a:t>
                      </a:r>
                      <a:r>
                        <a:rPr lang="ru-RU" sz="1150" b="1" i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рассмотреть гипотезы научных исследований, направленных на решение поставленной задачи,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выделить из предложенных вариантов те, которые могут быть использованы для решения поставленной задачи с обоснованием непригодности остальных вариантов, 3)</a:t>
                      </a:r>
                      <a:r>
                        <a:rPr lang="ru-RU" sz="1250" b="1" baseline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5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рассмотреть достоинства и недостатки каждого из выбранных вариантов;</a:t>
                      </a:r>
                      <a:endParaRPr lang="ru-RU" sz="125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17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1319" y="116632"/>
            <a:ext cx="820891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РАСПРЕДЕЛЕНИЕ ИНДИКАТОРОВ ДОСТИЖЕНИЯ КОМПЕТЕНЦИЙ  ПО БАЗОВЫМ УЧЕБНЫМ ДИСЦИПЛИНАМ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УК-1 СПОСОБЕН ОСУЩЕСТВЛЯТЬ ПОИСК, КРИТИЧЕСКИЙ АНАЛИЗ ИНФОРМАЦИИ, ПРИМЕНЯТЬ СИСТЕМНЫЙ ПОДХОД ДЛЯ РЕШЕНИЯ ПОСТАВЛЕННЫХ ЗАДАЧ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35321"/>
              </p:ext>
            </p:extLst>
          </p:nvPr>
        </p:nvGraphicFramePr>
        <p:xfrm>
          <a:off x="439381" y="1844824"/>
          <a:ext cx="8253809" cy="4771136"/>
        </p:xfrm>
        <a:graphic>
          <a:graphicData uri="http://schemas.openxmlformats.org/drawingml/2006/table">
            <a:tbl>
              <a:tblPr/>
              <a:tblGrid>
                <a:gridCol w="8253809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УК-1.1.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АНАЛИЗИРУЕТ ЗАДАЧУ, ВЫДЕЛЯЯ ЕЕ БАЗОВЫЕ СОСТАВЛЯЮЩИЕ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- 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ФИЛОСОФИЯ, ИСТОРИЯ, ЛОГИКА </a:t>
                      </a: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ВЫСШАЯ МАТЕМАТИКА, ТЕОРИЯ ВЕРОЯТНОСТЕЙ И МАТЕМАТИЧЕСКАЯ СТАТИСТИКА</a:t>
                      </a:r>
                      <a:endParaRPr lang="ru-RU" sz="14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УК-1.2. 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ОПРЕДЕЛЯЕТ И РАНЖИРУЕТ ИНФОРМАЦИЮ, ТРЕБУЕМУЮ ДЛЯ РЕШЕНИЯ ПОСТАВЛЕННОЙ ЗАДАЧИ -</a:t>
                      </a:r>
                      <a:r>
                        <a:rPr lang="ru-RU" sz="1400" b="1" i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СОВРЕМЕННЫЕ ИНФОРМАЦИОННЫЕ ТЕХНОЛОГИИ В СОЦИАЛЬНЫХ НАУКАХ, ИСТОРИЯ</a:t>
                      </a:r>
                      <a:endParaRPr lang="ru-RU" sz="14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УК-1.3. ОСУЩЕСТВЛЯЕТ ПОИСК ИНФОРМАЦИИ ДЛЯ РЕШЕНИЯ ПОСТАВЛЕННОЙ ЗАДАЧИ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СОВРЕМЕННЫЕ ИНФОРМАЦИОННЫЕ ТЕХНОЛОГИИ В СОЦИАЛЬНЫХ НАУКАХ, ИНОСТРАННЫЙ ЯЗЫК, ИСТОРИЯ</a:t>
                      </a: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, ВЫСШАЯ МАТЕМАТИКА, ТЕОРИЯ ВЕРОЯТНОСТЕЙ И МАТЕМАТИЧЕСКАЯ СТАТИСТИКА</a:t>
                      </a:r>
                      <a:endParaRPr lang="ru-RU" sz="14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УК-1.4. ПРИ ОБРАБОТКЕ ИНФОРМАЦИИ ОТЛИЧАЕТ ФАКТЫ ОТ МНЕНИЙ, ИНТЕРПРЕТАЦИЙ, ОЦЕНОК, ФОРМИРУЕТ СОБСТВЕННЫЕ МНЕНИЯ И СУЖДЕНИЯ, АРГУМЕНТИРУЕТ СВОИ ВЫВОДЫ -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ФИЛОСОФИЯ, ИСТОРИЯ, ЛОГИКА</a:t>
                      </a: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ВЫСШАЯ МАТЕМАТИКА, ТЕОРИЯ ВЕРОЯТНОСТЕЙ И МАТЕМАТИЧЕСКАЯ СТАТИСТИКА</a:t>
                      </a:r>
                      <a:endParaRPr lang="ru-RU" sz="1400" dirty="0" smtClean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УК-1.5.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РАССМАТРИВАЕТ ВОЗМОЖНЫЕ ВАРИАНТЫ РЕШЕНИЯ ЗАДАЧИ, ОЦЕНИВАЯ ИХ ДОСТОИНСТВА И НЕДОСТАТКИ –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ЛОГИКА, ИСТОРИЯ, </a:t>
                      </a:r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ВЫСШАЯ МАТЕМАТИКА, ТЕОРИЯ ВЕРОЯТНОСТЕЙ И МАТЕМАТИЧЕСКАЯ СТАТИСТИКА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РАЗВИТИЕ ВСЕХ ПЕРЕЧИСЛЕННЫХ ИНДИКАТОРОВ КОМПЕТЕНЦИИ УК-1 НЕОБХОДИМО ПРЕДУСМОТРЕТЬ ВО ВСЕХ БАЗОВЫХ ПРОФЕССИОНАЛЬНЫХ ДИСЦИПЛИНАХ!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023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992" y="836712"/>
            <a:ext cx="8784976" cy="57400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-  </a:t>
            </a:r>
            <a:r>
              <a:rPr lang="ru-RU" sz="1600" b="1" dirty="0">
                <a:latin typeface="Arial Narrow" panose="020B0606020202030204" pitchFamily="34" charset="0"/>
              </a:rPr>
              <a:t>базовые и профессионально-профилированные основы философии, логики, права, экономики и истории;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принципы научного познания </a:t>
            </a:r>
            <a:r>
              <a:rPr lang="ru-RU" sz="1600" b="1" i="1" dirty="0"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основные философские идеи и категории в их историческом развитии и социально культурном аспекте; 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(Философия История)</a:t>
            </a:r>
            <a:endParaRPr lang="ru-RU" sz="1600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600" b="1" dirty="0">
                <a:latin typeface="Arial Narrow" panose="020B0606020202030204" pitchFamily="34" charset="0"/>
              </a:rPr>
              <a:t>- сущность системного подхода к анализу сложных объектов исследования 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Философия)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- </a:t>
            </a:r>
            <a:r>
              <a:rPr lang="ru-RU" sz="1600" b="1" dirty="0">
                <a:latin typeface="Arial Narrow" panose="020B0606020202030204" pitchFamily="34" charset="0"/>
              </a:rPr>
              <a:t>сущность </a:t>
            </a:r>
            <a:r>
              <a:rPr lang="ru-RU" sz="1600" b="1" dirty="0" err="1">
                <a:latin typeface="Arial Narrow" panose="020B0606020202030204" pitchFamily="34" charset="0"/>
              </a:rPr>
              <a:t>операционализации</a:t>
            </a:r>
            <a:r>
              <a:rPr lang="ru-RU" sz="1600" b="1" dirty="0">
                <a:latin typeface="Arial Narrow" panose="020B0606020202030204" pitchFamily="34" charset="0"/>
              </a:rPr>
              <a:t> понятий и ее основных составляющих 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(Философия)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сущность теоретической и экспериментальной интерпретации понятий 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</a:t>
            </a:r>
            <a:r>
              <a:rPr lang="ru-RU" sz="1600" b="1" dirty="0">
                <a:latin typeface="Arial Narrow" panose="020B0606020202030204" pitchFamily="34" charset="0"/>
              </a:rPr>
              <a:t>); 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требования, предъявляемые к гипотезам научного исследования  </a:t>
            </a:r>
            <a:r>
              <a:rPr lang="ru-RU" sz="1600" b="1" i="1" dirty="0"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виды гипотез (по содержанию, по задачам, по степени разработанности и обоснованности) </a:t>
            </a:r>
            <a:r>
              <a:rPr lang="ru-RU" sz="1600" b="1" i="1" dirty="0"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 История)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система информационного обеспечения науки и образования; 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Современные информационные технологии в социальных науках)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методы поиска информации в сети Интернет; 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(Современные информационные технологии в социальных науках)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правила библиографирования информационных источников; 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(Современные информационные технологии в социальных науках)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</a:t>
            </a:r>
            <a:r>
              <a:rPr lang="ru-RU" sz="1600" b="1" dirty="0" err="1">
                <a:latin typeface="Arial Narrow" panose="020B0606020202030204" pitchFamily="34" charset="0"/>
              </a:rPr>
              <a:t>библиометрические</a:t>
            </a:r>
            <a:r>
              <a:rPr lang="ru-RU" sz="1600" b="1" dirty="0">
                <a:latin typeface="Arial Narrow" panose="020B0606020202030204" pitchFamily="34" charset="0"/>
              </a:rPr>
              <a:t> и </a:t>
            </a:r>
            <a:r>
              <a:rPr lang="ru-RU" sz="1600" b="1" dirty="0" err="1">
                <a:latin typeface="Arial Narrow" panose="020B0606020202030204" pitchFamily="34" charset="0"/>
              </a:rPr>
              <a:t>наукометрические</a:t>
            </a:r>
            <a:r>
              <a:rPr lang="ru-RU" sz="1600" b="1" dirty="0">
                <a:latin typeface="Arial Narrow" panose="020B0606020202030204" pitchFamily="34" charset="0"/>
              </a:rPr>
              <a:t> методы анализа информационных потоков </a:t>
            </a:r>
            <a:r>
              <a:rPr lang="ru-RU" sz="1600" b="1" i="1" dirty="0"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Современные информационные технологии в социальных науках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); 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основные методы классификации и оценки информационных ресурсов </a:t>
            </a:r>
            <a:r>
              <a:rPr lang="ru-RU" sz="1600" b="1" i="1" dirty="0"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Современные информационные технологии в социальных науках)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основные положения, теоретические принципы и методологические принципы логики  </a:t>
            </a:r>
            <a:r>
              <a:rPr lang="ru-RU" sz="1600" b="1" i="1" dirty="0"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Логика)</a:t>
            </a:r>
          </a:p>
          <a:p>
            <a:endParaRPr lang="ru-RU" sz="1500" b="1" i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61" y="69683"/>
            <a:ext cx="909903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РЕСУРСНАЯ БАЗА КОМПЕТЕНЦИИ УК-1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ЗНАНИЯ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5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22" y="162967"/>
            <a:ext cx="8827137" cy="6537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РЕАЛИЗАЦИЯ КОМПЕТЕНТНОСТНОГО ПОДХОДА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59" y="5243162"/>
            <a:ext cx="934038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9" y="2561161"/>
            <a:ext cx="131131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008489"/>
            <a:ext cx="8727419" cy="1530932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КОМПЕТЕНЦИИ</a:t>
            </a:r>
            <a:r>
              <a:rPr lang="ru-RU" b="1" dirty="0" smtClean="0"/>
              <a:t> - «КОМПЛЕКСНЫЕ ХАРАКТЕРИСТИКИ ГОТОВНОСТИ ВЫПУСКНИКА ПРИМЕНЯТЬ ПОЛУЧЕННЫЕ ЗНАНИЯ, УМЕНИЯ И ЛИЧНОСТНЫЕ КАЧЕСТВА В СТАНДАРТНЫХ И ИЗМЕНЯЮЩИХСЯ СИТУАЦИЯХ ПРОФЕССИОНАЛЬНОЙ ДЕЯТЕЛЬНОСТИ»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233267"/>
            <a:ext cx="7056784" cy="523220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«ЗНАНИЯ САМИ ПО СЕБЕ ЦЕННОСТЬ»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402291"/>
            <a:ext cx="6809009" cy="830997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r>
              <a:rPr lang="ru-RU" sz="2400" b="1" dirty="0">
                <a:ea typeface="Calibri"/>
              </a:rPr>
              <a:t>БАЗА ЛЮБОЙ КОМПЕТЕНЦИИ,  ЕЕ РЕСУРС </a:t>
            </a:r>
            <a:r>
              <a:rPr lang="ru-RU" sz="2400" b="1" dirty="0">
                <a:solidFill>
                  <a:srgbClr val="C00000"/>
                </a:solidFill>
                <a:ea typeface="Calibri"/>
              </a:rPr>
              <a:t>-  ЗНАНИЯ, УМЕНИЯ, НАВЫКИ.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465576"/>
            <a:ext cx="7200800" cy="923330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r>
              <a:rPr lang="ru-RU" b="1" dirty="0" smtClean="0">
                <a:solidFill>
                  <a:srgbClr val="515151"/>
                </a:solidFill>
                <a:latin typeface="Helvetica Neue"/>
              </a:rPr>
              <a:t>СТАНЕТ ЛИ РЕАЛИЗАЦИЯ КОМПЕТЕНТНОСТНОГО ПОДХОДА ИНСТРУМЕНТОМ РАЗВИТИЯ ИЛИ ОСТАНЕТСЯ ОЧЕРЕДНОЙ БЮРОКРАТИЧЕСКОЙ ФОРМАЛЬНОСТЬЮ?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822" y="3843156"/>
            <a:ext cx="8765390" cy="1400006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lvl="0"/>
            <a:r>
              <a:rPr lang="ru-RU" sz="1700" b="1" dirty="0">
                <a:solidFill>
                  <a:prstClr val="black"/>
                </a:solidFill>
              </a:rPr>
              <a:t>ПРИ КАЧЕСТВЕННОМ ОБРАЗОВАНИИ </a:t>
            </a:r>
            <a:r>
              <a:rPr lang="ru-RU" sz="1700" b="1" dirty="0" smtClean="0">
                <a:solidFill>
                  <a:prstClr val="black"/>
                </a:solidFill>
              </a:rPr>
              <a:t>КОМПЕТЕНЦИИ  НЕРЕДКО ФОРМИРУЮТСЯ «ВОЛЬНО </a:t>
            </a:r>
            <a:r>
              <a:rPr lang="ru-RU" sz="1700" b="1" dirty="0">
                <a:solidFill>
                  <a:prstClr val="black"/>
                </a:solidFill>
              </a:rPr>
              <a:t>ИЛИ </a:t>
            </a:r>
            <a:r>
              <a:rPr lang="ru-RU" sz="1700" b="1" dirty="0" smtClean="0">
                <a:solidFill>
                  <a:prstClr val="black"/>
                </a:solidFill>
              </a:rPr>
              <a:t>НЕВОЛЬНО» - И ЭТО ДАЕТ ОПРЕДЕЛЕННЫЙ ОПЫТ ДЛЯ РАЗВИТИЯ КОМПЕТЕНТНОСТНОГО ПОДХОДА;</a:t>
            </a:r>
          </a:p>
          <a:p>
            <a:pPr lvl="0"/>
            <a:r>
              <a:rPr lang="ru-RU" sz="1700" b="1" dirty="0" smtClean="0">
                <a:solidFill>
                  <a:prstClr val="black"/>
                </a:solidFill>
              </a:rPr>
              <a:t>В ПОВЫШЕНИИ  </a:t>
            </a:r>
            <a:r>
              <a:rPr lang="ru-RU" sz="1700" b="1" dirty="0">
                <a:solidFill>
                  <a:prstClr val="black"/>
                </a:solidFill>
              </a:rPr>
              <a:t>КАЧЕСТВА МАССОВОГО </a:t>
            </a:r>
            <a:r>
              <a:rPr lang="ru-RU" sz="1700" b="1" dirty="0" smtClean="0">
                <a:solidFill>
                  <a:prstClr val="black"/>
                </a:solidFill>
              </a:rPr>
              <a:t>ОБРАЗОВАНИЯ, КАК ОСНОВЫ УСТРАНЕНИЯ </a:t>
            </a:r>
            <a:r>
              <a:rPr lang="ru-RU" sz="1700" b="1" dirty="0">
                <a:solidFill>
                  <a:prstClr val="black"/>
                </a:solidFill>
              </a:rPr>
              <a:t>НЕРАВЕНСТВА </a:t>
            </a:r>
            <a:r>
              <a:rPr lang="ru-RU" sz="1700" b="1" dirty="0" smtClean="0">
                <a:solidFill>
                  <a:prstClr val="black"/>
                </a:solidFill>
              </a:rPr>
              <a:t>ВОЗМОЖНОСТЕЙ, ОСОБАЯ РОЛЬ ПРИНАДЛЕЖИТ ИМЕННО КОМПЕТЕНЦИЯМ </a:t>
            </a:r>
            <a:endParaRPr lang="ru-RU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6" y="956058"/>
            <a:ext cx="8784976" cy="550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-  </a:t>
            </a:r>
            <a:r>
              <a:rPr lang="ru-RU" sz="1600" b="1" dirty="0" smtClean="0">
                <a:latin typeface="Arial Narrow" panose="020B0606020202030204" pitchFamily="34" charset="0"/>
                <a:ea typeface="Calibri"/>
                <a:cs typeface="Times New Roman"/>
              </a:rPr>
              <a:t>выделять </a:t>
            </a:r>
            <a:r>
              <a:rPr lang="ru-RU" sz="1600" b="1" dirty="0">
                <a:latin typeface="Arial Narrow" panose="020B0606020202030204" pitchFamily="34" charset="0"/>
                <a:ea typeface="Calibri"/>
                <a:cs typeface="Times New Roman"/>
              </a:rPr>
              <a:t>экспериментальные данные, дополняющие теорию (принцип дополнительности) 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Философия)</a:t>
            </a:r>
          </a:p>
          <a:p>
            <a:r>
              <a:rPr lang="ru-RU" sz="1600" b="1" dirty="0" smtClean="0">
                <a:latin typeface="Arial Narrow" panose="020B0606020202030204" pitchFamily="34" charset="0"/>
                <a:ea typeface="Times New Roman"/>
              </a:rPr>
              <a:t>- </a:t>
            </a:r>
            <a:r>
              <a:rPr lang="es-ES_tradnl" sz="1600" b="1" dirty="0" smtClean="0">
                <a:latin typeface="Arial Narrow" panose="020B0606020202030204" pitchFamily="34" charset="0"/>
                <a:ea typeface="Times New Roman"/>
              </a:rPr>
              <a:t>использова</a:t>
            </a:r>
            <a:r>
              <a:rPr lang="ru-RU" sz="1600" b="1" dirty="0" err="1" smtClean="0">
                <a:latin typeface="Arial Narrow" panose="020B0606020202030204" pitchFamily="34" charset="0"/>
                <a:ea typeface="Times New Roman"/>
              </a:rPr>
              <a:t>ть</a:t>
            </a:r>
            <a:r>
              <a:rPr lang="ru-RU" sz="1600" b="1" dirty="0" smtClean="0">
                <a:latin typeface="Arial Narrow" panose="020B0606020202030204" pitchFamily="34" charset="0"/>
                <a:ea typeface="Times New Roman"/>
              </a:rPr>
              <a:t> </a:t>
            </a:r>
            <a:r>
              <a:rPr lang="es-ES_tradnl" sz="1600" b="1" dirty="0" smtClean="0">
                <a:latin typeface="Arial Narrow" panose="020B0606020202030204" pitchFamily="34" charset="0"/>
                <a:ea typeface="Times New Roman"/>
              </a:rPr>
              <a:t>современны</a:t>
            </a:r>
            <a:r>
              <a:rPr lang="ru-RU" sz="1600" b="1" dirty="0">
                <a:latin typeface="Arial Narrow" panose="020B0606020202030204" pitchFamily="34" charset="0"/>
                <a:ea typeface="Times New Roman"/>
              </a:rPr>
              <a:t>е</a:t>
            </a:r>
            <a:r>
              <a:rPr lang="es-ES_tradnl" sz="1600" b="1" dirty="0">
                <a:latin typeface="Arial Narrow" panose="020B0606020202030204" pitchFamily="34" charset="0"/>
                <a:ea typeface="Times New Roman"/>
              </a:rPr>
              <a:t> теоретически</a:t>
            </a:r>
            <a:r>
              <a:rPr lang="ru-RU" sz="1600" b="1" dirty="0">
                <a:latin typeface="Arial Narrow" panose="020B0606020202030204" pitchFamily="34" charset="0"/>
                <a:ea typeface="Times New Roman"/>
              </a:rPr>
              <a:t>е</a:t>
            </a:r>
            <a:r>
              <a:rPr lang="es-ES_tradnl" sz="1600" b="1" dirty="0">
                <a:latin typeface="Arial Narrow" panose="020B0606020202030204" pitchFamily="34" charset="0"/>
                <a:ea typeface="Times New Roman"/>
              </a:rPr>
              <a:t> концепци</a:t>
            </a:r>
            <a:r>
              <a:rPr lang="ru-RU" sz="1600" b="1" dirty="0">
                <a:latin typeface="Arial Narrow" panose="020B0606020202030204" pitchFamily="34" charset="0"/>
                <a:ea typeface="Times New Roman"/>
              </a:rPr>
              <a:t>и </a:t>
            </a:r>
            <a:r>
              <a:rPr lang="es-ES_tradnl" sz="1600" b="1" dirty="0">
                <a:latin typeface="Arial Narrow" panose="020B0606020202030204" pitchFamily="34" charset="0"/>
                <a:ea typeface="Times New Roman"/>
              </a:rPr>
              <a:t>и объяснительны</a:t>
            </a:r>
            <a:r>
              <a:rPr lang="ru-RU" sz="1600" b="1" dirty="0">
                <a:latin typeface="Arial Narrow" panose="020B0606020202030204" pitchFamily="34" charset="0"/>
                <a:ea typeface="Times New Roman"/>
              </a:rPr>
              <a:t>е</a:t>
            </a:r>
            <a:r>
              <a:rPr lang="es-ES_tradnl" sz="1600" b="1" dirty="0">
                <a:latin typeface="Arial Narrow" panose="020B0606020202030204" pitchFamily="34" charset="0"/>
                <a:ea typeface="Times New Roman"/>
              </a:rPr>
              <a:t> модел</a:t>
            </a:r>
            <a:r>
              <a:rPr lang="ru-RU" sz="1600" b="1" dirty="0">
                <a:latin typeface="Arial Narrow" panose="020B0606020202030204" pitchFamily="34" charset="0"/>
                <a:ea typeface="Times New Roman"/>
              </a:rPr>
              <a:t>и при анализе информации</a:t>
            </a:r>
            <a:r>
              <a:rPr lang="ru-RU" sz="1600" b="1" dirty="0" smtClean="0">
                <a:latin typeface="Arial Narrow" panose="020B0606020202030204" pitchFamily="34" charset="0"/>
                <a:ea typeface="Times New Roman"/>
              </a:rPr>
              <a:t>;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i="1" dirty="0" smtClean="0">
                <a:latin typeface="Arial Narrow" panose="020B0606020202030204" pitchFamily="34" charset="0"/>
              </a:rPr>
              <a:t>(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 История)</a:t>
            </a:r>
          </a:p>
          <a:p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i="1" dirty="0" smtClean="0">
                <a:latin typeface="Arial Narrow" panose="020B0606020202030204" pitchFamily="34" charset="0"/>
              </a:rPr>
              <a:t>формулировать  </a:t>
            </a:r>
            <a:r>
              <a:rPr lang="ru-RU" sz="1600" b="1" i="1" dirty="0">
                <a:latin typeface="Arial Narrow" panose="020B0606020202030204" pitchFamily="34" charset="0"/>
              </a:rPr>
              <a:t>исследовательские проблемы 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логически выстраивать последовательную содержательную 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аргументацию </a:t>
            </a:r>
            <a:r>
              <a:rPr lang="ru-RU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Философия)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- критически </a:t>
            </a: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анализировать информационные источники, научные </a:t>
            </a:r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тексты 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Философия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</a:t>
            </a:r>
            <a:r>
              <a:rPr lang="ru-RU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-  получать  </a:t>
            </a:r>
            <a:r>
              <a:rPr lang="ru-RU" sz="1600" b="1" dirty="0">
                <a:latin typeface="Arial Narrow" panose="020B0606020202030204" pitchFamily="34" charset="0"/>
              </a:rPr>
              <a:t>требуемую информацию из различных типов источников, включая Интернет и зарубежную литературу; 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Современные информационные технологии в социальных науках, Иностранный язык  - профессиональная 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сфера</a:t>
            </a:r>
            <a:r>
              <a:rPr lang="ru-RU" sz="15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 </a:t>
            </a:r>
          </a:p>
          <a:p>
            <a:r>
              <a:rPr lang="ru-RU" sz="1500" b="1" dirty="0" smtClean="0"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latin typeface="Arial Narrow" panose="020B0606020202030204" pitchFamily="34" charset="0"/>
              </a:rPr>
              <a:t>работать </a:t>
            </a:r>
            <a:r>
              <a:rPr lang="ru-RU" sz="1600" b="1" dirty="0">
                <a:latin typeface="Arial Narrow" panose="020B0606020202030204" pitchFamily="34" charset="0"/>
              </a:rPr>
              <a:t>с информацией в глобальных компьютерных сетях (</a:t>
            </a: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Современные информационные технологии в социальных науках) </a:t>
            </a:r>
            <a:endParaRPr lang="ru-RU" sz="1600" b="1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500" b="1" dirty="0" smtClean="0"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latin typeface="Arial Narrow" panose="020B0606020202030204" pitchFamily="34" charset="0"/>
              </a:rPr>
              <a:t>владеть </a:t>
            </a:r>
            <a:r>
              <a:rPr lang="ru-RU" sz="1600" b="1" dirty="0">
                <a:latin typeface="Arial Narrow" panose="020B0606020202030204" pitchFamily="34" charset="0"/>
              </a:rPr>
              <a:t>основными методами, способами и средствами получения, хранения, переработки информации, навыками работы с компьютером как средством управления информацией 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(Современные информационные технологии в социальных 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науках)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- владеть  </a:t>
            </a:r>
            <a:r>
              <a:rPr lang="ru-RU" sz="1600" b="1" dirty="0">
                <a:latin typeface="Arial Narrow" panose="020B0606020202030204" pitchFamily="34" charset="0"/>
              </a:rPr>
              <a:t>навыками статистического анализа данных 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(Теория вероятностей и математическая статистика) </a:t>
            </a:r>
            <a:endParaRPr lang="ru-RU" sz="1600" b="1" i="1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latin typeface="Arial Narrow" panose="020B0606020202030204" pitchFamily="34" charset="0"/>
              </a:rPr>
              <a:t>владеть</a:t>
            </a:r>
            <a:r>
              <a:rPr lang="ru-RU" sz="1600" b="1" dirty="0">
                <a:latin typeface="Arial Narrow" panose="020B0606020202030204" pitchFamily="34" charset="0"/>
              </a:rPr>
              <a:t>: методами логического анализа различного рода рассуждений, навыками ведения дискуссии и полемики (</a:t>
            </a:r>
            <a:r>
              <a:rPr lang="ru-RU" sz="16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Логика</a:t>
            </a:r>
            <a:r>
              <a:rPr lang="ru-RU" sz="1600" b="1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 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- выявлять </a:t>
            </a:r>
            <a:r>
              <a:rPr lang="ru-RU" sz="1600" b="1" dirty="0">
                <a:latin typeface="Arial Narrow" panose="020B0606020202030204" pitchFamily="34" charset="0"/>
              </a:rPr>
              <a:t>логическую структуру понятий, суждений и умозаключений, определять их вид  и логическую корректность  </a:t>
            </a:r>
            <a:r>
              <a:rPr lang="ru-RU" sz="1600" b="1" i="1" dirty="0">
                <a:latin typeface="Arial Narrow" panose="020B0606020202030204" pitchFamily="34" charset="0"/>
              </a:rPr>
              <a:t>(Логика</a:t>
            </a:r>
            <a:r>
              <a:rPr lang="ru-RU" sz="1600" b="1" i="1" dirty="0" smtClean="0">
                <a:latin typeface="Arial Narrow" panose="020B0606020202030204" pitchFamily="34" charset="0"/>
              </a:rPr>
              <a:t>)</a:t>
            </a:r>
          </a:p>
          <a:p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6894"/>
            <a:ext cx="878497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РЕСУРСНАЯ БАЗА КОМПЕТЕНЦИИ УК-1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УМЕНИЯ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8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682" y="1124744"/>
            <a:ext cx="8701256" cy="5268109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200" b="1" dirty="0">
                <a:solidFill>
                  <a:srgbClr val="002060"/>
                </a:solidFill>
                <a:ea typeface="Calibri"/>
                <a:cs typeface="Times New Roman"/>
              </a:rPr>
              <a:t>КЛЮЧЕВЫЕ ВОПРОСЫ РАЗРАБОТКИ ОБРАЗОВАТЕЛЬНОЙ ПРОГРАММЫ</a:t>
            </a:r>
          </a:p>
          <a:p>
            <a:pPr marL="341556" indent="-341556" algn="just">
              <a:spcAft>
                <a:spcPts val="600"/>
              </a:spcAft>
              <a:buFont typeface="Symbol"/>
              <a:buChar char=""/>
            </a:pPr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ИНДИКАТОРЫ ДОСТИЖЕНИЯ КОМПЕТЕНЦИЙ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(ДЕСКРИПТОРЫ </a:t>
            </a:r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КОМПЕТЕНЦИЙ);</a:t>
            </a:r>
          </a:p>
          <a:p>
            <a:pPr marL="341556" indent="-341556" algn="just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srgbClr val="002060"/>
                </a:solidFill>
                <a:ea typeface="Calibri"/>
                <a:cs typeface="Times New Roman"/>
              </a:rPr>
              <a:t>СООТНЕСЕНИЕ КОМПЕТЕНЦИЙ С ПРОФЕССИОНАЛЬНЫМИ СТАНДАРТАМИ;</a:t>
            </a:r>
          </a:p>
          <a:p>
            <a:pPr marL="341556" indent="-341556" algn="just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srgbClr val="002060"/>
                </a:solidFill>
                <a:ea typeface="Calibri"/>
                <a:cs typeface="Times New Roman"/>
              </a:rPr>
              <a:t>СТРУКТУРА И СОДЕРЖАНИЕ ОБРАЗОВАТЕЛЬНОЙ ПРОГРАММЫ; </a:t>
            </a:r>
          </a:p>
          <a:p>
            <a:pPr marL="341556" indent="-341556" algn="just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srgbClr val="002060"/>
                </a:solidFill>
                <a:ea typeface="Calibri"/>
                <a:cs typeface="Times New Roman"/>
              </a:rPr>
              <a:t>КАРТА КОМПЕТЕНЦИЙ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 РАСПРЕДЕЛЕНИЕМ ИНДИКАТОРОВ ДОСТИЖЕНИЯ КОМПЕТЕНЦИЙ ПО ЭЛЕМЕНТАМ ПРОГРАММЫ</a:t>
            </a:r>
            <a:r>
              <a:rPr lang="ru-RU" b="1" i="1" dirty="0" smtClean="0">
                <a:solidFill>
                  <a:srgbClr val="C00000"/>
                </a:solidFill>
                <a:ea typeface="Calibri"/>
                <a:cs typeface="Times New Roman"/>
              </a:rPr>
              <a:t>;</a:t>
            </a:r>
          </a:p>
          <a:p>
            <a:pPr marL="341556" indent="-341556" algn="just">
              <a:spcAft>
                <a:spcPts val="600"/>
              </a:spcAft>
              <a:buFont typeface="Symbol"/>
              <a:buChar char=""/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БАЗОВЫЕ УЧЕБНЫЕ ДИСЦИПЛИНЫ</a:t>
            </a:r>
            <a:r>
              <a:rPr lang="ru-RU" dirty="0" smtClean="0">
                <a:solidFill>
                  <a:srgbClr val="002060"/>
                </a:solidFill>
                <a:ea typeface="Calibri"/>
                <a:cs typeface="Times New Roman"/>
              </a:rPr>
              <a:t>;</a:t>
            </a:r>
          </a:p>
          <a:p>
            <a:pPr marL="341556" indent="-341556" algn="just"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srgbClr val="002060"/>
                </a:solidFill>
                <a:ea typeface="Calibri"/>
                <a:cs typeface="Times New Roman"/>
              </a:rPr>
              <a:t>ПРОФЕССИОНАЛЬНЫЕ КОМПЕТЕНЦИИ И ВАРИАТИВНАЯ ЧАСТЬ ПРОГРАММЫ;</a:t>
            </a:r>
          </a:p>
          <a:p>
            <a:pPr marL="341556" indent="-341556" algn="just">
              <a:spcAft>
                <a:spcPts val="1200"/>
              </a:spcAft>
              <a:buFont typeface="Symbol"/>
              <a:buChar char=""/>
            </a:pPr>
            <a:r>
              <a:rPr lang="ru-RU" dirty="0" smtClean="0">
                <a:solidFill>
                  <a:srgbClr val="002060"/>
                </a:solidFill>
                <a:ea typeface="Calibri"/>
                <a:cs typeface="Times New Roman"/>
              </a:rPr>
              <a:t>ОЦЕНИВАНИЕ ИНДИКАТОРОВ ДОСТИЖЕНИЯ КОМПЕТЕНЦИЙ.</a:t>
            </a:r>
          </a:p>
          <a:p>
            <a:pPr algn="just">
              <a:spcAft>
                <a:spcPts val="1200"/>
              </a:spcAft>
            </a:pPr>
            <a:r>
              <a:rPr lang="ru-RU" sz="2200" b="1" dirty="0">
                <a:solidFill>
                  <a:srgbClr val="002060"/>
                </a:solidFill>
                <a:ea typeface="Calibri"/>
                <a:cs typeface="Times New Roman"/>
              </a:rPr>
              <a:t>ВСЕ 6 КЛЮЧЕВЫХ ВОПРОСОВ ВЗАИМОСВЯЗАНЫ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>– </a:t>
            </a:r>
            <a:r>
              <a:rPr lang="ru-RU" sz="2000" dirty="0">
                <a:solidFill>
                  <a:srgbClr val="002060"/>
                </a:solidFill>
                <a:ea typeface="Calibri"/>
                <a:cs typeface="Times New Roman"/>
              </a:rPr>
              <a:t>ЭТО  ДОЛЖНО БЫТЬ ОТРАЖЕНО В ПРОГРАММЕ</a:t>
            </a:r>
          </a:p>
          <a:p>
            <a:pPr algn="just">
              <a:spcAft>
                <a:spcPts val="1200"/>
              </a:spcAft>
            </a:pPr>
            <a:r>
              <a:rPr lang="ru-RU" sz="17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ОСНОВА ВЗАИМОСВЯЗИ – </a:t>
            </a:r>
            <a:r>
              <a:rPr lang="ru-RU" sz="1700" b="1" dirty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ИНДИКАТОРЫ ДОСТИЖЕНИЯ КОМПЕТЕНЦИЙ (СООТНЕСЕННЫЕ С ТРУДОВЫМИ ФУНКЦИЯМИ ПС)</a:t>
            </a:r>
            <a:endParaRPr lang="ru-RU" sz="1700" dirty="0">
              <a:solidFill>
                <a:srgbClr val="FF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762" y="0"/>
            <a:ext cx="8827137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600" b="1" dirty="0">
                <a:solidFill>
                  <a:srgbClr val="002060"/>
                </a:solidFill>
                <a:ea typeface="Calibri"/>
                <a:cs typeface="Times New Roman"/>
              </a:rPr>
              <a:t>РЕАЛИЗАЦИЯ КОМПЕТЕНТНОСТНО-ОРИЕНТИРОВАННОГО ПОДХОДА К  РЕЗУЛЬТАТАМ ОБРАЗОВАНИЯ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71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00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030413"/>
            <a:ext cx="3213100" cy="177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-184610"/>
            <a:ext cx="184730" cy="3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83" tIns="45533" rIns="91083" bIns="45533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9461" name="Picture 12" descr="SNV38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6" y="0"/>
            <a:ext cx="3986213" cy="239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SNV386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52" y="3650289"/>
            <a:ext cx="1415129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DSC00740 - копи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/>
          <a:stretch/>
        </p:blipFill>
        <p:spPr bwMode="auto">
          <a:xfrm>
            <a:off x="92365" y="4092471"/>
            <a:ext cx="2616447" cy="161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164911"/>
            <a:ext cx="1930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61" y="92670"/>
            <a:ext cx="1128713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8EC13-7E7C-40B1-9DFC-3B3BE6A2B6C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1028" name="Picture 4" descr="DSCN2574"/>
          <p:cNvPicPr>
            <a:picLocks noChangeAspect="1" noChangeArrowheads="1"/>
          </p:cNvPicPr>
          <p:nvPr/>
        </p:nvPicPr>
        <p:blipFill>
          <a:blip r:embed="rId9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32" y="1905052"/>
            <a:ext cx="13335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SCN2590 - копия"/>
          <p:cNvPicPr>
            <a:picLocks noChangeAspect="1" noChangeArrowheads="1"/>
          </p:cNvPicPr>
          <p:nvPr/>
        </p:nvPicPr>
        <p:blipFill>
          <a:blip r:embed="rId10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2702" r="17366" b="19460"/>
          <a:stretch>
            <a:fillRect/>
          </a:stretch>
        </p:blipFill>
        <p:spPr bwMode="auto">
          <a:xfrm>
            <a:off x="7427494" y="3488014"/>
            <a:ext cx="1421750" cy="16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2" y="1874577"/>
            <a:ext cx="2657476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79" y="5279461"/>
            <a:ext cx="15478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26" y="3635966"/>
            <a:ext cx="1281809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r="37882" b="-1"/>
          <a:stretch/>
        </p:blipFill>
        <p:spPr bwMode="auto">
          <a:xfrm>
            <a:off x="7359061" y="1623589"/>
            <a:ext cx="1745868" cy="20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5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46" y="-171126"/>
            <a:ext cx="3025775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6" name="Picture 3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180014"/>
            <a:ext cx="162718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2" descr="C:\Users\User\Pictures\2015 ПС\DSCN3790 - копи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10" y="-97307"/>
            <a:ext cx="3322515" cy="212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0" descr="C:\Users\User\Pictures\2015 ПС\DSCN378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9" y="3771143"/>
            <a:ext cx="2236082" cy="17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C:\Users\User\Pictures\2015 ПС\DSCN3788 - копия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64" y="844601"/>
            <a:ext cx="1765288" cy="12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26" y="1641429"/>
            <a:ext cx="1604563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1613" y="963143"/>
            <a:ext cx="3096000" cy="280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Благодарим за внимание</a:t>
            </a:r>
          </a:p>
          <a:p>
            <a:r>
              <a:rPr lang="ru-RU" sz="2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Очень надеемся на  Ваше участие в разработке </a:t>
            </a:r>
            <a:r>
              <a:rPr lang="ru-RU" sz="22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индикаторов достижения  компетенций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aserova@hse.ru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mbershadskaya@hse.ru</a:t>
            </a:r>
            <a:endParaRPr lang="ru-RU" sz="24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C:\Users\маргарита\Pictures\ПУШКИН\DSCN4694 - копия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61" y="4957886"/>
            <a:ext cx="4518068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гарита\Pictures\УМО\23559958_791802080991618_146201095177745912_n - копия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81" y="5090289"/>
            <a:ext cx="1823273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0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160" y="1303630"/>
            <a:ext cx="8839644" cy="2177142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МАТРИЦЫ,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ФИКСИРУЮЩИЕ 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РАСПРЕДЕЛЕНИЕ КОМПЕТЕНЦИЙ ПО ЭЛЕМЕНТАМ ОБРАЗОВАТЕЛЬНОЙ ПРОГРАММЫ, </a:t>
            </a:r>
            <a:r>
              <a:rPr lang="ru-RU" sz="2000" b="1" dirty="0">
                <a:solidFill>
                  <a:srgbClr val="C00000"/>
                </a:solidFill>
                <a:ea typeface="Calibri"/>
                <a:cs typeface="Times New Roman"/>
              </a:rPr>
              <a:t>НЕ ДАЮТ ИНФОРМАЦИИ  О ФОРМИРОВАНИИ КОМПЕТЕНЦИЙ: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КАЖДАЯ ИЗ ЗАЯВЛЕННЫХ В ПРОГРАММЕ КОМПЕТЕНЦИЙ «ЧАСТИЧНО» ФОРМИРУЕТСЯ В ОДНОЙ-ДВУХ ДИСЦИПЛИНАХ И ОТСЫЛАЕТСЯ НА ПРАКТИКУ И ИТОГОВУЮ АТТЕСТАЦИЮ ДЛЯ ОКОНЧАТЕЛЬНОГО ФОРМИРОВАНИЯ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822" y="20"/>
            <a:ext cx="8827137" cy="121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>
            <a:spAutoFit/>
          </a:bodyPr>
          <a:lstStyle/>
          <a:p>
            <a:pPr algn="ctr">
              <a:lnSpc>
                <a:spcPct val="114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ЧТО У НАС НЕ ТАК: </a:t>
            </a:r>
            <a:r>
              <a:rPr lang="ru-RU" sz="3200" b="1" dirty="0">
                <a:solidFill>
                  <a:srgbClr val="C00000"/>
                </a:solidFill>
                <a:ea typeface="Calibri"/>
                <a:cs typeface="Times New Roman"/>
              </a:rPr>
              <a:t>МОНИТОРИНГ ОБРАЗОВАТЕЛЬНЫХ ПРОГРАММ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4452" y="3495492"/>
            <a:ext cx="7665804" cy="1246117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r>
              <a:rPr lang="ru-RU" sz="1500" b="1" i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«</a:t>
            </a:r>
            <a:r>
              <a:rPr lang="ru-RU" sz="15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Способность к критическому восприятию, обобщению, анализу профессиональной информации, постановке цели и выбору путей ее достижения» </a:t>
            </a:r>
            <a:r>
              <a:rPr lang="ru-RU" sz="1500" i="1" dirty="0">
                <a:solidFill>
                  <a:srgbClr val="0070C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формируется </a:t>
            </a:r>
            <a:r>
              <a:rPr lang="ru-RU" sz="1500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 одной –двух дисциплинах («частично»), </a:t>
            </a:r>
            <a:r>
              <a:rPr lang="ru-RU" sz="15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после чего вместе с другими </a:t>
            </a:r>
            <a:r>
              <a:rPr lang="ru-RU" sz="1500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компетенциями,  </a:t>
            </a:r>
            <a:r>
              <a:rPr lang="ru-RU" sz="15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отсылается к </a:t>
            </a:r>
            <a:r>
              <a:rPr lang="ru-RU" sz="1500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практике и к итоговой </a:t>
            </a:r>
            <a:r>
              <a:rPr lang="ru-RU" sz="15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аттестации</a:t>
            </a:r>
            <a:r>
              <a:rPr lang="ru-RU" sz="1500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.</a:t>
            </a:r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53261"/>
            <a:ext cx="102266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457" y="4772510"/>
            <a:ext cx="8814799" cy="16850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МАТРИЦА КОМПЕТЕНЦИЙ ОСТАНЕТСЯ ПУСТОЙ ФОРМАЛЬНОСТЬЮ БЕЗ ОТРАЖЕНИЯ В НЕЙ НЕ ТОЛЬКО КОМПЕТЕНЦИЙ, НО И 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ИНДИКАТОРОВ ИХ ДОСТИЖЕНИЯ 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И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С РАСПРЕДЕЛЕНИЕМ </a:t>
            </a:r>
            <a:r>
              <a:rPr lang="ru-RU" b="1" i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ИНДИКАТОРОВ ПО  БАЗОВЫМ ДИСЦИПЛИНАМ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 (С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УКАЗАНИЕМ СООТВЕТСТВУЮЩИХ ИМ ЗНАНИЙ-УМЕНИЙ-НАВЫКОВ КАК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ДЕСКРИПТОРОВ 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КОМПЕТЕНЦИЙ)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605661"/>
            <a:ext cx="102266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ИНДИКАТОРЫ ДОСТИЖЕНИЯ КОМПЕТЕНЦИЙ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952" y="1711289"/>
            <a:ext cx="8424936" cy="1938615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ТРЕБОВАНИЯ К ИНДИКАТОРАМ: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ДОСТАТОЧНОСТЬ;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 ИЗМЕРЯЕМОСТЬ;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 ЧЕТКОСТЬ ФОРМУЛИРОВОК;</a:t>
            </a:r>
          </a:p>
          <a:p>
            <a:pPr marL="569254" indent="-569254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ea typeface="Times New Roman"/>
              </a:rPr>
              <a:t>ПРЕЕМСТВЕННОСТЬ ПО УРОВНЯМ 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50" y="5085184"/>
            <a:ext cx="88344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28" y="3981871"/>
            <a:ext cx="86820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401" y="72822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ИНДИКАТОРЫ ДОСТИЖЕНИЯ КОМПЕТЕНЦИИ УТОЧНЯЮТ И РАСКРЫВАЮТ ФОРМУЛИРОВКУ КОМПЕТЕНЦИИ В ВИДЕ КОНКРЕТНЫХ ДЕЙСТВИЙ, ВЫПОЛНЯЕМЫХ </a:t>
            </a:r>
            <a:r>
              <a:rPr lang="ru-RU" sz="2000" b="1" dirty="0" smtClean="0">
                <a:solidFill>
                  <a:prstClr val="black"/>
                </a:solidFill>
              </a:rPr>
              <a:t>ВЫПУСКНИКОМ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6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12" y="116632"/>
            <a:ext cx="883482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КАК ФОРМУЛИРОВАТЬ ИНДИКАТОРЫ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275627"/>
            <a:ext cx="7848872" cy="1021556"/>
          </a:xfrm>
          <a:prstGeom prst="wedgeRoundRectCallout">
            <a:avLst>
              <a:gd name="adj1" fmla="val -7504"/>
              <a:gd name="adj2" fmla="val 790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РАЗРАБОТКА  ПЕРЕЧНЕЙ, ТРЕБУЮЩАЯ ВЫСОКОЙ КВАЛИФИКАЦИИ И ОТВЕТСТВЕННОСТИ РАЗРАБОТЧИКОВ, ВКЛЮЧАЕТ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ТРИ ПРОЦЕССА</a:t>
            </a:r>
            <a:endParaRPr lang="ru-RU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795099"/>
            <a:ext cx="7776864" cy="925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ru-RU" sz="1600" b="1" dirty="0">
                <a:solidFill>
                  <a:prstClr val="black"/>
                </a:solidFill>
                <a:latin typeface="Segoe Script" panose="020B0504020000000003" pitchFamily="34" charset="0"/>
              </a:rPr>
              <a:t>СОСТАВЛЕНИЕ ИСХОДН0ГО ПЕРЕЧНЯ</a:t>
            </a:r>
          </a:p>
          <a:p>
            <a:pPr algn="ctr">
              <a:lnSpc>
                <a:spcPts val="1920"/>
              </a:lnSpc>
            </a:pPr>
            <a:r>
              <a:rPr lang="ru-RU" sz="1600" b="1" dirty="0">
                <a:solidFill>
                  <a:prstClr val="black"/>
                </a:solidFill>
                <a:latin typeface="Segoe Script" panose="020B0504020000000003" pitchFamily="34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Segoe Script" panose="020B0504020000000003" pitchFamily="34" charset="0"/>
              </a:rPr>
              <a:t>ЭКСПЕРТНАЯ ОЦЕНКА</a:t>
            </a:r>
            <a:r>
              <a:rPr lang="ru-RU" sz="1600" b="1" dirty="0">
                <a:solidFill>
                  <a:prstClr val="black"/>
                </a:solidFill>
                <a:latin typeface="Segoe Script" panose="020B0504020000000003" pitchFamily="34" charset="0"/>
              </a:rPr>
              <a:t>)</a:t>
            </a:r>
          </a:p>
          <a:p>
            <a:pPr algn="ctr">
              <a:lnSpc>
                <a:spcPts val="1920"/>
              </a:lnSpc>
            </a:pPr>
            <a:r>
              <a:rPr lang="ru-RU" sz="1600" b="1" dirty="0">
                <a:solidFill>
                  <a:prstClr val="black"/>
                </a:solidFill>
                <a:latin typeface="Segoe Script" panose="020B0504020000000003" pitchFamily="34" charset="0"/>
              </a:rPr>
              <a:t>С РАСПРЕДЕЛЕНИЕМ ПО ЭЛЕМЕНТАМ ПРОГРАММЫ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3" y="4293096"/>
            <a:ext cx="3373951" cy="1205064"/>
          </a:xfrm>
          <a:prstGeom prst="wedgeRoundRectCallout">
            <a:avLst>
              <a:gd name="adj1" fmla="val -1669"/>
              <a:gd name="adj2" fmla="val -862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ДОПОЛНИТЕЛЬНЫЕ ИНДИКАТОРЫ 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Segoe Script" panose="020B0504020000000003" pitchFamily="34" charset="0"/>
              </a:rPr>
              <a:t>НА ОСНОВЕ АНАЛИЗА УЧЕБНЫХ ПРОГРАММ ДИСЦИПЛИН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6010" y="4293096"/>
            <a:ext cx="3970406" cy="1205064"/>
          </a:xfrm>
          <a:prstGeom prst="wedgeRoundRectCallout">
            <a:avLst>
              <a:gd name="adj1" fmla="val 37580"/>
              <a:gd name="adj2" fmla="val -8862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ДОПОЛНИТЕЛЬНЫЕ ИНДИКАТОРЫ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Segoe Script" panose="020B0504020000000003" pitchFamily="34" charset="0"/>
              </a:rPr>
              <a:t>НА ОСНОВЕ СООТНЕСЕНИЯ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Segoe Script" panose="020B0504020000000003" pitchFamily="34" charset="0"/>
              </a:rPr>
              <a:t>С ПРОФЕССИОНАЛЬНЫМ СТАНДАРТОМ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9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146" y="948270"/>
            <a:ext cx="8687949" cy="3072316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indent="455410" algn="ctr"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ea typeface="Calibri"/>
                <a:cs typeface="Times New Roman"/>
              </a:rPr>
              <a:t>СОЧЕТАНИЕ ДВУХ ОСНОВНЫХ ПОДХОДОВ  К РАЗРАБОТКЕ ИНДИКАТОРОВ ДОСТИЖЕНИЯ КОМПЕТЕНЦИЙ:</a:t>
            </a:r>
          </a:p>
          <a:p>
            <a:pPr marL="341556" indent="-341556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ru-RU" b="1" dirty="0" smtClean="0">
                <a:solidFill>
                  <a:prstClr val="black"/>
                </a:solidFill>
                <a:ea typeface="Calibri"/>
              </a:rPr>
              <a:t>ОПРЕДЕЛЕНИЕ ПЕРЕЧНЯ ИНДИКАТОРОВ ДОСТИЖЕНИЯ КАЖДОЙ ФОРМИРУЕМОЙ КОМПЕТЕНЦИИ </a:t>
            </a:r>
            <a:r>
              <a:rPr lang="ru-RU" b="1" dirty="0" smtClean="0">
                <a:solidFill>
                  <a:srgbClr val="C00000"/>
                </a:solidFill>
                <a:ea typeface="Calibri"/>
              </a:rPr>
              <a:t>НА ОСНОВЕ ЭКСПЕРТНОЙ ОЦЕНКИ </a:t>
            </a:r>
            <a:r>
              <a:rPr lang="ru-RU" b="1" dirty="0" smtClean="0">
                <a:solidFill>
                  <a:prstClr val="black"/>
                </a:solidFill>
                <a:ea typeface="Calibri"/>
              </a:rPr>
              <a:t>И РАСПРЕДЕЛЕНИЕ ИНДИКАТОРОВ ПО ЭЛЕМЕНТАМ ОБРАЗОВАТЕЛЬНОЙ ПРОГРАММЫ</a:t>
            </a:r>
          </a:p>
          <a:p>
            <a:pPr marL="341556" indent="-341556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ea typeface="Calibri"/>
              </a:rPr>
              <a:t>АНАЛИЗ СОДЕРЖАНИЯ БАЗОВЫХ УЧЕБНЫХ ДИСЦИПЛИН И ДРУГИХ ЭЛЕМЕНТОВ ОП И НА ЕГО ОСНОВЕ РАЗРАБОТКА ПРИЗНАКОВ ПРОЯВЛЕНИЯ КАЖДОЙ КОМПЕТЕНЦИИ НА РАЗЛИЧНЫХ УРОВНЯХ ЕЕ ОСВОЕНИЯ -  </a:t>
            </a:r>
            <a:r>
              <a:rPr lang="ru-RU" b="1" i="1" dirty="0" smtClean="0">
                <a:solidFill>
                  <a:prstClr val="black"/>
                </a:solidFill>
                <a:ea typeface="Calibri"/>
              </a:rPr>
              <a:t>ДЕСКРИПТОРОВ</a:t>
            </a:r>
            <a:r>
              <a:rPr lang="ru-RU" sz="1600" b="1" dirty="0">
                <a:solidFill>
                  <a:prstClr val="black"/>
                </a:solidFill>
                <a:ea typeface="Calibri"/>
              </a:rPr>
              <a:t>;</a:t>
            </a:r>
            <a:endParaRPr lang="ru-RU" sz="17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08" y="116632"/>
            <a:ext cx="885698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ИНДИКАТОРЫ ДОСТИЖЕНИЯ КОМПЕТЕНЦИЙ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732" y="4149080"/>
            <a:ext cx="8792860" cy="1923604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indent="448451" algn="just"/>
            <a:r>
              <a:rPr lang="ru-RU" sz="1700" b="1" dirty="0">
                <a:solidFill>
                  <a:srgbClr val="C00000"/>
                </a:solidFill>
                <a:ea typeface="Calibri"/>
                <a:cs typeface="Times New Roman"/>
              </a:rPr>
              <a:t>ДЛЯ УНИВЕРСАЛЬНЫХ КОМПЕТЕНЦИЙ</a:t>
            </a:r>
            <a:r>
              <a:rPr lang="ru-RU" sz="1700" b="1" dirty="0">
                <a:solidFill>
                  <a:srgbClr val="111111"/>
                </a:solidFill>
                <a:ea typeface="Calibri"/>
                <a:cs typeface="Times New Roman"/>
              </a:rPr>
              <a:t>, ОДИНАКОВЫХ ДЛЯ ВСЕХ НАПРАВЛЕНИЙ ПОДГОТОВКИ, ПРЕОБЛАДАЕТ ЭКСПЕРТНАЯ ОЦЕНКА ИНДИКАТОРОВ  С МНОГОКРАТНЫМ ПРОФЕССИОНАЛЬНЫМ ОБСУЖДЕНИЕМ В ВУЗАХ (РАЗРАБОТКА ДЕСКРИПТОРОВ ЗДЕСЬ ВТОРИЧНА).  </a:t>
            </a:r>
            <a:endParaRPr lang="ru-RU" sz="17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48451" algn="just"/>
            <a:r>
              <a:rPr lang="ru-RU" sz="1700" b="1" dirty="0">
                <a:solidFill>
                  <a:srgbClr val="C00000"/>
                </a:solidFill>
                <a:ea typeface="Calibri"/>
                <a:cs typeface="Times New Roman"/>
              </a:rPr>
              <a:t>ДЛЯ ОБЩЕПРОФЕССИОНАЛЬНЫХ КОМПЕТЕНЦИЙ</a:t>
            </a:r>
            <a:r>
              <a:rPr lang="ru-RU" sz="1700" b="1" dirty="0">
                <a:solidFill>
                  <a:srgbClr val="111111"/>
                </a:solidFill>
                <a:ea typeface="Calibri"/>
                <a:cs typeface="Times New Roman"/>
              </a:rPr>
              <a:t> КОНКРЕТНОГО  НАПРАВЛЕНИЯ ПОДГОТОВКИ, НАРЯДУ С ЭКСПЕРТНОЙ ОЦЕНКОЙ, ВАЖНАЯ РОЛЬ ПРИНАДЛЕЖИТ ОБОБЩЕНИЮ СУЩЕСТВУЮЩЕГО ОПЫТА ПРЕПОДАВАНИЯ. </a:t>
            </a:r>
            <a:endParaRPr lang="ru-RU" sz="17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523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7" y="1344278"/>
            <a:ext cx="5220072" cy="1015285"/>
          </a:xfrm>
          <a:prstGeom prst="rect">
            <a:avLst/>
          </a:prstGeom>
        </p:spPr>
        <p:txBody>
          <a:bodyPr wrap="square" lIns="91083" tIns="45533" rIns="91083" bIns="45533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СОСТАВЛЕНИЕ ПЕРЕЧНЕЙ ИНДИКАТОРОВ ДОСТИЖЕНИЯ УНИВЕРСАЛЬНЫХ КОМПЕТЕНЦИЙ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31" y="0"/>
            <a:ext cx="8856984" cy="1076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083" tIns="45533" rIns="91083" bIns="45533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УНИВЕРСАЛЬНЫЕ КОМПЕТЕНЦИИ: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РАЗРАБОТКА ИНДИКАТОРОВ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327" y="2780928"/>
            <a:ext cx="8537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НЕОБХОДИМЫЙ ЭТАП –</a:t>
            </a:r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/>
              </a:rPr>
              <a:t> ПРОВЕРОЧНЫЕ СХЕМЫ ДЛЯ КАЖДОГО ИНДИКАТОРА</a:t>
            </a:r>
            <a:endParaRPr lang="ru-RU" sz="2200" b="1" dirty="0">
              <a:solidFill>
                <a:srgbClr val="C00000"/>
              </a:solidFill>
              <a:latin typeface="Arial Narrow" panose="020B0606020202030204" pitchFamily="34" charset="0"/>
              <a:ea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6" y="1316575"/>
            <a:ext cx="1204601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3717032"/>
            <a:ext cx="90706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 РАЗРАБОТКЕ ОБОБЩЕНЫ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</a:rPr>
              <a:t>МАТЕРИАЛЫ </a:t>
            </a:r>
            <a:r>
              <a:rPr lang="ru-RU" b="1" dirty="0">
                <a:solidFill>
                  <a:prstClr val="black"/>
                </a:solidFill>
              </a:rPr>
              <a:t>АКУР</a:t>
            </a:r>
            <a:r>
              <a:rPr lang="ru-RU" b="1" dirty="0" smtClean="0">
                <a:solidFill>
                  <a:prstClr val="black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ЗАМЕЧАНИЯ И РЕКОМЕНДАЦИИ ПРЕДСТАВИТЕЛЕЙ РЯДА ВЕДУЩИХ </a:t>
            </a:r>
            <a:r>
              <a:rPr lang="ru-RU" b="1" dirty="0" smtClean="0">
                <a:solidFill>
                  <a:prstClr val="black"/>
                </a:solidFill>
              </a:rPr>
              <a:t>УНИВЕРСИТЕТОВ,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</a:rPr>
              <a:t> РЕЗУЛЬТАТЫ </a:t>
            </a:r>
            <a:r>
              <a:rPr lang="ru-RU" b="1" dirty="0">
                <a:solidFill>
                  <a:prstClr val="black"/>
                </a:solidFill>
              </a:rPr>
              <a:t>ОБСУЖДЕНИЯ С ПРЕДСТАВИТЕЛЯМИ ПЕДАГОГИЧЕСКОЙ ОБЩЕСТВЕННОСТИ НА КОНФЕРЕНЦИЯХ, СЕМИНАРАХ И В СОЦИАЛЬНЫХ СЕТЯХ. 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2400" b="1" dirty="0">
                <a:solidFill>
                  <a:srgbClr val="C00000"/>
                </a:solidFill>
              </a:rPr>
              <a:t>МЕЖДУНАРОДНОГО  ОПЫТА ОСНОВАНО НА  ИЗУЧЕНИИ МАТЕРИАЛОВ </a:t>
            </a:r>
            <a:r>
              <a:rPr lang="en-US" sz="2400" b="1" dirty="0">
                <a:solidFill>
                  <a:srgbClr val="C00000"/>
                </a:solidFill>
              </a:rPr>
              <a:t>TUNING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379" y="2380818"/>
            <a:ext cx="857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МНОГОКРАТНОЕ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ОБСУЖДЕНИЕ И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МНОГОКРАТНОЕ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КОРРЕКТИРОВАНИЕ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695729" y="1132454"/>
            <a:ext cx="2448271" cy="849110"/>
          </a:xfrm>
          <a:prstGeom prst="wedgeEllipseCallout">
            <a:avLst>
              <a:gd name="adj1" fmla="val -69812"/>
              <a:gd name="adj2" fmla="val 22007"/>
            </a:avLst>
          </a:prstGeom>
          <a:ln>
            <a:solidFill>
              <a:srgbClr val="C00000"/>
            </a:solidFill>
          </a:ln>
          <a:scene3d>
            <a:camera prst="perspectiveHeroicExtremeLeftFacing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5-8 ИНДИКАТОРОВ ДЛЯ КАЖДОЙ УК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4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090" y="1196752"/>
            <a:ext cx="8712945" cy="541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ИНИЦИАТИВНОЙ ГРУППОЙ (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БЕРШАДСКАЯ, ЗИМА, СЕРОВА, ЧЕПУРЕНКО</a:t>
            </a:r>
            <a:r>
              <a:rPr lang="ru-RU" b="1" dirty="0" smtClean="0">
                <a:solidFill>
                  <a:prstClr val="black"/>
                </a:solidFill>
                <a:ea typeface="Times New Roman"/>
                <a:cs typeface="Times New Roman"/>
              </a:rPr>
              <a:t>) РАЗРАБОТАН ВАРИАНТ ИНДИКАТОРОВ УК ПРИ ИСПОЛЬЗОВАНИИ</a:t>
            </a:r>
            <a:endParaRPr lang="ru-RU" sz="14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- </a:t>
            </a: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МАТЕРИАЛОВ </a:t>
            </a:r>
            <a:r>
              <a:rPr lang="ru-RU" sz="16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АССОЦИАЦИИ КЛАССИЧЕСКИХ УНИВЕРСИТЕТОВ РОССИИ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,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 - </a:t>
            </a: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РЕКОМЕНДАЦИЙ 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 МОСКОВСКОГО ГУМАНИТАРНОГО ПЕДАГОГИЧЕСКОГО УНИВЕРСИТЕТА, ГОСУДАРСТВЕННОГО АКАДЕМИЧЕСКОГО УНИВЕРСИТЕТА ГУМАНИТАРНЫХ НАУК, </a:t>
            </a:r>
            <a:r>
              <a:rPr lang="ru-RU" sz="1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РОССИЙСКОГО ГОСУДАРСТВЕННОГО ГУМАНИТАРНОГО УНИВЕРСИТЕТА;</a:t>
            </a:r>
            <a:endParaRPr lang="ru-RU" sz="16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457200"/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- ЗАМЕЧАНИЙ И ПРЕДЛОЖЕНИЙ 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ПРЕДСТАВИТЕЛЕЙ </a:t>
            </a:r>
            <a:r>
              <a:rPr lang="ru-RU" sz="1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НОВОСИБИРСКОГО ГОСУДАРСТВЕННОГО ТЕХНИЧЕСКОГО УНИВЕРСИТЕТА (КАФЕДРА МЕНЕДЖМЕНТА - </a:t>
            </a:r>
            <a:r>
              <a:rPr lang="ru-RU" sz="1600" b="1" i="1" dirty="0" smtClean="0">
                <a:solidFill>
                  <a:srgbClr val="0070C0"/>
                </a:solidFill>
                <a:ea typeface="Times New Roman"/>
                <a:cs typeface="Times New Roman"/>
              </a:rPr>
              <a:t>ГОРЕВА Е.С</a:t>
            </a:r>
            <a:r>
              <a:rPr lang="ru-RU" sz="1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), РОССИЙСКОГО УНИВЕРСИТЕТА ДРУЖБЫ НАРОДОВ (</a:t>
            </a:r>
            <a:r>
              <a:rPr lang="ru-RU" sz="16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MCHEDLOVA MARINA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  <a:r>
              <a:rPr lang="ru-RU" sz="1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,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 НАЦИОНАЛЬНОГО ИССЛЕДОВАТЕЛЬСКОГО УНИВЕРСИТЕТА «ВЫСШАЯ ШКОЛА ЭКОНОМИКИ» (</a:t>
            </a:r>
            <a:r>
              <a:rPr lang="ru-RU" sz="1600" b="1" i="1" dirty="0" smtClean="0">
                <a:solidFill>
                  <a:srgbClr val="0070C0"/>
                </a:solidFill>
                <a:ea typeface="Times New Roman"/>
                <a:cs typeface="Times New Roman"/>
              </a:rPr>
              <a:t>АРТАМОНОВА М.</a:t>
            </a:r>
            <a:r>
              <a:rPr lang="ru-RU" sz="1600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В</a:t>
            </a:r>
            <a:r>
              <a:rPr lang="ru-RU" sz="16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), </a:t>
            </a:r>
            <a:r>
              <a:rPr lang="ru-RU" sz="1500" b="1" dirty="0" smtClean="0">
                <a:solidFill>
                  <a:prstClr val="black"/>
                </a:solidFill>
              </a:rPr>
              <a:t>МГУ ИМ. М.В. ЛОМОНОСОВА, СОЦИОЛОГИЧЕСКИЙ УНИВЕРСИТЕТ </a:t>
            </a:r>
            <a:r>
              <a:rPr lang="ru-RU" sz="1500" b="1" i="1" dirty="0" smtClean="0">
                <a:solidFill>
                  <a:srgbClr val="0070C0"/>
                </a:solidFill>
              </a:rPr>
              <a:t>(ЗЫРЯНОВ ВЛАДИМИР ВИКТОРОВИЧ, ТЕМНОВА ЛАРИСА ВИТАЛЬЕВНА</a:t>
            </a:r>
            <a:r>
              <a:rPr lang="ru-RU" sz="1500" b="1" i="1" dirty="0" smtClean="0">
                <a:solidFill>
                  <a:srgbClr val="C00000"/>
                </a:solidFill>
              </a:rPr>
              <a:t>); </a:t>
            </a:r>
            <a:r>
              <a:rPr lang="ru-RU" sz="1500" b="1" i="1" dirty="0" smtClean="0">
                <a:solidFill>
                  <a:prstClr val="black"/>
                </a:solidFill>
              </a:rPr>
              <a:t>МОСКОВСКИЙ ГОСУДАРСТВЕННЫЙ СТРОИТЕЛЬНЫЙ УНИВЕРСИТЕТ </a:t>
            </a:r>
            <a:r>
              <a:rPr lang="ru-RU" sz="1500" b="1" i="1" dirty="0" smtClean="0">
                <a:solidFill>
                  <a:srgbClr val="0070C0"/>
                </a:solidFill>
              </a:rPr>
              <a:t>(КОРОЛЕВ ЕВГЕНИЙ ВАЛЕРЬЕВИЧ</a:t>
            </a:r>
            <a:r>
              <a:rPr lang="ru-RU" sz="1500" b="1" i="1" dirty="0" smtClean="0">
                <a:solidFill>
                  <a:prstClr val="black"/>
                </a:solidFill>
              </a:rPr>
              <a:t>); ФИНАНСОВЫЙ УНИВЕРСИТЕТ ПРИ ПРАВИТЕЛЬСТВЕ РФ (</a:t>
            </a:r>
            <a:r>
              <a:rPr lang="ru-RU" sz="1500" b="1" i="1" dirty="0" smtClean="0">
                <a:solidFill>
                  <a:srgbClr val="0070C0"/>
                </a:solidFill>
              </a:rPr>
              <a:t>ТЮРИКОВ АЛЕКСАНДР ГЕОРГИЕВИЧ</a:t>
            </a:r>
            <a:r>
              <a:rPr lang="ru-RU" sz="1500" b="1" i="1" dirty="0" smtClean="0">
                <a:solidFill>
                  <a:prstClr val="black"/>
                </a:solidFill>
              </a:rPr>
              <a:t>)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; </a:t>
            </a:r>
            <a:r>
              <a:rPr lang="ru-RU" sz="1500" b="1" i="1" dirty="0">
                <a:solidFill>
                  <a:prstClr val="black"/>
                </a:solidFill>
              </a:rPr>
              <a:t>); </a:t>
            </a:r>
            <a:r>
              <a:rPr lang="ru-RU" sz="1500" b="1" dirty="0" smtClean="0">
                <a:solidFill>
                  <a:prstClr val="black"/>
                </a:solidFill>
              </a:rPr>
              <a:t>МОСКОВСКИЙ ГОСУДАРСТВЕННЫЙ ЛИНГВИСТИЧЕСКИЙ УНИВЕРСИТЕТ, КАФЕДРА СОЦИОЛОГИИ (</a:t>
            </a:r>
            <a:r>
              <a:rPr lang="ru-RU" sz="1500" b="1" i="1" dirty="0" smtClean="0">
                <a:solidFill>
                  <a:srgbClr val="0070C0"/>
                </a:solidFill>
              </a:rPr>
              <a:t>ЛАПШОВ ВАЛЕРИЙ АЛЕКСАНДРОВИЧ, ОБРАЗЦОВ ИГОРЬ ВЛАДИМИРОВИЧ)</a:t>
            </a:r>
            <a:endParaRPr lang="ru-RU" sz="1600" b="1" i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 -</a:t>
            </a:r>
            <a:r>
              <a:rPr lang="ru-RU" sz="16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РЕЗУЛЬТАТОВ ОБСУЖДЕНИЯ 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С ПРЕДСТАВИТЕЛЯМИ ПЕДАГОГИЧЕСКОЙ ОБЩЕСТВЕННОСТИ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ru-RU" sz="24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РАБОТА ПРОДОЛЖАЕТСЯ ПРИ УЧАСТИИ ЧЕТЫРЕХ ФУМО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52"/>
            <a:ext cx="8968483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</a:rPr>
              <a:t>ИНДИКАТОРЫ ДОСТИЖЕНИЯ УНИВЕРСАЛЬНЫХ КОМПЕТЕНЦИЙ</a:t>
            </a:r>
            <a:endParaRPr lang="ru-RU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3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1580-9FEB-4D06-80EB-5FD3CFE4432F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540" y="429"/>
            <a:ext cx="8839956" cy="1038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800" b="1" kern="0" dirty="0">
                <a:solidFill>
                  <a:srgbClr val="365F91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ЧТО ТАКОЕ ИНДИКАТОРЫ ДОСТИЖЕНИЯ КОМПЕТЕНЦИЙ И ПОЧЕМУ ЗУНЫ НЕ ИНДИКАТОРЫ </a:t>
            </a:r>
            <a:endParaRPr lang="ru-RU" sz="2800" b="1" kern="0" dirty="0">
              <a:solidFill>
                <a:srgbClr val="365F91"/>
              </a:solidFill>
              <a:effectLst/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751" y="1196752"/>
            <a:ext cx="8875533" cy="969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ИНДИКАТОРЫ ДОСТИЖЕНИЯ КОМПЕТЕНЦИЙ </a:t>
            </a:r>
            <a:r>
              <a:rPr lang="ru-RU" dirty="0">
                <a:latin typeface="Arial Narrow" panose="020B0606020202030204" pitchFamily="34" charset="0"/>
                <a:ea typeface="Calibri"/>
                <a:cs typeface="Times New Roman"/>
              </a:rPr>
              <a:t>– </a:t>
            </a:r>
            <a:r>
              <a:rPr lang="ru-RU" sz="1900" b="1" i="1" dirty="0">
                <a:latin typeface="Arial Narrow" panose="020B0606020202030204" pitchFamily="34" charset="0"/>
                <a:ea typeface="Calibri"/>
                <a:cs typeface="Times New Roman"/>
              </a:rPr>
              <a:t>основные структурные элементы компетенции, раскрывающие ее сущность</a:t>
            </a:r>
            <a:r>
              <a:rPr lang="ru-RU" sz="1900" i="1" dirty="0"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  Пять – восемь индикаторов описывают компетенцию и </a:t>
            </a:r>
            <a:r>
              <a:rPr lang="ru-RU" sz="1900" b="1" i="1" dirty="0">
                <a:latin typeface="Arial Narrow" panose="020B0606020202030204" pitchFamily="34" charset="0"/>
                <a:ea typeface="Calibri"/>
                <a:cs typeface="Times New Roman"/>
              </a:rPr>
              <a:t>не повторяются в других компетенциях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.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210" y="2348880"/>
            <a:ext cx="8888687" cy="1554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ИНДИКАТОРЫ</a:t>
            </a:r>
            <a:r>
              <a:rPr lang="ru-RU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отражают </a:t>
            </a:r>
            <a:r>
              <a:rPr lang="ru-RU" sz="1900" dirty="0" err="1">
                <a:latin typeface="Arial Narrow" panose="020B0606020202030204" pitchFamily="34" charset="0"/>
                <a:ea typeface="Calibri"/>
                <a:cs typeface="Times New Roman"/>
              </a:rPr>
              <a:t>деятельностную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 структуру компетенции. Они должны быть проверяемы как в процессе формирования компетенции (текущий и промежуточный контроль, включая курсовые работы и проекты), так и при итоговой аттестации. </a:t>
            </a:r>
            <a:r>
              <a:rPr lang="ru-RU" sz="19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Разрабатываются </a:t>
            </a:r>
            <a:r>
              <a:rPr lang="ru-RU" sz="19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для </a:t>
            </a:r>
            <a:r>
              <a:rPr lang="ru-RU" sz="19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каждой компетенции на длительный срок и корректируются на основе обратной связи с вузами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586" y="4077072"/>
            <a:ext cx="8918910" cy="2431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ЗУНЫ 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«шире», чем индикаторы достижения </a:t>
            </a:r>
            <a:r>
              <a:rPr lang="ru-RU" sz="1900" dirty="0" smtClean="0">
                <a:latin typeface="Arial Narrow" panose="020B0606020202030204" pitchFamily="34" charset="0"/>
                <a:ea typeface="Calibri"/>
                <a:cs typeface="Times New Roman"/>
              </a:rPr>
              <a:t>компетенции. Это </a:t>
            </a: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ДЕСКРИПТОРЫ</a:t>
            </a:r>
            <a:r>
              <a:rPr lang="ru-RU" sz="1900" dirty="0" smtClean="0">
                <a:latin typeface="Arial Narrow" panose="020B0606020202030204" pitchFamily="34" charset="0"/>
                <a:ea typeface="Calibri"/>
                <a:cs typeface="Times New Roman"/>
              </a:rPr>
              <a:t> - признаки 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уровня освоения </a:t>
            </a:r>
            <a:r>
              <a:rPr lang="ru-RU" sz="1900" dirty="0" smtClean="0">
                <a:latin typeface="Arial Narrow" panose="020B0606020202030204" pitchFamily="34" charset="0"/>
                <a:ea typeface="Calibri"/>
                <a:cs typeface="Times New Roman"/>
              </a:rPr>
              <a:t>компетенции. Опыт 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реализации ФГОС 3+ показал, что сами по себе дескрипторы </a:t>
            </a:r>
            <a:r>
              <a:rPr lang="ru-RU" sz="1900" dirty="0" smtClean="0">
                <a:latin typeface="Arial Narrow" panose="020B0606020202030204" pitchFamily="34" charset="0"/>
                <a:ea typeface="Calibri"/>
                <a:cs typeface="Times New Roman"/>
              </a:rPr>
              <a:t>компетенции не достаточны 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для оценивания степени освоения студентом той или иной компетенции. </a:t>
            </a:r>
            <a:endParaRPr lang="ru-RU" sz="1900" dirty="0" smtClean="0"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ЗНАНИЯ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, УМЕНИЯ, НАВЫКИ </a:t>
            </a:r>
            <a:r>
              <a:rPr lang="ru-RU" sz="1900" b="1" dirty="0">
                <a:latin typeface="Arial Narrow" panose="020B0606020202030204" pitchFamily="34" charset="0"/>
                <a:ea typeface="Calibri"/>
                <a:cs typeface="Times New Roman"/>
              </a:rPr>
              <a:t>– </a:t>
            </a:r>
            <a:r>
              <a:rPr lang="ru-RU" sz="19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база компетенции</a:t>
            </a:r>
            <a:r>
              <a:rPr lang="ru-RU" sz="1900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 </a:t>
            </a:r>
            <a:r>
              <a:rPr lang="ru-RU" sz="19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Одни </a:t>
            </a:r>
            <a:r>
              <a:rPr lang="ru-RU" sz="19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и те же </a:t>
            </a:r>
            <a:r>
              <a:rPr lang="ru-RU" sz="19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ЗУНЫ необходимы </a:t>
            </a:r>
            <a:r>
              <a:rPr lang="ru-RU" sz="1900" b="1" i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для формирования различных </a:t>
            </a:r>
            <a:r>
              <a:rPr lang="ru-RU" sz="19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компетенций. </a:t>
            </a:r>
            <a:r>
              <a:rPr lang="ru-RU" sz="1900" dirty="0" smtClean="0">
                <a:latin typeface="Arial Narrow" panose="020B0606020202030204" pitchFamily="34" charset="0"/>
                <a:ea typeface="Calibri"/>
                <a:cs typeface="Times New Roman"/>
              </a:rPr>
              <a:t>Для каждой компетенции мы имеем, по сути, </a:t>
            </a:r>
            <a:r>
              <a:rPr lang="ru-RU" sz="1900" b="1" i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открытый список дескрипторов</a:t>
            </a:r>
            <a:r>
              <a:rPr lang="ru-RU" sz="1900" dirty="0" smtClean="0">
                <a:latin typeface="Arial Narrow" panose="020B0606020202030204" pitchFamily="34" charset="0"/>
                <a:ea typeface="Calibri"/>
                <a:cs typeface="Times New Roman"/>
              </a:rPr>
              <a:t>, 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что делает их </a:t>
            </a:r>
            <a:r>
              <a:rPr lang="ru-RU" sz="1900" dirty="0" err="1">
                <a:latin typeface="Arial Narrow" panose="020B0606020202030204" pitchFamily="34" charset="0"/>
                <a:ea typeface="Calibri"/>
                <a:cs typeface="Times New Roman"/>
              </a:rPr>
              <a:t>операциональное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 использование при оценке степени </a:t>
            </a:r>
            <a:r>
              <a:rPr lang="ru-RU" sz="1900" dirty="0" err="1">
                <a:latin typeface="Arial Narrow" panose="020B0606020202030204" pitchFamily="34" charset="0"/>
                <a:ea typeface="Calibri"/>
                <a:cs typeface="Times New Roman"/>
              </a:rPr>
              <a:t>сформированности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sz="1900" dirty="0" smtClean="0">
                <a:latin typeface="Arial Narrow" panose="020B0606020202030204" pitchFamily="34" charset="0"/>
                <a:ea typeface="Calibri"/>
                <a:cs typeface="Times New Roman"/>
              </a:rPr>
              <a:t>компетенций </a:t>
            </a:r>
            <a:r>
              <a:rPr lang="ru-RU" sz="1900" dirty="0">
                <a:latin typeface="Arial Narrow" panose="020B0606020202030204" pitchFamily="34" charset="0"/>
                <a:ea typeface="Calibri"/>
                <a:cs typeface="Times New Roman"/>
              </a:rPr>
              <a:t>весьма сложным</a:t>
            </a:r>
            <a:r>
              <a:rPr lang="ru-RU" sz="1900" b="1" i="1" dirty="0"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endParaRPr lang="ru-RU" sz="19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71355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8006</TotalTime>
  <Words>3690</Words>
  <Application>Microsoft Office PowerPoint</Application>
  <PresentationFormat>Экран (4:3)</PresentationFormat>
  <Paragraphs>320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10_Бумажная</vt:lpstr>
      <vt:lpstr>УНИВЕРСАЛЬНЫЕ КОМПЕТЕНЦИИ: ИНДИКАТОРЫ, ОПЫТ РАЗРАБОТКИ И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ПООП БАКАЛАВРИАТА И МАГИСТРАТУРЫ ПО СОЦИОЛОГИИ: состояние разработки,  трудности  и проблемы</dc:title>
  <dc:creator>user</dc:creator>
  <cp:lastModifiedBy>Студент НИУ ВШЭ</cp:lastModifiedBy>
  <cp:revision>682</cp:revision>
  <dcterms:created xsi:type="dcterms:W3CDTF">2017-01-01T15:40:25Z</dcterms:created>
  <dcterms:modified xsi:type="dcterms:W3CDTF">2018-05-30T13:09:53Z</dcterms:modified>
</cp:coreProperties>
</file>