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3" r:id="rId10"/>
    <p:sldId id="264" r:id="rId11"/>
    <p:sldId id="265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EE37B-295B-431A-91F3-9481F9957DC4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79143-FB34-4D89-9308-981262B1C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6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4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84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4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1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2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62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7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69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02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43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96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024A-B835-4AE1-9331-A4AF99F6C72A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A514-C9DE-4FCF-BE8F-D38FD7DD4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73529"/>
            <a:ext cx="7992888" cy="212681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Универсальные компетенции во ФГОС 3++:  часть 1.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Компетенции - индикаторы -дескрипторы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7304856" cy="131445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err="1" smtClean="0"/>
              <a:t>А.В.Серова</a:t>
            </a:r>
            <a:r>
              <a:rPr lang="ru-RU" dirty="0" smtClean="0"/>
              <a:t>, </a:t>
            </a:r>
          </a:p>
          <a:p>
            <a:pPr algn="r"/>
            <a:r>
              <a:rPr lang="ru-RU" dirty="0" smtClean="0"/>
              <a:t>советник ректора НИУ ВШЭ</a:t>
            </a:r>
          </a:p>
          <a:p>
            <a:pPr algn="r"/>
            <a:endParaRPr lang="ru-RU" dirty="0" smtClean="0"/>
          </a:p>
          <a:p>
            <a:pPr algn="r"/>
            <a:r>
              <a:rPr lang="ru-RU" b="1" dirty="0" smtClean="0"/>
              <a:t>Информационно-методический семинар АКУР, 24.05.2018 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9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Взаимосвязь компетенций : пример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900112"/>
            <a:ext cx="2314600" cy="383187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sz="2000" dirty="0" smtClean="0"/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915816" y="889306"/>
            <a:ext cx="5760640" cy="3903886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1800" dirty="0" smtClean="0"/>
              <a:t>УК-1 Способен осуществлять поиск,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критический анализ </a:t>
            </a:r>
            <a:r>
              <a:rPr lang="ru-RU" sz="1800" dirty="0" smtClean="0"/>
              <a:t>и синтез информации, применять системный подход для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решения поставленных задач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1800" dirty="0" smtClean="0"/>
              <a:t>ОПК- </a:t>
            </a:r>
            <a:r>
              <a:rPr lang="ru-RU" sz="1800" dirty="0"/>
              <a:t>2 Способность к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критическому восприятию</a:t>
            </a:r>
            <a:r>
              <a:rPr lang="ru-RU" sz="1800" dirty="0"/>
              <a:t>, обобщению,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анализу</a:t>
            </a:r>
            <a:r>
              <a:rPr lang="ru-RU" sz="1800" dirty="0"/>
              <a:t> профессиональной информации,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постановке цели и выбору путей ее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достижения</a:t>
            </a:r>
          </a:p>
          <a:p>
            <a:pPr marL="0" indent="0">
              <a:buNone/>
            </a:pP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ПК-1 (НИД) способность самостоятельно формулировать цели,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ставить конкретные задачи </a:t>
            </a:r>
            <a:r>
              <a:rPr lang="ru-RU" sz="1400" dirty="0" smtClean="0"/>
              <a:t>научных исследований… и решать их с помощью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современных исследовательских методов…и с применением современной аппаратуры, оборудования, ИКТ</a:t>
            </a:r>
            <a:r>
              <a:rPr lang="ru-RU" sz="1400" dirty="0" smtClean="0"/>
              <a:t>;</a:t>
            </a:r>
          </a:p>
          <a:p>
            <a:pPr marL="0" indent="0">
              <a:buNone/>
            </a:pPr>
            <a:r>
              <a:rPr lang="ru-RU" sz="1400" dirty="0" smtClean="0"/>
              <a:t>ПК-4 (ПД) умение обрабатывать и анализировать данные для подготовки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аналитических решений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, экспертных заключений и рекомендаций</a:t>
            </a:r>
            <a:r>
              <a:rPr lang="ru-RU" sz="1400" dirty="0" smtClean="0"/>
              <a:t>;</a:t>
            </a:r>
          </a:p>
          <a:p>
            <a:pPr marL="0" indent="0">
              <a:buNone/>
            </a:pPr>
            <a:r>
              <a:rPr lang="ru-RU" sz="1400" dirty="0" smtClean="0"/>
              <a:t>ПК-8 (ОУД) способность использовать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методы</a:t>
            </a:r>
            <a:r>
              <a:rPr lang="ru-RU" sz="1400" dirty="0" smtClean="0"/>
              <a:t> сбора, обработки и интерпретации комплексной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социальной</a:t>
            </a:r>
            <a:r>
              <a:rPr lang="ru-RU" sz="1400" dirty="0" smtClean="0"/>
              <a:t> информации для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решения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организационно-управленческих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задач</a:t>
            </a:r>
            <a:r>
              <a:rPr lang="ru-RU" sz="1400" dirty="0" smtClean="0"/>
              <a:t>…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1617" y="915566"/>
            <a:ext cx="1872208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5690" y="1995686"/>
            <a:ext cx="1884062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147814"/>
            <a:ext cx="1872208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ПК: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Обязательные, рекомендованные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Специализированные </a:t>
            </a:r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259632" y="1491630"/>
            <a:ext cx="288032" cy="50405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268016" y="2571750"/>
            <a:ext cx="288032" cy="57606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8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Задачи ОП в свете </a:t>
            </a:r>
            <a:r>
              <a:rPr lang="ru-RU" sz="3200" dirty="0" err="1" smtClean="0">
                <a:solidFill>
                  <a:srgbClr val="002060"/>
                </a:solidFill>
              </a:rPr>
              <a:t>компететностного</a:t>
            </a:r>
            <a:r>
              <a:rPr lang="ru-RU" sz="3200" dirty="0" smtClean="0">
                <a:solidFill>
                  <a:srgbClr val="002060"/>
                </a:solidFill>
              </a:rPr>
              <a:t> подхода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Результаты освоения ОП – компетенции и их индикаторы представлены в системе взаимосвязей</a:t>
            </a:r>
          </a:p>
          <a:p>
            <a:r>
              <a:rPr lang="ru-RU" dirty="0" smtClean="0"/>
              <a:t>Элементы ОП «работают» на достижение индикаторов всех заявленных компетенций</a:t>
            </a:r>
          </a:p>
          <a:p>
            <a:r>
              <a:rPr lang="ru-RU" dirty="0" smtClean="0"/>
              <a:t>Для контроля и управления процессом формирования результатов освоения ОП (компетенций) установлены уровневые значения индикаторов компетенций (они могут быть универсальны)</a:t>
            </a:r>
          </a:p>
          <a:p>
            <a:r>
              <a:rPr lang="ru-RU" dirty="0" smtClean="0"/>
              <a:t>Результаты обучения по отдельному элементу ОП (предметные дескрипторы) доказательно ведут как минимум к одному индикатору компетенций, с учетом уровневого значения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3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Компетенция как образовательный результат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латентна, </a:t>
            </a:r>
          </a:p>
          <a:p>
            <a:r>
              <a:rPr lang="ru-RU" dirty="0" smtClean="0"/>
              <a:t>часто имеет отсроченное проявление;</a:t>
            </a:r>
          </a:p>
          <a:p>
            <a:r>
              <a:rPr lang="ru-RU" dirty="0" err="1" smtClean="0"/>
              <a:t>надпредметна</a:t>
            </a:r>
            <a:r>
              <a:rPr lang="ru-RU" dirty="0" smtClean="0"/>
              <a:t> и </a:t>
            </a:r>
            <a:r>
              <a:rPr lang="ru-RU" dirty="0" err="1" smtClean="0"/>
              <a:t>ситуативна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связана с другими компетенциями;</a:t>
            </a:r>
          </a:p>
          <a:p>
            <a:pPr marL="1332000" indent="0">
              <a:buNone/>
            </a:pPr>
            <a:r>
              <a:rPr lang="ru-RU" i="1" dirty="0" smtClean="0"/>
              <a:t>	хорошо описывает потенциального 	выпускника;</a:t>
            </a:r>
          </a:p>
          <a:p>
            <a:pPr marL="1332000" indent="0">
              <a:buNone/>
            </a:pPr>
            <a:r>
              <a:rPr lang="ru-RU" i="1" dirty="0" smtClean="0"/>
              <a:t>	неудобна в оценивании;</a:t>
            </a:r>
          </a:p>
          <a:p>
            <a:pPr marL="1332000" indent="0">
              <a:buNone/>
            </a:pPr>
            <a:r>
              <a:rPr lang="ru-RU" i="1" dirty="0" smtClean="0"/>
              <a:t>	нуждается в </a:t>
            </a:r>
            <a:r>
              <a:rPr lang="ru-RU" i="1" dirty="0" err="1" smtClean="0"/>
              <a:t>операционализации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39552" y="3363838"/>
            <a:ext cx="158417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7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Как получить то, что мы хотим?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535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dirty="0" smtClean="0"/>
              <a:t>Возможные подходы  в формировании и </a:t>
            </a:r>
            <a:r>
              <a:rPr lang="ru-RU" sz="2800" dirty="0" smtClean="0">
                <a:solidFill>
                  <a:srgbClr val="002060"/>
                </a:solidFill>
              </a:rPr>
              <a:t>оценке </a:t>
            </a:r>
            <a:r>
              <a:rPr lang="ru-RU" sz="2800" dirty="0" smtClean="0"/>
              <a:t>компетенций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5386" y="2211710"/>
            <a:ext cx="37444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комплексный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91337" y="2211710"/>
            <a:ext cx="37134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декомпозиционный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5386" y="2931790"/>
            <a:ext cx="375858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Результат формируется всей ОП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Оценивание по итогу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Виден общий «профиль»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91337" y="2931790"/>
            <a:ext cx="371349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Каждый элемент ОП вносит долю в формирование результатов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Проще управлять процессом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1" y="3939902"/>
            <a:ext cx="3744415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Затруднена промежуточная обратная связь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Поздно что-то исправлять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Нет распределения ответственности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60412" y="3939902"/>
            <a:ext cx="3744415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Можно потерять целостность видения результата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Сложность в определении уровней и границ при декомпозиции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4355976" y="3075806"/>
            <a:ext cx="404435" cy="504056"/>
          </a:xfrm>
          <a:prstGeom prst="mathPlus">
            <a:avLst>
              <a:gd name="adj1" fmla="val 4289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4355976" y="4299942"/>
            <a:ext cx="360040" cy="36004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5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Декомпозиция компетенций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53504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          </a:t>
            </a:r>
            <a:r>
              <a:rPr lang="ru-RU" sz="2400" dirty="0" smtClean="0"/>
              <a:t>      что это?                          зачем это?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31974" y="1563638"/>
            <a:ext cx="2815889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Классификация </a:t>
            </a:r>
            <a:r>
              <a:rPr lang="ru-RU" b="1" dirty="0" err="1" smtClean="0"/>
              <a:t>компетентностных</a:t>
            </a:r>
            <a:r>
              <a:rPr lang="ru-RU" b="1" dirty="0" smtClean="0"/>
              <a:t> 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24683" y="2715766"/>
            <a:ext cx="2823180" cy="75608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Индикаторы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д</a:t>
            </a:r>
            <a:r>
              <a:rPr lang="ru-RU" i="1" dirty="0" smtClean="0">
                <a:solidFill>
                  <a:srgbClr val="002060"/>
                </a:solidFill>
              </a:rPr>
              <a:t>ля каждой компетенции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39552" y="3831890"/>
            <a:ext cx="2808311" cy="828092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Дескрипторы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д</a:t>
            </a:r>
            <a:r>
              <a:rPr lang="ru-RU" i="1" dirty="0" smtClean="0">
                <a:solidFill>
                  <a:srgbClr val="002060"/>
                </a:solidFill>
              </a:rPr>
              <a:t>ля каждого индикатора</a:t>
            </a:r>
            <a:endParaRPr lang="ru-RU" i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1936273" y="2427734"/>
            <a:ext cx="3646" cy="288032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7" idx="0"/>
          </p:cNvCxnSpPr>
          <p:nvPr/>
        </p:nvCxnSpPr>
        <p:spPr>
          <a:xfrm>
            <a:off x="1936273" y="3471850"/>
            <a:ext cx="7435" cy="36004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процесс 17"/>
          <p:cNvSpPr/>
          <p:nvPr/>
        </p:nvSpPr>
        <p:spPr>
          <a:xfrm>
            <a:off x="3871276" y="1595811"/>
            <a:ext cx="2160240" cy="79208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rgbClr val="002060"/>
                </a:solidFill>
              </a:rPr>
              <a:t>операционализация</a:t>
            </a:r>
            <a:r>
              <a:rPr lang="ru-RU" sz="1200" dirty="0" smtClean="0">
                <a:solidFill>
                  <a:srgbClr val="002060"/>
                </a:solidFill>
              </a:rPr>
              <a:t> компетенций в зависимости от  основания классификации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851920" y="2679762"/>
            <a:ext cx="2160240" cy="82809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ведущие для компетенции структурные  элементы, в которых проявляется деятельность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849205" y="3795886"/>
            <a:ext cx="2160240" cy="86409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демонстрируемые  проявления (действия, поведение), доказывающие  овладение компетенцией</a:t>
            </a:r>
            <a:endParaRPr lang="ru-RU" sz="1200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6300192" y="1616843"/>
            <a:ext cx="2160240" cy="792088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</a:rPr>
              <a:t>Ограничить сферу применения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</a:rPr>
              <a:t>Указать особенности формирования и оценки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6300192" y="2679762"/>
            <a:ext cx="2160240" cy="900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</a:rPr>
              <a:t>Описать отдельную компетенцию в отличие от других и в связи с ними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</a:rPr>
              <a:t>Раскрыть </a:t>
            </a:r>
            <a:r>
              <a:rPr lang="ru-RU" sz="1200" dirty="0" err="1" smtClean="0">
                <a:solidFill>
                  <a:srgbClr val="002060"/>
                </a:solidFill>
              </a:rPr>
              <a:t>деятельностную</a:t>
            </a:r>
            <a:r>
              <a:rPr lang="ru-RU" sz="1200" dirty="0" smtClean="0">
                <a:solidFill>
                  <a:srgbClr val="002060"/>
                </a:solidFill>
              </a:rPr>
              <a:t> сущность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6316705" y="3795886"/>
            <a:ext cx="2160240" cy="864096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</a:rPr>
              <a:t>Дать предметную и/или уровневую характеристику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</a:rPr>
              <a:t>Перевести результат в оцениваемую, наблюдаемую форму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Индикаторы компетенции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2" y="1347614"/>
            <a:ext cx="2355770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059582"/>
            <a:ext cx="5904656" cy="37444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ПРИМЕР (проект </a:t>
            </a:r>
            <a:r>
              <a:rPr lang="en-US" sz="2000" i="1" dirty="0" smtClean="0">
                <a:solidFill>
                  <a:srgbClr val="002060"/>
                </a:solidFill>
              </a:rPr>
              <a:t>TUNING)</a:t>
            </a:r>
            <a:r>
              <a:rPr lang="ru-RU" sz="2000" i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800" b="1" dirty="0" smtClean="0"/>
              <a:t>Компетенция:</a:t>
            </a:r>
            <a:r>
              <a:rPr lang="ru-RU" sz="1800" dirty="0" smtClean="0"/>
              <a:t> </a:t>
            </a:r>
            <a:r>
              <a:rPr lang="ru-RU" sz="1800" b="1" i="1" dirty="0" smtClean="0"/>
              <a:t>Способность</a:t>
            </a:r>
            <a:r>
              <a:rPr lang="ru-RU" sz="1800" dirty="0" smtClean="0"/>
              <a:t> к аналитическому мышлению</a:t>
            </a:r>
          </a:p>
          <a:p>
            <a:pPr marL="0" indent="0">
              <a:buNone/>
            </a:pPr>
            <a:r>
              <a:rPr lang="ru-RU" sz="1800" b="1" dirty="0" smtClean="0"/>
              <a:t>Индикаторы:</a:t>
            </a:r>
          </a:p>
          <a:p>
            <a:pPr lvl="0"/>
            <a:r>
              <a:rPr lang="ru-RU" sz="1800" b="1" i="1" dirty="0" smtClean="0"/>
              <a:t>Анализ</a:t>
            </a:r>
            <a:r>
              <a:rPr lang="ru-RU" sz="1800" dirty="0" smtClean="0"/>
              <a:t> письменной информации (книг, кейсов, статей и т.д.)</a:t>
            </a:r>
          </a:p>
          <a:p>
            <a:pPr lvl="0"/>
            <a:r>
              <a:rPr lang="ru-RU" sz="1800" dirty="0" smtClean="0"/>
              <a:t>Количественный </a:t>
            </a:r>
            <a:r>
              <a:rPr lang="ru-RU" sz="1800" b="1" i="1" dirty="0" smtClean="0"/>
              <a:t>анализ </a:t>
            </a:r>
          </a:p>
          <a:p>
            <a:pPr lvl="0"/>
            <a:r>
              <a:rPr lang="ru-RU" sz="1800" b="1" i="1" dirty="0" smtClean="0"/>
              <a:t>Анализ</a:t>
            </a:r>
            <a:r>
              <a:rPr lang="en-US" sz="1800" dirty="0" smtClean="0"/>
              <a:t> </a:t>
            </a:r>
            <a:r>
              <a:rPr lang="ru-RU" sz="1800" dirty="0" smtClean="0"/>
              <a:t>процесса</a:t>
            </a:r>
          </a:p>
          <a:p>
            <a:pPr lvl="0"/>
            <a:r>
              <a:rPr lang="ru-RU" sz="1800" dirty="0" smtClean="0"/>
              <a:t>Качественный </a:t>
            </a:r>
            <a:r>
              <a:rPr lang="ru-RU" sz="1800" b="1" i="1" dirty="0" smtClean="0"/>
              <a:t>анализ</a:t>
            </a:r>
          </a:p>
          <a:p>
            <a:r>
              <a:rPr lang="ru-RU" sz="1800" b="1" i="1" dirty="0" smtClean="0"/>
              <a:t>Использование</a:t>
            </a:r>
            <a:r>
              <a:rPr lang="ru-RU" sz="1800" dirty="0" smtClean="0"/>
              <a:t> графической поддержки</a:t>
            </a:r>
          </a:p>
          <a:p>
            <a:pPr marL="0" indent="0"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Характеристика: </a:t>
            </a:r>
            <a:endParaRPr lang="en-US" sz="20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Деятельностный</a:t>
            </a:r>
            <a:r>
              <a:rPr lang="ru-RU" sz="1800" dirty="0"/>
              <a:t> </a:t>
            </a:r>
            <a:r>
              <a:rPr lang="ru-RU" sz="1800" dirty="0" smtClean="0"/>
              <a:t>формат;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Убедительная, сущностная  связь с  компетенцией;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«Полное покрытие»;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Отсутствие дублирования (оценка по системе всех компетенций)</a:t>
            </a:r>
            <a:endParaRPr lang="ru-RU" sz="1800" dirty="0"/>
          </a:p>
        </p:txBody>
      </p:sp>
      <p:sp>
        <p:nvSpPr>
          <p:cNvPr id="5" name="Блок-схема: процесс 4"/>
          <p:cNvSpPr/>
          <p:nvPr/>
        </p:nvSpPr>
        <p:spPr>
          <a:xfrm rot="2082498">
            <a:off x="6006008" y="2626592"/>
            <a:ext cx="1800200" cy="288032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индикатор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 rot="441831">
            <a:off x="6599259" y="1851670"/>
            <a:ext cx="1800200" cy="288032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индикатор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 rot="19656061">
            <a:off x="7092280" y="2787774"/>
            <a:ext cx="1800200" cy="288032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индикатор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Дескрипторы (результаты обучения)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059582"/>
            <a:ext cx="5904656" cy="37444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ПРИМЕР (проект </a:t>
            </a:r>
            <a:r>
              <a:rPr lang="en-US" sz="2000" i="1" dirty="0" smtClean="0">
                <a:solidFill>
                  <a:srgbClr val="002060"/>
                </a:solidFill>
              </a:rPr>
              <a:t>TUNING)</a:t>
            </a:r>
            <a:r>
              <a:rPr lang="ru-RU" sz="2000" i="1" dirty="0" smtClean="0">
                <a:solidFill>
                  <a:srgbClr val="002060"/>
                </a:solidFill>
              </a:rPr>
              <a:t>:</a:t>
            </a:r>
          </a:p>
          <a:p>
            <a:pPr marL="0" lvl="0" indent="0">
              <a:buNone/>
            </a:pPr>
            <a:r>
              <a:rPr lang="ru-RU" sz="1800" b="1" dirty="0" smtClean="0"/>
              <a:t> Индикатор:</a:t>
            </a:r>
            <a:r>
              <a:rPr lang="ru-RU" sz="1800" dirty="0" smtClean="0"/>
              <a:t>  </a:t>
            </a:r>
            <a:r>
              <a:rPr lang="ru-RU" sz="1800" b="1" i="1" dirty="0" smtClean="0"/>
              <a:t>Анализ </a:t>
            </a:r>
            <a:r>
              <a:rPr lang="ru-RU" sz="1800" dirty="0" smtClean="0"/>
              <a:t>письменной информации  </a:t>
            </a:r>
          </a:p>
          <a:p>
            <a:pPr marL="0" indent="0">
              <a:buNone/>
            </a:pPr>
            <a:r>
              <a:rPr lang="ru-RU" sz="1800" b="1" dirty="0" smtClean="0"/>
              <a:t>Дескрипторы </a:t>
            </a:r>
            <a:r>
              <a:rPr lang="ru-RU" sz="1800" dirty="0" smtClean="0"/>
              <a:t>(</a:t>
            </a:r>
            <a:r>
              <a:rPr lang="ru-RU" sz="1800" i="1" dirty="0" smtClean="0"/>
              <a:t>уровневого характера</a:t>
            </a:r>
            <a:r>
              <a:rPr lang="ru-RU" sz="1800" dirty="0" smtClean="0"/>
              <a:t>)</a:t>
            </a:r>
            <a:r>
              <a:rPr lang="ru-RU" sz="1800" b="1" dirty="0" smtClean="0"/>
              <a:t>:</a:t>
            </a:r>
          </a:p>
          <a:p>
            <a:r>
              <a:rPr lang="ru-RU" sz="1800" b="1" i="1" dirty="0"/>
              <a:t>Определяет</a:t>
            </a:r>
            <a:r>
              <a:rPr lang="ru-RU" sz="1800" dirty="0"/>
              <a:t> только наиболее очевидные  темы в тексте;</a:t>
            </a:r>
          </a:p>
          <a:p>
            <a:r>
              <a:rPr lang="ru-RU" sz="1800" b="1" i="1" dirty="0"/>
              <a:t>Составляет </a:t>
            </a:r>
            <a:r>
              <a:rPr lang="ru-RU" sz="1800" dirty="0"/>
              <a:t>список основных элементов текста;</a:t>
            </a:r>
          </a:p>
          <a:p>
            <a:r>
              <a:rPr lang="ru-RU" sz="1800" b="1" i="1" dirty="0"/>
              <a:t>Определяет и ранжирует </a:t>
            </a:r>
            <a:r>
              <a:rPr lang="ru-RU" sz="1800" dirty="0"/>
              <a:t>все элементы в соответствии с установленными критериями;</a:t>
            </a:r>
          </a:p>
          <a:p>
            <a:r>
              <a:rPr lang="ru-RU" sz="1800" b="1" i="1" dirty="0"/>
              <a:t>Ранжирует </a:t>
            </a:r>
            <a:r>
              <a:rPr lang="ru-RU" sz="1800" dirty="0"/>
              <a:t>все элементы (по сложности, дате и т.д.);</a:t>
            </a:r>
          </a:p>
          <a:p>
            <a:r>
              <a:rPr lang="ru-RU" sz="1800" b="1" i="1" dirty="0"/>
              <a:t>Классифицирует</a:t>
            </a:r>
            <a:r>
              <a:rPr lang="ru-RU" sz="1800" dirty="0"/>
              <a:t> элементы письменной информации (списки, таблицы, графики и т.д.); </a:t>
            </a:r>
          </a:p>
          <a:p>
            <a:r>
              <a:rPr lang="ru-RU" sz="1800" dirty="0" smtClean="0">
                <a:latin typeface="Times New Roman"/>
                <a:ea typeface="Calibri"/>
                <a:cs typeface="Times New Roman"/>
              </a:rPr>
              <a:t> …..</a:t>
            </a:r>
            <a:r>
              <a:rPr lang="ru-RU" sz="1800" dirty="0" smtClean="0"/>
              <a:t> </a:t>
            </a:r>
          </a:p>
          <a:p>
            <a:pPr marL="0" indent="0"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Характеристика: </a:t>
            </a:r>
            <a:endParaRPr lang="en-US" sz="20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Наблюдаемые проявления, которые можно оценить;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Набор дескрипторов должен доказательно демонстрировать наличие/проявление индикатора;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Открытый перечень дескрипторов из разных предметных полей/уровней/ситуаций</a:t>
            </a:r>
            <a:endParaRPr lang="ru-RU" sz="1800" dirty="0"/>
          </a:p>
        </p:txBody>
      </p:sp>
      <p:sp>
        <p:nvSpPr>
          <p:cNvPr id="8" name="Блок-схема: процесс 7"/>
          <p:cNvSpPr/>
          <p:nvPr/>
        </p:nvSpPr>
        <p:spPr>
          <a:xfrm rot="19656061">
            <a:off x="6884812" y="1918382"/>
            <a:ext cx="1235899" cy="219716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дескрипторы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781" y="1604378"/>
            <a:ext cx="2261962" cy="242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Блок-схема: процесс 10"/>
          <p:cNvSpPr/>
          <p:nvPr/>
        </p:nvSpPr>
        <p:spPr>
          <a:xfrm rot="1814061">
            <a:off x="6295602" y="2974756"/>
            <a:ext cx="1235899" cy="219716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дескрипторы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 rot="19993465">
            <a:off x="7395301" y="2929922"/>
            <a:ext cx="1235899" cy="298378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дескрипторы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 rot="1814061">
            <a:off x="6921047" y="1900596"/>
            <a:ext cx="1235899" cy="219716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дескрипторы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Дескрипторы (</a:t>
            </a:r>
            <a:r>
              <a:rPr lang="ru-RU" sz="4000" dirty="0" smtClean="0">
                <a:solidFill>
                  <a:srgbClr val="002060"/>
                </a:solidFill>
              </a:rPr>
              <a:t>возможная типология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0254" y="1059582"/>
            <a:ext cx="4285762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Дескрипторы предметного характера: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 применяет процедуры  многокритериального выбора и алгоритмы построения совершенных </a:t>
            </a:r>
            <a:r>
              <a:rPr lang="ru-RU" sz="1800" dirty="0" err="1" smtClean="0"/>
              <a:t>паросочетаний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Дескрипторы смешанного/комплексного характера: </a:t>
            </a:r>
            <a:endParaRPr lang="en-US" sz="20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</a:t>
            </a:r>
            <a:r>
              <a:rPr lang="ru-RU" sz="1800" dirty="0"/>
              <a:t>применяет теоретические перспективы и модели для решения проблем реального мира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 rot="1814061">
            <a:off x="6295602" y="2974756"/>
            <a:ext cx="1235899" cy="219716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дескрипторы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 rot="19993465">
            <a:off x="7395301" y="2929922"/>
            <a:ext cx="1235899" cy="298378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дескрипторы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Объект 3"/>
          <p:cNvSpPr>
            <a:spLocks noGrp="1"/>
          </p:cNvSpPr>
          <p:nvPr>
            <p:ph sz="half" idx="2"/>
          </p:nvPr>
        </p:nvSpPr>
        <p:spPr>
          <a:xfrm>
            <a:off x="4716016" y="987574"/>
            <a:ext cx="4320480" cy="41044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000" i="1" dirty="0">
                <a:solidFill>
                  <a:srgbClr val="002060"/>
                </a:solidFill>
              </a:rPr>
              <a:t>Дескрипторы уровневого характера (по материалам </a:t>
            </a:r>
            <a:r>
              <a:rPr lang="en-US" sz="2000" i="1" dirty="0">
                <a:solidFill>
                  <a:srgbClr val="002060"/>
                </a:solidFill>
              </a:rPr>
              <a:t>MIT)</a:t>
            </a:r>
            <a:r>
              <a:rPr lang="ru-RU" sz="2000" i="1" dirty="0">
                <a:solidFill>
                  <a:srgbClr val="002060"/>
                </a:solidFill>
              </a:rPr>
              <a:t>: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/>
              <a:t>Еще не обладает </a:t>
            </a:r>
            <a:r>
              <a:rPr lang="ru-RU" sz="1800" dirty="0"/>
              <a:t>– практически не имеет (не проявляет) реальной способности; не знает, что это означает или  проявляет это знание слегка; не видит в этом ценности; должен узнать об этом хоть что-то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/>
              <a:t>Вводный уровень  </a:t>
            </a:r>
            <a:r>
              <a:rPr lang="ru-RU" sz="1800" dirty="0"/>
              <a:t>- есть (проявляет) немного способности; знает что-то </a:t>
            </a:r>
            <a:r>
              <a:rPr lang="ru-RU" sz="1800" dirty="0" err="1"/>
              <a:t>опредмете</a:t>
            </a:r>
            <a:r>
              <a:rPr lang="ru-RU" sz="1800" dirty="0"/>
              <a:t>, может описать; признает необходимость этого; должен  учиться намного больше и иметь много практики, чтобы быть способным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/>
              <a:t>Промежуточный уровень </a:t>
            </a:r>
            <a:r>
              <a:rPr lang="ru-RU" sz="1800" dirty="0"/>
              <a:t>- есть некоторая способность; понимает и поддерживает дискуссию; начинает усваивать; все еще должен учиться больше  и практиковаться, чтобы получить опыт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/>
              <a:t>Продвинутый уровень </a:t>
            </a:r>
            <a:r>
              <a:rPr lang="ru-RU" sz="1800" dirty="0"/>
              <a:t>- есть (проявляется) хорошая способность; знает достаточно хорошо  предмет, может объяснить и продемонстрировать или тренировать кого-то еще; охватывает круг идей полностью; должен  развивать способность на более продвинутом </a:t>
            </a:r>
            <a:r>
              <a:rPr lang="ru-RU" sz="1800" dirty="0" smtClean="0"/>
              <a:t>уровне</a:t>
            </a:r>
            <a:r>
              <a:rPr lang="ru-RU" sz="1800" b="1" dirty="0" smtClean="0"/>
              <a:t> 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Дескрипторы уровневого характера (ЗУН-подход</a:t>
            </a:r>
            <a:r>
              <a:rPr lang="en-US" sz="2000" i="1" dirty="0" smtClean="0">
                <a:solidFill>
                  <a:srgbClr val="002060"/>
                </a:solidFill>
              </a:rPr>
              <a:t>)</a:t>
            </a:r>
            <a:r>
              <a:rPr lang="ru-RU" sz="2000" i="1" dirty="0" smtClean="0">
                <a:solidFill>
                  <a:srgbClr val="002060"/>
                </a:solidFill>
              </a:rPr>
              <a:t>: </a:t>
            </a:r>
            <a:endParaRPr lang="en-US" sz="20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Понимает возможности и ограничения изученных способов сбора информации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Умеет структурированно и аргументированно ответить на </a:t>
            </a:r>
            <a:r>
              <a:rPr lang="ru-RU" sz="1800" dirty="0" smtClean="0"/>
              <a:t>вопросы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Дает аргументированную оценку выбранному способу 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382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Соотношения «компетенция-индикатор-дескриптор»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0254" y="1059582"/>
            <a:ext cx="5904656" cy="37444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ПРИМЕР (предлагаемый к обсуждению</a:t>
            </a:r>
            <a:r>
              <a:rPr lang="en-US" sz="2000" i="1" dirty="0" smtClean="0">
                <a:solidFill>
                  <a:srgbClr val="002060"/>
                </a:solidFill>
              </a:rPr>
              <a:t>)</a:t>
            </a:r>
            <a:r>
              <a:rPr lang="ru-RU" sz="2000" i="1" dirty="0" smtClean="0">
                <a:solidFill>
                  <a:srgbClr val="002060"/>
                </a:solidFill>
              </a:rPr>
              <a:t>:</a:t>
            </a:r>
          </a:p>
          <a:p>
            <a:pPr marL="0" lvl="0" indent="0">
              <a:buNone/>
            </a:pPr>
            <a:r>
              <a:rPr lang="ru-RU" sz="1800" b="1" dirty="0" smtClean="0"/>
              <a:t>Компетенция:</a:t>
            </a:r>
            <a:r>
              <a:rPr lang="ru-RU" sz="1800" dirty="0" smtClean="0"/>
              <a:t>  </a:t>
            </a:r>
            <a:r>
              <a:rPr lang="ru-RU" sz="1800" b="1" i="1" dirty="0" smtClean="0"/>
              <a:t> </a:t>
            </a:r>
            <a:r>
              <a:rPr lang="ru-RU" sz="1800" i="1" dirty="0" smtClean="0"/>
              <a:t>Способность к системному и критическому мышлению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Индикаторы: </a:t>
            </a:r>
          </a:p>
          <a:p>
            <a:pPr marL="0" indent="0">
              <a:buNone/>
            </a:pPr>
            <a:r>
              <a:rPr lang="ru-RU" sz="2100" dirty="0"/>
              <a:t>1.1.Анализ проблемы/задачи</a:t>
            </a:r>
          </a:p>
          <a:p>
            <a:pPr marL="0" indent="0">
              <a:buNone/>
            </a:pPr>
            <a:r>
              <a:rPr lang="ru-RU" sz="2100" dirty="0"/>
              <a:t>1.2. Анализ информации</a:t>
            </a:r>
          </a:p>
          <a:p>
            <a:pPr marL="0" indent="0">
              <a:buNone/>
            </a:pPr>
            <a:r>
              <a:rPr lang="ru-RU" sz="2100" dirty="0"/>
              <a:t>1.3. Поиск информации и работа с источниками </a:t>
            </a:r>
          </a:p>
          <a:p>
            <a:pPr marL="0" indent="0">
              <a:buNone/>
            </a:pPr>
            <a:r>
              <a:rPr lang="ru-RU" sz="2000" dirty="0"/>
              <a:t>1.4. Анализ контекста /Решения и аргументация   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dirty="0"/>
              <a:t>1.5. Анализ  вариантов  (качества принимаемых </a:t>
            </a:r>
            <a:r>
              <a:rPr lang="ru-RU" sz="2000" dirty="0" smtClean="0"/>
              <a:t>решений)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FF0000"/>
                </a:solidFill>
              </a:rPr>
              <a:t> ЧТО ЭТО? </a:t>
            </a:r>
            <a:endParaRPr lang="en-US" sz="20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</a:t>
            </a:r>
            <a:r>
              <a:rPr lang="ru-RU" sz="1800" b="1" dirty="0"/>
              <a:t>УК-1. Способен осуществлять поиск, критический анализ информации, применять системный подход для решения поставленных </a:t>
            </a:r>
            <a:r>
              <a:rPr lang="ru-RU" sz="1800" b="1" dirty="0" smtClean="0"/>
              <a:t>задач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/>
              <a:t>УК-1. Способен осуществлять критический анализ проблемных ситуаций на основе системного подхода, вырабатывать стратегию действий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 rot="1814061">
            <a:off x="6295602" y="2974756"/>
            <a:ext cx="1235899" cy="219716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дескрипторы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 rot="19993465">
            <a:off x="7395301" y="2929922"/>
            <a:ext cx="1235899" cy="298378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дескрипторы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28184" y="1059582"/>
            <a:ext cx="2664296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Языковые маркеры результата разного уровня:</a:t>
            </a:r>
          </a:p>
          <a:p>
            <a:pPr algn="ctr"/>
            <a:endParaRPr lang="ru-RU" sz="800" dirty="0" smtClean="0"/>
          </a:p>
          <a:p>
            <a:r>
              <a:rPr lang="ru-RU" sz="1600" b="1" dirty="0" smtClean="0"/>
              <a:t>Компетенция</a:t>
            </a:r>
            <a:r>
              <a:rPr lang="ru-RU" sz="1600" dirty="0" smtClean="0"/>
              <a:t> – «способен…», «способность»</a:t>
            </a:r>
          </a:p>
          <a:p>
            <a:r>
              <a:rPr lang="ru-RU" sz="1600" b="1" dirty="0" smtClean="0"/>
              <a:t>Индикатор</a:t>
            </a:r>
            <a:r>
              <a:rPr lang="ru-RU" sz="1600" dirty="0" smtClean="0"/>
              <a:t> – отглагольное существительное  («анализ…», «использование…», «ранжирование…»)</a:t>
            </a:r>
          </a:p>
          <a:p>
            <a:r>
              <a:rPr lang="ru-RU" sz="1600" b="1" dirty="0" smtClean="0"/>
              <a:t>Дескриптор</a:t>
            </a:r>
            <a:r>
              <a:rPr lang="ru-RU" sz="1600" dirty="0" smtClean="0"/>
              <a:t> – глагол 3 лица: что делает? («классифицирует, анализирует, демонстрирует…»)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231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Взаимосвязь компетенций разного типа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900112"/>
            <a:ext cx="4038600" cy="3831878"/>
          </a:xfr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ru-RU" sz="2000" dirty="0" smtClean="0"/>
              <a:t>Базовые </a:t>
            </a:r>
          </a:p>
          <a:p>
            <a:pPr marL="0" indent="0" algn="r">
              <a:buNone/>
            </a:pPr>
            <a:r>
              <a:rPr lang="ru-RU" sz="2000" dirty="0" smtClean="0"/>
              <a:t>«грамотности» </a:t>
            </a:r>
          </a:p>
          <a:p>
            <a:pPr marL="0" indent="0" algn="r">
              <a:buNone/>
            </a:pPr>
            <a:r>
              <a:rPr lang="ru-RU" sz="2000" dirty="0" smtClean="0"/>
              <a:t>и навыки</a:t>
            </a:r>
            <a:r>
              <a:rPr lang="en-US" sz="2000" dirty="0" smtClean="0"/>
              <a:t> 21 </a:t>
            </a:r>
            <a:r>
              <a:rPr lang="ru-RU" sz="2000" dirty="0" smtClean="0"/>
              <a:t>века</a:t>
            </a:r>
          </a:p>
          <a:p>
            <a:pPr marL="0" indent="0" algn="r">
              <a:buNone/>
            </a:pPr>
            <a:endParaRPr lang="ru-RU" sz="2000" dirty="0"/>
          </a:p>
          <a:p>
            <a:pPr marL="0" indent="0" algn="r">
              <a:buNone/>
            </a:pP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Готовность к </a:t>
            </a:r>
          </a:p>
          <a:p>
            <a:pPr marL="0" indent="0" algn="r">
              <a:buNone/>
            </a:pPr>
            <a:r>
              <a:rPr lang="ru-RU" sz="2000" dirty="0" smtClean="0"/>
              <a:t>«выходу» в профессию</a:t>
            </a:r>
          </a:p>
          <a:p>
            <a:pPr marL="0" indent="0" algn="r">
              <a:buNone/>
            </a:pPr>
            <a:r>
              <a:rPr lang="en-US" sz="2000" dirty="0" smtClean="0"/>
              <a:t>Soft skills</a:t>
            </a:r>
            <a:endParaRPr lang="ru-RU" sz="2000" dirty="0" smtClean="0"/>
          </a:p>
          <a:p>
            <a:pPr marL="0" indent="0" algn="r">
              <a:buNone/>
            </a:pPr>
            <a:endParaRPr lang="ru-RU" sz="2000" dirty="0"/>
          </a:p>
          <a:p>
            <a:pPr marL="0" indent="0" algn="r">
              <a:buNone/>
            </a:pPr>
            <a:endParaRPr lang="ru-RU" sz="2000" dirty="0" smtClean="0"/>
          </a:p>
          <a:p>
            <a:pPr marL="0" indent="0" algn="r">
              <a:buNone/>
            </a:pP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Инструментальные и</a:t>
            </a:r>
          </a:p>
          <a:p>
            <a:pPr marL="0" indent="0" algn="r">
              <a:buNone/>
            </a:pPr>
            <a:r>
              <a:rPr lang="ru-RU" sz="2000" dirty="0" smtClean="0"/>
              <a:t>предметные умения, </a:t>
            </a:r>
          </a:p>
          <a:p>
            <a:pPr marL="0" indent="0" algn="r">
              <a:buNone/>
            </a:pPr>
            <a:r>
              <a:rPr lang="ru-RU" sz="2000" dirty="0" smtClean="0"/>
              <a:t>Готовность решать </a:t>
            </a:r>
          </a:p>
          <a:p>
            <a:pPr marL="0" indent="0" algn="r">
              <a:buNone/>
            </a:pPr>
            <a:r>
              <a:rPr lang="ru-RU" sz="2000" dirty="0" smtClean="0"/>
              <a:t>задачи определенного </a:t>
            </a:r>
          </a:p>
          <a:p>
            <a:pPr marL="0" indent="0" algn="r">
              <a:buNone/>
            </a:pPr>
            <a:r>
              <a:rPr lang="ru-RU" sz="2000" dirty="0" smtClean="0"/>
              <a:t>типа и ответственности</a:t>
            </a:r>
          </a:p>
          <a:p>
            <a:pPr marL="0" indent="0" algn="r">
              <a:buNone/>
            </a:pPr>
            <a:r>
              <a:rPr lang="en-US" sz="2000" dirty="0" smtClean="0"/>
              <a:t>Hard skills</a:t>
            </a:r>
            <a:r>
              <a:rPr lang="ru-RU" sz="2000" dirty="0" smtClean="0"/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900112"/>
            <a:ext cx="4038600" cy="3903886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Индикаторы универсальных компетенций могут находить продолжение в индикаторах ОПК и ПК.</a:t>
            </a:r>
          </a:p>
          <a:p>
            <a:pPr marL="0" indent="0">
              <a:buNone/>
            </a:pPr>
            <a:r>
              <a:rPr lang="ru-RU" sz="2000" dirty="0" smtClean="0"/>
              <a:t>Уровневые дескрипторы могут  (должны?) быть определены как минимум для всей ОП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Предметные дескрипторы могут  демонстрировать проявление (относиться к индикаторам) нескольких компетенций разного типа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617" y="915566"/>
            <a:ext cx="1872208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5690" y="1995686"/>
            <a:ext cx="1884062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147814"/>
            <a:ext cx="1872208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ПК: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Обязательные, рекомендованные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Специализированные </a:t>
            </a:r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259632" y="1491630"/>
            <a:ext cx="288032" cy="50405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268016" y="2571750"/>
            <a:ext cx="288032" cy="57606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922</Words>
  <Application>Microsoft Office PowerPoint</Application>
  <PresentationFormat>Экран (16:9)</PresentationFormat>
  <Paragraphs>161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Универсальные компетенции во ФГОС 3++:  часть 1.  Компетенции - индикаторы -дескрипторы</vt:lpstr>
      <vt:lpstr>Компетенция как образовательный результат </vt:lpstr>
      <vt:lpstr>Как получить то, что мы хотим?</vt:lpstr>
      <vt:lpstr>Декомпозиция компетенций</vt:lpstr>
      <vt:lpstr>Индикаторы компетенции</vt:lpstr>
      <vt:lpstr>Дескрипторы (результаты обучения)</vt:lpstr>
      <vt:lpstr>Дескрипторы (возможная типология)</vt:lpstr>
      <vt:lpstr>Соотношения «компетенция-индикатор-дескриптор»</vt:lpstr>
      <vt:lpstr>Взаимосвязь компетенций разного типа</vt:lpstr>
      <vt:lpstr>Взаимосвязь компетенций : пример</vt:lpstr>
      <vt:lpstr>Задачи ОП в свете компететностного подхода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с точки зрения компетентностного подхода.  Индикаторы и дескрипторы</dc:title>
  <dc:creator>Пользователь Windows</dc:creator>
  <cp:lastModifiedBy>Студент НИУ ВШЭ</cp:lastModifiedBy>
  <cp:revision>29</cp:revision>
  <dcterms:created xsi:type="dcterms:W3CDTF">2018-02-05T15:58:16Z</dcterms:created>
  <dcterms:modified xsi:type="dcterms:W3CDTF">2018-05-30T15:02:49Z</dcterms:modified>
</cp:coreProperties>
</file>