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</p:sldIdLst>
  <p:sldSz cx="12192000" cy="6858000"/>
  <p:notesSz cx="6670675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orient="horz" pos="2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  <p:guide orient="horz" pos="2260"/>
        <p:guide orient="horz" pos="2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8731C-8C64-480C-B699-348159204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906651"/>
            <a:ext cx="7766936" cy="3144185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Финансовые услуги </a:t>
            </a:r>
            <a:b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рамках норм и правил ВТО и обязательства Российской Федерации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B07EFE-0179-438F-8D85-A51077E03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967" y="4190533"/>
            <a:ext cx="7766936" cy="1278282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4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к.ю.н</a:t>
            </a:r>
            <a:r>
              <a:rPr lang="ru-R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., доц. кафедры международного права</a:t>
            </a:r>
          </a:p>
          <a:p>
            <a:r>
              <a:rPr lang="ru-R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Дипломатическая академия МИДа России </a:t>
            </a:r>
          </a:p>
          <a:p>
            <a:r>
              <a:rPr lang="ru-R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С.В. Комендантов</a:t>
            </a:r>
          </a:p>
        </p:txBody>
      </p:sp>
    </p:spTree>
    <p:extLst>
      <p:ext uri="{BB962C8B-B14F-4D97-AF65-F5344CB8AC3E}">
        <p14:creationId xmlns:p14="http://schemas.microsoft.com/office/powerpoint/2010/main" val="265269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1EF64-A9C7-4052-9D36-DFD35635A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333333"/>
                </a:solidFill>
                <a:latin typeface="Helvetica Neue"/>
              </a:rPr>
              <a:t>Финансовые услуги в документах ВТО и документы России</a:t>
            </a: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7F1E11-96CF-49CC-A8B9-B144454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544" y="2152840"/>
            <a:ext cx="8596668" cy="3880773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16 декабря 2011 г. на Восьмой министерской конференции ВТО был одобрен пакет документов о присоединении России к Всемирной торговой организации, который включает в себя Протокол о присоединении РФ к </a:t>
            </a:r>
            <a:r>
              <a:rPr lang="ru-RU" dirty="0" err="1"/>
              <a:t>Марракешскому</a:t>
            </a:r>
            <a:r>
              <a:rPr lang="ru-RU" dirty="0"/>
              <a:t> соглашению об учреждении Всемирной торговой организации (ВТО) от 15 апреля 1994 г., а также:</a:t>
            </a:r>
          </a:p>
          <a:p>
            <a:pPr fontAlgn="base"/>
            <a:r>
              <a:rPr lang="ru-RU" dirty="0"/>
              <a:t>Перечень тарифных уступок и обязательств по товарам;</a:t>
            </a:r>
          </a:p>
          <a:p>
            <a:pPr fontAlgn="base"/>
            <a:r>
              <a:rPr lang="ru-RU" dirty="0"/>
              <a:t>Перечень специфических обязательств по услугам;</a:t>
            </a:r>
          </a:p>
          <a:p>
            <a:pPr fontAlgn="base"/>
            <a:r>
              <a:rPr lang="ru-RU" dirty="0"/>
              <a:t>Доклад Рабочей группы по присоединению РФ к ВТО.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89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1EF64-A9C7-4052-9D36-DFD35635A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>
                <a:solidFill>
                  <a:srgbClr val="333333"/>
                </a:solidFill>
                <a:latin typeface="Helvetica Neue"/>
              </a:rPr>
              <a:t>Финансовые услуги по праву ВТО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7F1E11-96CF-49CC-A8B9-B144454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299" y="2168338"/>
            <a:ext cx="8606151" cy="3880773"/>
          </a:xfrm>
        </p:spPr>
        <p:txBody>
          <a:bodyPr/>
          <a:lstStyle/>
          <a:p>
            <a:pPr fontAlgn="base"/>
            <a:r>
              <a:rPr lang="ru-RU" dirty="0">
                <a:solidFill>
                  <a:srgbClr val="333333"/>
                </a:solidFill>
                <a:latin typeface="Helvetica Neue"/>
              </a:rPr>
              <a:t>Генеральное соглашение о торговле услугами (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General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Agreement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on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Trade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in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Services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— GATS, базовый документ ВТО в сфере услуг), подписанное в 1995 г., Пятый протокол к ГАТС 1997 г. определяют 12 секторов услуг (и 155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субсекторов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), среди них выделяются финансовые услуги (сектор 7), под которыми согласно перечню Секретариата ВТО подразумеваются три группы услуг: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А — все страховые и связанные со страхованием услуги;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B — банковские и иные финансовые услуги (за исключением страхования);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C — прочие услуги.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2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AD65A-4835-4954-B9CA-FB7DA596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333333"/>
                </a:solidFill>
                <a:latin typeface="Helvetica Neue"/>
              </a:rPr>
              <a:t>Финансовые услуги по праву ВТО и обязательства России</a:t>
            </a: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E6D4BF-7A10-41D5-82E5-6E1DA5AFE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544" y="2168338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>
                <a:solidFill>
                  <a:srgbClr val="333333"/>
                </a:solidFill>
                <a:latin typeface="Helvetica Neue"/>
              </a:rPr>
              <a:t>Перечень специфических обязательств и содержащихся в них ограничений для России по конкретным секторам услуг представлен в табличной форме для четырех основных способов поставки услуг, таких как: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1) Трансграничный - от нерезидента резиденту, и наоборот;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2) потребление за рубежом - отечественным юридическим или физлицом;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3) коммерческое присутствие - иностранного поставщика услуг в России;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4) присутствие физических лиц на территории иностранного государства.</a:t>
            </a:r>
          </a:p>
          <a:p>
            <a:pPr fontAlgn="base"/>
            <a:r>
              <a:rPr lang="ru-RU" dirty="0">
                <a:solidFill>
                  <a:srgbClr val="333333"/>
                </a:solidFill>
                <a:latin typeface="Helvetica Neue"/>
              </a:rPr>
              <a:t>Согласованные с Россией ограничения и изъятия из РНБ, зафиксированные в Перечне специфических обязательств по услугам, касались двух основных направлений: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- доступ на российский финансовый рынок иностранных поставщиков финансовых услуг;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- обеспечение национального режима иностранным банкам, финансовым и страховым компаниям (получение иностранными компаниями того же объема прав, каким обладают национальные компании).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7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F8E79-EB78-4936-B9D9-A7A3B910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333333"/>
                </a:solidFill>
                <a:latin typeface="Helvetica Neue"/>
              </a:rPr>
              <a:t>Договоренности России по финансовым услугам в ВТО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DF61B-C885-4EBA-A484-17DAD981A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544" y="1828801"/>
            <a:ext cx="8596668" cy="421256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     </a:t>
            </a:r>
            <a:r>
              <a:rPr lang="ru-RU" sz="2400" dirty="0">
                <a:solidFill>
                  <a:srgbClr val="333333"/>
                </a:solidFill>
                <a:latin typeface="Helvetica Neue"/>
              </a:rPr>
              <a:t>Россия закрепила исторически сложившийся весьма либеральный режим доступа иностранцев на отечественный финансовый рынок и предоставляет им равные с национальными компаниями условия. </a:t>
            </a:r>
          </a:p>
          <a:p>
            <a:pPr marL="0" indent="0" fontAlgn="base">
              <a:buNone/>
            </a:pPr>
            <a:r>
              <a:rPr lang="ru-RU" sz="2400" dirty="0">
                <a:solidFill>
                  <a:srgbClr val="333333"/>
                </a:solidFill>
                <a:latin typeface="Helvetica Neue"/>
              </a:rPr>
              <a:t>     Россия взяла на себя обязательства по ГАТС не в полном объеме, а частично. В процессе переговоров Россия отстояла довольно много позиций по доступу иностранцев на отечественный финансовый рынок.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348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EF1CF-9671-4A60-B025-56FF4B3E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Helvetica Neue"/>
              </a:rPr>
              <a:t>Договоренности России по финансовым услугам в ВТО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50F84C-DCF8-4C56-A3DB-42CD6458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547" y="2168339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Главный результат переговоров по сектору финансовых услуг состоит в следующем: состоялся «размен» интересов сторон по двум секторам услуг – банковским и страховым. </a:t>
            </a:r>
          </a:p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В банковском секторе и секторе иных услуг Россия добилась введения защитных ограничений на доступ иностранных поставщиков финансовых услуг (международных банков и финансовых компаний), а в секторе страховых услуг, напротив, иностранным страховщикам разрешено в будущем (с 2021 г.) открывать филиалы.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17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C0053-D382-4C63-815C-1EB2BED0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Helvetica Neue"/>
              </a:rPr>
              <a:t>Ключевые договоренности России в ВТО по доступу на ее финансовый рынок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8CD58B-E611-4FCD-AB95-27813209B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300" y="2168339"/>
            <a:ext cx="8596668" cy="388077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>
                <a:solidFill>
                  <a:srgbClr val="333333"/>
                </a:solidFill>
                <a:latin typeface="Helvetica Neue"/>
              </a:rPr>
              <a:t>       Сохранен запрет на деятельность на территории России прямых филиалов иностранных банков (в отношении банковских услуг: коммерческое присутствие разрешается только в форме юридического лица Российской Федерации и в форме представительства иностранного банка).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333333"/>
                </a:solidFill>
                <a:latin typeface="Helvetica Neue"/>
              </a:rPr>
              <a:t>      Центральный Банк РФ по-прежнему будет осуществлять контроль и регулирование банками в России. Зарубежные банки смогут открывать в России только дочерние кредитные организации с получением лицензии Банка России или представительства.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233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541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Helvetica Neue</vt:lpstr>
      <vt:lpstr>Times New Roman</vt:lpstr>
      <vt:lpstr>Trebuchet MS</vt:lpstr>
      <vt:lpstr>Wingdings 3</vt:lpstr>
      <vt:lpstr>Аспект</vt:lpstr>
      <vt:lpstr>Финансовые услуги  в рамках норм и правил ВТО и обязательства Российской Федерации</vt:lpstr>
      <vt:lpstr>Финансовые услуги в документах ВТО и документы России</vt:lpstr>
      <vt:lpstr>Финансовые услуги по праву ВТО</vt:lpstr>
      <vt:lpstr>Финансовые услуги по праву ВТО и обязательства России</vt:lpstr>
      <vt:lpstr>Договоренности России по финансовым услугам в ВТО</vt:lpstr>
      <vt:lpstr>Договоренности России по финансовым услугам в ВТО</vt:lpstr>
      <vt:lpstr>Ключевые договоренности России в ВТО по доступу на ее финансовый рынок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Финансовые услуги  в рамках норм и правил ВТО</dc:title>
  <dc:creator>Лена Дима</dc:creator>
  <cp:lastModifiedBy>Лена Дима</cp:lastModifiedBy>
  <cp:revision>11</cp:revision>
  <cp:lastPrinted>2018-01-24T13:27:10Z</cp:lastPrinted>
  <dcterms:created xsi:type="dcterms:W3CDTF">2018-01-23T18:56:32Z</dcterms:created>
  <dcterms:modified xsi:type="dcterms:W3CDTF">2018-02-11T19:16:35Z</dcterms:modified>
</cp:coreProperties>
</file>