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4009" r:id="rId2"/>
    <p:sldMasterId id="2147483705" r:id="rId3"/>
    <p:sldMasterId id="2147483866" r:id="rId4"/>
    <p:sldMasterId id="2147483944" r:id="rId5"/>
    <p:sldMasterId id="2147484033" r:id="rId6"/>
    <p:sldMasterId id="2147483841" r:id="rId7"/>
    <p:sldMasterId id="2147483970" r:id="rId8"/>
    <p:sldMasterId id="2147483751" r:id="rId9"/>
    <p:sldMasterId id="2147483892" r:id="rId10"/>
    <p:sldMasterId id="2147483764" r:id="rId11"/>
    <p:sldMasterId id="2147483905" r:id="rId12"/>
    <p:sldMasterId id="2147483777" r:id="rId13"/>
    <p:sldMasterId id="2147483918" r:id="rId14"/>
    <p:sldMasterId id="2147483790" r:id="rId15"/>
    <p:sldMasterId id="2147483931" r:id="rId16"/>
    <p:sldMasterId id="2147483828" r:id="rId17"/>
    <p:sldMasterId id="2147483996" r:id="rId18"/>
  </p:sldMasterIdLst>
  <p:notesMasterIdLst>
    <p:notesMasterId r:id="rId29"/>
  </p:notesMasterIdLst>
  <p:handoutMasterIdLst>
    <p:handoutMasterId r:id="rId30"/>
  </p:handoutMasterIdLst>
  <p:sldIdLst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3" r:id="rId26"/>
    <p:sldId id="331" r:id="rId27"/>
    <p:sldId id="298" r:id="rId2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3685"/>
    <a:srgbClr val="4FC8EE"/>
    <a:srgbClr val="00B0F0"/>
    <a:srgbClr val="92D050"/>
    <a:srgbClr val="7030A0"/>
    <a:srgbClr val="CC3399"/>
    <a:srgbClr val="FF0000"/>
    <a:srgbClr val="0066FF"/>
    <a:srgbClr val="33B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8857" autoAdjust="0"/>
  </p:normalViewPr>
  <p:slideViewPr>
    <p:cSldViewPr showGuides="1">
      <p:cViewPr varScale="1">
        <p:scale>
          <a:sx n="117" d="100"/>
          <a:sy n="117" d="100"/>
        </p:scale>
        <p:origin x="-725" y="-82"/>
      </p:cViewPr>
      <p:guideLst>
        <p:guide orient="horz" pos="214"/>
        <p:guide orient="horz" pos="2981"/>
        <p:guide orient="horz" pos="1348"/>
        <p:guide orient="horz" pos="2663"/>
        <p:guide orient="horz" pos="2527"/>
        <p:guide pos="90"/>
        <p:guide pos="5602"/>
        <p:guide pos="3198"/>
        <p:guide pos="1791"/>
        <p:guide pos="952"/>
        <p:guide pos="340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50763880598326E-2"/>
          <c:y val="8.8184701816402866E-2"/>
          <c:w val="0.8884772587902563"/>
          <c:h val="0.823630596367194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0.36730000000000002</c:v>
                </c:pt>
                <c:pt idx="1">
                  <c:v>0.44529999999999997</c:v>
                </c:pt>
                <c:pt idx="2">
                  <c:v>0.64810000000000001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0.63270000000000004</c:v>
                </c:pt>
                <c:pt idx="1">
                  <c:v>0.55469999999999997</c:v>
                </c:pt>
                <c:pt idx="2">
                  <c:v>0.35189999999999999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108051456"/>
        <c:axId val="90552512"/>
      </c:barChart>
      <c:catAx>
        <c:axId val="108051456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90552512"/>
        <c:crosses val="autoZero"/>
        <c:auto val="1"/>
        <c:lblAlgn val="ctr"/>
        <c:lblOffset val="100"/>
        <c:noMultiLvlLbl val="0"/>
      </c:catAx>
      <c:valAx>
        <c:axId val="905525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80514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50763880598326E-2"/>
          <c:y val="8.8184701816402866E-2"/>
          <c:w val="0.8884772587902563"/>
          <c:h val="0.823630596367194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0.2165</c:v>
                </c:pt>
                <c:pt idx="1">
                  <c:v>0.2296</c:v>
                </c:pt>
                <c:pt idx="2">
                  <c:v>0.52880000000000005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0.78349999999999997</c:v>
                </c:pt>
                <c:pt idx="1">
                  <c:v>0.77039999999999997</c:v>
                </c:pt>
                <c:pt idx="2">
                  <c:v>0.47119999999999995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110848512"/>
        <c:axId val="109608960"/>
      </c:barChart>
      <c:catAx>
        <c:axId val="110848512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09608960"/>
        <c:crosses val="autoZero"/>
        <c:auto val="1"/>
        <c:lblAlgn val="ctr"/>
        <c:lblOffset val="100"/>
        <c:noMultiLvlLbl val="0"/>
      </c:catAx>
      <c:valAx>
        <c:axId val="109608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08485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50763880598326E-2"/>
          <c:y val="8.8184701816402866E-2"/>
          <c:w val="0.8884772587902563"/>
          <c:h val="0.82363059636719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FFFF"/>
                </a:solidFill>
              </a:ln>
            </c:spPr>
          </c:dPt>
          <c:cat>
            <c:strRef>
              <c:f>Лист1!$A$2:$A$7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2.7</c:v>
                </c:pt>
                <c:pt idx="2">
                  <c:v>4.5</c:v>
                </c:pt>
                <c:pt idx="3">
                  <c:v>5.6</c:v>
                </c:pt>
                <c:pt idx="4">
                  <c:v>6.9</c:v>
                </c:pt>
                <c:pt idx="5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108363264"/>
        <c:axId val="109612416"/>
      </c:barChart>
      <c:catAx>
        <c:axId val="108363264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09612416"/>
        <c:crosses val="autoZero"/>
        <c:auto val="1"/>
        <c:lblAlgn val="ctr"/>
        <c:lblOffset val="100"/>
        <c:noMultiLvlLbl val="0"/>
      </c:catAx>
      <c:valAx>
        <c:axId val="109612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3632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 w="38100">
              <a:solidFill>
                <a:srgbClr val="B00000"/>
              </a:solidFill>
            </a:ln>
          </c:spPr>
          <c:marker>
            <c:symbol val="circle"/>
            <c:size val="7"/>
            <c:spPr>
              <a:solidFill>
                <a:srgbClr val="B00000"/>
              </a:solidFill>
              <a:ln w="38100">
                <a:solidFill>
                  <a:srgbClr val="B0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28.9</c:v>
                </c:pt>
                <c:pt idx="1">
                  <c:v>43</c:v>
                </c:pt>
                <c:pt idx="2">
                  <c:v>57.2</c:v>
                </c:pt>
                <c:pt idx="3">
                  <c:v>75.3</c:v>
                </c:pt>
                <c:pt idx="4">
                  <c:v>97.1</c:v>
                </c:pt>
                <c:pt idx="5">
                  <c:v>124.5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ln w="38100">
              <a:solidFill>
                <a:srgbClr val="B00000"/>
              </a:solidFill>
            </a:ln>
          </c:spPr>
          <c:marker>
            <c:symbol val="circle"/>
            <c:size val="7"/>
            <c:spPr>
              <a:solidFill>
                <a:srgbClr val="B00000"/>
              </a:solidFill>
              <a:ln w="38100">
                <a:solidFill>
                  <a:srgbClr val="B0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2.2999999999999998</c:v>
                </c:pt>
                <c:pt idx="1">
                  <c:v>3.4</c:v>
                </c:pt>
                <c:pt idx="2">
                  <c:v>4.5999999999999996</c:v>
                </c:pt>
                <c:pt idx="3">
                  <c:v>6</c:v>
                </c:pt>
                <c:pt idx="4">
                  <c:v>7.8</c:v>
                </c:pt>
                <c:pt idx="5">
                  <c:v>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72160"/>
        <c:axId val="109614720"/>
      </c:lineChart>
      <c:catAx>
        <c:axId val="10857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614720"/>
        <c:crosses val="autoZero"/>
        <c:auto val="1"/>
        <c:lblAlgn val="ctr"/>
        <c:lblOffset val="100"/>
        <c:noMultiLvlLbl val="0"/>
      </c:catAx>
      <c:valAx>
        <c:axId val="109614720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extTo"/>
        <c:crossAx val="10857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50763880598326E-2"/>
          <c:y val="8.8184701816402866E-2"/>
          <c:w val="0.8884772587902563"/>
          <c:h val="0.823630596367194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</c:dPt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25000</c:v>
                </c:pt>
                <c:pt idx="1">
                  <c:v>25000</c:v>
                </c:pt>
                <c:pt idx="2">
                  <c:v>33500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B0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8500</c:v>
                </c:pt>
                <c:pt idx="2">
                  <c:v>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149898240"/>
        <c:axId val="42384704"/>
      </c:barChart>
      <c:catAx>
        <c:axId val="149898240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42384704"/>
        <c:crosses val="autoZero"/>
        <c:auto val="1"/>
        <c:lblAlgn val="ctr"/>
        <c:lblOffset val="100"/>
        <c:noMultiLvlLbl val="0"/>
      </c:catAx>
      <c:valAx>
        <c:axId val="42384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98982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F45C-CAD0-41CA-9EAF-6BF2F9CD338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8025F-8AA5-46DD-BF8F-C484B243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C9A03-B5EE-4719-A0CE-77C6F05C3FF1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06CC6-B9F1-4DCF-8D04-EC9BC991A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5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5" y="148931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5" y="208089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5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5" y="38556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44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44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4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44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44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24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4939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907658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761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747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024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584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60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59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510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8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5625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996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0130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6198717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39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661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8469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336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3309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3288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3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3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0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0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5553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4820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332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577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290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9154855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197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16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471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9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7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800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569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521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7888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8813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116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2544299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4033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187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31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6" name="Группа 5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46746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528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223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9576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0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95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995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3930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817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73781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6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89218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191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956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3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032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314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441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3889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2776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0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01204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6007852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614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6181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867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577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9286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6707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0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0037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3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42930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1185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060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5491800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1141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1726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112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338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917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945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95023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576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178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3048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5441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2716423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0481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7865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5289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029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617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25677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8133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5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810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8907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3492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695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6343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328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1462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7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812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21478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56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9312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823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5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0661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496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6431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824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1833016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59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44523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964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7867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077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4766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617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70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5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5" y="148931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5" y="208089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5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5" y="38556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44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44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4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44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44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29" name="Группа 28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4001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1676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3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18953" y="1820602"/>
            <a:ext cx="5989551" cy="1219200"/>
          </a:xfrm>
          <a:prstGeom prst="rect">
            <a:avLst/>
          </a:prstGeom>
        </p:spPr>
        <p:txBody>
          <a:bodyPr lIns="77916" tIns="38958" rIns="77916" bIns="38958" anchor="ctr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THANK</a:t>
            </a:r>
            <a:r>
              <a:rPr lang="en-US" baseline="0" dirty="0" smtClean="0">
                <a:solidFill>
                  <a:schemeClr val="bg1"/>
                </a:solidFill>
              </a:rPr>
              <a:t> YOU!</a:t>
            </a:r>
            <a:endParaRPr lang="ru-RU" dirty="0" smtClean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3" name="Группа 12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452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40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606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67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643988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9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2296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22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24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7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11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65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8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16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59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56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4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961039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45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93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40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184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650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7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486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33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98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883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683346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7799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188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026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71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295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266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365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678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123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430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138464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122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9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51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02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5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4257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3624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0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29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528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573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342900" indent="-34290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21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9241555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692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25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9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05327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57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4081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160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1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82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299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169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3612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940023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18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2393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072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042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831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863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3883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6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1637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018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937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5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5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5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731" r:id="rId2"/>
    <p:sldLayoutId id="2147483854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733" r:id="rId10"/>
    <p:sldLayoutId id="2147483734" r:id="rId11"/>
    <p:sldLayoutId id="2147483732" r:id="rId12"/>
    <p:sldLayoutId id="214748385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4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0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2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6" r:id="rId3"/>
    <p:sldLayoutId id="2147483737" r:id="rId4"/>
    <p:sldLayoutId id="2147483709" r:id="rId5"/>
    <p:sldLayoutId id="2147483717" r:id="rId6"/>
    <p:sldLayoutId id="2147483718" r:id="rId7"/>
    <p:sldLayoutId id="2147483712" r:id="rId8"/>
    <p:sldLayoutId id="2147483708" r:id="rId9"/>
    <p:sldLayoutId id="2147483715" r:id="rId10"/>
    <p:sldLayoutId id="2147483735" r:id="rId11"/>
    <p:sldLayoutId id="214748371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5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2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3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Ноябрь, 2017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000" dirty="0" smtClean="0"/>
              <a:t>Об основных направления поддержки отрасли информационных технологий в Российской Федерации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Никитин Дмитрий Сергеевич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932040" y="3595187"/>
            <a:ext cx="4016790" cy="631880"/>
          </a:xfrm>
        </p:spPr>
        <p:txBody>
          <a:bodyPr/>
          <a:lstStyle/>
          <a:p>
            <a:r>
              <a:rPr lang="ru-RU" dirty="0" smtClean="0"/>
              <a:t>Заместитель Директора департамента развития высоких технологий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8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2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2</a:t>
            </a:fld>
            <a:endParaRPr lang="ru-RU" spc="-256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Реестр отечественного </a:t>
            </a:r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68044" y="1959682"/>
            <a:ext cx="2592288" cy="917075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defTabSz="913397">
              <a:lnSpc>
                <a:spcPct val="60000"/>
              </a:lnSpc>
              <a:defRPr/>
            </a:pPr>
            <a:r>
              <a:rPr lang="ru-RU" sz="8000" b="1" kern="0" dirty="0" smtClean="0">
                <a:solidFill>
                  <a:srgbClr val="B00000"/>
                </a:solidFill>
                <a:ea typeface="PT Sans Caption" pitchFamily="34" charset="-52"/>
              </a:rPr>
              <a:t>3969 </a:t>
            </a:r>
            <a:endParaRPr lang="ru-RU" sz="8000" b="1" kern="0" dirty="0">
              <a:solidFill>
                <a:srgbClr val="B00000"/>
              </a:solidFill>
              <a:ea typeface="PT Sans Caption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68043" y="2608188"/>
            <a:ext cx="3562979" cy="738565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102757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</a:rPr>
              <a:t>п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</a:rPr>
              <a:t>рограммных продукта в реестре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8654" y="1672423"/>
            <a:ext cx="4041338" cy="550821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102757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1 января 2016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8240" y="1134345"/>
            <a:ext cx="36485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Начал действоват</a:t>
            </a: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9068" y="3724651"/>
            <a:ext cx="3168352" cy="550821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102757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23 класса ПО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8653" y="3186573"/>
            <a:ext cx="41521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Классификация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5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3</a:t>
            </a:fld>
            <a:endParaRPr lang="ru-RU" spc="-256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7604" y="87474"/>
            <a:ext cx="5364596" cy="535914"/>
          </a:xfrm>
        </p:spPr>
        <p:txBody>
          <a:bodyPr/>
          <a:lstStyle/>
          <a:p>
            <a:r>
              <a:rPr lang="ru-RU" dirty="0"/>
              <a:t>Рост закупок отечественного ПО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услуг в регионах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61021440"/>
              </p:ext>
            </p:extLst>
          </p:nvPr>
        </p:nvGraphicFramePr>
        <p:xfrm>
          <a:off x="235622" y="1420778"/>
          <a:ext cx="3799556" cy="229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7548" y="3680647"/>
            <a:ext cx="100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2014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85033" y="3680646"/>
            <a:ext cx="986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2015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3648126"/>
            <a:ext cx="929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2016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47742" y="2387773"/>
            <a:ext cx="1448194" cy="36025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2600" kern="0" dirty="0" smtClean="0">
                <a:solidFill>
                  <a:srgbClr val="FFFFFF"/>
                </a:solidFill>
                <a:ea typeface="PT Sans Caption" pitchFamily="34" charset="-52"/>
              </a:rPr>
              <a:t>6</a:t>
            </a:r>
            <a:r>
              <a:rPr lang="en-US" sz="2600" kern="0" dirty="0" smtClean="0">
                <a:solidFill>
                  <a:srgbClr val="FFFFFF"/>
                </a:solidFill>
                <a:ea typeface="PT Sans Caption" pitchFamily="34" charset="-52"/>
              </a:rPr>
              <a:t>4,8</a:t>
            </a:r>
            <a:r>
              <a:rPr lang="en-US" kern="0" dirty="0" smtClean="0">
                <a:solidFill>
                  <a:srgbClr val="FFFFFF"/>
                </a:solidFill>
                <a:ea typeface="PT Sans Caption" pitchFamily="34" charset="-52"/>
              </a:rPr>
              <a:t>%</a:t>
            </a:r>
            <a:endParaRPr lang="ru-RU" kern="0" dirty="0" smtClean="0">
              <a:solidFill>
                <a:srgbClr val="FFFFFF"/>
              </a:solidFill>
              <a:ea typeface="PT Sans Caption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950726"/>
            <a:ext cx="1089350" cy="36025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en-US" sz="2600" kern="0" dirty="0" smtClean="0">
                <a:solidFill>
                  <a:srgbClr val="FFFFFF"/>
                </a:solidFill>
                <a:ea typeface="PT Sans Caption" pitchFamily="34" charset="-52"/>
              </a:rPr>
              <a:t>36,7</a:t>
            </a:r>
            <a:r>
              <a:rPr lang="en-US" kern="0" dirty="0" smtClean="0">
                <a:solidFill>
                  <a:srgbClr val="FFFFFF"/>
                </a:solidFill>
                <a:ea typeface="PT Sans Caption" pitchFamily="34" charset="-52"/>
              </a:rPr>
              <a:t>%</a:t>
            </a:r>
            <a:endParaRPr lang="ru-RU" kern="0" dirty="0">
              <a:solidFill>
                <a:srgbClr val="FFFFFF"/>
              </a:solidFill>
              <a:ea typeface="PT Sans Caption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2748029"/>
            <a:ext cx="1089350" cy="36025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en-US" sz="2600" kern="0" dirty="0" smtClean="0">
                <a:solidFill>
                  <a:srgbClr val="FFFFFF"/>
                </a:solidFill>
                <a:ea typeface="PT Sans Caption" pitchFamily="34" charset="-52"/>
              </a:rPr>
              <a:t>44,5</a:t>
            </a:r>
            <a:r>
              <a:rPr lang="en-US" kern="0" dirty="0" smtClean="0">
                <a:solidFill>
                  <a:srgbClr val="FFFFFF"/>
                </a:solidFill>
                <a:ea typeface="PT Sans Caption" pitchFamily="34" charset="-52"/>
              </a:rPr>
              <a:t>%</a:t>
            </a:r>
            <a:endParaRPr lang="ru-RU" kern="0" dirty="0">
              <a:solidFill>
                <a:srgbClr val="FFFFFF"/>
              </a:solidFill>
              <a:ea typeface="PT Sans Caption" pitchFamily="34" charset="-52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668716935"/>
              </p:ext>
            </p:extLst>
          </p:nvPr>
        </p:nvGraphicFramePr>
        <p:xfrm>
          <a:off x="4754556" y="1465124"/>
          <a:ext cx="3799556" cy="229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092280" y="2643758"/>
            <a:ext cx="1411803" cy="36025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en-US" sz="2600" kern="0" dirty="0" smtClean="0">
                <a:solidFill>
                  <a:srgbClr val="FFFFFF"/>
                </a:solidFill>
                <a:ea typeface="PT Sans Caption" pitchFamily="34" charset="-52"/>
              </a:rPr>
              <a:t>52,9</a:t>
            </a:r>
            <a:r>
              <a:rPr lang="en-US" kern="0" dirty="0" smtClean="0">
                <a:solidFill>
                  <a:srgbClr val="FFFFFF"/>
                </a:solidFill>
                <a:ea typeface="PT Sans Caption" pitchFamily="34" charset="-52"/>
              </a:rPr>
              <a:t>%</a:t>
            </a:r>
            <a:endParaRPr lang="ru-RU" kern="0" dirty="0" smtClean="0">
              <a:solidFill>
                <a:srgbClr val="FFFFFF"/>
              </a:solidFill>
              <a:ea typeface="PT Sans Caption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94818" y="3219822"/>
            <a:ext cx="1089350" cy="36025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en-US" sz="2600" kern="0" dirty="0" smtClean="0">
                <a:solidFill>
                  <a:srgbClr val="FFFFFF"/>
                </a:solidFill>
                <a:ea typeface="PT Sans Caption" pitchFamily="34" charset="-52"/>
              </a:rPr>
              <a:t>21,7</a:t>
            </a:r>
            <a:r>
              <a:rPr lang="en-US" kern="0" dirty="0" smtClean="0">
                <a:solidFill>
                  <a:srgbClr val="FFFFFF"/>
                </a:solidFill>
                <a:ea typeface="PT Sans Caption" pitchFamily="34" charset="-52"/>
              </a:rPr>
              <a:t>%</a:t>
            </a:r>
            <a:endParaRPr lang="ru-RU" kern="0" dirty="0">
              <a:solidFill>
                <a:srgbClr val="FFFFFF"/>
              </a:solidFill>
              <a:ea typeface="PT Sans Caption" pitchFamily="34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47582" y="3180077"/>
            <a:ext cx="1089350" cy="36025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en-US" sz="2600" kern="0" dirty="0" smtClean="0">
                <a:solidFill>
                  <a:srgbClr val="FFFFFF"/>
                </a:solidFill>
                <a:ea typeface="PT Sans Caption" pitchFamily="34" charset="-52"/>
              </a:rPr>
              <a:t>23</a:t>
            </a:r>
            <a:r>
              <a:rPr lang="en-US" kern="0" dirty="0" smtClean="0">
                <a:solidFill>
                  <a:srgbClr val="FFFFFF"/>
                </a:solidFill>
                <a:ea typeface="PT Sans Caption" pitchFamily="34" charset="-52"/>
              </a:rPr>
              <a:t>%</a:t>
            </a:r>
            <a:endParaRPr lang="ru-RU" kern="0" dirty="0">
              <a:solidFill>
                <a:srgbClr val="FFFFFF"/>
              </a:solidFill>
              <a:ea typeface="PT Sans Caption" pitchFamily="34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13568" y="1068815"/>
            <a:ext cx="2101794" cy="47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 smtClean="0"/>
              <a:t>Закупка ПО</a:t>
            </a:r>
            <a:endParaRPr lang="ru-RU" sz="23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874211" y="1059582"/>
            <a:ext cx="3802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 smtClean="0"/>
              <a:t>Закупка работ/услуг </a:t>
            </a:r>
            <a:endParaRPr lang="ru-RU" sz="23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073535" y="1138820"/>
            <a:ext cx="593164" cy="568834"/>
            <a:chOff x="8894762" y="2425420"/>
            <a:chExt cx="513359" cy="492305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8894762" y="2425420"/>
              <a:ext cx="504826" cy="487324"/>
              <a:chOff x="420883" y="937847"/>
              <a:chExt cx="381354" cy="385293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420883" y="937848"/>
                <a:ext cx="381354" cy="38135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cxnSp>
            <p:nvCxnSpPr>
              <p:cNvPr id="40" name="Прямая соединительная линия 39"/>
              <p:cNvCxnSpPr>
                <a:stCxn id="39" idx="2"/>
                <a:endCxn id="39" idx="6"/>
              </p:cNvCxnSpPr>
              <p:nvPr/>
            </p:nvCxnSpPr>
            <p:spPr>
              <a:xfrm>
                <a:off x="420883" y="1128525"/>
                <a:ext cx="38135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52499" y="1029965"/>
                <a:ext cx="3193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58622" y="1238943"/>
                <a:ext cx="3058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43" name="Полилиния 42"/>
              <p:cNvSpPr/>
              <p:nvPr/>
            </p:nvSpPr>
            <p:spPr>
              <a:xfrm>
                <a:off x="500209" y="937847"/>
                <a:ext cx="115008" cy="385293"/>
              </a:xfrm>
              <a:custGeom>
                <a:avLst/>
                <a:gdLst>
                  <a:gd name="connsiteX0" fmla="*/ 45705 w 62560"/>
                  <a:gd name="connsiteY0" fmla="*/ 0 h 396100"/>
                  <a:gd name="connsiteX1" fmla="*/ 62560 w 62560"/>
                  <a:gd name="connsiteY1" fmla="*/ 396100 h 396100"/>
                  <a:gd name="connsiteX0" fmla="*/ 74820 w 91675"/>
                  <a:gd name="connsiteY0" fmla="*/ 0 h 396100"/>
                  <a:gd name="connsiteX1" fmla="*/ 91675 w 91675"/>
                  <a:gd name="connsiteY1" fmla="*/ 396100 h 396100"/>
                  <a:gd name="connsiteX0" fmla="*/ 87137 w 103992"/>
                  <a:gd name="connsiteY0" fmla="*/ 0 h 396100"/>
                  <a:gd name="connsiteX1" fmla="*/ 103992 w 103992"/>
                  <a:gd name="connsiteY1" fmla="*/ 396100 h 396100"/>
                  <a:gd name="connsiteX0" fmla="*/ 98153 w 115008"/>
                  <a:gd name="connsiteY0" fmla="*/ 0 h 396100"/>
                  <a:gd name="connsiteX1" fmla="*/ 115008 w 115008"/>
                  <a:gd name="connsiteY1" fmla="*/ 396100 h 39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008" h="396100">
                    <a:moveTo>
                      <a:pt x="98153" y="0"/>
                    </a:moveTo>
                    <a:cubicBezTo>
                      <a:pt x="-49331" y="116582"/>
                      <a:pt x="-19834" y="334297"/>
                      <a:pt x="115008" y="39610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flipH="1">
                <a:off x="611560" y="937847"/>
                <a:ext cx="115008" cy="385293"/>
              </a:xfrm>
              <a:custGeom>
                <a:avLst/>
                <a:gdLst>
                  <a:gd name="connsiteX0" fmla="*/ 45705 w 62560"/>
                  <a:gd name="connsiteY0" fmla="*/ 0 h 396100"/>
                  <a:gd name="connsiteX1" fmla="*/ 62560 w 62560"/>
                  <a:gd name="connsiteY1" fmla="*/ 396100 h 396100"/>
                  <a:gd name="connsiteX0" fmla="*/ 74820 w 91675"/>
                  <a:gd name="connsiteY0" fmla="*/ 0 h 396100"/>
                  <a:gd name="connsiteX1" fmla="*/ 91675 w 91675"/>
                  <a:gd name="connsiteY1" fmla="*/ 396100 h 396100"/>
                  <a:gd name="connsiteX0" fmla="*/ 87137 w 103992"/>
                  <a:gd name="connsiteY0" fmla="*/ 0 h 396100"/>
                  <a:gd name="connsiteX1" fmla="*/ 103992 w 103992"/>
                  <a:gd name="connsiteY1" fmla="*/ 396100 h 396100"/>
                  <a:gd name="connsiteX0" fmla="*/ 98153 w 115008"/>
                  <a:gd name="connsiteY0" fmla="*/ 0 h 396100"/>
                  <a:gd name="connsiteX1" fmla="*/ 115008 w 115008"/>
                  <a:gd name="connsiteY1" fmla="*/ 396100 h 39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008" h="396100">
                    <a:moveTo>
                      <a:pt x="98153" y="0"/>
                    </a:moveTo>
                    <a:cubicBezTo>
                      <a:pt x="-49331" y="116582"/>
                      <a:pt x="-19834" y="334297"/>
                      <a:pt x="115008" y="39610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cxnSp>
            <p:nvCxnSpPr>
              <p:cNvPr id="45" name="Прямая соединительная линия 44"/>
              <p:cNvCxnSpPr>
                <a:stCxn id="39" idx="0"/>
                <a:endCxn id="43" idx="1"/>
              </p:cNvCxnSpPr>
              <p:nvPr/>
            </p:nvCxnSpPr>
            <p:spPr>
              <a:xfrm>
                <a:off x="611560" y="937848"/>
                <a:ext cx="3657" cy="38529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38" name="Овал 37"/>
            <p:cNvSpPr/>
            <p:nvPr/>
          </p:nvSpPr>
          <p:spPr>
            <a:xfrm>
              <a:off x="8915817" y="2425421"/>
              <a:ext cx="492304" cy="492304"/>
            </a:xfrm>
            <a:prstGeom prst="ellipse">
              <a:avLst/>
            </a:prstGeom>
            <a:noFill/>
            <a:ln w="762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067944" y="3077138"/>
            <a:ext cx="630932" cy="630932"/>
            <a:chOff x="8797367" y="3576079"/>
            <a:chExt cx="723430" cy="723430"/>
          </a:xfrm>
        </p:grpSpPr>
        <p:pic>
          <p:nvPicPr>
            <p:cNvPr id="47" name="Picture 8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59" r="23359"/>
            <a:stretch/>
          </p:blipFill>
          <p:spPr bwMode="auto">
            <a:xfrm>
              <a:off x="8844924" y="3659740"/>
              <a:ext cx="629624" cy="629622"/>
            </a:xfrm>
            <a:prstGeom prst="ellipse">
              <a:avLst/>
            </a:prstGeom>
            <a:noFill/>
            <a:ln w="57150">
              <a:solidFill>
                <a:srgbClr val="B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Хорда 47"/>
            <p:cNvSpPr/>
            <p:nvPr/>
          </p:nvSpPr>
          <p:spPr>
            <a:xfrm>
              <a:off x="8797367" y="3576079"/>
              <a:ext cx="723430" cy="723430"/>
            </a:xfrm>
            <a:prstGeom prst="chord">
              <a:avLst>
                <a:gd name="adj1" fmla="val 1398275"/>
                <a:gd name="adj2" fmla="val 9378911"/>
              </a:avLst>
            </a:prstGeom>
            <a:solidFill>
              <a:srgbClr val="B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325157" y="1727850"/>
            <a:ext cx="118613" cy="5908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>
            <a:off x="4240248" y="2023261"/>
            <a:ext cx="288430" cy="1108745"/>
          </a:xfrm>
          <a:prstGeom prst="upArrow">
            <a:avLst>
              <a:gd name="adj1" fmla="val 50000"/>
              <a:gd name="adj2" fmla="val 76128"/>
            </a:avLst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17855" y="4155782"/>
            <a:ext cx="136729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 smtClean="0"/>
              <a:t>ЗАПУСК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B00000"/>
                </a:solidFill>
              </a:rPr>
              <a:t>РЕЕСТРА ПО</a:t>
            </a:r>
            <a:endParaRPr lang="ru-RU" sz="1800" b="1" dirty="0">
              <a:solidFill>
                <a:srgbClr val="B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9552" y="3612125"/>
            <a:ext cx="3150000" cy="112401"/>
            <a:chOff x="539552" y="3759886"/>
            <a:chExt cx="3946675" cy="360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39552" y="3759886"/>
              <a:ext cx="2830552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370315" y="3759886"/>
              <a:ext cx="1115912" cy="3600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Равнобедренный треугольник 53"/>
          <p:cNvSpPr/>
          <p:nvPr/>
        </p:nvSpPr>
        <p:spPr>
          <a:xfrm>
            <a:off x="2690823" y="3840932"/>
            <a:ext cx="215812" cy="238081"/>
          </a:xfrm>
          <a:prstGeom prst="triangle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131512" y="3684391"/>
            <a:ext cx="100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2014</a:t>
            </a:r>
            <a:endParaRPr lang="ru-RU" sz="2200" dirty="0"/>
          </a:p>
        </p:txBody>
      </p:sp>
      <p:sp>
        <p:nvSpPr>
          <p:cNvPr id="60" name="TextBox 59"/>
          <p:cNvSpPr txBox="1"/>
          <p:nvPr/>
        </p:nvSpPr>
        <p:spPr>
          <a:xfrm>
            <a:off x="6298997" y="3684390"/>
            <a:ext cx="986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2015</a:t>
            </a:r>
            <a:endParaRPr lang="ru-RU" sz="2200" dirty="0"/>
          </a:p>
        </p:txBody>
      </p:sp>
      <p:sp>
        <p:nvSpPr>
          <p:cNvPr id="61" name="TextBox 60"/>
          <p:cNvSpPr txBox="1"/>
          <p:nvPr/>
        </p:nvSpPr>
        <p:spPr>
          <a:xfrm>
            <a:off x="7429780" y="3651870"/>
            <a:ext cx="929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2016</a:t>
            </a:r>
            <a:endParaRPr lang="ru-RU" sz="2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831819" y="4159526"/>
            <a:ext cx="136729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 smtClean="0"/>
              <a:t>ЗАПУСК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B00000"/>
                </a:solidFill>
              </a:rPr>
              <a:t>РЕЕСТРА ПО</a:t>
            </a:r>
            <a:endParaRPr lang="ru-RU" sz="1800" b="1" dirty="0">
              <a:solidFill>
                <a:srgbClr val="B00000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053516" y="3615869"/>
            <a:ext cx="3150000" cy="112401"/>
            <a:chOff x="539552" y="3759886"/>
            <a:chExt cx="3946675" cy="3600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39552" y="3759886"/>
              <a:ext cx="2830552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70315" y="3759886"/>
              <a:ext cx="1115912" cy="3600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Равнобедренный треугольник 65"/>
          <p:cNvSpPr/>
          <p:nvPr/>
        </p:nvSpPr>
        <p:spPr>
          <a:xfrm>
            <a:off x="7204787" y="3844676"/>
            <a:ext cx="215812" cy="238081"/>
          </a:xfrm>
          <a:prstGeom prst="triangle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4</a:t>
            </a:fld>
            <a:endParaRPr lang="ru-RU" spc="-256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7604" y="87474"/>
            <a:ext cx="5364596" cy="535914"/>
          </a:xfrm>
        </p:spPr>
        <p:txBody>
          <a:bodyPr/>
          <a:lstStyle/>
          <a:p>
            <a:r>
              <a:rPr lang="ru-RU" dirty="0"/>
              <a:t>Меры поддержки ИТ-сектора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55369" y="874664"/>
            <a:ext cx="4536504" cy="1606495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defTabSz="913397">
              <a:lnSpc>
                <a:spcPct val="80000"/>
              </a:lnSpc>
              <a:defRPr/>
            </a:pPr>
            <a:r>
              <a:rPr lang="ru-RU" sz="12000" b="1" kern="0" dirty="0" smtClean="0">
                <a:solidFill>
                  <a:srgbClr val="B00000"/>
                </a:solidFill>
                <a:ea typeface="PT Sans Caption" pitchFamily="34" charset="-52"/>
              </a:rPr>
              <a:t>14%</a:t>
            </a:r>
            <a:endParaRPr lang="ru-RU" sz="12000" b="1" kern="0" dirty="0">
              <a:solidFill>
                <a:srgbClr val="B00000"/>
              </a:solidFill>
              <a:ea typeface="PT Sans Caption" pitchFamily="34" charset="-52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5219" y="2217168"/>
            <a:ext cx="407095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B00000"/>
                </a:solidFill>
              </a:rPr>
              <a:t>пониженные ставки </a:t>
            </a:r>
          </a:p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B00000"/>
                </a:solidFill>
              </a:rPr>
              <a:t>страховых взносов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 </a:t>
            </a:r>
            <a:r>
              <a:rPr lang="ru-RU" dirty="0"/>
              <a:t>государственные внебюджетные фонды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185465" y="3246487"/>
            <a:ext cx="5618783" cy="1269479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defTabSz="913397">
              <a:lnSpc>
                <a:spcPct val="90000"/>
              </a:lnSpc>
              <a:defRPr/>
            </a:pPr>
            <a:r>
              <a:rPr lang="ru-RU" sz="3000" b="1" kern="0" dirty="0" smtClean="0">
                <a:solidFill>
                  <a:schemeClr val="accent4"/>
                </a:solidFill>
                <a:ea typeface="PT Sans Caption" pitchFamily="34" charset="-52"/>
              </a:rPr>
              <a:t>продлены до </a:t>
            </a:r>
          </a:p>
          <a:p>
            <a:pPr defTabSz="913397">
              <a:lnSpc>
                <a:spcPct val="90000"/>
              </a:lnSpc>
              <a:defRPr/>
            </a:pPr>
            <a:r>
              <a:rPr lang="ru-RU" sz="5500" b="1" kern="0" dirty="0" smtClean="0">
                <a:solidFill>
                  <a:schemeClr val="accent4"/>
                </a:solidFill>
                <a:ea typeface="PT Sans Caption" pitchFamily="34" charset="-52"/>
              </a:rPr>
              <a:t>2023 года</a:t>
            </a:r>
            <a:endParaRPr lang="ru-RU" sz="5500" b="1" kern="0" dirty="0">
              <a:solidFill>
                <a:schemeClr val="accent4"/>
              </a:solidFill>
              <a:ea typeface="PT Sans Caption" pitchFamily="34" charset="-52"/>
            </a:endParaRPr>
          </a:p>
        </p:txBody>
      </p:sp>
      <p:graphicFrame>
        <p:nvGraphicFramePr>
          <p:cNvPr id="58" name="Диаграмма 57"/>
          <p:cNvGraphicFramePr/>
          <p:nvPr>
            <p:extLst>
              <p:ext uri="{D42A27DB-BD31-4B8C-83A1-F6EECF244321}">
                <p14:modId xmlns:p14="http://schemas.microsoft.com/office/powerpoint/2010/main" val="2312588177"/>
              </p:ext>
            </p:extLst>
          </p:nvPr>
        </p:nvGraphicFramePr>
        <p:xfrm>
          <a:off x="4860158" y="2044410"/>
          <a:ext cx="4032322" cy="26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611445" y="44706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2013</a:t>
            </a:r>
            <a:endParaRPr lang="ru-RU" sz="1800" dirty="0"/>
          </a:p>
        </p:txBody>
      </p:sp>
      <p:sp>
        <p:nvSpPr>
          <p:cNvPr id="68" name="TextBox 67"/>
          <p:cNvSpPr txBox="1"/>
          <p:nvPr/>
        </p:nvSpPr>
        <p:spPr>
          <a:xfrm>
            <a:off x="6228184" y="44706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2014</a:t>
            </a:r>
            <a:endParaRPr lang="ru-RU" sz="1800" dirty="0"/>
          </a:p>
        </p:txBody>
      </p:sp>
      <p:sp>
        <p:nvSpPr>
          <p:cNvPr id="69" name="TextBox 68"/>
          <p:cNvSpPr txBox="1"/>
          <p:nvPr/>
        </p:nvSpPr>
        <p:spPr>
          <a:xfrm>
            <a:off x="6835581" y="44706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2015</a:t>
            </a:r>
            <a:endParaRPr lang="ru-RU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8019042" y="44706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2017</a:t>
            </a:r>
            <a:endParaRPr lang="ru-RU" sz="18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776356" y="1880281"/>
            <a:ext cx="1152128" cy="655465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3500" b="1" kern="0" dirty="0" smtClean="0">
                <a:solidFill>
                  <a:srgbClr val="B00000"/>
                </a:solidFill>
                <a:ea typeface="PT Sans Caption" pitchFamily="34" charset="-52"/>
              </a:rPr>
              <a:t>7,7</a:t>
            </a:r>
          </a:p>
          <a:p>
            <a:pPr algn="ctr" defTabSz="913397">
              <a:lnSpc>
                <a:spcPct val="60000"/>
              </a:lnSpc>
              <a:defRPr/>
            </a:pPr>
            <a:r>
              <a:rPr lang="ru-RU" sz="2600" b="1" kern="0" dirty="0">
                <a:solidFill>
                  <a:srgbClr val="B00000"/>
                </a:solidFill>
                <a:ea typeface="PT Sans Caption" pitchFamily="34" charset="-52"/>
              </a:rPr>
              <a:t>т</a:t>
            </a:r>
            <a:r>
              <a:rPr lang="ru-RU" sz="2600" b="1" kern="0" dirty="0" smtClean="0">
                <a:solidFill>
                  <a:srgbClr val="B00000"/>
                </a:solidFill>
                <a:ea typeface="PT Sans Caption" pitchFamily="34" charset="-52"/>
              </a:rPr>
              <a:t>ыс.</a:t>
            </a:r>
            <a:endParaRPr lang="ru-RU" sz="2600" b="1" kern="0" dirty="0">
              <a:solidFill>
                <a:srgbClr val="B00000"/>
              </a:solidFill>
              <a:ea typeface="PT Sans Caption" pitchFamily="34" charset="-52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8913" y="2411670"/>
            <a:ext cx="786748" cy="575443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2600" kern="0" dirty="0" smtClean="0">
                <a:solidFill>
                  <a:schemeClr val="accent4"/>
                </a:solidFill>
                <a:ea typeface="PT Sans Caption" pitchFamily="34" charset="-52"/>
              </a:rPr>
              <a:t>5,6</a:t>
            </a:r>
            <a:r>
              <a:rPr lang="ru-RU" sz="3000" kern="0" dirty="0" smtClean="0">
                <a:solidFill>
                  <a:schemeClr val="accent4"/>
                </a:solidFill>
                <a:ea typeface="PT Sans Caption" pitchFamily="34" charset="-52"/>
              </a:rPr>
              <a:t> </a:t>
            </a:r>
            <a:r>
              <a:rPr lang="ru-RU" sz="2000" kern="0" dirty="0" smtClean="0">
                <a:solidFill>
                  <a:schemeClr val="accent4"/>
                </a:solidFill>
                <a:ea typeface="PT Sans Caption" pitchFamily="34" charset="-52"/>
              </a:rPr>
              <a:t>тыс.</a:t>
            </a:r>
            <a:endParaRPr lang="ru-RU" sz="2000" kern="0" dirty="0">
              <a:solidFill>
                <a:schemeClr val="accent4"/>
              </a:solidFill>
              <a:ea typeface="PT Sans Caption" pitchFamily="34" charset="-5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30710" y="44706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2012</a:t>
            </a:r>
            <a:endParaRPr lang="ru-RU" sz="18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151505" y="2699702"/>
            <a:ext cx="786748" cy="575443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2600" kern="0" dirty="0" smtClean="0">
                <a:solidFill>
                  <a:schemeClr val="accent4"/>
                </a:solidFill>
                <a:ea typeface="PT Sans Caption" pitchFamily="34" charset="-52"/>
              </a:rPr>
              <a:t>4,5</a:t>
            </a:r>
            <a:r>
              <a:rPr lang="ru-RU" sz="3000" kern="0" dirty="0" smtClean="0">
                <a:solidFill>
                  <a:schemeClr val="accent4"/>
                </a:solidFill>
                <a:ea typeface="PT Sans Caption" pitchFamily="34" charset="-52"/>
              </a:rPr>
              <a:t> </a:t>
            </a:r>
            <a:r>
              <a:rPr lang="ru-RU" sz="2000" kern="0" dirty="0" smtClean="0">
                <a:solidFill>
                  <a:schemeClr val="accent4"/>
                </a:solidFill>
                <a:ea typeface="PT Sans Caption" pitchFamily="34" charset="-52"/>
              </a:rPr>
              <a:t>тыс.</a:t>
            </a:r>
            <a:endParaRPr lang="ru-RU" sz="2000" kern="0" dirty="0">
              <a:solidFill>
                <a:schemeClr val="accent4"/>
              </a:solidFill>
              <a:ea typeface="PT Sans Caption" pitchFamily="34" charset="-5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80781" y="3262235"/>
            <a:ext cx="786748" cy="51696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2600" kern="0" dirty="0" smtClean="0">
                <a:solidFill>
                  <a:schemeClr val="accent4"/>
                </a:solidFill>
                <a:ea typeface="PT Sans Caption" pitchFamily="34" charset="-52"/>
              </a:rPr>
              <a:t>2,7 </a:t>
            </a:r>
            <a:r>
              <a:rPr lang="ru-RU" sz="2000" kern="0" dirty="0" smtClean="0">
                <a:solidFill>
                  <a:schemeClr val="accent4"/>
                </a:solidFill>
                <a:ea typeface="PT Sans Caption" pitchFamily="34" charset="-52"/>
              </a:rPr>
              <a:t>тыс.</a:t>
            </a:r>
            <a:endParaRPr lang="ru-RU" sz="2000" kern="0" dirty="0">
              <a:solidFill>
                <a:schemeClr val="accent4"/>
              </a:solidFill>
              <a:ea typeface="PT Sans Caption" pitchFamily="34" charset="-52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963373" y="3334243"/>
            <a:ext cx="786748" cy="51696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2600" kern="0" dirty="0" smtClean="0">
                <a:solidFill>
                  <a:schemeClr val="accent4"/>
                </a:solidFill>
                <a:ea typeface="PT Sans Caption" pitchFamily="34" charset="-52"/>
              </a:rPr>
              <a:t>2,3 </a:t>
            </a:r>
            <a:r>
              <a:rPr lang="ru-RU" sz="2000" kern="0" dirty="0" smtClean="0">
                <a:solidFill>
                  <a:schemeClr val="accent4"/>
                </a:solidFill>
                <a:ea typeface="PT Sans Caption" pitchFamily="34" charset="-52"/>
              </a:rPr>
              <a:t>тыс.</a:t>
            </a:r>
            <a:endParaRPr lang="ru-RU" sz="2000" kern="0" dirty="0">
              <a:solidFill>
                <a:schemeClr val="accent4"/>
              </a:solidFill>
              <a:ea typeface="PT Sans Caption" pitchFamily="34" charset="-52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67189" y="915566"/>
            <a:ext cx="320521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B00000"/>
                </a:solidFill>
              </a:rPr>
              <a:t>Аккредитовано ИТ-компаний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Минкомсвязью</a:t>
            </a:r>
            <a:r>
              <a:rPr lang="ru-RU" dirty="0" smtClean="0"/>
              <a:t> </a:t>
            </a:r>
            <a:r>
              <a:rPr lang="ru-RU" dirty="0"/>
              <a:t>России 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для получения </a:t>
            </a:r>
            <a:r>
              <a:rPr lang="ru-RU" dirty="0"/>
              <a:t>льгот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49313" y="2032311"/>
            <a:ext cx="786748" cy="575443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2600" kern="0" dirty="0" smtClean="0">
                <a:solidFill>
                  <a:schemeClr val="accent4"/>
                </a:solidFill>
                <a:ea typeface="PT Sans Caption" pitchFamily="34" charset="-52"/>
              </a:rPr>
              <a:t>6,6</a:t>
            </a:r>
            <a:r>
              <a:rPr lang="ru-RU" sz="3000" kern="0" dirty="0" smtClean="0">
                <a:solidFill>
                  <a:schemeClr val="accent4"/>
                </a:solidFill>
                <a:ea typeface="PT Sans Caption" pitchFamily="34" charset="-52"/>
              </a:rPr>
              <a:t> </a:t>
            </a:r>
            <a:r>
              <a:rPr lang="ru-RU" sz="2000" kern="0" dirty="0" smtClean="0">
                <a:solidFill>
                  <a:schemeClr val="accent4"/>
                </a:solidFill>
                <a:ea typeface="PT Sans Caption" pitchFamily="34" charset="-52"/>
              </a:rPr>
              <a:t>тыс.</a:t>
            </a:r>
            <a:endParaRPr lang="ru-RU" sz="2000" kern="0" dirty="0">
              <a:solidFill>
                <a:schemeClr val="accent4"/>
              </a:solidFill>
              <a:ea typeface="PT Sans Caption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6316" y="44706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2016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03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5</a:t>
            </a:fld>
            <a:endParaRPr lang="ru-RU" spc="-256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7604" y="87474"/>
            <a:ext cx="5364596" cy="535914"/>
          </a:xfrm>
        </p:spPr>
        <p:txBody>
          <a:bodyPr/>
          <a:lstStyle/>
          <a:p>
            <a:r>
              <a:rPr lang="ru-RU" dirty="0"/>
              <a:t>Эффективность применения пониженной ставки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396580449"/>
              </p:ext>
            </p:extLst>
          </p:nvPr>
        </p:nvGraphicFramePr>
        <p:xfrm>
          <a:off x="-100382" y="284014"/>
          <a:ext cx="5775154" cy="396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079612" y="408391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2012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712" y="407462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2013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1145" y="407462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2014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47249" y="408391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2015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27984" y="294885"/>
            <a:ext cx="2736304" cy="584677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defTabSz="913397">
              <a:lnSpc>
                <a:spcPct val="80000"/>
              </a:lnSpc>
              <a:defRPr/>
            </a:pPr>
            <a:r>
              <a:rPr lang="ru-RU" sz="4000" b="1" kern="0" dirty="0" smtClean="0">
                <a:solidFill>
                  <a:schemeClr val="accent4"/>
                </a:solidFill>
                <a:ea typeface="PT Sans Caption" pitchFamily="34" charset="-52"/>
              </a:rPr>
              <a:t>124,5 </a:t>
            </a:r>
            <a:r>
              <a:rPr lang="ru-RU" sz="2000" b="1" kern="0" dirty="0" smtClean="0">
                <a:solidFill>
                  <a:schemeClr val="accent4"/>
                </a:solidFill>
                <a:ea typeface="PT Sans Caption" pitchFamily="34" charset="-52"/>
              </a:rPr>
              <a:t>млрд руб.</a:t>
            </a:r>
            <a:endParaRPr lang="ru-RU" sz="2000" b="1" kern="0" dirty="0">
              <a:solidFill>
                <a:schemeClr val="accent4"/>
              </a:solidFill>
              <a:ea typeface="PT Sans Caption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520" y="408391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2011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500" y="2880854"/>
            <a:ext cx="1476549" cy="338968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28,9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56076" y="948684"/>
            <a:ext cx="3830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облагаемая база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для начисления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страховых взносов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256076" y="3665243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объем начисленных выплат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по обязательному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пенсионному фонду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15616" y="2520814"/>
            <a:ext cx="576449" cy="338968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43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959727" y="2167442"/>
            <a:ext cx="992093" cy="332300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57,2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835414" y="1656570"/>
            <a:ext cx="872490" cy="338968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75,3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9512" y="3672794"/>
            <a:ext cx="864096" cy="332300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2,3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58253" y="3600786"/>
            <a:ext cx="749451" cy="332300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3,4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030359" y="3571598"/>
            <a:ext cx="849453" cy="332300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4,6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90494" y="3528778"/>
            <a:ext cx="825422" cy="332300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6,0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44008" y="3183818"/>
            <a:ext cx="2263976" cy="596988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defTabSz="913397">
              <a:lnSpc>
                <a:spcPct val="80000"/>
              </a:lnSpc>
              <a:defRPr/>
            </a:pPr>
            <a:r>
              <a:rPr lang="ru-RU" sz="4000" b="1" kern="0" dirty="0" smtClean="0">
                <a:solidFill>
                  <a:schemeClr val="accent4"/>
                </a:solidFill>
                <a:ea typeface="PT Sans Caption" pitchFamily="34" charset="-52"/>
              </a:rPr>
              <a:t>9,9 </a:t>
            </a:r>
            <a:r>
              <a:rPr lang="ru-RU" sz="2000" b="1" kern="0" dirty="0" smtClean="0">
                <a:solidFill>
                  <a:schemeClr val="accent4"/>
                </a:solidFill>
                <a:ea typeface="PT Sans Caption" pitchFamily="34" charset="-52"/>
              </a:rPr>
              <a:t>млрд руб.</a:t>
            </a:r>
            <a:endParaRPr lang="ru-RU" sz="2000" b="1" kern="0" dirty="0">
              <a:solidFill>
                <a:schemeClr val="accent4"/>
              </a:solidFill>
              <a:ea typeface="PT Sans Caption" pitchFamily="34" charset="-52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536" y="4628667"/>
            <a:ext cx="1476549" cy="319347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млрд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4590" y="3507638"/>
            <a:ext cx="825422" cy="36025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dirty="0" smtClean="0">
                <a:solidFill>
                  <a:schemeClr val="accent4"/>
                </a:solidFill>
                <a:ea typeface="PT Sans Caption" pitchFamily="34" charset="-52"/>
              </a:rPr>
              <a:t>7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,8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51920" y="1131374"/>
            <a:ext cx="872490" cy="360256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marL="0" marR="0" lvl="0" indent="0" defTabSz="913397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PT Sans Caption" pitchFamily="34" charset="-52"/>
              </a:rPr>
              <a:t>97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10" y="408391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2016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01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6</a:t>
            </a:fld>
            <a:endParaRPr lang="ru-RU" spc="-256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7604" y="87474"/>
            <a:ext cx="5364596" cy="535914"/>
          </a:xfrm>
        </p:spPr>
        <p:txBody>
          <a:bodyPr/>
          <a:lstStyle/>
          <a:p>
            <a:r>
              <a:rPr lang="ru-RU" dirty="0"/>
              <a:t>Поддержка ИТ-образования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92180" y="1134492"/>
            <a:ext cx="2916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300" b="1" dirty="0">
                <a:solidFill>
                  <a:srgbClr val="B00000"/>
                </a:solidFill>
                <a:ea typeface="PT Sans Caption" pitchFamily="34" charset="-52"/>
              </a:rPr>
              <a:t>увеличение </a:t>
            </a:r>
            <a:r>
              <a:rPr lang="ru-RU" sz="2300" b="1" dirty="0" smtClean="0">
                <a:solidFill>
                  <a:srgbClr val="B00000"/>
                </a:solidFill>
                <a:ea typeface="PT Sans Caption" pitchFamily="34" charset="-52"/>
              </a:rPr>
              <a:t>бюджетных мест </a:t>
            </a:r>
            <a:r>
              <a:rPr lang="ru-RU" sz="1600" dirty="0" smtClean="0">
                <a:ea typeface="PT Sans Caption" pitchFamily="34" charset="-52"/>
              </a:rPr>
              <a:t>в вузах </a:t>
            </a:r>
            <a:r>
              <a:rPr lang="ru-RU" sz="1600" dirty="0">
                <a:ea typeface="PT Sans Caption" pitchFamily="34" charset="-52"/>
              </a:rPr>
              <a:t>по </a:t>
            </a:r>
            <a:endParaRPr lang="ru-RU" sz="1600" dirty="0" smtClean="0">
              <a:ea typeface="PT Sans Caption" pitchFamily="34" charset="-52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ea typeface="PT Sans Caption" pitchFamily="34" charset="-52"/>
              </a:rPr>
              <a:t>ИТ-специальностям </a:t>
            </a:r>
            <a:endParaRPr lang="ru-RU" sz="1600" dirty="0">
              <a:ea typeface="PT Sans Caption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87050" y="2070016"/>
            <a:ext cx="161294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rgbClr val="B00000"/>
                </a:solidFill>
              </a:rPr>
              <a:t>+70%</a:t>
            </a:r>
            <a:endParaRPr lang="ru-RU" sz="5000" b="1" dirty="0">
              <a:solidFill>
                <a:srgbClr val="B00000"/>
              </a:solidFill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961457644"/>
              </p:ext>
            </p:extLst>
          </p:nvPr>
        </p:nvGraphicFramePr>
        <p:xfrm>
          <a:off x="345704" y="1487043"/>
          <a:ext cx="2592288" cy="281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9719" y="404384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2014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281807" y="404384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2015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073895" y="404384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2016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66751" y="1467629"/>
            <a:ext cx="1152128" cy="600065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3000" kern="0" dirty="0" smtClean="0">
                <a:ea typeface="PT Sans Caption" pitchFamily="34" charset="-52"/>
              </a:rPr>
              <a:t>42,5</a:t>
            </a:r>
          </a:p>
          <a:p>
            <a:pPr algn="ctr" defTabSz="913397">
              <a:lnSpc>
                <a:spcPct val="60000"/>
              </a:lnSpc>
              <a:defRPr/>
            </a:pPr>
            <a:r>
              <a:rPr lang="ru-RU" sz="2500" kern="0" dirty="0">
                <a:ea typeface="PT Sans Caption" pitchFamily="34" charset="-52"/>
              </a:rPr>
              <a:t>т</a:t>
            </a:r>
            <a:r>
              <a:rPr lang="ru-RU" sz="2500" kern="0" dirty="0" smtClean="0">
                <a:ea typeface="PT Sans Caption" pitchFamily="34" charset="-52"/>
              </a:rPr>
              <a:t>ыс.</a:t>
            </a:r>
            <a:endParaRPr lang="ru-RU" sz="2500" kern="0" dirty="0">
              <a:ea typeface="PT Sans Caption" pitchFamily="34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30166" y="989896"/>
            <a:ext cx="175721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rgbClr val="B00000"/>
                </a:solidFill>
              </a:rPr>
              <a:t>+12%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6056" y="403066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2018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075866" y="1767661"/>
            <a:ext cx="678292" cy="2263005"/>
            <a:chOff x="5075866" y="1811848"/>
            <a:chExt cx="678292" cy="221881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075866" y="1811848"/>
              <a:ext cx="678292" cy="287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75866" y="2099111"/>
              <a:ext cx="678292" cy="193155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2051720" y="2070016"/>
            <a:ext cx="37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39552" y="2891199"/>
            <a:ext cx="3888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36473" y="2331725"/>
            <a:ext cx="1089350" cy="600065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algn="ctr" defTabSz="913397">
              <a:lnSpc>
                <a:spcPct val="60000"/>
              </a:lnSpc>
              <a:defRPr/>
            </a:pPr>
            <a:r>
              <a:rPr lang="ru-RU" sz="3000" kern="0" dirty="0" smtClean="0">
                <a:ea typeface="PT Sans Caption" pitchFamily="34" charset="-52"/>
              </a:rPr>
              <a:t>25</a:t>
            </a:r>
          </a:p>
          <a:p>
            <a:pPr algn="ctr" defTabSz="913397">
              <a:lnSpc>
                <a:spcPct val="60000"/>
              </a:lnSpc>
              <a:defRPr/>
            </a:pPr>
            <a:r>
              <a:rPr lang="ru-RU" sz="2500" kern="0" dirty="0" smtClean="0">
                <a:ea typeface="PT Sans Caption" pitchFamily="34" charset="-52"/>
              </a:rPr>
              <a:t>тыс.</a:t>
            </a:r>
            <a:endParaRPr lang="ru-RU" sz="2500" kern="0" dirty="0">
              <a:ea typeface="PT Sans Caption" pitchFamily="34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56176" y="3324929"/>
            <a:ext cx="2916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+15% </a:t>
            </a:r>
            <a:r>
              <a:rPr lang="ru-RU" sz="1600" dirty="0" smtClean="0"/>
              <a:t>мест по направлению</a:t>
            </a:r>
          </a:p>
          <a:p>
            <a:r>
              <a:rPr lang="ru-RU" sz="1600" dirty="0" smtClean="0"/>
              <a:t>«Информационная безопасность»</a:t>
            </a:r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156177" y="3070612"/>
            <a:ext cx="1188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</a:t>
            </a:r>
            <a:r>
              <a:rPr lang="ru-RU" sz="1600" dirty="0" smtClean="0"/>
              <a:t>з них:</a:t>
            </a:r>
          </a:p>
        </p:txBody>
      </p:sp>
    </p:spTree>
    <p:extLst>
      <p:ext uri="{BB962C8B-B14F-4D97-AF65-F5344CB8AC3E}">
        <p14:creationId xmlns:p14="http://schemas.microsoft.com/office/powerpoint/2010/main" val="9361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7</a:t>
            </a:fld>
            <a:endParaRPr lang="ru-RU" spc="-256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7604" y="87474"/>
            <a:ext cx="5364596" cy="535914"/>
          </a:xfrm>
        </p:spPr>
        <p:txBody>
          <a:bodyPr/>
          <a:lstStyle/>
          <a:p>
            <a:r>
              <a:rPr lang="ru-RU" dirty="0"/>
              <a:t>Фонд развития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информационных </a:t>
            </a:r>
            <a:r>
              <a:rPr lang="ru-RU" dirty="0"/>
              <a:t>технологий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8804" y="1797656"/>
            <a:ext cx="4401228" cy="550821"/>
          </a:xfrm>
          <a:prstGeom prst="rect">
            <a:avLst/>
          </a:prstGeom>
        </p:spPr>
        <p:txBody>
          <a:bodyPr wrap="square" lIns="91341" tIns="45671" rIns="91341" bIns="45671">
            <a:spAutoFit/>
          </a:bodyPr>
          <a:lstStyle/>
          <a:p>
            <a:pPr defTabSz="1027571">
              <a:lnSpc>
                <a:spcPct val="70000"/>
              </a:lnSpc>
            </a:pPr>
            <a:r>
              <a:rPr lang="ru-RU" sz="4000" b="1" dirty="0" smtClean="0">
                <a:solidFill>
                  <a:srgbClr val="B00000"/>
                </a:solidFill>
              </a:rPr>
              <a:t>27 января 2017</a:t>
            </a:r>
            <a:endParaRPr lang="ru-RU" sz="4000" b="1" dirty="0">
              <a:solidFill>
                <a:srgbClr val="B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6692" y="2243068"/>
            <a:ext cx="3648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/>
              <a:t>у</a:t>
            </a:r>
            <a:r>
              <a:rPr lang="ru-RU" sz="3000" b="1" dirty="0" smtClean="0"/>
              <a:t>чрежден фонд развития ИТ</a:t>
            </a:r>
            <a:endParaRPr lang="ru-RU" sz="3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1059582"/>
            <a:ext cx="3412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остановление Правительства РФ </a:t>
            </a: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№57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04049" y="1504692"/>
            <a:ext cx="388912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5000" b="1" dirty="0">
                <a:solidFill>
                  <a:srgbClr val="B00000"/>
                </a:solidFill>
              </a:rPr>
              <a:t>З</a:t>
            </a:r>
            <a:r>
              <a:rPr lang="ru-RU" sz="5000" b="1" dirty="0" smtClean="0">
                <a:solidFill>
                  <a:srgbClr val="B00000"/>
                </a:solidFill>
              </a:rPr>
              <a:t>адачи 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000" dirty="0" smtClean="0"/>
              <a:t>содействие </a:t>
            </a:r>
            <a:r>
              <a:rPr lang="ru-RU" sz="2000" dirty="0"/>
              <a:t>продвижению российского </a:t>
            </a:r>
            <a:r>
              <a:rPr lang="ru-RU" sz="2000" dirty="0" smtClean="0"/>
              <a:t>ПО </a:t>
            </a:r>
            <a:r>
              <a:rPr lang="ru-RU" sz="2000" dirty="0"/>
              <a:t>на внутреннем </a:t>
            </a:r>
            <a:r>
              <a:rPr lang="ru-RU" sz="2000" dirty="0" smtClean="0"/>
              <a:t>и зарубежных рынках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000" dirty="0" smtClean="0"/>
              <a:t>налаживание </a:t>
            </a:r>
            <a:r>
              <a:rPr lang="ru-RU" sz="2000" dirty="0"/>
              <a:t>взаимодействия </a:t>
            </a:r>
            <a:r>
              <a:rPr lang="ru-RU" sz="2000" dirty="0" smtClean="0"/>
              <a:t>с крупными </a:t>
            </a:r>
            <a:r>
              <a:rPr lang="ru-RU" sz="2000" dirty="0"/>
              <a:t>потенциальными </a:t>
            </a:r>
            <a:r>
              <a:rPr lang="ru-RU" sz="2000" dirty="0" smtClean="0"/>
              <a:t>заказчиками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33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8</a:t>
            </a:fld>
            <a:endParaRPr lang="ru-RU" spc="-256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7604" y="87474"/>
            <a:ext cx="5364596" cy="535914"/>
          </a:xfrm>
        </p:spPr>
        <p:txBody>
          <a:bodyPr/>
          <a:lstStyle/>
          <a:p>
            <a:r>
              <a:rPr lang="ru-RU" dirty="0" smtClean="0"/>
              <a:t>Технопарков в сфере ИТ</a:t>
            </a:r>
            <a:endParaRPr lang="ru-RU" dirty="0"/>
          </a:p>
        </p:txBody>
      </p:sp>
      <p:pic>
        <p:nvPicPr>
          <p:cNvPr id="140" name="Picture 2" descr="\\172.16.16.2\User Data\DVK\ОСА\КАРТИНКИ\клипарт\Map Of Russia 01.t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D6E7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7418899" cy="36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/>
          <p:cNvSpPr txBox="1"/>
          <p:nvPr/>
        </p:nvSpPr>
        <p:spPr>
          <a:xfrm>
            <a:off x="3493153" y="3013726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Новосибирск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208652" y="2785772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Тюмень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743003" y="3216966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Кемерово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82354" y="11887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Пенза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98042" y="985572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Тольятти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129455" y="1969682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Нижегородская область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422232" y="2173705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Казань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855209" y="1765659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Саранск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976578" y="2581751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Екатеринбург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 flipH="1">
            <a:off x="879386" y="3064286"/>
            <a:ext cx="898765" cy="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51" name="Прямая соединительная линия 150"/>
          <p:cNvCxnSpPr/>
          <p:nvPr/>
        </p:nvCxnSpPr>
        <p:spPr>
          <a:xfrm>
            <a:off x="879386" y="1078822"/>
            <a:ext cx="0" cy="1985464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52" name="Прямая соединительная линия 151"/>
          <p:cNvCxnSpPr/>
          <p:nvPr/>
        </p:nvCxnSpPr>
        <p:spPr>
          <a:xfrm>
            <a:off x="1647122" y="1932803"/>
            <a:ext cx="0" cy="887988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tailEnd type="oval"/>
          </a:ln>
          <a:effectLst/>
        </p:spPr>
      </p:cxnSp>
      <p:cxnSp>
        <p:nvCxnSpPr>
          <p:cNvPr id="153" name="Прямая соединительная линия 152"/>
          <p:cNvCxnSpPr/>
          <p:nvPr/>
        </p:nvCxnSpPr>
        <p:spPr>
          <a:xfrm>
            <a:off x="1715969" y="2131127"/>
            <a:ext cx="0" cy="529958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tailEnd type="oval"/>
          </a:ln>
          <a:effectLst/>
        </p:spPr>
      </p:cxnSp>
      <p:cxnSp>
        <p:nvCxnSpPr>
          <p:cNvPr id="154" name="Прямая соединительная линия 153"/>
          <p:cNvCxnSpPr/>
          <p:nvPr/>
        </p:nvCxnSpPr>
        <p:spPr>
          <a:xfrm>
            <a:off x="2048787" y="2332691"/>
            <a:ext cx="0" cy="556888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55" name="Прямая соединительная линия 154"/>
          <p:cNvCxnSpPr/>
          <p:nvPr/>
        </p:nvCxnSpPr>
        <p:spPr>
          <a:xfrm>
            <a:off x="2528561" y="2741675"/>
            <a:ext cx="0" cy="396005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tailEnd type="oval"/>
          </a:ln>
          <a:effectLst/>
        </p:spPr>
      </p:cxnSp>
      <p:cxnSp>
        <p:nvCxnSpPr>
          <p:cNvPr id="156" name="Прямая соединительная линия 155"/>
          <p:cNvCxnSpPr/>
          <p:nvPr/>
        </p:nvCxnSpPr>
        <p:spPr>
          <a:xfrm>
            <a:off x="2811673" y="2944844"/>
            <a:ext cx="0" cy="354891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tailEnd type="oval"/>
          </a:ln>
          <a:effectLst/>
        </p:spPr>
      </p:cxnSp>
      <p:cxnSp>
        <p:nvCxnSpPr>
          <p:cNvPr id="157" name="Прямая соединительная линия 156"/>
          <p:cNvCxnSpPr/>
          <p:nvPr/>
        </p:nvCxnSpPr>
        <p:spPr>
          <a:xfrm>
            <a:off x="3553795" y="3103260"/>
            <a:ext cx="0" cy="634675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tailEnd type="oval"/>
          </a:ln>
          <a:effectLst/>
        </p:spPr>
      </p:cxnSp>
      <p:cxnSp>
        <p:nvCxnSpPr>
          <p:cNvPr id="158" name="Прямая соединительная линия 157"/>
          <p:cNvCxnSpPr/>
          <p:nvPr/>
        </p:nvCxnSpPr>
        <p:spPr>
          <a:xfrm>
            <a:off x="3803475" y="3304791"/>
            <a:ext cx="0" cy="468329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tailEnd type="oval"/>
          </a:ln>
          <a:effectLst/>
        </p:spPr>
      </p:cxnSp>
      <p:cxnSp>
        <p:nvCxnSpPr>
          <p:cNvPr id="159" name="Прямая соединительная линия 158"/>
          <p:cNvCxnSpPr/>
          <p:nvPr/>
        </p:nvCxnSpPr>
        <p:spPr>
          <a:xfrm>
            <a:off x="1124573" y="1274962"/>
            <a:ext cx="0" cy="1592635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60" name="Прямая соединительная линия 159"/>
          <p:cNvCxnSpPr/>
          <p:nvPr/>
        </p:nvCxnSpPr>
        <p:spPr>
          <a:xfrm flipH="1">
            <a:off x="1124573" y="2863130"/>
            <a:ext cx="387820" cy="0"/>
          </a:xfrm>
          <a:prstGeom prst="line">
            <a:avLst/>
          </a:prstGeom>
          <a:noFill/>
          <a:ln w="19050" cap="flat" cmpd="sng" algn="ctr">
            <a:solidFill>
              <a:srgbClr val="6D6E71"/>
            </a:solidFill>
            <a:prstDash val="solid"/>
            <a:headEnd type="oval"/>
          </a:ln>
          <a:effectLst/>
        </p:spPr>
      </p:cxnSp>
      <p:sp>
        <p:nvSpPr>
          <p:cNvPr id="161" name="TextBox 160"/>
          <p:cNvSpPr txBox="1"/>
          <p:nvPr/>
        </p:nvSpPr>
        <p:spPr>
          <a:xfrm>
            <a:off x="1616187" y="1561636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Москва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1427112" y="1718323"/>
            <a:ext cx="0" cy="76575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tailEnd type="oval"/>
          </a:ln>
          <a:effectLst/>
        </p:spPr>
      </p:cxnSp>
      <p:cxnSp>
        <p:nvCxnSpPr>
          <p:cNvPr id="163" name="Прямая соединительная линия 162"/>
          <p:cNvCxnSpPr/>
          <p:nvPr/>
        </p:nvCxnSpPr>
        <p:spPr>
          <a:xfrm flipH="1">
            <a:off x="2064809" y="2989119"/>
            <a:ext cx="143122" cy="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  <a:tailEnd type="oval"/>
          </a:ln>
          <a:effectLst/>
        </p:spPr>
      </p:cxnSp>
      <p:cxnSp>
        <p:nvCxnSpPr>
          <p:cNvPr id="164" name="Прямая соединительная линия 163"/>
          <p:cNvCxnSpPr/>
          <p:nvPr/>
        </p:nvCxnSpPr>
        <p:spPr>
          <a:xfrm>
            <a:off x="2207400" y="2537897"/>
            <a:ext cx="0" cy="44989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2695671" y="2377728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B00000"/>
                </a:solidFill>
                <a:latin typeface="PT Sans Caption"/>
              </a:rPr>
              <a:t>Набережные Челны</a:t>
            </a:r>
            <a:endParaRPr lang="ru-RU" sz="1400" b="1" kern="0" dirty="0">
              <a:solidFill>
                <a:srgbClr val="B00000"/>
              </a:solidFill>
              <a:latin typeface="PT Sans Caption"/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1424264" y="1718323"/>
            <a:ext cx="257353" cy="1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67" name="Прямая соединительная линия 166"/>
          <p:cNvCxnSpPr/>
          <p:nvPr/>
        </p:nvCxnSpPr>
        <p:spPr>
          <a:xfrm>
            <a:off x="1647122" y="1932802"/>
            <a:ext cx="284509" cy="1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68" name="Прямая соединительная линия 167"/>
          <p:cNvCxnSpPr/>
          <p:nvPr/>
        </p:nvCxnSpPr>
        <p:spPr>
          <a:xfrm>
            <a:off x="1716549" y="2131127"/>
            <a:ext cx="467802" cy="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69" name="Прямая соединительная линия 168"/>
          <p:cNvCxnSpPr/>
          <p:nvPr/>
        </p:nvCxnSpPr>
        <p:spPr>
          <a:xfrm>
            <a:off x="2042834" y="2332691"/>
            <a:ext cx="450000" cy="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70" name="Прямая соединительная линия 169"/>
          <p:cNvCxnSpPr/>
          <p:nvPr/>
        </p:nvCxnSpPr>
        <p:spPr>
          <a:xfrm>
            <a:off x="2207400" y="2537897"/>
            <a:ext cx="552857" cy="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71" name="Прямая соединительная линия 170"/>
          <p:cNvCxnSpPr/>
          <p:nvPr/>
        </p:nvCxnSpPr>
        <p:spPr>
          <a:xfrm>
            <a:off x="2528561" y="2741675"/>
            <a:ext cx="504000" cy="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cxnSp>
        <p:nvCxnSpPr>
          <p:cNvPr id="172" name="Прямая соединительная линия 171"/>
          <p:cNvCxnSpPr/>
          <p:nvPr/>
        </p:nvCxnSpPr>
        <p:spPr>
          <a:xfrm>
            <a:off x="2811673" y="2944844"/>
            <a:ext cx="467802" cy="0"/>
          </a:xfrm>
          <a:prstGeom prst="line">
            <a:avLst/>
          </a:prstGeom>
          <a:noFill/>
          <a:ln w="12700" cap="flat" cmpd="sng" algn="ctr">
            <a:solidFill>
              <a:srgbClr val="6D6E71"/>
            </a:solidFill>
            <a:prstDash val="solid"/>
          </a:ln>
          <a:effectLst/>
        </p:spPr>
      </p:cxnSp>
      <p:sp>
        <p:nvSpPr>
          <p:cNvPr id="173" name="Хорда 172"/>
          <p:cNvSpPr/>
          <p:nvPr/>
        </p:nvSpPr>
        <p:spPr>
          <a:xfrm>
            <a:off x="1674725" y="2623844"/>
            <a:ext cx="75600" cy="75600"/>
          </a:xfrm>
          <a:prstGeom prst="chord">
            <a:avLst>
              <a:gd name="adj1" fmla="val 5318557"/>
              <a:gd name="adj2" fmla="val 4101850"/>
            </a:avLst>
          </a:prstGeom>
          <a:solidFill>
            <a:srgbClr val="B00000"/>
          </a:solidFill>
          <a:ln w="9525" cap="flat" cmpd="sng" algn="ctr">
            <a:solidFill>
              <a:srgbClr val="6D6E7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H="1">
            <a:off x="1934370" y="2889579"/>
            <a:ext cx="111214" cy="0"/>
          </a:xfrm>
          <a:prstGeom prst="line">
            <a:avLst/>
          </a:prstGeom>
          <a:noFill/>
          <a:ln w="12700" cap="flat" cmpd="sng" algn="ctr">
            <a:solidFill>
              <a:srgbClr val="F3F4F9"/>
            </a:solidFill>
            <a:prstDash val="solid"/>
            <a:tailEnd type="oval"/>
          </a:ln>
          <a:effectLst/>
        </p:spPr>
      </p:cxnSp>
      <p:sp>
        <p:nvSpPr>
          <p:cNvPr id="175" name="Овал 174"/>
          <p:cNvSpPr/>
          <p:nvPr/>
        </p:nvSpPr>
        <p:spPr>
          <a:xfrm>
            <a:off x="1735623" y="3023045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76" name="Овал 175"/>
          <p:cNvSpPr/>
          <p:nvPr/>
        </p:nvSpPr>
        <p:spPr>
          <a:xfrm>
            <a:off x="1472404" y="2818326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1382497" y="2443252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1670837" y="2618773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79" name="Овал 178"/>
          <p:cNvSpPr/>
          <p:nvPr/>
        </p:nvSpPr>
        <p:spPr>
          <a:xfrm>
            <a:off x="1604594" y="2780657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80" name="Овал 179"/>
          <p:cNvSpPr/>
          <p:nvPr/>
        </p:nvSpPr>
        <p:spPr>
          <a:xfrm>
            <a:off x="2486033" y="3099060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81" name="Овал 180"/>
          <p:cNvSpPr/>
          <p:nvPr/>
        </p:nvSpPr>
        <p:spPr>
          <a:xfrm>
            <a:off x="2772855" y="3262479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82" name="Овал 181"/>
          <p:cNvSpPr/>
          <p:nvPr/>
        </p:nvSpPr>
        <p:spPr>
          <a:xfrm>
            <a:off x="3514450" y="3695623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83" name="Овал 182"/>
          <p:cNvSpPr/>
          <p:nvPr/>
        </p:nvSpPr>
        <p:spPr>
          <a:xfrm>
            <a:off x="3760371" y="3733864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84" name="Овал 183"/>
          <p:cNvSpPr/>
          <p:nvPr/>
        </p:nvSpPr>
        <p:spPr>
          <a:xfrm>
            <a:off x="2022281" y="2946807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1892363" y="2850197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86" name="Овал 185"/>
          <p:cNvSpPr/>
          <p:nvPr/>
        </p:nvSpPr>
        <p:spPr>
          <a:xfrm>
            <a:off x="1930075" y="2845696"/>
            <a:ext cx="85055" cy="84623"/>
          </a:xfrm>
          <a:prstGeom prst="ellipse">
            <a:avLst/>
          </a:prstGeom>
          <a:solidFill>
            <a:srgbClr val="B00000"/>
          </a:solidFill>
          <a:ln w="12700" cap="flat" cmpd="sng" algn="ctr">
            <a:solidFill>
              <a:srgbClr val="F3F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PT Sans Caption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1086494" y="3523507"/>
            <a:ext cx="23038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09843">
              <a:lnSpc>
                <a:spcPct val="50000"/>
              </a:lnSpc>
            </a:pPr>
            <a:r>
              <a:rPr lang="ru-RU" sz="10000" kern="0" dirty="0">
                <a:solidFill>
                  <a:srgbClr val="B00000"/>
                </a:solidFill>
                <a:latin typeface="Akrobat Black"/>
              </a:rPr>
              <a:t>12</a:t>
            </a:r>
            <a:r>
              <a:rPr lang="ru-RU" sz="2800" kern="0" dirty="0">
                <a:solidFill>
                  <a:srgbClr val="B00000"/>
                </a:solidFill>
                <a:latin typeface="Akrobat Black"/>
              </a:rPr>
              <a:t> </a:t>
            </a:r>
            <a:endParaRPr lang="ru-RU" sz="2800" kern="0" dirty="0" smtClean="0">
              <a:solidFill>
                <a:srgbClr val="B00000"/>
              </a:solidFill>
              <a:latin typeface="Akrobat Black"/>
            </a:endParaRPr>
          </a:p>
          <a:p>
            <a:pPr defTabSz="1209843">
              <a:lnSpc>
                <a:spcPct val="50000"/>
              </a:lnSpc>
            </a:pPr>
            <a:r>
              <a:rPr lang="ru-RU" sz="3200" kern="0" dirty="0" smtClean="0">
                <a:solidFill>
                  <a:srgbClr val="B00000"/>
                </a:solidFill>
                <a:latin typeface="Akrobat Black"/>
              </a:rPr>
              <a:t> технопарков</a:t>
            </a:r>
            <a:endParaRPr lang="ru-RU" sz="2400" dirty="0">
              <a:solidFill>
                <a:srgbClr val="B00000"/>
              </a:solidFill>
              <a:latin typeface="Akrobat Black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5040052" y="843558"/>
            <a:ext cx="47475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09843">
              <a:spcAft>
                <a:spcPts val="2400"/>
              </a:spcAft>
            </a:pPr>
            <a:r>
              <a:rPr lang="ru-RU" sz="3000" dirty="0" smtClean="0">
                <a:solidFill>
                  <a:srgbClr val="6D6E71"/>
                </a:solidFill>
                <a:latin typeface="Akrobat Black"/>
              </a:rPr>
              <a:t>480 </a:t>
            </a:r>
            <a:r>
              <a:rPr lang="ru-RU" sz="3000" dirty="0">
                <a:solidFill>
                  <a:srgbClr val="6D6E71"/>
                </a:solidFill>
                <a:latin typeface="Akrobat Black"/>
              </a:rPr>
              <a:t>тыс. </a:t>
            </a:r>
            <a:r>
              <a:rPr lang="ru-RU" sz="3000" dirty="0" err="1">
                <a:solidFill>
                  <a:srgbClr val="6D6E71"/>
                </a:solidFill>
                <a:latin typeface="Akrobat Black"/>
              </a:rPr>
              <a:t>кв.м</a:t>
            </a:r>
            <a:r>
              <a:rPr lang="ru-RU" sz="3000" dirty="0">
                <a:solidFill>
                  <a:srgbClr val="6D6E71"/>
                </a:solidFill>
                <a:latin typeface="Akrobat Black"/>
              </a:rPr>
              <a:t>. </a:t>
            </a:r>
            <a:endParaRPr lang="ru-RU" sz="3000" dirty="0" smtClean="0">
              <a:solidFill>
                <a:srgbClr val="6D6E71"/>
              </a:solidFill>
              <a:latin typeface="Akrobat Black"/>
            </a:endParaRPr>
          </a:p>
          <a:p>
            <a:pPr defTabSz="1209843">
              <a:spcAft>
                <a:spcPts val="2400"/>
              </a:spcAft>
            </a:pPr>
            <a:r>
              <a:rPr lang="ru-RU" sz="3000" dirty="0" smtClean="0">
                <a:solidFill>
                  <a:srgbClr val="6D6E71"/>
                </a:solidFill>
                <a:latin typeface="Akrobat Black"/>
              </a:rPr>
              <a:t>987 компаний</a:t>
            </a:r>
            <a:endParaRPr lang="ru-RU" sz="3000" dirty="0">
              <a:solidFill>
                <a:srgbClr val="6D6E71"/>
              </a:solidFill>
              <a:latin typeface="Akrobat Black"/>
            </a:endParaRPr>
          </a:p>
          <a:p>
            <a:pPr defTabSz="1209843">
              <a:spcAft>
                <a:spcPts val="2400"/>
              </a:spcAft>
            </a:pPr>
            <a:r>
              <a:rPr lang="ru-RU" sz="3000" dirty="0" smtClean="0">
                <a:solidFill>
                  <a:srgbClr val="6D6E71"/>
                </a:solidFill>
                <a:latin typeface="Akrobat Black"/>
              </a:rPr>
              <a:t>17 </a:t>
            </a:r>
            <a:r>
              <a:rPr lang="ru-RU" sz="3000" dirty="0">
                <a:solidFill>
                  <a:srgbClr val="6D6E71"/>
                </a:solidFill>
                <a:latin typeface="Akrobat Black"/>
              </a:rPr>
              <a:t>538 рабочих мест </a:t>
            </a:r>
            <a:endParaRPr lang="ru-RU" sz="3000" dirty="0" smtClean="0">
              <a:solidFill>
                <a:srgbClr val="6D6E71"/>
              </a:solidFill>
              <a:latin typeface="Akrobat Black"/>
            </a:endParaRPr>
          </a:p>
          <a:p>
            <a:pPr defTabSz="1209843">
              <a:spcAft>
                <a:spcPts val="2400"/>
              </a:spcAft>
            </a:pPr>
            <a:r>
              <a:rPr lang="ru-RU" sz="3000" dirty="0" smtClean="0">
                <a:solidFill>
                  <a:srgbClr val="6D6E71"/>
                </a:solidFill>
                <a:latin typeface="Akrobat Black"/>
              </a:rPr>
              <a:t>63 040 млн </a:t>
            </a:r>
            <a:r>
              <a:rPr lang="ru-RU" sz="3000" dirty="0">
                <a:solidFill>
                  <a:srgbClr val="6D6E71"/>
                </a:solidFill>
                <a:latin typeface="Akrobat Black"/>
              </a:rPr>
              <a:t>руб. </a:t>
            </a:r>
            <a:r>
              <a:rPr lang="ru-RU" sz="3000" dirty="0" smtClean="0">
                <a:solidFill>
                  <a:srgbClr val="6D6E71"/>
                </a:solidFill>
                <a:latin typeface="Akrobat Black"/>
              </a:rPr>
              <a:t/>
            </a:r>
            <a:br>
              <a:rPr lang="ru-RU" sz="3000" dirty="0" smtClean="0">
                <a:solidFill>
                  <a:srgbClr val="6D6E71"/>
                </a:solidFill>
                <a:latin typeface="Akrobat Black"/>
              </a:rPr>
            </a:br>
            <a:r>
              <a:rPr lang="ru-RU" sz="3000" dirty="0" smtClean="0">
                <a:solidFill>
                  <a:srgbClr val="6D6E71"/>
                </a:solidFill>
                <a:latin typeface="Akrobat Black"/>
              </a:rPr>
              <a:t>годовой выручки</a:t>
            </a:r>
            <a:endParaRPr lang="ru-RU" sz="3000" dirty="0">
              <a:solidFill>
                <a:srgbClr val="6D6E71"/>
              </a:solidFill>
              <a:latin typeface="Akrob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2940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9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6750" y="127624"/>
            <a:ext cx="5823502" cy="535914"/>
          </a:xfrm>
        </p:spPr>
        <p:txBody>
          <a:bodyPr/>
          <a:lstStyle/>
          <a:p>
            <a:r>
              <a:rPr lang="ru-RU" dirty="0"/>
              <a:t>Показатели </a:t>
            </a:r>
            <a:r>
              <a:rPr lang="ru-RU" dirty="0" smtClean="0"/>
              <a:t>отрасли </a:t>
            </a:r>
            <a:br>
              <a:rPr lang="ru-RU" dirty="0" smtClean="0"/>
            </a:br>
            <a:r>
              <a:rPr lang="ru-RU" dirty="0" smtClean="0"/>
              <a:t>информационных технологий*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84765"/>
              </p:ext>
            </p:extLst>
          </p:nvPr>
        </p:nvGraphicFramePr>
        <p:xfrm>
          <a:off x="431537" y="843558"/>
          <a:ext cx="8244918" cy="3708411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178302"/>
                <a:gridCol w="1178302"/>
                <a:gridCol w="1177503"/>
                <a:gridCol w="1178302"/>
                <a:gridCol w="1177503"/>
                <a:gridCol w="1177503"/>
                <a:gridCol w="1177503"/>
              </a:tblGrid>
              <a:tr h="2298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Фактические данные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Прогноз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2014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2015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2016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2017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2020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3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B00000"/>
                          </a:solidFill>
                          <a:latin typeface="+mn-lt"/>
                          <a:ea typeface="PT Sans Caption" pitchFamily="34" charset="-52"/>
                          <a:cs typeface="+mn-cs"/>
                        </a:rPr>
                        <a:t>Доля отрасли в ВВП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(проценты)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8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0.7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1.0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3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B00000"/>
                          </a:solidFill>
                          <a:latin typeface="+mn-lt"/>
                          <a:ea typeface="PT Sans Caption" pitchFamily="34" charset="-52"/>
                          <a:cs typeface="+mn-cs"/>
                        </a:rPr>
                        <a:t>Доля отрасли в среднесписочной численности работников организаций</a:t>
                      </a:r>
                      <a:r>
                        <a:rPr lang="ru-RU" sz="1000" dirty="0">
                          <a:effectLst/>
                        </a:rPr>
                        <a:t> (проценты)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8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1.0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3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B00000"/>
                          </a:solidFill>
                          <a:latin typeface="+mn-lt"/>
                          <a:ea typeface="PT Sans Caption" pitchFamily="34" charset="-52"/>
                          <a:cs typeface="+mn-cs"/>
                        </a:rPr>
                        <a:t>Доля организаций, осуществлявших технологические инновации, в общем количестве организаций</a:t>
                      </a:r>
                      <a:r>
                        <a:rPr lang="ru-RU" sz="1000" dirty="0">
                          <a:effectLst/>
                        </a:rPr>
                        <a:t> (проценты)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8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8.0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7.3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5.4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r>
                        <a:rPr lang="en-US" sz="1000" dirty="0">
                          <a:effectLst/>
                        </a:rPr>
                        <a:t>5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r>
                        <a:rPr lang="ru-RU" sz="1000">
                          <a:effectLst/>
                        </a:rPr>
                        <a:t>,</a:t>
                      </a: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r>
                        <a:rPr lang="en-US" sz="1000" dirty="0">
                          <a:effectLst/>
                        </a:rPr>
                        <a:t>4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r>
                        <a:rPr lang="en-US" sz="10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r>
                        <a:rPr lang="ru-RU" sz="1000">
                          <a:effectLst/>
                        </a:rPr>
                        <a:t>,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r>
                        <a:rPr lang="en-US" sz="1000" dirty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</a:t>
                      </a:r>
                      <a:r>
                        <a:rPr lang="en-US" sz="1000" dirty="0">
                          <a:effectLst/>
                        </a:rPr>
                        <a:t>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60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B00000"/>
                          </a:solidFill>
                          <a:latin typeface="+mn-lt"/>
                          <a:ea typeface="PT Sans Caption" pitchFamily="34" charset="-52"/>
                          <a:cs typeface="+mn-cs"/>
                        </a:rPr>
                        <a:t>Индекс объема отгруженных товаров собственного производства, выполненных работ и услуг собственными силами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(в процентах к предыдущему году в сопоставимых ценах)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8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143.1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122.0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100.8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103.4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104.8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103.5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103.3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114.1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108.2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106.1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62" y="4731990"/>
            <a:ext cx="1508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* По данным Росстата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921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КС_Шаблон 16Х9(рус-англ)">
  <a:themeElements>
    <a:clrScheme name="ИТ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C0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англ_ 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англ_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англ_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англ_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англ_брендбук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FFFFFF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нгл_ИГ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англ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англ_Cвязь">
  <a:themeElements>
    <a:clrScheme name="Связь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англ_ИТ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ИТ">
  <a:themeElements>
    <a:clrScheme name="ИТ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C0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брендбук">
    <a:dk1>
      <a:srgbClr val="6D6E71"/>
    </a:dk1>
    <a:lt1>
      <a:srgbClr val="F3F4F9"/>
    </a:lt1>
    <a:dk2>
      <a:srgbClr val="05628C"/>
    </a:dk2>
    <a:lt2>
      <a:srgbClr val="DFE7F0"/>
    </a:lt2>
    <a:accent1>
      <a:srgbClr val="6D6E71"/>
    </a:accent1>
    <a:accent2>
      <a:srgbClr val="1E3685"/>
    </a:accent2>
    <a:accent3>
      <a:srgbClr val="278AC2"/>
    </a:accent3>
    <a:accent4>
      <a:srgbClr val="4FC8EE"/>
    </a:accent4>
    <a:accent5>
      <a:srgbClr val="F3F4F9"/>
    </a:accent5>
    <a:accent6>
      <a:srgbClr val="363738"/>
    </a:accent6>
    <a:hlink>
      <a:srgbClr val="6D6E71"/>
    </a:hlink>
    <a:folHlink>
      <a:srgbClr val="05628C"/>
    </a:folHlink>
  </a:clrScheme>
  <a:fontScheme name="Другая 15">
    <a:majorFont>
      <a:latin typeface="Akrobat Black"/>
      <a:ea typeface=""/>
      <a:cs typeface=""/>
    </a:majorFont>
    <a:minorFont>
      <a:latin typeface="PT Sans Captio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МКС_Шаблон 16Х9(рус-англ)</Template>
  <TotalTime>158</TotalTime>
  <Words>391</Words>
  <Application>Microsoft Office PowerPoint</Application>
  <PresentationFormat>Экран (16:9)</PresentationFormat>
  <Paragraphs>181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10</vt:i4>
      </vt:variant>
    </vt:vector>
  </HeadingPairs>
  <TitlesOfParts>
    <vt:vector size="28" baseType="lpstr">
      <vt:lpstr>МКС_Шаблон 16Х9(рус-англ)</vt:lpstr>
      <vt:lpstr>англ_ИГ_Шаблон 16Х9_МКС</vt:lpstr>
      <vt:lpstr>ЭП</vt:lpstr>
      <vt:lpstr>англ_ЭП</vt:lpstr>
      <vt:lpstr>Связь</vt:lpstr>
      <vt:lpstr>англ_Cвязь</vt:lpstr>
      <vt:lpstr>1_ЭП</vt:lpstr>
      <vt:lpstr>англ_ИТ</vt:lpstr>
      <vt:lpstr>ИТ</vt:lpstr>
      <vt:lpstr>англ_ ИТ</vt:lpstr>
      <vt:lpstr>Медиа</vt:lpstr>
      <vt:lpstr>англ_Медиа</vt:lpstr>
      <vt:lpstr>Почта</vt:lpstr>
      <vt:lpstr>англ_Почта</vt:lpstr>
      <vt:lpstr>законодательство</vt:lpstr>
      <vt:lpstr>англ_законодательство</vt:lpstr>
      <vt:lpstr>САЙТ (бренд)</vt:lpstr>
      <vt:lpstr>англ_брендбук</vt:lpstr>
      <vt:lpstr>Презентация PowerPoint</vt:lpstr>
      <vt:lpstr>Реестр отечественного ПО</vt:lpstr>
      <vt:lpstr>Рост закупок отечественного ПО  и услуг в регионах </vt:lpstr>
      <vt:lpstr>Меры поддержки ИТ-сектора</vt:lpstr>
      <vt:lpstr>Эффективность применения пониженной ставки</vt:lpstr>
      <vt:lpstr>Поддержка ИТ-образования</vt:lpstr>
      <vt:lpstr>Фонд развития  информационных технологий</vt:lpstr>
      <vt:lpstr>Технопарков в сфере ИТ</vt:lpstr>
      <vt:lpstr>Показатели отрасли  информационных технологий*</vt:lpstr>
      <vt:lpstr>Презентация PowerPoint</vt:lpstr>
    </vt:vector>
  </TitlesOfParts>
  <Company>minsvyaz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Лёткина</dc:creator>
  <cp:lastModifiedBy>Администратор</cp:lastModifiedBy>
  <cp:revision>20</cp:revision>
  <cp:lastPrinted>2014-08-05T10:25:33Z</cp:lastPrinted>
  <dcterms:created xsi:type="dcterms:W3CDTF">2017-05-16T08:31:36Z</dcterms:created>
  <dcterms:modified xsi:type="dcterms:W3CDTF">2017-12-01T14:55:08Z</dcterms:modified>
  <cp:contentStatus>финал</cp:contentStatus>
</cp:coreProperties>
</file>