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24" r:id="rId3"/>
    <p:sldId id="454" r:id="rId4"/>
    <p:sldId id="425" r:id="rId5"/>
    <p:sldId id="426" r:id="rId6"/>
    <p:sldId id="458" r:id="rId7"/>
    <p:sldId id="466" r:id="rId8"/>
    <p:sldId id="427" r:id="rId9"/>
    <p:sldId id="455" r:id="rId10"/>
    <p:sldId id="456" r:id="rId11"/>
    <p:sldId id="428" r:id="rId12"/>
    <p:sldId id="469" r:id="rId13"/>
    <p:sldId id="470" r:id="rId14"/>
    <p:sldId id="471" r:id="rId15"/>
    <p:sldId id="472" r:id="rId16"/>
    <p:sldId id="468" r:id="rId17"/>
    <p:sldId id="467" r:id="rId18"/>
    <p:sldId id="429" r:id="rId19"/>
    <p:sldId id="473" r:id="rId20"/>
    <p:sldId id="457" r:id="rId21"/>
    <p:sldId id="459" r:id="rId22"/>
    <p:sldId id="4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E6128"/>
    <a:srgbClr val="891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82" d="100"/>
          <a:sy n="82" d="100"/>
        </p:scale>
        <p:origin x="-146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7600C-4BAE-49A9-BA1F-78F61E839C1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Daniel Treisman  The Geography of Fear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93AA1-F4C1-4491-861C-3360402E7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25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69B4E-25D0-4622-8F1C-DDB8C9FA940A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Daniel Treisman  The Geography of Fear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92BAB-509E-409A-B0A6-38087992B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917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00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4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26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37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37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73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29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92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2BAB-509E-409A-B0A6-38087992BF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44E-8144-4702-A732-0C2400B2F057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5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220-8324-4AFC-BE05-1149EC9B2F92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1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6BB8-BA7B-49DD-BE10-7CDA6C6257C2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9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98BC-3C57-4FD1-B93B-91CB8C8DD67D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4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A67F-05DD-4E9D-8A0C-F89048307D82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256E-5F65-49E7-A129-0C893382FCC0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7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5759-0369-47B8-AFBC-61D1CFEC801A}" type="datetime1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4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ABFF-88F6-44A5-9683-BB96A3FD30CE}" type="datetime1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9E17-AD17-4C83-850D-65DB8E337939}" type="datetime1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7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1B35-92BE-45D4-AA43-FD5C8EDFC89B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0D97-40ED-4340-815C-4AF8B3EDA813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3824F-BEEC-40F8-B7D4-0BC1FB53404C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Daniel Treisman    The Geography of Fear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43310-EA0B-4C15-8317-50903CD1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d/d2/Monogrammist_G.R.%2C_Paris_1848%2C_Pack_dich%2C_Illustration_zu_dem_gleichnamigen_Revolutionsli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50842"/>
            <a:ext cx="5410200" cy="355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	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37353" y="60960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Democracy by Mistake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2200" dirty="0" smtClean="0"/>
          </a:p>
          <a:p>
            <a:pPr algn="ctr"/>
            <a:endParaRPr lang="en-US" sz="2200" dirty="0"/>
          </a:p>
          <a:p>
            <a:pPr algn="ctr"/>
            <a:endParaRPr lang="en-US" sz="2200" dirty="0" smtClean="0"/>
          </a:p>
          <a:p>
            <a:pPr algn="ctr"/>
            <a:endParaRPr lang="en-US" sz="2200" dirty="0"/>
          </a:p>
          <a:p>
            <a:pPr algn="ctr"/>
            <a:endParaRPr lang="en-US" sz="2200" dirty="0" smtClean="0"/>
          </a:p>
          <a:p>
            <a:pPr algn="ctr"/>
            <a:endParaRPr lang="en-US" sz="2200" dirty="0"/>
          </a:p>
          <a:p>
            <a:pPr algn="ctr"/>
            <a:endParaRPr lang="en-US" sz="2200" dirty="0" smtClean="0"/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Daniel Treisman</a:t>
            </a:r>
          </a:p>
          <a:p>
            <a:pPr algn="ctr"/>
            <a:r>
              <a:rPr lang="en-US" sz="2200" dirty="0" smtClean="0"/>
              <a:t>University of California, Los Angeles </a:t>
            </a:r>
          </a:p>
          <a:p>
            <a:pPr algn="ctr"/>
            <a:r>
              <a:rPr lang="en-US" sz="2200" dirty="0" smtClean="0"/>
              <a:t>November </a:t>
            </a:r>
            <a:r>
              <a:rPr lang="en-US" sz="2000" dirty="0" smtClean="0"/>
              <a:t>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85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838200"/>
            <a:ext cx="8029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Mistakes by incumbents</a:t>
            </a:r>
          </a:p>
          <a:p>
            <a:endParaRPr lang="en-US" sz="2200" dirty="0"/>
          </a:p>
          <a:p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228700"/>
              </p:ext>
            </p:extLst>
          </p:nvPr>
        </p:nvGraphicFramePr>
        <p:xfrm>
          <a:off x="457200" y="1376809"/>
          <a:ext cx="7994709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114"/>
                <a:gridCol w="1417486"/>
                <a:gridCol w="2813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Type of mistake</a:t>
                      </a:r>
                      <a:endParaRPr lang="en-US" sz="1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aseline="0" dirty="0" smtClean="0"/>
                        <a:t>% of cases</a:t>
                      </a:r>
                      <a:endParaRPr lang="en-US" sz="1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Examples</a:t>
                      </a:r>
                      <a:endParaRPr lang="en-US" sz="1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51244"/>
              </p:ext>
            </p:extLst>
          </p:nvPr>
        </p:nvGraphicFramePr>
        <p:xfrm>
          <a:off x="457200" y="2514600"/>
          <a:ext cx="7994709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114"/>
                <a:gridCol w="1417486"/>
                <a:gridCol w="2813109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900" i="1" dirty="0" smtClean="0"/>
                        <a:t>Hubris 2: </a:t>
                      </a:r>
                      <a:r>
                        <a:rPr lang="en-US" sz="1900" dirty="0" smtClean="0"/>
                        <a:t>Call election/ referendum and lose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24-29%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Pinochet in Chile</a:t>
                      </a:r>
                      <a:r>
                        <a:rPr lang="en-US" sz="1900" baseline="0" dirty="0" smtClean="0"/>
                        <a:t> 1988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493819"/>
              </p:ext>
            </p:extLst>
          </p:nvPr>
        </p:nvGraphicFramePr>
        <p:xfrm>
          <a:off x="457200" y="3261360"/>
          <a:ext cx="7994709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114"/>
                <a:gridCol w="1417486"/>
                <a:gridCol w="2813109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900" i="1" dirty="0" smtClean="0"/>
                        <a:t>Military</a:t>
                      </a:r>
                      <a:r>
                        <a:rPr lang="en-US" sz="1900" i="1" baseline="0" dirty="0" smtClean="0"/>
                        <a:t> adventure: </a:t>
                      </a:r>
                      <a:r>
                        <a:rPr lang="en-US" sz="1900" baseline="0" dirty="0" smtClean="0"/>
                        <a:t>S</a:t>
                      </a:r>
                      <a:r>
                        <a:rPr lang="en-US" sz="1900" dirty="0" smtClean="0"/>
                        <a:t>tart or</a:t>
                      </a:r>
                      <a:r>
                        <a:rPr lang="en-US" sz="1900" baseline="0" dirty="0" smtClean="0"/>
                        <a:t> enter war and lose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6-9%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Galtieri</a:t>
                      </a:r>
                      <a:r>
                        <a:rPr lang="en-US" sz="1900" baseline="0" dirty="0" smtClean="0"/>
                        <a:t> in Argentina 1982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445964"/>
              </p:ext>
            </p:extLst>
          </p:nvPr>
        </p:nvGraphicFramePr>
        <p:xfrm>
          <a:off x="457200" y="3931920"/>
          <a:ext cx="7994709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114"/>
                <a:gridCol w="1417486"/>
                <a:gridCol w="2813109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900" i="1" dirty="0" smtClean="0"/>
                        <a:t>Slippery slope: </a:t>
                      </a:r>
                      <a:r>
                        <a:rPr lang="en-US" sz="1900" dirty="0" smtClean="0"/>
                        <a:t>Start</a:t>
                      </a:r>
                      <a:r>
                        <a:rPr lang="en-US" sz="1900" baseline="0" dirty="0" smtClean="0"/>
                        <a:t> partial reform and lose control</a:t>
                      </a:r>
                      <a:endParaRPr lang="en-US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30-34%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Gorbachev in USSR, late 1980s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17231"/>
              </p:ext>
            </p:extLst>
          </p:nvPr>
        </p:nvGraphicFramePr>
        <p:xfrm>
          <a:off x="457200" y="4678680"/>
          <a:ext cx="8051261" cy="96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0740"/>
                <a:gridCol w="1427513"/>
                <a:gridCol w="2833008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900" i="1" dirty="0" smtClean="0"/>
                        <a:t>Trusting</a:t>
                      </a:r>
                      <a:r>
                        <a:rPr lang="en-US" sz="1900" i="1" baseline="0" dirty="0" smtClean="0"/>
                        <a:t> a traitor: </a:t>
                      </a:r>
                      <a:r>
                        <a:rPr lang="en-US" sz="1900" baseline="0" dirty="0" smtClean="0"/>
                        <a:t>Elite appoints leader to preserve regime who destroys it</a:t>
                      </a:r>
                      <a:endParaRPr lang="en-US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7-10%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Juan Carlos and </a:t>
                      </a:r>
                      <a:r>
                        <a:rPr lang="en-US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Adolfo Suárez, Spain late 1970s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093097"/>
              </p:ext>
            </p:extLst>
          </p:nvPr>
        </p:nvGraphicFramePr>
        <p:xfrm>
          <a:off x="457200" y="5715000"/>
          <a:ext cx="7994709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114"/>
                <a:gridCol w="1417486"/>
                <a:gridCol w="2813109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900" i="1" dirty="0" smtClean="0"/>
                        <a:t>Counterproductive</a:t>
                      </a:r>
                      <a:r>
                        <a:rPr lang="en-US" sz="1900" i="1" baseline="0" dirty="0" smtClean="0"/>
                        <a:t> violence</a:t>
                      </a:r>
                      <a:endParaRPr lang="en-US" sz="19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12-15%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Ershad</a:t>
                      </a:r>
                      <a:r>
                        <a:rPr lang="en-US" sz="1900" baseline="0" dirty="0" smtClean="0"/>
                        <a:t> in </a:t>
                      </a:r>
                      <a:r>
                        <a:rPr lang="en-US" sz="1900" dirty="0" smtClean="0"/>
                        <a:t>Bangladesh 1990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664106"/>
              </p:ext>
            </p:extLst>
          </p:nvPr>
        </p:nvGraphicFramePr>
        <p:xfrm>
          <a:off x="457200" y="1844040"/>
          <a:ext cx="7994709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114"/>
                <a:gridCol w="1417486"/>
                <a:gridCol w="2813109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900" i="1" dirty="0" smtClean="0"/>
                        <a:t>Hubris</a:t>
                      </a:r>
                      <a:r>
                        <a:rPr lang="en-US" sz="1900" i="1" baseline="0" dirty="0" smtClean="0"/>
                        <a:t> 1: </a:t>
                      </a:r>
                      <a:r>
                        <a:rPr lang="en-US" sz="1900" dirty="0" smtClean="0"/>
                        <a:t>Ignore warnings and get overthrown in mass revolt</a:t>
                      </a:r>
                      <a:endParaRPr lang="en-US" sz="19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13-17%</a:t>
                      </a:r>
                      <a:endParaRPr lang="en-US" sz="19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Louis-Philippe in France 1848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98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762000"/>
            <a:ext cx="8029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do I decide how to classify cases? An example: Greece 1974.</a:t>
            </a:r>
          </a:p>
          <a:p>
            <a:endParaRPr lang="en-US" sz="2000" dirty="0"/>
          </a:p>
          <a:p>
            <a:r>
              <a:rPr lang="en-US" sz="2000" dirty="0" smtClean="0"/>
              <a:t>1967: Junta of colonels seizes power.  </a:t>
            </a:r>
            <a:endParaRPr lang="en-US" sz="2000" dirty="0"/>
          </a:p>
        </p:txBody>
      </p:sp>
      <p:pic>
        <p:nvPicPr>
          <p:cNvPr id="1026" name="Picture 2" descr="https://upload.wikimedia.org/wikipedia/en/thumb/c/ce/Members_of_the_greek_military_junta_of_1967%E2%80%931974.jpg/400px-Members_of_the_greek_military_junta_of_1967%E2%80%9319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2039663"/>
            <a:ext cx="6400800" cy="251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49530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1974: civilian rule restored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Do the details fit any of the deliberate choice explanations?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5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762000"/>
            <a:ext cx="80294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Did a rich elite democratize to commit to redistribution to the poor, prevent revolution (</a:t>
            </a:r>
            <a:r>
              <a:rPr lang="en-US" sz="2000" i="1" dirty="0" err="1" smtClean="0"/>
              <a:t>Acemoglu</a:t>
            </a:r>
            <a:r>
              <a:rPr lang="en-US" sz="2000" i="1" dirty="0" smtClean="0"/>
              <a:t> Robinson 2006)?</a:t>
            </a:r>
          </a:p>
          <a:p>
            <a:endParaRPr lang="en-US" sz="2000" dirty="0"/>
          </a:p>
          <a:p>
            <a:pPr lvl="1"/>
            <a:r>
              <a:rPr lang="en-US" sz="2000" dirty="0" smtClean="0"/>
              <a:t>-incumbents </a:t>
            </a:r>
            <a:r>
              <a:rPr lang="en-US" sz="2000" dirty="0"/>
              <a:t>were not a rich elite: they were a military faction. 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-junta </a:t>
            </a:r>
            <a:r>
              <a:rPr lang="en-US" sz="2000" dirty="0"/>
              <a:t>in 1974—under Brigadier </a:t>
            </a:r>
            <a:r>
              <a:rPr lang="en-US" sz="2000" dirty="0" err="1"/>
              <a:t>Dimitrios</a:t>
            </a:r>
            <a:r>
              <a:rPr lang="en-US" sz="2000" dirty="0"/>
              <a:t> Ioannidis—had no intention of democratizing. Ioannidis </a:t>
            </a:r>
            <a:r>
              <a:rPr lang="en-US" sz="2000" dirty="0" smtClean="0"/>
              <a:t>overthrew previous </a:t>
            </a:r>
            <a:r>
              <a:rPr lang="en-US" sz="2000" dirty="0"/>
              <a:t>leader, </a:t>
            </a:r>
            <a:r>
              <a:rPr lang="en-US" sz="2000" dirty="0" err="1"/>
              <a:t>Giorgios</a:t>
            </a:r>
            <a:r>
              <a:rPr lang="en-US" sz="2000" dirty="0"/>
              <a:t> Papadopoulos, </a:t>
            </a:r>
            <a:r>
              <a:rPr lang="en-US" sz="2000" dirty="0" smtClean="0"/>
              <a:t>when he began to liberalize.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-protests </a:t>
            </a:r>
            <a:r>
              <a:rPr lang="en-US" sz="2000" dirty="0"/>
              <a:t>did occur, </a:t>
            </a:r>
            <a:r>
              <a:rPr lang="en-US" sz="2000" dirty="0" smtClean="0"/>
              <a:t>led </a:t>
            </a:r>
            <a:r>
              <a:rPr lang="en-US" sz="2000" dirty="0"/>
              <a:t>by students rather than the poor. </a:t>
            </a:r>
            <a:r>
              <a:rPr lang="en-US" sz="2000" dirty="0" smtClean="0"/>
              <a:t>Colonels did not respond by making democratic concessions: they sent </a:t>
            </a:r>
            <a:r>
              <a:rPr lang="en-US" sz="2000" dirty="0"/>
              <a:t>tanks to crush </a:t>
            </a:r>
            <a:r>
              <a:rPr lang="en-US" sz="2000" dirty="0" smtClean="0"/>
              <a:t>them.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-regime lost power when, responding to Turkish invasion of Cyprus, leading generals overthrew Ioannidis. They appointed a conservative politician, Konstantinos Karamanlis, as prime minister. No commitment to redistribution involved.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796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838200"/>
            <a:ext cx="7696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Did the military democratize to motivate citizens to fight or reward them for fighting?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/>
          </a:p>
          <a:p>
            <a:pPr lvl="1"/>
            <a:r>
              <a:rPr lang="en-US" sz="2000" dirty="0" smtClean="0"/>
              <a:t>-Conflict with </a:t>
            </a:r>
            <a:r>
              <a:rPr lang="en-US" sz="2000" dirty="0"/>
              <a:t>Turkey </a:t>
            </a:r>
            <a:r>
              <a:rPr lang="en-US" sz="2000" i="1" dirty="0" smtClean="0"/>
              <a:t>was</a:t>
            </a:r>
            <a:r>
              <a:rPr lang="en-US" sz="2000" dirty="0" smtClean="0"/>
              <a:t> </a:t>
            </a:r>
            <a:r>
              <a:rPr lang="en-US" sz="2000" dirty="0"/>
              <a:t>the trigger for the junta’s collapse. 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-But military </a:t>
            </a:r>
            <a:r>
              <a:rPr lang="en-US" sz="2000" dirty="0"/>
              <a:t>did not democratize to persuade citizens to fight because, after Ioannidis’s overthrow, </a:t>
            </a:r>
            <a:r>
              <a:rPr lang="en-US" sz="2000" dirty="0" smtClean="0"/>
              <a:t>leaders </a:t>
            </a:r>
            <a:r>
              <a:rPr lang="en-US" sz="2000" i="1" dirty="0" smtClean="0"/>
              <a:t>were </a:t>
            </a:r>
            <a:r>
              <a:rPr lang="en-US" sz="2000" i="1" dirty="0"/>
              <a:t>determined to avoid war.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-Joint </a:t>
            </a:r>
            <a:r>
              <a:rPr lang="en-US" sz="2000" dirty="0"/>
              <a:t>chiefs of </a:t>
            </a:r>
            <a:r>
              <a:rPr lang="en-US" sz="2000" dirty="0" smtClean="0"/>
              <a:t>staff “</a:t>
            </a:r>
            <a:r>
              <a:rPr lang="en-US" sz="2000" dirty="0"/>
              <a:t>agreed that war was </a:t>
            </a:r>
            <a:r>
              <a:rPr lang="en-US" sz="2000" dirty="0" smtClean="0"/>
              <a:t>impossible” (Woodhouse 1985). Karamanlis </a:t>
            </a:r>
            <a:r>
              <a:rPr lang="en-US" sz="2000" dirty="0"/>
              <a:t>“at once made it clear that there could be no question of a military confrontation with Turkey” and ordered demobilization </a:t>
            </a:r>
            <a:r>
              <a:rPr lang="en-US" sz="2000" dirty="0" smtClean="0"/>
              <a:t>(</a:t>
            </a:r>
            <a:r>
              <a:rPr lang="en-US" sz="2000" dirty="0" err="1" smtClean="0"/>
              <a:t>Clogg</a:t>
            </a:r>
            <a:r>
              <a:rPr lang="en-US" sz="2000" dirty="0" smtClean="0"/>
              <a:t> 1975).</a:t>
            </a:r>
          </a:p>
          <a:p>
            <a:pPr lvl="1"/>
            <a:endParaRPr lang="en-US" sz="2000" dirty="0"/>
          </a:p>
          <a:p>
            <a:r>
              <a:rPr lang="en-US" sz="2000" i="1" dirty="0" smtClean="0"/>
              <a:t>An attempt to nudge future governments towards public good provision?</a:t>
            </a:r>
          </a:p>
          <a:p>
            <a:endParaRPr lang="en-US" sz="2000" i="1" dirty="0"/>
          </a:p>
          <a:p>
            <a:pPr lvl="1"/>
            <a:r>
              <a:rPr lang="en-US" sz="2000" i="1" dirty="0" smtClean="0"/>
              <a:t>-</a:t>
            </a:r>
            <a:r>
              <a:rPr lang="en-US" sz="2000" dirty="0" smtClean="0"/>
              <a:t>No. Doesn’t apply at all.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5897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7162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Was it a case of one elite faction broadening access in the hope of winning votes? </a:t>
            </a:r>
            <a:endParaRPr lang="en-US" sz="2000" i="1" dirty="0" smtClean="0"/>
          </a:p>
          <a:p>
            <a:endParaRPr lang="en-US" sz="2000" i="1" dirty="0"/>
          </a:p>
          <a:p>
            <a:pPr lvl="1"/>
            <a:r>
              <a:rPr lang="en-US" sz="2000" i="1" dirty="0" smtClean="0"/>
              <a:t>-</a:t>
            </a:r>
            <a:r>
              <a:rPr lang="en-US" sz="2000" dirty="0" smtClean="0"/>
              <a:t>No. Junta </a:t>
            </a:r>
            <a:r>
              <a:rPr lang="en-US" sz="2000" dirty="0"/>
              <a:t>was certainly not angling for votes, </a:t>
            </a:r>
            <a:r>
              <a:rPr lang="en-US" sz="2000" dirty="0" smtClean="0"/>
              <a:t>and </a:t>
            </a:r>
            <a:r>
              <a:rPr lang="en-US" sz="2000" i="1" dirty="0"/>
              <a:t>it did not mean to democratize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sz="2000" i="1" dirty="0" smtClean="0"/>
              <a:t>A </a:t>
            </a:r>
            <a:r>
              <a:rPr lang="en-US" sz="2000" i="1" dirty="0"/>
              <a:t>“great compromise” or pact? </a:t>
            </a:r>
            <a:endParaRPr lang="en-US" sz="2000" i="1" dirty="0" smtClean="0"/>
          </a:p>
          <a:p>
            <a:endParaRPr lang="en-US" sz="2000" i="1" dirty="0"/>
          </a:p>
          <a:p>
            <a:pPr lvl="1"/>
            <a:r>
              <a:rPr lang="en-US" sz="2000" i="1" dirty="0" smtClean="0"/>
              <a:t>-</a:t>
            </a:r>
            <a:r>
              <a:rPr lang="en-US" sz="2000" dirty="0" smtClean="0"/>
              <a:t>Karamanlis </a:t>
            </a:r>
            <a:r>
              <a:rPr lang="en-US" sz="2000" dirty="0"/>
              <a:t>did initially form a government of national unity—but one that totally excluded the </a:t>
            </a:r>
            <a:r>
              <a:rPr lang="en-US" sz="2000" dirty="0" smtClean="0"/>
              <a:t>left.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-He made </a:t>
            </a:r>
            <a:r>
              <a:rPr lang="en-US" sz="2000" dirty="0"/>
              <a:t>decisions “explicitly avoiding reaching any ‘settlement’—let alone a ‘pact’—with other democratic political leaders</a:t>
            </a:r>
            <a:r>
              <a:rPr lang="en-US" sz="2000" dirty="0" smtClean="0"/>
              <a:t>” (</a:t>
            </a:r>
            <a:r>
              <a:rPr lang="en-US" sz="2000" dirty="0" err="1" smtClean="0"/>
              <a:t>Sotiropoulos</a:t>
            </a:r>
            <a:r>
              <a:rPr lang="en-US" sz="2000" dirty="0" smtClean="0"/>
              <a:t> 2002). </a:t>
            </a:r>
          </a:p>
          <a:p>
            <a:pPr lvl="1"/>
            <a:endParaRPr lang="en-US" sz="2000" dirty="0"/>
          </a:p>
          <a:p>
            <a:r>
              <a:rPr lang="en-US" sz="2000" i="1" dirty="0" smtClean="0"/>
              <a:t>So does not fit any of these deliberate choice theories. </a:t>
            </a:r>
          </a:p>
          <a:p>
            <a:pPr lvl="1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97821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67090"/>
            <a:ext cx="784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Democratization by mistake?</a:t>
            </a:r>
          </a:p>
          <a:p>
            <a:endParaRPr lang="en-US" sz="2000" dirty="0" smtClean="0"/>
          </a:p>
          <a:p>
            <a:r>
              <a:rPr lang="en-US" sz="2000" dirty="0" smtClean="0"/>
              <a:t>Yes—</a:t>
            </a:r>
            <a:r>
              <a:rPr lang="en-US" sz="2000" b="1" dirty="0" smtClean="0"/>
              <a:t>military adventure. </a:t>
            </a:r>
            <a:r>
              <a:rPr lang="en-US" sz="2000" dirty="0" smtClean="0"/>
              <a:t>Junta did not mean to democratize. It began a military confrontation with Turkey over Cyprus—but failed, undermining its own support base.  </a:t>
            </a:r>
            <a:endParaRPr lang="en-US" sz="2000" dirty="0"/>
          </a:p>
        </p:txBody>
      </p:sp>
      <p:pic>
        <p:nvPicPr>
          <p:cNvPr id="4098" name="Picture 2" descr="https://upload.wikimedia.org/wikipedia/en/7/77/Trial_of_the_jun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605" y="2403836"/>
            <a:ext cx="5186506" cy="359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601801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colonels on trial, 1975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1041" y="597493"/>
            <a:ext cx="828191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Robustness: Does it make a difference to the results</a:t>
            </a:r>
          </a:p>
          <a:p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hich era/wave of democracy?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whether the democratization proved permanent?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whether the historical sources were more or less comprehensive?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Deliberate choice arguments do a bit better in “first wave” cases, up to 1927. </a:t>
            </a:r>
          </a:p>
          <a:p>
            <a:endParaRPr lang="en-US" sz="2000" dirty="0"/>
          </a:p>
          <a:p>
            <a:r>
              <a:rPr lang="en-US" sz="2000" dirty="0" smtClean="0"/>
              <a:t>Still, except </a:t>
            </a:r>
            <a:r>
              <a:rPr lang="en-US" sz="2000" dirty="0"/>
              <a:t>for elite party competition—which may have contributed in </a:t>
            </a:r>
            <a:r>
              <a:rPr lang="en-US" sz="2000" dirty="0" smtClean="0"/>
              <a:t>6 of </a:t>
            </a:r>
            <a:r>
              <a:rPr lang="en-US" sz="2000" dirty="0"/>
              <a:t>the </a:t>
            </a:r>
            <a:r>
              <a:rPr lang="en-US" sz="2000" dirty="0" smtClean="0"/>
              <a:t>16 cases (by BMR criterion)—no </a:t>
            </a:r>
            <a:r>
              <a:rPr lang="en-US" sz="2000" dirty="0"/>
              <a:t>single argument </a:t>
            </a:r>
            <a:r>
              <a:rPr lang="en-US" sz="2000" dirty="0" smtClean="0"/>
              <a:t>helps to </a:t>
            </a:r>
            <a:r>
              <a:rPr lang="en-US" sz="2000" dirty="0"/>
              <a:t>explain even </a:t>
            </a:r>
            <a:r>
              <a:rPr lang="en-US" sz="2000" dirty="0" smtClean="0"/>
              <a:t>¼ of first wave cases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 each wave, democratization resulted more often from mistakes than deliberate choices of elites.</a:t>
            </a:r>
          </a:p>
          <a:p>
            <a:endParaRPr lang="en-US" sz="2000" dirty="0"/>
          </a:p>
          <a:p>
            <a:r>
              <a:rPr lang="en-US" sz="2000" dirty="0" smtClean="0"/>
              <a:t>Results similar for temporary and permanent democratizations, and for those with better sources and those with worse sources available.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633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0294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Of course, not saying </a:t>
            </a:r>
            <a:r>
              <a:rPr lang="en-US" sz="2000" i="1" dirty="0"/>
              <a:t>all </a:t>
            </a:r>
            <a:r>
              <a:rPr lang="en-US" sz="2000" dirty="0"/>
              <a:t>mistakes of dictators lead to democratization. 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Some lead to nothing. When they do prompt regime change, underlying “structural” conditions must be right for democracy.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But in explaining how the elite comes to democratize, mistakes are much more important than previously thought.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576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7283" y="685800"/>
            <a:ext cx="802943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Why so many mistakes?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Common cognitive biases and limitations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2"/>
            <a:r>
              <a:rPr lang="en-US" sz="2000" dirty="0" smtClean="0"/>
              <a:t>-over-optimism (</a:t>
            </a:r>
            <a:r>
              <a:rPr lang="en-US" sz="2000" dirty="0" err="1" smtClean="0"/>
              <a:t>Krizan</a:t>
            </a:r>
            <a:r>
              <a:rPr lang="en-US" sz="2000" dirty="0" smtClean="0"/>
              <a:t> and </a:t>
            </a:r>
            <a:r>
              <a:rPr lang="en-US" sz="2000" dirty="0" err="1" smtClean="0"/>
              <a:t>Windschitl</a:t>
            </a:r>
            <a:r>
              <a:rPr lang="en-US" sz="2000" dirty="0" smtClean="0"/>
              <a:t> 2007).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-overconfidence </a:t>
            </a:r>
            <a:r>
              <a:rPr lang="en-US" sz="2000" dirty="0"/>
              <a:t>(Lichtenstein, </a:t>
            </a:r>
            <a:r>
              <a:rPr lang="en-US" sz="2000" dirty="0" err="1"/>
              <a:t>Fischhoff</a:t>
            </a:r>
            <a:r>
              <a:rPr lang="en-US" sz="2000" dirty="0"/>
              <a:t> and Phillips 1982</a:t>
            </a:r>
            <a:r>
              <a:rPr lang="en-US" sz="2000" dirty="0" smtClean="0"/>
              <a:t>).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-dissonance reduction </a:t>
            </a:r>
            <a:r>
              <a:rPr lang="en-US" sz="2000" dirty="0"/>
              <a:t>(</a:t>
            </a:r>
            <a:r>
              <a:rPr lang="en-US" sz="2000" dirty="0" err="1"/>
              <a:t>Festinger</a:t>
            </a:r>
            <a:r>
              <a:rPr lang="en-US" sz="2000" dirty="0"/>
              <a:t> 1957</a:t>
            </a:r>
            <a:r>
              <a:rPr lang="en-US" sz="2000" dirty="0" smtClean="0"/>
              <a:t>).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-the “ostrich syndrome” </a:t>
            </a:r>
            <a:r>
              <a:rPr lang="en-US" sz="2000" dirty="0"/>
              <a:t>(</a:t>
            </a:r>
            <a:r>
              <a:rPr lang="en-US" sz="2000" dirty="0" err="1"/>
              <a:t>Karlsson</a:t>
            </a:r>
            <a:r>
              <a:rPr lang="en-US" sz="2000" dirty="0"/>
              <a:t>, </a:t>
            </a:r>
            <a:r>
              <a:rPr lang="en-US" sz="2000" dirty="0" err="1"/>
              <a:t>Loewenstein</a:t>
            </a:r>
            <a:r>
              <a:rPr lang="en-US" sz="2000" dirty="0"/>
              <a:t> and </a:t>
            </a:r>
            <a:r>
              <a:rPr lang="en-US" sz="2000" dirty="0" err="1"/>
              <a:t>Seppi</a:t>
            </a:r>
            <a:r>
              <a:rPr lang="en-US" sz="2000" dirty="0"/>
              <a:t> 2009</a:t>
            </a:r>
            <a:r>
              <a:rPr lang="en-US" sz="2000" dirty="0" smtClean="0"/>
              <a:t>).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-</a:t>
            </a:r>
            <a:r>
              <a:rPr lang="en-US" sz="2000" dirty="0"/>
              <a:t>the “illusion of </a:t>
            </a:r>
            <a:r>
              <a:rPr lang="en-US" sz="2000" dirty="0" smtClean="0"/>
              <a:t>control” (</a:t>
            </a:r>
            <a:r>
              <a:rPr lang="en-US" sz="2000" dirty="0"/>
              <a:t>Langer and Roth </a:t>
            </a:r>
            <a:r>
              <a:rPr lang="en-US" sz="2000" dirty="0" smtClean="0"/>
              <a:t>1975).</a:t>
            </a:r>
          </a:p>
          <a:p>
            <a:pPr lvl="2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4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19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7283" y="685800"/>
            <a:ext cx="8205717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Why so many mistakes?</a:t>
            </a:r>
          </a:p>
          <a:p>
            <a:pPr lvl="2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Pathologies of authoritarian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687388" lvl="2"/>
            <a:r>
              <a:rPr lang="en-US" sz="2000" dirty="0" smtClean="0"/>
              <a:t>-hubris an “acquired personality disorder” </a:t>
            </a:r>
            <a:r>
              <a:rPr lang="en-US" sz="2000" dirty="0"/>
              <a:t>Owen and Davidson (2009</a:t>
            </a:r>
            <a:r>
              <a:rPr lang="en-US" sz="2000" dirty="0" smtClean="0"/>
              <a:t>).</a:t>
            </a:r>
          </a:p>
          <a:p>
            <a:pPr marL="687388" lvl="2"/>
            <a:endParaRPr lang="en-US" sz="2000" dirty="0" smtClean="0"/>
          </a:p>
          <a:p>
            <a:pPr marL="687388" lvl="2"/>
            <a:r>
              <a:rPr lang="en-US" sz="2000" dirty="0" smtClean="0"/>
              <a:t>-self-isolation, banishing of bearers of bad news and critical thinkers.</a:t>
            </a:r>
          </a:p>
          <a:p>
            <a:pPr marL="687388" lvl="2"/>
            <a:endParaRPr lang="en-US" sz="2000" dirty="0" smtClean="0"/>
          </a:p>
          <a:p>
            <a:pPr marL="687388" lvl="2"/>
            <a:r>
              <a:rPr lang="en-US" sz="2000" dirty="0" smtClean="0"/>
              <a:t>-superstition.</a:t>
            </a:r>
          </a:p>
          <a:p>
            <a:pPr marL="687388" lvl="2"/>
            <a:endParaRPr lang="en-US" sz="2000" dirty="0" smtClean="0"/>
          </a:p>
          <a:p>
            <a:pPr marL="687388" lvl="2"/>
            <a:r>
              <a:rPr lang="en-US" sz="2000" dirty="0" smtClean="0"/>
              <a:t>-physical and mental deterioration (cannot retire safely).</a:t>
            </a:r>
          </a:p>
          <a:p>
            <a:pPr lvl="2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Authoritarian environment</a:t>
            </a:r>
          </a:p>
          <a:p>
            <a:endParaRPr lang="en-US" sz="2000" dirty="0" smtClean="0"/>
          </a:p>
          <a:p>
            <a:pPr lvl="2" indent="-227013"/>
            <a:r>
              <a:rPr lang="en-US" sz="2000" dirty="0" smtClean="0"/>
              <a:t>-</a:t>
            </a:r>
            <a:r>
              <a:rPr lang="en-US" sz="2000" dirty="0"/>
              <a:t>preference falsification, unreliable and volatile polls.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3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1447800"/>
            <a:ext cx="723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How democratization occurs – a puzzle.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Authoritarian ruling elite must relinquish—or at least share—power. </a:t>
            </a:r>
          </a:p>
          <a:p>
            <a:endParaRPr lang="en-US" sz="2200" dirty="0" smtClean="0"/>
          </a:p>
          <a:p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Why would they do that?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573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9930" y="914400"/>
            <a:ext cx="777239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Other types of institutional change where mistakes appear important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Selection of electoral rules (PR, majoritarian). Incumbents have often </a:t>
            </a:r>
            <a:r>
              <a:rPr lang="en-US" sz="2000" dirty="0"/>
              <a:t>“supported electoral rules that later eliminated them from politics” (Andrews and Jackman </a:t>
            </a:r>
            <a:r>
              <a:rPr lang="en-US" sz="2000" dirty="0" smtClean="0"/>
              <a:t>2005).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Spread of human rights treaties (</a:t>
            </a:r>
            <a:r>
              <a:rPr lang="en-US" sz="2000" dirty="0" err="1" smtClean="0"/>
              <a:t>Sikkink</a:t>
            </a:r>
            <a:r>
              <a:rPr lang="en-US" sz="2000" dirty="0" smtClean="0"/>
              <a:t> 2011). Pinochet approves UN Convention Against Torture—a judge later uses it to demand his extradition.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2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21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762000"/>
            <a:ext cx="75438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Conclusions</a:t>
            </a:r>
            <a:endParaRPr lang="en-US" sz="2200" dirty="0" smtClean="0"/>
          </a:p>
          <a:p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based on comprehensive review of historical cases, democratization was a deliberate choice of incumbents in up to 1/3 of cases.</a:t>
            </a:r>
          </a:p>
          <a:p>
            <a:pPr lvl="1"/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n about 2/3, incumbents did not</a:t>
            </a:r>
            <a:r>
              <a:rPr lang="en-US" sz="2000" i="1" dirty="0" smtClean="0"/>
              <a:t> </a:t>
            </a:r>
            <a:r>
              <a:rPr lang="en-US" sz="2000" dirty="0" smtClean="0"/>
              <a:t>intend to democratize, but ended up doing so because of mistakes they had made.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Common mistakes of dictators include hubris, military adventures, slippery slope reforms, trusting covert democrats, and counterproductive violence.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istakes should not surprise us in complex social situations that do not occur often enough for actors to learn from practice—like institutional change.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endParaRPr lang="en-US" sz="2200" dirty="0"/>
          </a:p>
          <a:p>
            <a:pPr lvl="1"/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223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22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7283" y="2392899"/>
            <a:ext cx="8029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Thank you</a:t>
            </a:r>
            <a:endParaRPr lang="en-US" sz="2000" b="1" i="1" dirty="0"/>
          </a:p>
          <a:p>
            <a:pPr algn="ctr"/>
            <a:endParaRPr lang="en-US" sz="2000" b="1" i="1" dirty="0" smtClean="0"/>
          </a:p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280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7924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200" dirty="0" smtClean="0"/>
              <a:t>Various theories suggest they do so </a:t>
            </a:r>
            <a:r>
              <a:rPr lang="en-US" sz="2200" i="1" dirty="0" smtClean="0"/>
              <a:t>deliberately</a:t>
            </a:r>
            <a:r>
              <a:rPr lang="en-US" sz="2200" dirty="0" smtClean="0"/>
              <a:t>…</a:t>
            </a:r>
          </a:p>
          <a:p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credibly commit to future income redistribution, so poor won’t revolt (</a:t>
            </a:r>
            <a:r>
              <a:rPr lang="en-US" sz="2000" dirty="0" err="1" smtClean="0"/>
              <a:t>Acemoglu</a:t>
            </a:r>
            <a:r>
              <a:rPr lang="en-US" sz="2000" dirty="0" smtClean="0"/>
              <a:t> and Robinson 2006).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motivate citizens to defend country (</a:t>
            </a:r>
            <a:r>
              <a:rPr lang="en-US" sz="2000" dirty="0" err="1" smtClean="0"/>
              <a:t>Tichi</a:t>
            </a:r>
            <a:r>
              <a:rPr lang="en-US" sz="2000" dirty="0" smtClean="0"/>
              <a:t> and </a:t>
            </a:r>
            <a:r>
              <a:rPr lang="en-US" sz="2000" dirty="0" err="1" smtClean="0"/>
              <a:t>Vindigni</a:t>
            </a:r>
            <a:r>
              <a:rPr lang="en-US" sz="2000" dirty="0" smtClean="0"/>
              <a:t> 2008).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nudge future governments away from patronage towards public good provision (</a:t>
            </a:r>
            <a:r>
              <a:rPr lang="en-US" sz="2000" dirty="0" err="1" smtClean="0"/>
              <a:t>Lizzeri</a:t>
            </a:r>
            <a:r>
              <a:rPr lang="en-US" sz="2000" dirty="0" smtClean="0"/>
              <a:t> and </a:t>
            </a:r>
            <a:r>
              <a:rPr lang="en-US" sz="2000" dirty="0" err="1" smtClean="0"/>
              <a:t>Persico</a:t>
            </a:r>
            <a:r>
              <a:rPr lang="en-US" sz="2000" dirty="0" smtClean="0"/>
              <a:t> 2004).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win support in intra-elite competition (e.g. </a:t>
            </a:r>
            <a:r>
              <a:rPr lang="en-US" sz="2000" dirty="0" err="1" smtClean="0"/>
              <a:t>Llavador</a:t>
            </a:r>
            <a:r>
              <a:rPr lang="en-US" sz="2000" dirty="0" smtClean="0"/>
              <a:t> and </a:t>
            </a:r>
            <a:r>
              <a:rPr lang="en-US" sz="2000" dirty="0" err="1" smtClean="0"/>
              <a:t>Oxoby</a:t>
            </a:r>
            <a:r>
              <a:rPr lang="en-US" sz="2000" dirty="0" smtClean="0"/>
              <a:t> 2005, Collier 1999).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as “great </a:t>
            </a:r>
            <a:r>
              <a:rPr lang="en-US" sz="2000" dirty="0"/>
              <a:t>compromise” between deadlocked </a:t>
            </a:r>
            <a:r>
              <a:rPr lang="en-US" sz="2000" dirty="0" smtClean="0"/>
              <a:t>factions </a:t>
            </a:r>
            <a:r>
              <a:rPr lang="en-US" sz="2000" dirty="0"/>
              <a:t>(</a:t>
            </a:r>
            <a:r>
              <a:rPr lang="en-US" sz="2000" dirty="0" err="1"/>
              <a:t>Rustow</a:t>
            </a:r>
            <a:r>
              <a:rPr lang="en-US" sz="2000" dirty="0"/>
              <a:t> 1970), perhaps formalized in a “pact” </a:t>
            </a:r>
            <a:r>
              <a:rPr lang="en-US" sz="2000" dirty="0" smtClean="0"/>
              <a:t>(</a:t>
            </a:r>
            <a:r>
              <a:rPr lang="en-US" sz="2000" dirty="0"/>
              <a:t>O’Donnell and </a:t>
            </a:r>
            <a:r>
              <a:rPr lang="en-US" sz="2000" dirty="0" err="1"/>
              <a:t>Schmitter</a:t>
            </a:r>
            <a:r>
              <a:rPr lang="en-US" sz="2000" dirty="0"/>
              <a:t> </a:t>
            </a:r>
            <a:r>
              <a:rPr lang="en-US" sz="2000" dirty="0" smtClean="0"/>
              <a:t>1986). </a:t>
            </a:r>
            <a:endParaRPr lang="en-US" sz="2000" dirty="0"/>
          </a:p>
          <a:p>
            <a:pPr lvl="2"/>
            <a:endParaRPr lang="en-US" sz="2200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396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1" y="990600"/>
            <a:ext cx="7696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All these assume the elite (or at least part of it) </a:t>
            </a:r>
            <a:r>
              <a:rPr lang="en-US" sz="2200" i="1" dirty="0" smtClean="0"/>
              <a:t>means</a:t>
            </a:r>
            <a:r>
              <a:rPr lang="en-US" sz="2200" dirty="0" smtClean="0"/>
              <a:t> to give up/share power.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But does 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Reading the history – </a:t>
            </a:r>
          </a:p>
          <a:p>
            <a:pPr lvl="1"/>
            <a:r>
              <a:rPr lang="en-US" sz="2200" dirty="0" smtClean="0"/>
              <a:t>chaos, myopia, </a:t>
            </a:r>
          </a:p>
          <a:p>
            <a:pPr lvl="1"/>
            <a:r>
              <a:rPr lang="en-US" sz="2200" dirty="0" smtClean="0"/>
              <a:t>miscalculations…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My conjecture: democracy often emerged not because incumbents </a:t>
            </a:r>
            <a:r>
              <a:rPr lang="en-US" sz="2200" i="1" dirty="0" smtClean="0"/>
              <a:t>deliberately chose it</a:t>
            </a:r>
            <a:r>
              <a:rPr lang="en-US" sz="2200" dirty="0" smtClean="0"/>
              <a:t>, but because, in seeking to </a:t>
            </a:r>
            <a:r>
              <a:rPr lang="en-US" sz="2200" i="1" dirty="0" smtClean="0"/>
              <a:t>prevent it</a:t>
            </a:r>
            <a:r>
              <a:rPr lang="en-US" sz="2200" dirty="0" smtClean="0"/>
              <a:t>, they messed up. Democracy by mistake. </a:t>
            </a:r>
          </a:p>
        </p:txBody>
      </p:sp>
      <p:pic>
        <p:nvPicPr>
          <p:cNvPr id="6" name="Picture 2" descr="http://upload.wikimedia.org/wikipedia/commons/d/d2/Monogrammist_G.R.%2C_Paris_1848%2C_Pack_dich%2C_Illustration_zu_dem_gleichnamigen_Revolutionsli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114800" cy="270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23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9308" y="685800"/>
            <a:ext cx="7848599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Research strategy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Identify all cases of democratization 1820-2015, using 3 widely used definitions:</a:t>
            </a:r>
            <a:endParaRPr lang="en-US" sz="2000" dirty="0"/>
          </a:p>
          <a:p>
            <a:pPr lvl="3"/>
            <a:r>
              <a:rPr lang="en-US" sz="2000" dirty="0" smtClean="0"/>
              <a:t>		</a:t>
            </a:r>
            <a:r>
              <a:rPr lang="en-US" sz="2000" u="sng" dirty="0" smtClean="0"/>
              <a:t>Total: 201 </a:t>
            </a:r>
          </a:p>
          <a:p>
            <a:r>
              <a:rPr lang="en-US" sz="2000" dirty="0" smtClean="0"/>
              <a:t>	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Read history, newspapers, memoirs, interviews, other sources.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Categorize whether each case could </a:t>
            </a:r>
            <a:r>
              <a:rPr lang="en-US" sz="2000" i="1" dirty="0" smtClean="0"/>
              <a:t>at least somewhat plausibly </a:t>
            </a:r>
            <a:r>
              <a:rPr lang="en-US" sz="2000" dirty="0" smtClean="0"/>
              <a:t>fit each of the “deliberate choice” arguments. Set bar low.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Code whether each case resulted from some mistake(s) of incumbent. If so what kind?</a:t>
            </a:r>
          </a:p>
          <a:p>
            <a:endParaRPr lang="en-US" sz="2200" dirty="0"/>
          </a:p>
          <a:p>
            <a:endParaRPr lang="en-US" sz="22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855818"/>
              </p:ext>
            </p:extLst>
          </p:nvPr>
        </p:nvGraphicFramePr>
        <p:xfrm>
          <a:off x="761999" y="2590800"/>
          <a:ext cx="7443216" cy="1183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120"/>
                <a:gridCol w="2468880"/>
                <a:gridCol w="2871216"/>
              </a:tblGrid>
              <a:tr h="80252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Polity2 jump</a:t>
                      </a:r>
                      <a:r>
                        <a:rPr lang="en-US" sz="1900" baseline="0" dirty="0" smtClean="0"/>
                        <a:t> of 6 points in 3 years</a:t>
                      </a:r>
                      <a:endParaRPr lang="en-US" sz="1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Polity2 “Major</a:t>
                      </a:r>
                      <a:r>
                        <a:rPr lang="en-US" sz="1900" baseline="0" dirty="0" smtClean="0"/>
                        <a:t> Democratic Transition”</a:t>
                      </a:r>
                      <a:endParaRPr lang="en-US" sz="1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Boix,</a:t>
                      </a:r>
                      <a:r>
                        <a:rPr lang="en-US" sz="1900" baseline="0" dirty="0" smtClean="0"/>
                        <a:t> Miller, </a:t>
                      </a:r>
                      <a:r>
                        <a:rPr lang="en-US" sz="1900" baseline="0" dirty="0" err="1" smtClean="0"/>
                        <a:t>Rosato</a:t>
                      </a:r>
                      <a:r>
                        <a:rPr lang="en-US" sz="1900" baseline="0" dirty="0" smtClean="0"/>
                        <a:t> (2013) authoritarian to democracy</a:t>
                      </a:r>
                      <a:endParaRPr lang="en-US" sz="1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153</a:t>
                      </a:r>
                      <a:endParaRPr lang="en-US" sz="1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138</a:t>
                      </a:r>
                      <a:endParaRPr lang="en-US" sz="1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129</a:t>
                      </a:r>
                      <a:endParaRPr lang="en-US" sz="1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03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740348"/>
            <a:ext cx="784859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What do I mean by a mistake? </a:t>
            </a:r>
          </a:p>
          <a:p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course of action or inaction, the expected payoff of which is lower than that of some other feasible </a:t>
            </a:r>
            <a:r>
              <a:rPr lang="en-US" sz="2000" dirty="0" smtClean="0"/>
              <a:t>course.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game theoretic terms, an action that is </a:t>
            </a:r>
            <a:r>
              <a:rPr lang="en-US" sz="2000" i="1" dirty="0" smtClean="0"/>
              <a:t>off the equilibrium path </a:t>
            </a:r>
            <a:r>
              <a:rPr lang="en-US" sz="2000" dirty="0" smtClean="0"/>
              <a:t>in a game of complete and perfect information.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Two kinds of mistakes: </a:t>
            </a:r>
            <a:r>
              <a:rPr lang="en-US" sz="2000" i="1" dirty="0" smtClean="0"/>
              <a:t>errors of information </a:t>
            </a:r>
            <a:r>
              <a:rPr lang="en-US" sz="2000" dirty="0" smtClean="0"/>
              <a:t>and </a:t>
            </a:r>
            <a:r>
              <a:rPr lang="en-US" sz="2000" i="1" dirty="0" smtClean="0"/>
              <a:t>errors of calculation</a:t>
            </a:r>
            <a:r>
              <a:rPr lang="en-US" sz="2000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Not all actions with undesired outcomes =</a:t>
            </a:r>
            <a:r>
              <a:rPr lang="en-US" sz="2000" dirty="0" smtClean="0"/>
              <a:t> </a:t>
            </a:r>
            <a:r>
              <a:rPr lang="en-US" sz="2000" dirty="0"/>
              <a:t>mistakes. </a:t>
            </a:r>
            <a:r>
              <a:rPr lang="en-US" sz="2000" dirty="0" smtClean="0"/>
              <a:t>Can lose </a:t>
            </a:r>
            <a:r>
              <a:rPr lang="en-US" sz="2000" dirty="0"/>
              <a:t>a gamble that </a:t>
            </a:r>
            <a:r>
              <a:rPr lang="en-US" sz="2000" dirty="0" smtClean="0"/>
              <a:t>was </a:t>
            </a:r>
            <a:r>
              <a:rPr lang="en-US" sz="2000" dirty="0"/>
              <a:t>optimal ex ante. </a:t>
            </a:r>
            <a:r>
              <a:rPr lang="en-US" sz="2000" dirty="0" smtClean="0"/>
              <a:t>Or pick “lesser </a:t>
            </a:r>
            <a:r>
              <a:rPr lang="en-US" sz="2000" dirty="0"/>
              <a:t>evil.” 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Action </a:t>
            </a:r>
            <a:r>
              <a:rPr lang="en-US" sz="2000" i="1" dirty="0" smtClean="0"/>
              <a:t>may </a:t>
            </a:r>
            <a:r>
              <a:rPr lang="en-US" sz="2000" dirty="0" smtClean="0"/>
              <a:t>be </a:t>
            </a:r>
            <a:r>
              <a:rPr lang="en-US" sz="2000" dirty="0"/>
              <a:t>a mistake even if all options were bad. </a:t>
            </a:r>
            <a:r>
              <a:rPr lang="en-US" sz="2000" dirty="0" smtClean="0"/>
              <a:t>So long as one </a:t>
            </a:r>
            <a:r>
              <a:rPr lang="en-US" sz="2000" dirty="0"/>
              <a:t>other feasible course </a:t>
            </a:r>
            <a:r>
              <a:rPr lang="en-US" sz="2000" dirty="0" smtClean="0"/>
              <a:t>had a </a:t>
            </a:r>
            <a:r>
              <a:rPr lang="en-US" sz="2000" dirty="0"/>
              <a:t>higher expected payoff.</a:t>
            </a:r>
            <a:r>
              <a:rPr lang="en-US" sz="2000" dirty="0" smtClean="0"/>
              <a:t> 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03205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7700" y="914400"/>
            <a:ext cx="784859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What do I mean by a mistake? </a:t>
            </a:r>
          </a:p>
          <a:p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 don’t </a:t>
            </a:r>
            <a:r>
              <a:rPr lang="en-US" sz="2000" dirty="0"/>
              <a:t>assume leaders always prioritize staying in power. If they step down to avoid bloodshed, not in itself a mistake. </a:t>
            </a: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Not </a:t>
            </a:r>
            <a:r>
              <a:rPr lang="en-US" sz="2000" dirty="0" smtClean="0"/>
              <a:t>saying that dictators are stupid. Cicero: “We must not say that every mistake is a foolish one.” Ruling is </a:t>
            </a:r>
            <a:r>
              <a:rPr lang="en-US" sz="2000" i="1" dirty="0" smtClean="0"/>
              <a:t>hard.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Am suggesting that democratization may have resulted less from deliberate choice by elites than from their misperceptions and miscalculations.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05081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7283" y="838200"/>
            <a:ext cx="80294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Results</a:t>
            </a:r>
          </a:p>
          <a:p>
            <a:endParaRPr lang="en-US" sz="2400" dirty="0"/>
          </a:p>
          <a:p>
            <a:r>
              <a:rPr lang="en-US" sz="2200" dirty="0" smtClean="0"/>
              <a:t>Based on my review of the historical evidence,</a:t>
            </a:r>
          </a:p>
          <a:p>
            <a:endParaRPr lang="en-US" sz="2200" dirty="0"/>
          </a:p>
          <a:p>
            <a:pPr lvl="1"/>
            <a:r>
              <a:rPr lang="en-US" sz="2200" dirty="0" smtClean="0"/>
              <a:t>Deliberate choice explanations 			28-33%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Mistakes by incumbents				64-67%	</a:t>
            </a:r>
          </a:p>
          <a:p>
            <a:pPr lvl="1"/>
            <a:endParaRPr lang="en-US" sz="2200" dirty="0"/>
          </a:p>
          <a:p>
            <a:r>
              <a:rPr lang="en-US" sz="2200" dirty="0" smtClean="0"/>
              <a:t>Detailed synopses of each case, historical details, historians’ interpretations, etc., to justify my </a:t>
            </a:r>
            <a:r>
              <a:rPr lang="en-US" sz="2200" dirty="0" err="1" smtClean="0"/>
              <a:t>codings</a:t>
            </a:r>
            <a:r>
              <a:rPr lang="en-US" sz="2200" dirty="0" smtClean="0"/>
              <a:t>. 	 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908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title 2"/>
          <p:cNvSpPr txBox="1">
            <a:spLocks/>
          </p:cNvSpPr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891A11"/>
          </a:solidFill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Daniel Treisman                     </a:t>
            </a:r>
            <a:r>
              <a:rPr lang="en-US" sz="1800" i="1" dirty="0" smtClean="0">
                <a:solidFill>
                  <a:schemeClr val="bg1"/>
                </a:solidFill>
              </a:rPr>
              <a:t>Democracy by Mistake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/22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9" name="Slide Number Placeholder 12"/>
          <p:cNvSpPr txBox="1">
            <a:spLocks/>
          </p:cNvSpPr>
          <p:nvPr/>
        </p:nvSpPr>
        <p:spPr>
          <a:xfrm>
            <a:off x="64008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   </a:t>
            </a:r>
            <a:fld id="{7BB43310-EA0B-4C15-8317-50903CD16C40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91A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762000"/>
            <a:ext cx="8029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Deliberate choice explanations</a:t>
            </a:r>
          </a:p>
          <a:p>
            <a:endParaRPr lang="en-US" sz="2200" dirty="0"/>
          </a:p>
          <a:p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058278"/>
              </p:ext>
            </p:extLst>
          </p:nvPr>
        </p:nvGraphicFramePr>
        <p:xfrm>
          <a:off x="685800" y="1447800"/>
          <a:ext cx="7766109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1766"/>
                <a:gridCol w="1915640"/>
                <a:gridCol w="25887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Argument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Might have contributed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Examples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4060"/>
              </p:ext>
            </p:extLst>
          </p:nvPr>
        </p:nvGraphicFramePr>
        <p:xfrm>
          <a:off x="457200" y="2286000"/>
          <a:ext cx="7766109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1766"/>
                <a:gridCol w="1915640"/>
                <a:gridCol w="2588703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Commit</a:t>
                      </a:r>
                      <a:r>
                        <a:rPr lang="en-US" sz="2000" baseline="0" dirty="0" smtClean="0"/>
                        <a:t> to redistribute, forestall revolution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6-8</a:t>
                      </a:r>
                      <a:r>
                        <a:rPr lang="en-US" sz="2000" baseline="0" dirty="0" smtClean="0"/>
                        <a:t> %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UK 1884, </a:t>
                      </a:r>
                    </a:p>
                    <a:p>
                      <a:pPr algn="ctr"/>
                      <a:r>
                        <a:rPr lang="en-US" sz="2000" dirty="0" smtClean="0"/>
                        <a:t>South Africa 1994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774749"/>
              </p:ext>
            </p:extLst>
          </p:nvPr>
        </p:nvGraphicFramePr>
        <p:xfrm>
          <a:off x="457200" y="3063240"/>
          <a:ext cx="7766109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1766"/>
                <a:gridCol w="1915640"/>
                <a:gridCol w="2588703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Motivate</a:t>
                      </a:r>
                      <a:r>
                        <a:rPr lang="en-US" sz="2000" baseline="0" dirty="0" smtClean="0"/>
                        <a:t> citizens to fight war or civil war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4-5%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Italy in Libya</a:t>
                      </a:r>
                      <a:r>
                        <a:rPr lang="en-US" sz="2000" baseline="0" dirty="0" smtClean="0"/>
                        <a:t> 1912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527637"/>
              </p:ext>
            </p:extLst>
          </p:nvPr>
        </p:nvGraphicFramePr>
        <p:xfrm>
          <a:off x="457200" y="3840480"/>
          <a:ext cx="7766109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1766"/>
                <a:gridCol w="1915640"/>
                <a:gridCol w="2588703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Substitute</a:t>
                      </a:r>
                      <a:r>
                        <a:rPr lang="en-US" sz="2000" baseline="0" dirty="0" smtClean="0"/>
                        <a:t> public goods for patronage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Ottoman Empire 1876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80480"/>
              </p:ext>
            </p:extLst>
          </p:nvPr>
        </p:nvGraphicFramePr>
        <p:xfrm>
          <a:off x="457200" y="4648200"/>
          <a:ext cx="7766109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1766"/>
                <a:gridCol w="1915640"/>
                <a:gridCol w="2588703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Win supporters for intra-elite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5-10%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UK 1884, Uruguay 1915-16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507916"/>
              </p:ext>
            </p:extLst>
          </p:nvPr>
        </p:nvGraphicFramePr>
        <p:xfrm>
          <a:off x="457200" y="5394960"/>
          <a:ext cx="7766109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1766"/>
                <a:gridCol w="1915640"/>
                <a:gridCol w="2588703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“great</a:t>
                      </a:r>
                      <a:r>
                        <a:rPr lang="en-US" sz="2000" baseline="0" dirty="0" smtClean="0"/>
                        <a:t> compromise” among factions/“pact”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14-16%/</a:t>
                      </a:r>
                    </a:p>
                    <a:p>
                      <a:pPr algn="ctr"/>
                      <a:r>
                        <a:rPr lang="en-US" sz="2000" dirty="0" smtClean="0"/>
                        <a:t>16-19%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Venezuela 1958, Uruguay 1984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73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21350</TotalTime>
  <Words>1548</Words>
  <Application>Microsoft Office PowerPoint</Application>
  <PresentationFormat>Экран (4:3)</PresentationFormat>
  <Paragraphs>317</Paragraphs>
  <Slides>22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Варя</cp:lastModifiedBy>
  <cp:revision>675</cp:revision>
  <dcterms:created xsi:type="dcterms:W3CDTF">2011-11-26T01:25:57Z</dcterms:created>
  <dcterms:modified xsi:type="dcterms:W3CDTF">2017-12-04T19:34:43Z</dcterms:modified>
</cp:coreProperties>
</file>