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sldIdLst>
    <p:sldId id="256" r:id="rId2"/>
    <p:sldId id="261" r:id="rId3"/>
    <p:sldId id="257" r:id="rId4"/>
    <p:sldId id="262" r:id="rId5"/>
    <p:sldId id="263" r:id="rId6"/>
    <p:sldId id="258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7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4E04B8-5A44-0446-BBCF-5BD2FCA05A89}" type="datetimeFigureOut">
              <a:rPr lang="ru-RU" smtClean="0"/>
              <a:t>06.03.17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83B71A-7629-414F-BAC9-38D1B2141F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Subjective feeling of happiness and a level of social and political instability: towards a cross-cultural perspective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Alisa R. </a:t>
            </a:r>
            <a:r>
              <a:rPr lang="en-US" dirty="0" err="1" smtClean="0"/>
              <a:t>Shishkina</a:t>
            </a:r>
            <a:endParaRPr lang="en-US" dirty="0" smtClean="0"/>
          </a:p>
          <a:p>
            <a:pPr algn="r"/>
            <a:r>
              <a:rPr lang="en-US" dirty="0" smtClean="0"/>
              <a:t>Higher School of Economics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2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Subjective feeling of happiness in the Arab world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Despite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notable</a:t>
            </a:r>
            <a:r>
              <a:rPr lang="ru-RU" dirty="0"/>
              <a:t> </a:t>
            </a:r>
            <a:r>
              <a:rPr lang="ru-RU" dirty="0" err="1"/>
              <a:t>successes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field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economic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2000s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Arab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population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many</a:t>
            </a:r>
            <a:r>
              <a:rPr lang="ru-RU" dirty="0"/>
              <a:t> </a:t>
            </a:r>
            <a:r>
              <a:rPr lang="ru-RU" dirty="0" err="1"/>
              <a:t>Arab</a:t>
            </a:r>
            <a:r>
              <a:rPr lang="ru-RU" dirty="0"/>
              <a:t> </a:t>
            </a:r>
            <a:r>
              <a:rPr lang="ru-RU" dirty="0" err="1"/>
              <a:t>countries</a:t>
            </a:r>
            <a:r>
              <a:rPr lang="ru-RU" dirty="0"/>
              <a:t> </a:t>
            </a:r>
            <a:r>
              <a:rPr lang="ru-RU" dirty="0" err="1"/>
              <a:t>showed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decrease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level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satisfaction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standard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living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“Paradox of unhappy development”</a:t>
            </a:r>
          </a:p>
          <a:p>
            <a:r>
              <a:rPr lang="en-US" dirty="0" smtClean="0"/>
              <a:t>Davies’ J-curve</a:t>
            </a:r>
          </a:p>
          <a:p>
            <a:r>
              <a:rPr lang="en-US" dirty="0" err="1" smtClean="0"/>
              <a:t>Gurr’s</a:t>
            </a:r>
            <a:r>
              <a:rPr lang="en-US" dirty="0" smtClean="0"/>
              <a:t> theory of relative deprivation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02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Davies</a:t>
            </a:r>
            <a:r>
              <a:rPr lang="ru-RU" dirty="0">
                <a:effectLst/>
              </a:rPr>
              <a:t>' </a:t>
            </a:r>
            <a:r>
              <a:rPr lang="ru-RU" dirty="0" err="1">
                <a:effectLst/>
              </a:rPr>
              <a:t>J-curve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Рисунок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" b="1010"/>
          <a:stretch>
            <a:fillRect/>
          </a:stretch>
        </p:blipFill>
        <p:spPr bwMode="auto">
          <a:xfrm>
            <a:off x="777875" y="1600200"/>
            <a:ext cx="8255000" cy="407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91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Theory of relative deprivation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Relative</a:t>
            </a:r>
            <a:r>
              <a:rPr lang="ru-RU" dirty="0"/>
              <a:t> </a:t>
            </a:r>
            <a:r>
              <a:rPr lang="ru-RU" dirty="0" err="1"/>
              <a:t>deprivation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associated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gap</a:t>
            </a:r>
            <a:r>
              <a:rPr lang="ru-RU" dirty="0"/>
              <a:t> </a:t>
            </a:r>
            <a:r>
              <a:rPr lang="ru-RU" dirty="0" err="1"/>
              <a:t>between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need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good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hand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conditions</a:t>
            </a:r>
            <a:r>
              <a:rPr lang="ru-RU" dirty="0"/>
              <a:t> </a:t>
            </a:r>
            <a:r>
              <a:rPr lang="ru-RU" dirty="0" err="1"/>
              <a:t>upon</a:t>
            </a:r>
            <a:r>
              <a:rPr lang="ru-RU" dirty="0"/>
              <a:t>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rely</a:t>
            </a:r>
            <a:r>
              <a:rPr lang="ru-RU" dirty="0"/>
              <a:t>,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other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inevitably</a:t>
            </a:r>
            <a:r>
              <a:rPr lang="ru-RU" dirty="0"/>
              <a:t> </a:t>
            </a:r>
            <a:r>
              <a:rPr lang="ru-RU" dirty="0" err="1"/>
              <a:t>leads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frustration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could</a:t>
            </a:r>
            <a:r>
              <a:rPr lang="ru-RU" dirty="0"/>
              <a:t> </a:t>
            </a:r>
            <a:r>
              <a:rPr lang="ru-RU" dirty="0" err="1"/>
              <a:t>ultimately</a:t>
            </a:r>
            <a:r>
              <a:rPr lang="ru-RU" dirty="0"/>
              <a:t> </a:t>
            </a:r>
            <a:r>
              <a:rPr lang="ru-RU" dirty="0" err="1"/>
              <a:t>provoke</a:t>
            </a:r>
            <a:r>
              <a:rPr lang="ru-RU" dirty="0"/>
              <a:t> </a:t>
            </a:r>
            <a:r>
              <a:rPr lang="ru-RU" dirty="0" err="1"/>
              <a:t>political</a:t>
            </a:r>
            <a:r>
              <a:rPr lang="ru-RU" dirty="0"/>
              <a:t> </a:t>
            </a:r>
            <a:r>
              <a:rPr lang="ru-RU" dirty="0" err="1"/>
              <a:t>violence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</a:t>
            </a:r>
            <a:r>
              <a:rPr lang="ru-RU" dirty="0" err="1" smtClean="0"/>
              <a:t>pecial</a:t>
            </a:r>
            <a:r>
              <a:rPr lang="ru-RU" dirty="0" smtClean="0"/>
              <a:t> </a:t>
            </a:r>
            <a:r>
              <a:rPr lang="ru-RU" dirty="0" err="1" smtClean="0"/>
              <a:t>attention</a:t>
            </a:r>
            <a:r>
              <a:rPr lang="ru-RU" dirty="0" smtClean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paid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adjective</a:t>
            </a:r>
            <a:r>
              <a:rPr lang="ru-RU" dirty="0"/>
              <a:t> "</a:t>
            </a:r>
            <a:r>
              <a:rPr lang="ru-RU" dirty="0" err="1"/>
              <a:t>relative</a:t>
            </a:r>
            <a:r>
              <a:rPr lang="ru-RU" dirty="0"/>
              <a:t>", </a:t>
            </a:r>
            <a:r>
              <a:rPr lang="ru-RU" dirty="0" err="1"/>
              <a:t>which</a:t>
            </a:r>
            <a:r>
              <a:rPr lang="ru-RU" dirty="0"/>
              <a:t> </a:t>
            </a:r>
            <a:r>
              <a:rPr lang="ru-RU" dirty="0" err="1"/>
              <a:t>means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condition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absolute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result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comparing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others</a:t>
            </a:r>
            <a:r>
              <a:rPr lang="ru-RU" dirty="0"/>
              <a:t>, </a:t>
            </a:r>
            <a:r>
              <a:rPr lang="ru-RU" dirty="0" err="1"/>
              <a:t>i.e</a:t>
            </a:r>
            <a:r>
              <a:rPr lang="ru-RU" dirty="0"/>
              <a:t>. </a:t>
            </a:r>
            <a:r>
              <a:rPr lang="ru-RU" dirty="0" err="1"/>
              <a:t>different</a:t>
            </a:r>
            <a:r>
              <a:rPr lang="ru-RU" dirty="0"/>
              <a:t>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groups</a:t>
            </a:r>
            <a:r>
              <a:rPr lang="ru-RU" dirty="0"/>
              <a:t> </a:t>
            </a:r>
            <a:r>
              <a:rPr lang="ru-RU" dirty="0" err="1"/>
              <a:t>may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differently</a:t>
            </a:r>
            <a:r>
              <a:rPr lang="ru-RU" dirty="0"/>
              <a:t> </a:t>
            </a:r>
            <a:r>
              <a:rPr lang="ru-RU" dirty="0" err="1"/>
              <a:t>perceive</a:t>
            </a:r>
            <a:r>
              <a:rPr lang="ru-RU" dirty="0"/>
              <a:t> </a:t>
            </a:r>
            <a:r>
              <a:rPr lang="ru-RU" dirty="0" err="1"/>
              <a:t>almost</a:t>
            </a:r>
            <a:r>
              <a:rPr lang="ru-RU" dirty="0"/>
              <a:t> </a:t>
            </a:r>
            <a:r>
              <a:rPr lang="ru-RU" dirty="0" err="1"/>
              <a:t>identical</a:t>
            </a:r>
            <a:r>
              <a:rPr lang="ru-RU" dirty="0"/>
              <a:t> </a:t>
            </a:r>
            <a:r>
              <a:rPr lang="ru-RU" dirty="0" err="1"/>
              <a:t>circumstances</a:t>
            </a:r>
            <a:r>
              <a:rPr lang="ru-RU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95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3108"/>
            <a:ext cx="8229600" cy="55430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level of subjective feeling of happiness, </a:t>
            </a:r>
            <a:r>
              <a:rPr lang="en-US" dirty="0" smtClean="0"/>
              <a:t>according to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Happiness</a:t>
            </a:r>
            <a:r>
              <a:rPr lang="ru-RU" dirty="0"/>
              <a:t> </a:t>
            </a:r>
            <a:r>
              <a:rPr lang="ru-RU" dirty="0" err="1"/>
              <a:t>Database</a:t>
            </a:r>
            <a:r>
              <a:rPr lang="ru-RU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015" y="1600200"/>
            <a:ext cx="6077642" cy="461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8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ffectLst/>
              </a:rPr>
              <a:t>C</a:t>
            </a:r>
            <a:r>
              <a:rPr lang="en-US" sz="3200" dirty="0" smtClean="0">
                <a:effectLst/>
              </a:rPr>
              <a:t>orrelation </a:t>
            </a:r>
            <a:r>
              <a:rPr lang="en-US" sz="3200" dirty="0">
                <a:effectLst/>
              </a:rPr>
              <a:t>between the level of subjective happiness index coefficients and socio-political instability</a:t>
            </a:r>
            <a:r>
              <a:rPr lang="ru-RU" sz="3200" dirty="0">
                <a:effectLst/>
              </a:rPr>
              <a:t> 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/>
          <a:srcRect t="-11803" b="-118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336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QCA </a:t>
            </a:r>
            <a:r>
              <a:rPr lang="ru-RU" b="1" dirty="0" err="1" smtClean="0">
                <a:effectLst/>
              </a:rPr>
              <a:t>analysis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Destab</a:t>
            </a:r>
            <a:r>
              <a:rPr lang="en-US" i="1" dirty="0"/>
              <a:t>. = f(</a:t>
            </a:r>
            <a:r>
              <a:rPr lang="en-US" i="1" dirty="0" err="1"/>
              <a:t>Happ</a:t>
            </a:r>
            <a:r>
              <a:rPr lang="en-US" i="1" dirty="0"/>
              <a:t>., </a:t>
            </a:r>
            <a:r>
              <a:rPr lang="en-US" i="1" dirty="0" err="1"/>
              <a:t>Wom</a:t>
            </a:r>
            <a:r>
              <a:rPr lang="en-US" i="1" dirty="0"/>
              <a:t>., Soc., </a:t>
            </a:r>
            <a:r>
              <a:rPr lang="en-US" i="1" dirty="0" err="1"/>
              <a:t>Confl</a:t>
            </a:r>
            <a:r>
              <a:rPr lang="en-US" i="1" dirty="0"/>
              <a:t>.)</a:t>
            </a:r>
            <a:r>
              <a:rPr lang="ru-RU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Positive </a:t>
            </a:r>
            <a:r>
              <a:rPr lang="en-US" dirty="0" smtClean="0"/>
              <a:t>outcomes (Tunisia,</a:t>
            </a:r>
            <a:r>
              <a:rPr lang="ru-RU" dirty="0" smtClean="0"/>
              <a:t> </a:t>
            </a:r>
            <a:r>
              <a:rPr lang="en-US" dirty="0" smtClean="0"/>
              <a:t>Egypt, Libya, Syria, Yemen)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Negative </a:t>
            </a:r>
            <a:r>
              <a:rPr lang="en-US" dirty="0" smtClean="0"/>
              <a:t>outcomes (Bahrain, Morocco, Algeria, Lebanon)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69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QCA </a:t>
            </a:r>
            <a:r>
              <a:rPr lang="ru-RU" b="1" dirty="0" err="1">
                <a:effectLst/>
              </a:rPr>
              <a:t>analysis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p</a:t>
            </a:r>
            <a:r>
              <a:rPr lang="ru-RU" dirty="0" err="1" smtClean="0"/>
              <a:t>ositive</a:t>
            </a:r>
            <a:r>
              <a:rPr lang="ru-RU" dirty="0" smtClean="0"/>
              <a:t> </a:t>
            </a:r>
            <a:r>
              <a:rPr lang="ru-RU" dirty="0" err="1" smtClean="0"/>
              <a:t>outcome</a:t>
            </a:r>
            <a:r>
              <a:rPr lang="en-US" dirty="0"/>
              <a:t>s</a:t>
            </a:r>
            <a:r>
              <a:rPr lang="ru-RU" dirty="0" smtClean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necessary</a:t>
            </a:r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sufficient</a:t>
            </a:r>
            <a:r>
              <a:rPr lang="ru-RU" dirty="0"/>
              <a:t> </a:t>
            </a:r>
            <a:r>
              <a:rPr lang="ru-RU" dirty="0" err="1"/>
              <a:t>condition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change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political</a:t>
            </a:r>
            <a:r>
              <a:rPr lang="ru-RU" dirty="0"/>
              <a:t> </a:t>
            </a:r>
            <a:r>
              <a:rPr lang="ru-RU" dirty="0" err="1"/>
              <a:t>regime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combination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factors</a:t>
            </a:r>
            <a:r>
              <a:rPr lang="ru-RU" dirty="0"/>
              <a:t> </a:t>
            </a:r>
            <a:r>
              <a:rPr lang="ru-RU" dirty="0" err="1"/>
              <a:t>such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absence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subjective</a:t>
            </a:r>
            <a:r>
              <a:rPr lang="ru-RU" dirty="0"/>
              <a:t> </a:t>
            </a:r>
            <a:r>
              <a:rPr lang="ru-RU" dirty="0" err="1"/>
              <a:t>feeling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happiness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participation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women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protests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F</a:t>
            </a:r>
            <a:r>
              <a:rPr lang="ru-RU" dirty="0" err="1" smtClean="0"/>
              <a:t>or</a:t>
            </a:r>
            <a:r>
              <a:rPr lang="ru-RU" dirty="0" smtClean="0"/>
              <a:t> </a:t>
            </a:r>
            <a:r>
              <a:rPr lang="ru-RU" dirty="0" err="1" smtClean="0"/>
              <a:t>negative</a:t>
            </a:r>
            <a:r>
              <a:rPr lang="ru-RU" dirty="0" smtClean="0"/>
              <a:t> </a:t>
            </a:r>
            <a:r>
              <a:rPr lang="ru-RU" dirty="0" err="1"/>
              <a:t>configurations</a:t>
            </a:r>
            <a:r>
              <a:rPr lang="ru-RU" dirty="0" smtClean="0"/>
              <a:t>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combination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subjective</a:t>
            </a:r>
            <a:r>
              <a:rPr lang="ru-RU" dirty="0"/>
              <a:t> </a:t>
            </a:r>
            <a:r>
              <a:rPr lang="ru-RU" dirty="0" err="1"/>
              <a:t>feeling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happiness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absence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football</a:t>
            </a:r>
            <a:r>
              <a:rPr lang="ru-RU" dirty="0"/>
              <a:t> </a:t>
            </a:r>
            <a:r>
              <a:rPr lang="ru-RU" dirty="0" err="1"/>
              <a:t>fans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political</a:t>
            </a:r>
            <a:r>
              <a:rPr lang="ru-RU" dirty="0"/>
              <a:t> </a:t>
            </a:r>
            <a:r>
              <a:rPr lang="ru-RU" dirty="0" err="1"/>
              <a:t>space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country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sufficient</a:t>
            </a:r>
            <a:r>
              <a:rPr lang="ru-RU" dirty="0"/>
              <a:t> </a:t>
            </a:r>
            <a:r>
              <a:rPr lang="ru-RU" dirty="0" err="1"/>
              <a:t>but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necessary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33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409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19422</TotalTime>
  <Words>336</Words>
  <Application>Microsoft Macintosh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Subjective feeling of happiness and a level of social and political instability: towards a cross-cultural perspective  </vt:lpstr>
      <vt:lpstr>Subjective feeling of happiness in the Arab world</vt:lpstr>
      <vt:lpstr>Davies' J-curve </vt:lpstr>
      <vt:lpstr>Theory of relative deprivation</vt:lpstr>
      <vt:lpstr>Презентация PowerPoint</vt:lpstr>
      <vt:lpstr>Correlation between the level of subjective happiness index coefficients and socio-political instability </vt:lpstr>
      <vt:lpstr>QCA analysis</vt:lpstr>
      <vt:lpstr>QCA analysis</vt:lpstr>
      <vt:lpstr>Thank you for your attention!</vt:lpstr>
    </vt:vector>
  </TitlesOfParts>
  <Company>niuvshe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feeling of happiness and a level of social and political instability: towards a cross-cultural perspective  </dc:title>
  <dc:creator>Алиса Шишкина</dc:creator>
  <cp:lastModifiedBy>Алиса Шишкина</cp:lastModifiedBy>
  <cp:revision>5</cp:revision>
  <dcterms:created xsi:type="dcterms:W3CDTF">2017-02-14T19:20:35Z</dcterms:created>
  <dcterms:modified xsi:type="dcterms:W3CDTF">2017-03-06T12:54:12Z</dcterms:modified>
</cp:coreProperties>
</file>