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2" r:id="rId7"/>
    <p:sldId id="261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1E747-5B96-4D35-A76D-0A733A79B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5D2295-2587-4C22-A7D2-2A3A0EA78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64E2E-52D2-4E70-A428-EF9E0A48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BF28-0A9C-4DFD-9A6C-1A07836C9B6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DDEC90-A42A-4DB7-9BF7-1DA94819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10AB4-F608-40C5-9325-64CD0375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9AD-12DC-4DC2-A950-FB4880545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4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0D4D9-6EE8-497C-8E2E-A8263C7F5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EA91E9-B50D-425D-BA78-8BB1A5A8B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1C511-6371-4EE8-9839-9CF360E0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BF28-0A9C-4DFD-9A6C-1A07836C9B6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DDE3A4-738E-4659-B54B-691AD2C4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F9B49-CAEC-4968-87B1-0132E25C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9AD-12DC-4DC2-A950-FB4880545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63CA25-C847-449B-905F-5F450DA33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BEB027-8BBC-41ED-9488-DBCBDB1B0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98532-9BCF-43A2-9327-879FEB68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BF28-0A9C-4DFD-9A6C-1A07836C9B6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27352A-7DBA-415A-8521-E448E060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6461D-2594-4228-AF01-91868BC8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9AD-12DC-4DC2-A950-FB4880545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1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72C8E-6C3F-40EE-9662-74104453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FAF781-03AA-4EEC-A609-C11ED6B11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EB891-1789-43C7-B5D0-30621010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BF28-0A9C-4DFD-9A6C-1A07836C9B6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EC4B6-8A90-4FD1-B7C9-75DF201B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207B9-0204-42D1-A828-3DFCA326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9AD-12DC-4DC2-A950-FB4880545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4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922A4-C6E2-4539-A553-ABF9EAEA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F9EEDA-1031-46C4-A929-F904C439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E77A0-FCF0-4C24-9FB3-A885FC51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BF28-0A9C-4DFD-9A6C-1A07836C9B6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0A5C1-4F97-4AD1-85A0-9F577347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18E3E-7B4E-4498-8B8F-91C04A40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9AD-12DC-4DC2-A950-FB4880545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6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E2A4-BCEB-4A97-87EE-BC1A108A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854EC3-3614-420C-B6C8-A38D99866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845551-C3A2-4F40-B0E5-9743E4991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17ACAC-8744-4B60-918D-891BACA6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BF28-0A9C-4DFD-9A6C-1A07836C9B6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9349D-7821-4C1E-B9AC-566E5209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A8D8D4-9882-416A-BE53-087CA9C4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9AD-12DC-4DC2-A950-FB4880545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3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83FF4-7CC2-421E-B1BF-C14C8EFD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06E796-984E-4734-919A-58991ED8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DF5532-5B22-4103-9822-AFCFE71A2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B6B8D8-7E0E-417D-ABCE-C62463FB9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132CE1-95ED-42E5-87C9-B1D9584C0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2D4B02-7504-499C-A44C-4867AD6D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BF28-0A9C-4DFD-9A6C-1A07836C9B6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FC6003-EC3A-4701-92C9-3E94E429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990F-7D00-4A2B-828F-FDB7B6E5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9AD-12DC-4DC2-A950-FB4880545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3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62ABC-BEEE-4E98-894E-27461C5C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1C1085-B9B0-4C0B-9941-879F535E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BF28-0A9C-4DFD-9A6C-1A07836C9B6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6362C7-810D-4E4D-AAA3-A49DF64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8FECFD-240F-417B-9C60-AA8BCDF1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9AD-12DC-4DC2-A950-FB4880545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2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9638F-A5F2-423B-8A98-B75DCF29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BF28-0A9C-4DFD-9A6C-1A07836C9B6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1C6BFB-0C91-49AE-A2BC-B01FB2993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AF24DE-5C87-4FA2-B270-09FFB335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9AD-12DC-4DC2-A950-FB4880545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4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78D68-39FA-4AD8-A879-4B3E5254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CDBEC6-6A31-403D-848E-496DEE8A9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ED255-7963-480D-8F3E-82ED40E62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43EAF8-59B9-4E81-8ADA-377C08A0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BF28-0A9C-4DFD-9A6C-1A07836C9B6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A13DCB-19B0-41CD-AEDF-0A00BF4E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C55AA7-2F77-449F-8CE4-22C00A0B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9AD-12DC-4DC2-A950-FB4880545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7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0A400-D2AB-45ED-9779-BC81B9D1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2A0D89-086A-44C0-B69B-0966944F3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C01075-DD14-4595-B655-817A4B110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05CC2D-2D1F-40EF-BF8D-B0E3D968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BF28-0A9C-4DFD-9A6C-1A07836C9B6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FF23A7-861D-41E4-864F-603DF23E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A765B4-239C-46A3-84FD-E9C96317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9AD-12DC-4DC2-A950-FB4880545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8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1E8A6-8B43-482C-9BCA-3C0B0FBC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2A9E93-0797-44EB-8628-5DBD32B62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8A0D3-E867-42F6-81C9-4D495F94E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5BF28-0A9C-4DFD-9A6C-1A07836C9B6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E3B87F-6AF8-4777-BB94-8AF35E6F9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3DD13-71C9-423F-B379-E4F99F1DE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AE9AD-12DC-4DC2-A950-FB4880545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0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DFB30-6B91-4315-A522-F4593F8D7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Продовольствие и социально-политическая дестабилизация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0A643C-E1EA-472A-B50B-7ADF9AB45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3255962"/>
          </a:xfrm>
        </p:spPr>
        <p:txBody>
          <a:bodyPr>
            <a:normAutofit/>
          </a:bodyPr>
          <a:lstStyle/>
          <a:p>
            <a:r>
              <a:rPr lang="ru-RU" dirty="0"/>
              <a:t>Автор: Иванов Е.А.,</a:t>
            </a:r>
          </a:p>
          <a:p>
            <a:r>
              <a:rPr lang="ru-RU" dirty="0" err="1"/>
              <a:t>Мнс</a:t>
            </a:r>
            <a:r>
              <a:rPr lang="ru-RU" dirty="0"/>
              <a:t> НУЛ мониторинга рисков с-п дестабилизации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Москва</a:t>
            </a:r>
          </a:p>
          <a:p>
            <a:r>
              <a:rPr lang="ru-RU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55120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6300E-24AF-4887-A0C4-C47D1D5D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Урожаи и нестабильность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3245D8-2F7A-4D01-8C62-0A56AA97F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30640" r="29846" b="12990"/>
          <a:stretch/>
        </p:blipFill>
        <p:spPr>
          <a:xfrm>
            <a:off x="98474" y="1153551"/>
            <a:ext cx="9003906" cy="57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7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D4FBED-11B3-42CC-8C41-70EE28158DEF}"/>
              </a:ext>
            </a:extLst>
          </p:cNvPr>
          <p:cNvSpPr/>
          <p:nvPr/>
        </p:nvSpPr>
        <p:spPr>
          <a:xfrm>
            <a:off x="0" y="0"/>
            <a:ext cx="903145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Список источников:</a:t>
            </a:r>
            <a:endParaRPr lang="en-GB" sz="3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Bush, Ray (2010). "Food Riots: Poverty, Power and Protest". Journal of Agrarian Change. Pp. 119–129.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/>
              <a:t>Natalini</a:t>
            </a:r>
            <a:r>
              <a:rPr lang="en-US" sz="2800" dirty="0"/>
              <a:t>, Davide (2015). "Quantitative Assessment of Political Fragility Indices and Food Prices as Indicators of Food Riots in Countries". Sustainability. Pp. 4360–4385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Patel, Raj; Philip McMichael (2009). "A Political Economy of the Food Riot"</a:t>
            </a:r>
            <a:endParaRPr lang="en-GB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dirty="0"/>
              <a:t>S</a:t>
            </a:r>
            <a:r>
              <a:rPr lang="en-US" sz="2800" dirty="0" err="1"/>
              <a:t>neyd</a:t>
            </a:r>
            <a:r>
              <a:rPr lang="en-US" sz="2800" dirty="0"/>
              <a:t>, Lauren; Alexander </a:t>
            </a:r>
            <a:r>
              <a:rPr lang="en-US" sz="2800" dirty="0" err="1"/>
              <a:t>Legwegoh</a:t>
            </a:r>
            <a:r>
              <a:rPr lang="en-US" sz="2800" dirty="0"/>
              <a:t>; Evan DG Fraser (2013). "Food riots: Media perspectives on the causes of food protest in Africa". Food security.</a:t>
            </a:r>
            <a:r>
              <a:rPr lang="ru-RU" sz="2800" dirty="0"/>
              <a:t> </a:t>
            </a:r>
            <a:r>
              <a:rPr lang="en-GB" sz="2800" dirty="0"/>
              <a:t>Pp. </a:t>
            </a:r>
            <a:r>
              <a:rPr lang="en-US" sz="2800" dirty="0"/>
              <a:t>485–497.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99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35CDE-DC06-491A-AB8B-30C318DE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994619"/>
          </a:xfrm>
        </p:spPr>
        <p:txBody>
          <a:bodyPr/>
          <a:lstStyle/>
          <a:p>
            <a:pPr algn="ctr"/>
            <a:r>
              <a:rPr lang="ru-RU" dirty="0"/>
              <a:t>История вопроса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E3BDF-23D4-4973-B000-BFD3603A1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2874"/>
            <a:ext cx="9144000" cy="582687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Соляной бунт в Московии 1648;</a:t>
            </a:r>
          </a:p>
          <a:p>
            <a:r>
              <a:rPr lang="ru-RU" dirty="0"/>
              <a:t>Хлебные бунты в Новгороде и Пскове 1650;</a:t>
            </a:r>
          </a:p>
          <a:p>
            <a:r>
              <a:rPr lang="ru-RU" dirty="0"/>
              <a:t>Хлебные восстания в Бостоне 1710-1713;</a:t>
            </a:r>
          </a:p>
          <a:p>
            <a:r>
              <a:rPr lang="ru-RU" dirty="0"/>
              <a:t>Мучная война во Франции 1775 (перед ВФР);</a:t>
            </a:r>
          </a:p>
          <a:p>
            <a:r>
              <a:rPr lang="ru-RU" dirty="0"/>
              <a:t>Южный Уэльс 1831;</a:t>
            </a:r>
          </a:p>
          <a:p>
            <a:r>
              <a:rPr lang="ru-RU" dirty="0"/>
              <a:t>Мучной бунт в Нью-Йорке 1837;</a:t>
            </a:r>
          </a:p>
          <a:p>
            <a:r>
              <a:rPr lang="ru-RU" dirty="0"/>
              <a:t>Картофельные бунты в России 1834, 1840-1844;</a:t>
            </a:r>
          </a:p>
          <a:p>
            <a:r>
              <a:rPr lang="ru-RU" dirty="0"/>
              <a:t>«Мясной кризис» в Чили 1905.</a:t>
            </a:r>
          </a:p>
          <a:p>
            <a:r>
              <a:rPr lang="ru-RU" dirty="0"/>
              <a:t>Рисовое восстание в Японии 1918;</a:t>
            </a:r>
          </a:p>
          <a:p>
            <a:r>
              <a:rPr lang="ru-RU" dirty="0"/>
              <a:t>Египет 1977, 1984; Иордания 1989,1996; Марокко 1937, 1981,1984; Ливан 1987;</a:t>
            </a:r>
          </a:p>
          <a:p>
            <a:r>
              <a:rPr lang="ru-RU" dirty="0"/>
              <a:t>Венесуэла 2016-2017.</a:t>
            </a:r>
          </a:p>
        </p:txBody>
      </p:sp>
    </p:spTree>
    <p:extLst>
      <p:ext uri="{BB962C8B-B14F-4D97-AF65-F5344CB8AC3E}">
        <p14:creationId xmlns:p14="http://schemas.microsoft.com/office/powerpoint/2010/main" val="284220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3CCD7-6536-4587-B2E3-61B28338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Food production index 1961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5901B1-DB7D-4874-9DBC-E397B6BA6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5" t="14017" r="18307" b="22568"/>
          <a:stretch/>
        </p:blipFill>
        <p:spPr>
          <a:xfrm>
            <a:off x="0" y="1111349"/>
            <a:ext cx="9144000" cy="57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3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93919-E81E-465B-B7BD-8C4C83D2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8135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Food production index 2014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E41B8D-D500-462D-8F75-EE7EFFA2B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0" t="13133" r="17228" b="17641"/>
          <a:stretch/>
        </p:blipFill>
        <p:spPr>
          <a:xfrm>
            <a:off x="0" y="1069145"/>
            <a:ext cx="9144000" cy="57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7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B69F080-4881-4ADB-B2CD-7E6D6CB5B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040514"/>
              </p:ext>
            </p:extLst>
          </p:nvPr>
        </p:nvGraphicFramePr>
        <p:xfrm>
          <a:off x="0" y="0"/>
          <a:ext cx="9144000" cy="6859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6431769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9869876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9181547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655017528"/>
                    </a:ext>
                  </a:extLst>
                </a:gridCol>
              </a:tblGrid>
              <a:tr h="638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Population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 Arable land</a:t>
                      </a:r>
                      <a:r>
                        <a:rPr lang="ru-RU" dirty="0"/>
                        <a:t>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% Arable land</a:t>
                      </a:r>
                      <a:r>
                        <a:rPr lang="ru-RU" dirty="0"/>
                        <a:t>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 Fertilizer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33913"/>
                  </a:ext>
                </a:extLst>
              </a:tr>
              <a:tr h="621947">
                <a:tc>
                  <a:txBody>
                    <a:bodyPr/>
                    <a:lstStyle/>
                    <a:p>
                      <a:r>
                        <a:rPr lang="ru-RU" dirty="0"/>
                        <a:t>Китай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Бангладеш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Джибути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Катар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103332"/>
                  </a:ext>
                </a:extLst>
              </a:tr>
              <a:tr h="621947">
                <a:tc>
                  <a:txBody>
                    <a:bodyPr/>
                    <a:lstStyle/>
                    <a:p>
                      <a:r>
                        <a:rPr lang="ru-RU" dirty="0"/>
                        <a:t>Индия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Оман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Малайзия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837946"/>
                  </a:ext>
                </a:extLst>
              </a:tr>
              <a:tr h="621947">
                <a:tc>
                  <a:txBody>
                    <a:bodyPr/>
                    <a:lstStyle/>
                    <a:p>
                      <a:r>
                        <a:rPr lang="ru-RU" dirty="0"/>
                        <a:t>Индонезия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Украина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Монголия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Н. Зеландия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048635"/>
                  </a:ext>
                </a:extLst>
              </a:tr>
              <a:tr h="621947">
                <a:tc>
                  <a:txBody>
                    <a:bodyPr/>
                    <a:lstStyle/>
                    <a:p>
                      <a:r>
                        <a:rPr lang="ru-RU" dirty="0"/>
                        <a:t>Бразилия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Молдова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Суринам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Бахрейн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883924"/>
                  </a:ext>
                </a:extLst>
              </a:tr>
              <a:tr h="621947">
                <a:tc>
                  <a:txBody>
                    <a:bodyPr/>
                    <a:lstStyle/>
                    <a:p>
                      <a:r>
                        <a:rPr lang="ru-RU" dirty="0"/>
                        <a:t>Пакистан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Мавритания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Сингапур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159037"/>
                  </a:ext>
                </a:extLst>
              </a:tr>
              <a:tr h="621947">
                <a:tc>
                  <a:txBody>
                    <a:bodyPr/>
                    <a:lstStyle/>
                    <a:p>
                      <a:r>
                        <a:rPr lang="ru-RU" dirty="0"/>
                        <a:t>Нигерия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ОАЭ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Коста-Рика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540559"/>
                  </a:ext>
                </a:extLst>
              </a:tr>
              <a:tr h="621947">
                <a:tc>
                  <a:txBody>
                    <a:bodyPr/>
                    <a:lstStyle/>
                    <a:p>
                      <a:r>
                        <a:rPr lang="ru-RU" dirty="0"/>
                        <a:t>Бангладеш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Венгрия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Кувейт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ОАЭ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04230"/>
                  </a:ext>
                </a:extLst>
              </a:tr>
              <a:tr h="621947">
                <a:tc>
                  <a:txBody>
                    <a:bodyPr/>
                    <a:lstStyle/>
                    <a:p>
                      <a:r>
                        <a:rPr lang="ru-RU" dirty="0"/>
                        <a:t>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Бурунди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Черногория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Колумбия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566312"/>
                  </a:ext>
                </a:extLst>
              </a:tr>
              <a:tr h="621947">
                <a:tc>
                  <a:txBody>
                    <a:bodyPr/>
                    <a:lstStyle/>
                    <a:p>
                      <a:r>
                        <a:rPr lang="ru-RU" dirty="0"/>
                        <a:t>Мексика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Руанда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Папуа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Египет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517124"/>
                  </a:ext>
                </a:extLst>
              </a:tr>
              <a:tr h="621947">
                <a:tc>
                  <a:txBody>
                    <a:bodyPr/>
                    <a:lstStyle/>
                    <a:p>
                      <a:r>
                        <a:rPr lang="ru-RU" dirty="0"/>
                        <a:t>Япония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Гамбия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Ботсвана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Китай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80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42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1BB7F-A315-4F96-91C8-D1355388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8" y="0"/>
            <a:ext cx="9123902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Ближний Восток и Северная Америка по индексу производства продуктов питания находятся ниже среднемировых показателей. Но причины – разные.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6927F-5643-4826-AA73-6049DE0CE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2" t="29546" r="26769" b="12991"/>
          <a:stretch/>
        </p:blipFill>
        <p:spPr>
          <a:xfrm>
            <a:off x="-1" y="1325563"/>
            <a:ext cx="9123903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0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0043C1-F690-409A-997A-20A66C448FEC}"/>
              </a:ext>
            </a:extLst>
          </p:cNvPr>
          <p:cNvSpPr txBox="1"/>
          <p:nvPr/>
        </p:nvSpPr>
        <p:spPr>
          <a:xfrm>
            <a:off x="0" y="253218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В период распада колониальной системы и появления новых независимых государств в Африке и Азии новые администрации столкнулись с необходимостью сбалансированной политики в сфере рождаемости и </a:t>
            </a:r>
            <a:r>
              <a:rPr lang="ru-RU" sz="2800" dirty="0" err="1"/>
              <a:t>продобеспечения</a:t>
            </a:r>
            <a:r>
              <a:rPr lang="ru-RU" sz="2800" dirty="0"/>
              <a:t>. Однако поскольку тренд на прирост населения в странах Тропической Африки, Ближнего Востока и Юго-Восточной Азии остаётся восходящим, в качестве ответной меры выступил рост доли сельхозпродукции с высокой пищевой ценностью. Тогда как развитые страны могут позволить себе специализироваться на диверсифицированной сельхоз продукции без таргетирования на высококалорийной продукции. Что вовсе не означает, что в развитых странах возможны продовольственные кризисы.</a:t>
            </a:r>
          </a:p>
        </p:txBody>
      </p:sp>
    </p:spTree>
    <p:extLst>
      <p:ext uri="{BB962C8B-B14F-4D97-AF65-F5344CB8AC3E}">
        <p14:creationId xmlns:p14="http://schemas.microsoft.com/office/powerpoint/2010/main" val="302768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D2890-6FA2-404F-A47E-BDC5568A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Урожайность зерновых 2016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2B5A13-6593-4CF8-B187-8DE107372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16188" r="16307" b="15180"/>
          <a:stretch/>
        </p:blipFill>
        <p:spPr>
          <a:xfrm>
            <a:off x="0" y="1097280"/>
            <a:ext cx="9141290" cy="57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5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B61C6-AE43-45C3-86E2-7B44B039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dirty="0"/>
              <a:t>Потребление удобрений 2014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4EAB26-BEF6-47C8-A9CA-98765D4CE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13949" r="16465" b="17368"/>
          <a:stretch/>
        </p:blipFill>
        <p:spPr>
          <a:xfrm>
            <a:off x="0" y="1800665"/>
            <a:ext cx="9139587" cy="50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99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300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Продовольствие и социально-политическая дестабилизация</vt:lpstr>
      <vt:lpstr>История вопроса</vt:lpstr>
      <vt:lpstr>Food production index 1961</vt:lpstr>
      <vt:lpstr>Food production index 2014</vt:lpstr>
      <vt:lpstr>Презентация PowerPoint</vt:lpstr>
      <vt:lpstr>Ближний Восток и Северная Америка по индексу производства продуктов питания находятся ниже среднемировых показателей. Но причины – разные. </vt:lpstr>
      <vt:lpstr>Презентация PowerPoint</vt:lpstr>
      <vt:lpstr>Урожайность зерновых 2016</vt:lpstr>
      <vt:lpstr>Потребление удобрений 2014</vt:lpstr>
      <vt:lpstr>Урожаи и нестабильность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Продовольствие и социально-политическая дестабилизация</dc:title>
  <dc:creator>Евгений Иванов</dc:creator>
  <cp:lastModifiedBy>Евгений Иванов</cp:lastModifiedBy>
  <cp:revision>18</cp:revision>
  <dcterms:created xsi:type="dcterms:W3CDTF">2017-11-02T06:02:06Z</dcterms:created>
  <dcterms:modified xsi:type="dcterms:W3CDTF">2017-11-15T13:04:23Z</dcterms:modified>
</cp:coreProperties>
</file>