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  <p:sldId id="261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2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oga232\Desktop\IK_ArabSpr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oga232\Desktop\IK_ArabSpr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oga232\Desktop\IK_ArabSpr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oga232\Desktop\IK_ArabSpring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yoga232\Desktop\IK_ArabSpr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Протестные акции в ИК на подконтрольных территориях ДПК и ПСК ,</a:t>
            </a:r>
            <a:r>
              <a:rPr lang="ru-RU" baseline="0" dirty="0" smtClean="0"/>
              <a:t> 2011 г.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6862657281674827E-2"/>
          <c:y val="1.1234091849304127E-2"/>
          <c:w val="0.87129322072634596"/>
          <c:h val="0.9334439995697816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Sheet1!$G$78</c:f>
              <c:strCache>
                <c:ptCount val="1"/>
                <c:pt idx="0">
                  <c:v>ДПК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xVal>
            <c:numRef>
              <c:f>Sheet1!$F$79:$F$90</c:f>
              <c:numCache>
                <c:formatCode>[$-419]mmmm;@</c:formatCode>
                <c:ptCount val="12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</c:numCache>
            </c:numRef>
          </c:xVal>
          <c:yVal>
            <c:numRef>
              <c:f>Sheet1!$G$79:$G$90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Sheet1!$H$78</c:f>
              <c:strCache>
                <c:ptCount val="1"/>
                <c:pt idx="0">
                  <c:v>ПСК</c:v>
                </c:pt>
              </c:strCache>
            </c:strRef>
          </c:tx>
          <c:xVal>
            <c:numRef>
              <c:f>Sheet1!$F$79:$F$90</c:f>
              <c:numCache>
                <c:formatCode>[$-419]mmmm;@</c:formatCode>
                <c:ptCount val="12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</c:numCache>
            </c:numRef>
          </c:xVal>
          <c:yVal>
            <c:numRef>
              <c:f>Sheet1!$H$79:$H$90</c:f>
              <c:numCache>
                <c:formatCode>General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410432"/>
        <c:axId val="143080064"/>
      </c:scatterChart>
      <c:valAx>
        <c:axId val="137410432"/>
        <c:scaling>
          <c:orientation val="minMax"/>
          <c:max val="40909"/>
          <c:min val="40544"/>
        </c:scaling>
        <c:delete val="0"/>
        <c:axPos val="b"/>
        <c:numFmt formatCode="[$-419]mmmm\ yyyy;@" sourceLinked="0"/>
        <c:majorTickMark val="out"/>
        <c:minorTickMark val="none"/>
        <c:tickLblPos val="nextTo"/>
        <c:crossAx val="143080064"/>
        <c:crosses val="autoZero"/>
        <c:crossBetween val="midCat"/>
      </c:valAx>
      <c:valAx>
        <c:axId val="14308006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протестных акций на территории ИК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374104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Рост протестных акций в ИК на подконтрольных территориях ДПК и ПСК, 2011 г.  </a:t>
            </a:r>
            <a:endParaRPr lang="ru-RU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ДПК</c:v>
          </c:tx>
          <c:spPr>
            <a:ln>
              <a:solidFill>
                <a:srgbClr val="0070C0"/>
              </a:solidFill>
            </a:ln>
          </c:spPr>
          <c:xVal>
            <c:numRef>
              <c:f>Sheet1!$J$2:$J$32</c:f>
              <c:numCache>
                <c:formatCode>m/d/yyyy</c:formatCode>
                <c:ptCount val="31"/>
                <c:pt idx="0">
                  <c:v>40547</c:v>
                </c:pt>
                <c:pt idx="1">
                  <c:v>40560</c:v>
                </c:pt>
                <c:pt idx="2">
                  <c:v>40591</c:v>
                </c:pt>
                <c:pt idx="3">
                  <c:v>40591</c:v>
                </c:pt>
                <c:pt idx="4">
                  <c:v>40591</c:v>
                </c:pt>
                <c:pt idx="5">
                  <c:v>40594</c:v>
                </c:pt>
                <c:pt idx="6">
                  <c:v>40596</c:v>
                </c:pt>
                <c:pt idx="7">
                  <c:v>40596</c:v>
                </c:pt>
                <c:pt idx="8">
                  <c:v>40597</c:v>
                </c:pt>
                <c:pt idx="9">
                  <c:v>40599</c:v>
                </c:pt>
                <c:pt idx="10">
                  <c:v>40599</c:v>
                </c:pt>
                <c:pt idx="11">
                  <c:v>40600</c:v>
                </c:pt>
                <c:pt idx="12">
                  <c:v>40608</c:v>
                </c:pt>
                <c:pt idx="13">
                  <c:v>40622</c:v>
                </c:pt>
                <c:pt idx="14">
                  <c:v>40634</c:v>
                </c:pt>
                <c:pt idx="15">
                  <c:v>40650</c:v>
                </c:pt>
                <c:pt idx="16">
                  <c:v>40650</c:v>
                </c:pt>
                <c:pt idx="17">
                  <c:v>40652</c:v>
                </c:pt>
                <c:pt idx="18">
                  <c:v>40652</c:v>
                </c:pt>
                <c:pt idx="19">
                  <c:v>40681</c:v>
                </c:pt>
                <c:pt idx="20">
                  <c:v>40879</c:v>
                </c:pt>
                <c:pt idx="21">
                  <c:v>40879</c:v>
                </c:pt>
                <c:pt idx="22">
                  <c:v>40879</c:v>
                </c:pt>
                <c:pt idx="23">
                  <c:v>40879</c:v>
                </c:pt>
                <c:pt idx="24">
                  <c:v>40880</c:v>
                </c:pt>
                <c:pt idx="25">
                  <c:v>40880</c:v>
                </c:pt>
                <c:pt idx="26">
                  <c:v>40881</c:v>
                </c:pt>
                <c:pt idx="27">
                  <c:v>40881</c:v>
                </c:pt>
                <c:pt idx="28">
                  <c:v>40882</c:v>
                </c:pt>
                <c:pt idx="29">
                  <c:v>40882</c:v>
                </c:pt>
                <c:pt idx="30">
                  <c:v>40882</c:v>
                </c:pt>
              </c:numCache>
            </c:numRef>
          </c:xVal>
          <c:yVal>
            <c:numRef>
              <c:f>Sheet1!$G$2:$G$32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6</c:v>
                </c:pt>
                <c:pt idx="21">
                  <c:v>7</c:v>
                </c:pt>
                <c:pt idx="22">
                  <c:v>8</c:v>
                </c:pt>
                <c:pt idx="23">
                  <c:v>9</c:v>
                </c:pt>
                <c:pt idx="24">
                  <c:v>10</c:v>
                </c:pt>
                <c:pt idx="25">
                  <c:v>11</c:v>
                </c:pt>
                <c:pt idx="26">
                  <c:v>12</c:v>
                </c:pt>
                <c:pt idx="27">
                  <c:v>13</c:v>
                </c:pt>
                <c:pt idx="28">
                  <c:v>14</c:v>
                </c:pt>
                <c:pt idx="29">
                  <c:v>14</c:v>
                </c:pt>
                <c:pt idx="30">
                  <c:v>15</c:v>
                </c:pt>
              </c:numCache>
            </c:numRef>
          </c:yVal>
          <c:smooth val="1"/>
        </c:ser>
        <c:ser>
          <c:idx val="2"/>
          <c:order val="1"/>
          <c:tx>
            <c:v>ДПК*</c:v>
          </c:tx>
          <c:spPr>
            <a:ln>
              <a:solidFill>
                <a:srgbClr val="00B0F0"/>
              </a:solidFill>
              <a:prstDash val="sysDot"/>
            </a:ln>
          </c:spPr>
          <c:marker>
            <c:symbol val="x"/>
            <c:size val="7"/>
          </c:marker>
          <c:xVal>
            <c:numRef>
              <c:f>Sheet1!$J$2:$J$32</c:f>
              <c:numCache>
                <c:formatCode>m/d/yyyy</c:formatCode>
                <c:ptCount val="31"/>
                <c:pt idx="0">
                  <c:v>40547</c:v>
                </c:pt>
                <c:pt idx="1">
                  <c:v>40560</c:v>
                </c:pt>
                <c:pt idx="2">
                  <c:v>40591</c:v>
                </c:pt>
                <c:pt idx="3">
                  <c:v>40591</c:v>
                </c:pt>
                <c:pt idx="4">
                  <c:v>40591</c:v>
                </c:pt>
                <c:pt idx="5">
                  <c:v>40594</c:v>
                </c:pt>
                <c:pt idx="6">
                  <c:v>40596</c:v>
                </c:pt>
                <c:pt idx="7">
                  <c:v>40596</c:v>
                </c:pt>
                <c:pt idx="8">
                  <c:v>40597</c:v>
                </c:pt>
                <c:pt idx="9">
                  <c:v>40599</c:v>
                </c:pt>
                <c:pt idx="10">
                  <c:v>40599</c:v>
                </c:pt>
                <c:pt idx="11">
                  <c:v>40600</c:v>
                </c:pt>
                <c:pt idx="12">
                  <c:v>40608</c:v>
                </c:pt>
                <c:pt idx="13">
                  <c:v>40622</c:v>
                </c:pt>
                <c:pt idx="14">
                  <c:v>40634</c:v>
                </c:pt>
                <c:pt idx="15">
                  <c:v>40650</c:v>
                </c:pt>
                <c:pt idx="16">
                  <c:v>40650</c:v>
                </c:pt>
                <c:pt idx="17">
                  <c:v>40652</c:v>
                </c:pt>
                <c:pt idx="18">
                  <c:v>40652</c:v>
                </c:pt>
                <c:pt idx="19">
                  <c:v>40681</c:v>
                </c:pt>
                <c:pt idx="20">
                  <c:v>40879</c:v>
                </c:pt>
                <c:pt idx="21">
                  <c:v>40879</c:v>
                </c:pt>
                <c:pt idx="22">
                  <c:v>40879</c:v>
                </c:pt>
                <c:pt idx="23">
                  <c:v>40879</c:v>
                </c:pt>
                <c:pt idx="24">
                  <c:v>40880</c:v>
                </c:pt>
                <c:pt idx="25">
                  <c:v>40880</c:v>
                </c:pt>
                <c:pt idx="26">
                  <c:v>40881</c:v>
                </c:pt>
                <c:pt idx="27">
                  <c:v>40881</c:v>
                </c:pt>
                <c:pt idx="28">
                  <c:v>40882</c:v>
                </c:pt>
                <c:pt idx="29">
                  <c:v>40882</c:v>
                </c:pt>
                <c:pt idx="30">
                  <c:v>40882</c:v>
                </c:pt>
              </c:numCache>
            </c:numRef>
          </c:xVal>
          <c:yVal>
            <c:numRef>
              <c:f>Sheet1!$H$2:$H$32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</c:numCache>
            </c:numRef>
          </c:yVal>
          <c:smooth val="1"/>
        </c:ser>
        <c:ser>
          <c:idx val="1"/>
          <c:order val="2"/>
          <c:tx>
            <c:v>ПСК</c:v>
          </c:tx>
          <c:xVal>
            <c:numRef>
              <c:f>Sheet1!$J$2:$J$32</c:f>
              <c:numCache>
                <c:formatCode>m/d/yyyy</c:formatCode>
                <c:ptCount val="31"/>
                <c:pt idx="0">
                  <c:v>40547</c:v>
                </c:pt>
                <c:pt idx="1">
                  <c:v>40560</c:v>
                </c:pt>
                <c:pt idx="2">
                  <c:v>40591</c:v>
                </c:pt>
                <c:pt idx="3">
                  <c:v>40591</c:v>
                </c:pt>
                <c:pt idx="4">
                  <c:v>40591</c:v>
                </c:pt>
                <c:pt idx="5">
                  <c:v>40594</c:v>
                </c:pt>
                <c:pt idx="6">
                  <c:v>40596</c:v>
                </c:pt>
                <c:pt idx="7">
                  <c:v>40596</c:v>
                </c:pt>
                <c:pt idx="8">
                  <c:v>40597</c:v>
                </c:pt>
                <c:pt idx="9">
                  <c:v>40599</c:v>
                </c:pt>
                <c:pt idx="10">
                  <c:v>40599</c:v>
                </c:pt>
                <c:pt idx="11">
                  <c:v>40600</c:v>
                </c:pt>
                <c:pt idx="12">
                  <c:v>40608</c:v>
                </c:pt>
                <c:pt idx="13">
                  <c:v>40622</c:v>
                </c:pt>
                <c:pt idx="14">
                  <c:v>40634</c:v>
                </c:pt>
                <c:pt idx="15">
                  <c:v>40650</c:v>
                </c:pt>
                <c:pt idx="16">
                  <c:v>40650</c:v>
                </c:pt>
                <c:pt idx="17">
                  <c:v>40652</c:v>
                </c:pt>
                <c:pt idx="18">
                  <c:v>40652</c:v>
                </c:pt>
                <c:pt idx="19">
                  <c:v>40681</c:v>
                </c:pt>
                <c:pt idx="20">
                  <c:v>40879</c:v>
                </c:pt>
                <c:pt idx="21">
                  <c:v>40879</c:v>
                </c:pt>
                <c:pt idx="22">
                  <c:v>40879</c:v>
                </c:pt>
                <c:pt idx="23">
                  <c:v>40879</c:v>
                </c:pt>
                <c:pt idx="24">
                  <c:v>40880</c:v>
                </c:pt>
                <c:pt idx="25">
                  <c:v>40880</c:v>
                </c:pt>
                <c:pt idx="26">
                  <c:v>40881</c:v>
                </c:pt>
                <c:pt idx="27">
                  <c:v>40881</c:v>
                </c:pt>
                <c:pt idx="28">
                  <c:v>40882</c:v>
                </c:pt>
                <c:pt idx="29">
                  <c:v>40882</c:v>
                </c:pt>
                <c:pt idx="30">
                  <c:v>40882</c:v>
                </c:pt>
              </c:numCache>
            </c:numRef>
          </c:xVal>
          <c:yVal>
            <c:numRef>
              <c:f>Sheet1!$I$2:$I$32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12</c:v>
                </c:pt>
                <c:pt idx="16">
                  <c:v>13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15</c:v>
                </c:pt>
                <c:pt idx="21">
                  <c:v>15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  <c:pt idx="25">
                  <c:v>15</c:v>
                </c:pt>
                <c:pt idx="26">
                  <c:v>15</c:v>
                </c:pt>
                <c:pt idx="27">
                  <c:v>15</c:v>
                </c:pt>
                <c:pt idx="28">
                  <c:v>15</c:v>
                </c:pt>
                <c:pt idx="29">
                  <c:v>16</c:v>
                </c:pt>
                <c:pt idx="30">
                  <c:v>16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417472"/>
        <c:axId val="137419008"/>
      </c:scatterChart>
      <c:valAx>
        <c:axId val="137417472"/>
        <c:scaling>
          <c:orientation val="minMax"/>
          <c:max val="40908"/>
          <c:min val="40544"/>
        </c:scaling>
        <c:delete val="0"/>
        <c:axPos val="b"/>
        <c:numFmt formatCode="m/d/yyyy" sourceLinked="1"/>
        <c:majorTickMark val="out"/>
        <c:minorTickMark val="none"/>
        <c:tickLblPos val="nextTo"/>
        <c:crossAx val="137419008"/>
        <c:crosses val="autoZero"/>
        <c:crossBetween val="midCat"/>
      </c:valAx>
      <c:valAx>
        <c:axId val="137419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Общее количество протестных акций на момент времени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74174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Рост протестных</a:t>
            </a:r>
            <a:r>
              <a:rPr lang="ru-RU" baseline="0" dirty="0" smtClean="0"/>
              <a:t> антиправительственных</a:t>
            </a:r>
            <a:r>
              <a:rPr lang="ru-RU" dirty="0" smtClean="0"/>
              <a:t> акций в ИК на подконтрольных территориях ДПК и ПСК,</a:t>
            </a:r>
            <a:r>
              <a:rPr lang="ru-RU" baseline="0" dirty="0" smtClean="0"/>
              <a:t> 2011 г.</a:t>
            </a:r>
            <a:endParaRPr lang="ru-RU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ДПК</c:v>
          </c:tx>
          <c:spPr>
            <a:ln>
              <a:solidFill>
                <a:srgbClr val="0070C0"/>
              </a:solidFill>
            </a:ln>
          </c:spPr>
          <c:xVal>
            <c:numRef>
              <c:f>Sheet1!$J$2:$J$21</c:f>
              <c:numCache>
                <c:formatCode>m/d/yyyy</c:formatCode>
                <c:ptCount val="20"/>
                <c:pt idx="0">
                  <c:v>40547</c:v>
                </c:pt>
                <c:pt idx="1">
                  <c:v>40560</c:v>
                </c:pt>
                <c:pt idx="2">
                  <c:v>40591</c:v>
                </c:pt>
                <c:pt idx="3">
                  <c:v>40591</c:v>
                </c:pt>
                <c:pt idx="4">
                  <c:v>40591</c:v>
                </c:pt>
                <c:pt idx="5">
                  <c:v>40594</c:v>
                </c:pt>
                <c:pt idx="6">
                  <c:v>40596</c:v>
                </c:pt>
                <c:pt idx="7">
                  <c:v>40596</c:v>
                </c:pt>
                <c:pt idx="8">
                  <c:v>40597</c:v>
                </c:pt>
                <c:pt idx="9">
                  <c:v>40599</c:v>
                </c:pt>
                <c:pt idx="10">
                  <c:v>40599</c:v>
                </c:pt>
                <c:pt idx="11">
                  <c:v>40600</c:v>
                </c:pt>
                <c:pt idx="12">
                  <c:v>40608</c:v>
                </c:pt>
                <c:pt idx="13">
                  <c:v>40622</c:v>
                </c:pt>
                <c:pt idx="14">
                  <c:v>40634</c:v>
                </c:pt>
                <c:pt idx="15">
                  <c:v>40650</c:v>
                </c:pt>
                <c:pt idx="16">
                  <c:v>40650</c:v>
                </c:pt>
                <c:pt idx="17">
                  <c:v>40652</c:v>
                </c:pt>
                <c:pt idx="18">
                  <c:v>40652</c:v>
                </c:pt>
                <c:pt idx="19">
                  <c:v>40681</c:v>
                </c:pt>
              </c:numCache>
            </c:numRef>
          </c:xVal>
          <c:yVal>
            <c:numRef>
              <c:f>Sheet1!$G$2:$G$21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</c:numCache>
            </c:numRef>
          </c:yVal>
          <c:smooth val="1"/>
        </c:ser>
        <c:ser>
          <c:idx val="1"/>
          <c:order val="1"/>
          <c:tx>
            <c:v>ПСК</c:v>
          </c:tx>
          <c:xVal>
            <c:numRef>
              <c:f>Sheet1!$J$2:$J$21</c:f>
              <c:numCache>
                <c:formatCode>m/d/yyyy</c:formatCode>
                <c:ptCount val="20"/>
                <c:pt idx="0">
                  <c:v>40547</c:v>
                </c:pt>
                <c:pt idx="1">
                  <c:v>40560</c:v>
                </c:pt>
                <c:pt idx="2">
                  <c:v>40591</c:v>
                </c:pt>
                <c:pt idx="3">
                  <c:v>40591</c:v>
                </c:pt>
                <c:pt idx="4">
                  <c:v>40591</c:v>
                </c:pt>
                <c:pt idx="5">
                  <c:v>40594</c:v>
                </c:pt>
                <c:pt idx="6">
                  <c:v>40596</c:v>
                </c:pt>
                <c:pt idx="7">
                  <c:v>40596</c:v>
                </c:pt>
                <c:pt idx="8">
                  <c:v>40597</c:v>
                </c:pt>
                <c:pt idx="9">
                  <c:v>40599</c:v>
                </c:pt>
                <c:pt idx="10">
                  <c:v>40599</c:v>
                </c:pt>
                <c:pt idx="11">
                  <c:v>40600</c:v>
                </c:pt>
                <c:pt idx="12">
                  <c:v>40608</c:v>
                </c:pt>
                <c:pt idx="13">
                  <c:v>40622</c:v>
                </c:pt>
                <c:pt idx="14">
                  <c:v>40634</c:v>
                </c:pt>
                <c:pt idx="15">
                  <c:v>40650</c:v>
                </c:pt>
                <c:pt idx="16">
                  <c:v>40650</c:v>
                </c:pt>
                <c:pt idx="17">
                  <c:v>40652</c:v>
                </c:pt>
                <c:pt idx="18">
                  <c:v>40652</c:v>
                </c:pt>
                <c:pt idx="19">
                  <c:v>40681</c:v>
                </c:pt>
              </c:numCache>
            </c:numRef>
          </c:xVal>
          <c:yVal>
            <c:numRef>
              <c:f>Sheet1!$I$2:$I$21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12</c:v>
                </c:pt>
                <c:pt idx="16">
                  <c:v>13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495744"/>
        <c:axId val="147102720"/>
      </c:scatterChart>
      <c:valAx>
        <c:axId val="146495744"/>
        <c:scaling>
          <c:orientation val="minMax"/>
          <c:min val="40544"/>
        </c:scaling>
        <c:delete val="0"/>
        <c:axPos val="b"/>
        <c:numFmt formatCode="m/d/yyyy" sourceLinked="1"/>
        <c:majorTickMark val="out"/>
        <c:minorTickMark val="none"/>
        <c:tickLblPos val="nextTo"/>
        <c:crossAx val="147102720"/>
        <c:crosses val="autoZero"/>
        <c:crossBetween val="midCat"/>
      </c:valAx>
      <c:valAx>
        <c:axId val="147102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Общее количество протестных акций на момент времени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64957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Поддержка политических партий на подконтрольных ДПК территориях</a:t>
            </a:r>
            <a:endParaRPr lang="ru-RU" dirty="0"/>
          </a:p>
        </c:rich>
      </c:tx>
      <c:layout>
        <c:manualLayout>
          <c:xMode val="edge"/>
          <c:yMode val="edge"/>
          <c:x val="0.12132546367961709"/>
          <c:y val="1.876269067030377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Sheet1!$G$190</c:f>
              <c:strCache>
                <c:ptCount val="1"/>
                <c:pt idx="0">
                  <c:v>Дохук+Эрбиль</c:v>
                </c:pt>
              </c:strCache>
            </c:strRef>
          </c:tx>
          <c:dPt>
            <c:idx val="0"/>
            <c:bubble3D val="0"/>
            <c:spPr>
              <a:ln w="50800">
                <a:solidFill>
                  <a:srgbClr val="FF0000"/>
                </a:solidFill>
              </a:ln>
            </c:spPr>
          </c:dPt>
          <c:cat>
            <c:strRef>
              <c:f>Sheet1!$F$191:$F$196</c:f>
              <c:strCache>
                <c:ptCount val="6"/>
                <c:pt idx="0">
                  <c:v>ДПК</c:v>
                </c:pt>
                <c:pt idx="1">
                  <c:v>ПСК</c:v>
                </c:pt>
                <c:pt idx="2">
                  <c:v>Горран</c:v>
                </c:pt>
                <c:pt idx="3">
                  <c:v>Исламский союз Курдистана</c:v>
                </c:pt>
                <c:pt idx="4">
                  <c:v>Исламская группа Курдистана</c:v>
                </c:pt>
                <c:pt idx="5">
                  <c:v>Другие</c:v>
                </c:pt>
              </c:strCache>
            </c:strRef>
          </c:cat>
          <c:val>
            <c:numRef>
              <c:f>Sheet1!$G$191:$G$196</c:f>
              <c:numCache>
                <c:formatCode>General</c:formatCode>
                <c:ptCount val="6"/>
                <c:pt idx="0">
                  <c:v>651.48399999999992</c:v>
                </c:pt>
                <c:pt idx="1">
                  <c:v>116.248</c:v>
                </c:pt>
                <c:pt idx="2">
                  <c:v>142.77500000000001</c:v>
                </c:pt>
                <c:pt idx="3">
                  <c:v>102.66</c:v>
                </c:pt>
                <c:pt idx="4">
                  <c:v>51.113999999999997</c:v>
                </c:pt>
                <c:pt idx="5">
                  <c:v>86.01400000000001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Поддержка политических партий на подконтрольных ПСК территориях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Sheet1!$G$162</c:f>
              <c:strCache>
                <c:ptCount val="1"/>
                <c:pt idx="0">
                  <c:v>Сулеймания</c:v>
                </c:pt>
              </c:strCache>
            </c:strRef>
          </c:tx>
          <c:dPt>
            <c:idx val="1"/>
            <c:bubble3D val="0"/>
            <c:spPr>
              <a:ln w="50800">
                <a:solidFill>
                  <a:srgbClr val="FF0000"/>
                </a:solidFill>
              </a:ln>
            </c:spPr>
          </c:dPt>
          <c:cat>
            <c:strRef>
              <c:f>Sheet1!$F$163:$F$168</c:f>
              <c:strCache>
                <c:ptCount val="6"/>
                <c:pt idx="0">
                  <c:v>ДПК</c:v>
                </c:pt>
                <c:pt idx="1">
                  <c:v>ПСК</c:v>
                </c:pt>
                <c:pt idx="2">
                  <c:v>Горран</c:v>
                </c:pt>
                <c:pt idx="3">
                  <c:v>Исламский союз Курдистана</c:v>
                </c:pt>
                <c:pt idx="4">
                  <c:v>Исламская группа Курдистана</c:v>
                </c:pt>
                <c:pt idx="5">
                  <c:v>Другие</c:v>
                </c:pt>
              </c:strCache>
            </c:strRef>
          </c:cat>
          <c:val>
            <c:numRef>
              <c:f>Sheet1!$G$163:$G$168</c:f>
              <c:numCache>
                <c:formatCode>General</c:formatCode>
                <c:ptCount val="6"/>
                <c:pt idx="0">
                  <c:v>92.5</c:v>
                </c:pt>
                <c:pt idx="1">
                  <c:v>234.25200000000001</c:v>
                </c:pt>
                <c:pt idx="2">
                  <c:v>333.96100000000001</c:v>
                </c:pt>
                <c:pt idx="3">
                  <c:v>84.081000000000003</c:v>
                </c:pt>
                <c:pt idx="4">
                  <c:v>67.284999999999997</c:v>
                </c:pt>
                <c:pt idx="5">
                  <c:v>6.4009999999999998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0.03448</cdr:x>
      <cdr:y>0.72394</cdr:y>
    </cdr:from>
    <cdr:to>
      <cdr:x>0.25342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31683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C1FC54-5573-4256-8537-C6137089D27F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341566-101C-4EEC-9F19-D7147ADE73F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иракский курдистан фла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913654" cy="322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9424" y="5877272"/>
            <a:ext cx="4784576" cy="622920"/>
          </a:xfrm>
        </p:spPr>
        <p:txBody>
          <a:bodyPr/>
          <a:lstStyle/>
          <a:p>
            <a:r>
              <a:rPr lang="ru-RU" dirty="0" smtClean="0"/>
              <a:t>Малыженков С.В.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992822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политических режимов в процессах дестабилизации на примере Иракского Курдистана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5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475312"/>
          </a:xfrm>
        </p:spPr>
        <p:txBody>
          <a:bodyPr/>
          <a:lstStyle/>
          <a:p>
            <a:r>
              <a:rPr lang="ru-RU" dirty="0" smtClean="0"/>
              <a:t>Кроме того, опираясь на материалы правозащитных организаций данные, полученные в ходе полевых исследований, можно заявить, что на территории, подконтрольной ДПК, сторонники оппозиционных движений (в частности, движения «Горран») подвергаются гонениям разной формы: увольнение с работы, отчисление из университетов. Данные обстоятельства затрудняют активизацию масштабного протестного движения на территории провинций Дохук и Эрбиль.</a:t>
            </a:r>
          </a:p>
        </p:txBody>
      </p:sp>
    </p:spTree>
    <p:extLst>
      <p:ext uri="{BB962C8B-B14F-4D97-AF65-F5344CB8AC3E}">
        <p14:creationId xmlns:p14="http://schemas.microsoft.com/office/powerpoint/2010/main" val="19251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Материалы </a:t>
            </a:r>
            <a:r>
              <a:rPr lang="en-US" dirty="0" smtClean="0"/>
              <a:t>New-York Times, Washington Post </a:t>
            </a:r>
            <a:r>
              <a:rPr lang="ru-RU" dirty="0" smtClean="0"/>
              <a:t>и РИА-Новости</a:t>
            </a:r>
          </a:p>
          <a:p>
            <a:r>
              <a:rPr lang="en-US" dirty="0" err="1"/>
              <a:t>Dugulin</a:t>
            </a:r>
            <a:r>
              <a:rPr lang="en-US" dirty="0"/>
              <a:t> R., </a:t>
            </a:r>
            <a:r>
              <a:rPr lang="en-US" dirty="0" smtClean="0"/>
              <a:t>The </a:t>
            </a:r>
            <a:r>
              <a:rPr lang="en-US" dirty="0"/>
              <a:t>Kurds’ place in the ‘Arab </a:t>
            </a:r>
            <a:r>
              <a:rPr lang="en-US" dirty="0" smtClean="0"/>
              <a:t>Spring’ // </a:t>
            </a:r>
            <a:r>
              <a:rPr lang="en-US" dirty="0" err="1" smtClean="0"/>
              <a:t>openDemocracy</a:t>
            </a:r>
            <a:r>
              <a:rPr lang="en-US" dirty="0" smtClean="0"/>
              <a:t>, 10.12.2011</a:t>
            </a:r>
          </a:p>
          <a:p>
            <a:r>
              <a:rPr lang="sv-SE" dirty="0"/>
              <a:t>Iraqi Kurdistan: Prevent Attacks on </a:t>
            </a:r>
            <a:r>
              <a:rPr lang="sv-SE" dirty="0" smtClean="0"/>
              <a:t>Protesters // Human Rights Watch, 7.03.2011</a:t>
            </a:r>
          </a:p>
          <a:p>
            <a:r>
              <a:rPr lang="en-US" dirty="0"/>
              <a:t>Iraq: Widening Crackdown on </a:t>
            </a:r>
            <a:r>
              <a:rPr lang="en-US" dirty="0" smtClean="0"/>
              <a:t>Protests </a:t>
            </a:r>
            <a:r>
              <a:rPr lang="sv-SE" dirty="0" smtClean="0"/>
              <a:t>// </a:t>
            </a:r>
            <a:r>
              <a:rPr lang="sv-SE" dirty="0"/>
              <a:t>Human Rights Watch, </a:t>
            </a:r>
            <a:r>
              <a:rPr lang="sv-SE" dirty="0" smtClean="0"/>
              <a:t>21.04.2011</a:t>
            </a:r>
          </a:p>
          <a:p>
            <a:r>
              <a:rPr lang="ru-RU" dirty="0" smtClean="0"/>
              <a:t>Интервью с </a:t>
            </a:r>
            <a:r>
              <a:rPr lang="ru-RU" dirty="0" err="1" smtClean="0"/>
              <a:t>Шоржем</a:t>
            </a:r>
            <a:r>
              <a:rPr lang="ru-RU" dirty="0" smtClean="0"/>
              <a:t> Хаджи — официальным представителем оппозиционной партии «Горран»</a:t>
            </a:r>
            <a:endParaRPr lang="sv-SE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6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1" y="188640"/>
            <a:ext cx="4176465" cy="5907360"/>
          </a:xfrm>
        </p:spPr>
        <p:txBody>
          <a:bodyPr/>
          <a:lstStyle/>
          <a:p>
            <a:r>
              <a:rPr lang="ru-RU" dirty="0" smtClean="0"/>
              <a:t>Иракский Курдистан (ИК) является автономией и состоит из трёх северных провинций Ирака: Дохук, Эрбиль и Сулеймания.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434"/>
            <a:ext cx="4211762" cy="34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Картинки по запросу Iraqi kurdist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09" y="3573016"/>
            <a:ext cx="422658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95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92896"/>
            <a:ext cx="8064896" cy="3960440"/>
          </a:xfrm>
        </p:spPr>
        <p:txBody>
          <a:bodyPr/>
          <a:lstStyle/>
          <a:p>
            <a:r>
              <a:rPr lang="ru-RU" dirty="0" smtClean="0"/>
              <a:t>В 90-е годы Иракский Курдистан стал де-факто независимым от Багдада.</a:t>
            </a:r>
          </a:p>
          <a:p>
            <a:r>
              <a:rPr lang="ru-RU" dirty="0" smtClean="0"/>
              <a:t>После падения режима Саддама Хусейна ИК получил широкую автономию, закреплённую в конституции 2005 г. </a:t>
            </a:r>
          </a:p>
          <a:p>
            <a:r>
              <a:rPr lang="ru-RU" dirty="0" smtClean="0"/>
              <a:t>Однако Курдистан не сразу стал единым образованием: до 2006 г. на территории ИК находилось два региональных правительства с центрами в Эрбиле и Сулеймании.</a:t>
            </a:r>
            <a:endParaRPr lang="ru-RU" dirty="0"/>
          </a:p>
        </p:txBody>
      </p:sp>
      <p:pic>
        <p:nvPicPr>
          <p:cNvPr id="3074" name="Picture 2" descr="Картинки по запросу барза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696494" cy="20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талаба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3083591" cy="20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0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708920"/>
            <a:ext cx="8219256" cy="33870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Даже после создания единого правительства в Эрбиле стало нельзя говорить о единстве автономии.</a:t>
            </a:r>
          </a:p>
          <a:p>
            <a:r>
              <a:rPr lang="ru-RU" dirty="0" smtClean="0"/>
              <a:t>Территория Иракского Курдистана до сих пор поделена на условные сферы влияния: провинции Дохук и Эрбиль находятся под контролем «Демократической партии Курдистана» (ДПК), Сулеймания и Халабджа – «Патриотического союза Курдистана» (ПСК)</a:t>
            </a:r>
            <a:endParaRPr lang="ru-RU" dirty="0"/>
          </a:p>
        </p:txBody>
      </p:sp>
      <p:pic>
        <p:nvPicPr>
          <p:cNvPr id="4" name="Picture 2" descr="Картинки по запросу барза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696494" cy="20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Картинки по запросу талаба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3083591" cy="20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6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91264" cy="3675112"/>
          </a:xfrm>
        </p:spPr>
        <p:txBody>
          <a:bodyPr/>
          <a:lstStyle/>
          <a:p>
            <a:r>
              <a:rPr lang="ru-RU" dirty="0" smtClean="0"/>
              <a:t>Во многих аспектах данные территории развивались независимо, что способствовало созданию двух различных политических режимов в рамках одной автономии: более авторитарного (ДПК) и относительно демократичного (ПСК). </a:t>
            </a:r>
          </a:p>
          <a:p>
            <a:r>
              <a:rPr lang="ru-RU" dirty="0" smtClean="0"/>
              <a:t>Как следствие в регионах, подконтрольных ДПК и ПСК сформировалась различная политическая культура</a:t>
            </a:r>
          </a:p>
        </p:txBody>
      </p:sp>
      <p:pic>
        <p:nvPicPr>
          <p:cNvPr id="5" name="Picture 2" descr="Картинки по запросу барза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696494" cy="20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талаба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3083591" cy="20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9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6632"/>
            <a:ext cx="8219256" cy="3531096"/>
          </a:xfrm>
        </p:spPr>
        <p:txBody>
          <a:bodyPr/>
          <a:lstStyle/>
          <a:p>
            <a:r>
              <a:rPr lang="ru-RU" dirty="0" smtClean="0"/>
              <a:t>Одним </a:t>
            </a:r>
            <a:r>
              <a:rPr lang="ru-RU" dirty="0"/>
              <a:t>из ярких примеров активизации протестного движения внутри ИК являются события так называемой «Арабской весны» 2011 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Диаграмма 5" title="Протестные акции на территории ИК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871634"/>
              </p:ext>
            </p:extLst>
          </p:nvPr>
        </p:nvGraphicFramePr>
        <p:xfrm>
          <a:off x="467544" y="1844824"/>
          <a:ext cx="822040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5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903226"/>
              </p:ext>
            </p:extLst>
          </p:nvPr>
        </p:nvGraphicFramePr>
        <p:xfrm>
          <a:off x="395536" y="548680"/>
          <a:ext cx="8354735" cy="4247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539552" y="4869160"/>
            <a:ext cx="8147248" cy="16561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Так как резкий рост протестных акций в декабре 2011 г. связан не с антиправительственными демонстрациями, а с эскалацией межконфессионального конфликта в провинции Дохук, то для упрощения он не будет приниматься во внимание (см. ДПК*)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1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390501"/>
              </p:ext>
            </p:extLst>
          </p:nvPr>
        </p:nvGraphicFramePr>
        <p:xfrm>
          <a:off x="179512" y="692696"/>
          <a:ext cx="878497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99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266429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Как следствие, можно прийти к выводу, что относительно авторитарный режим ДПК является более устойчивым</a:t>
            </a:r>
          </a:p>
          <a:p>
            <a:r>
              <a:rPr lang="ru-RU" dirty="0" smtClean="0"/>
              <a:t>Исходя из полученных данных, видно, что территории, находящиеся в сфере влияния ПСК в большей степени подвержены протестным акциям.</a:t>
            </a:r>
          </a:p>
          <a:p>
            <a:r>
              <a:rPr lang="ru-RU" dirty="0" smtClean="0"/>
              <a:t>Среди причин подобного явления можно выделить, во-первых, отсутствие поддержки со стороны большинства населения. 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870995"/>
              </p:ext>
            </p:extLst>
          </p:nvPr>
        </p:nvGraphicFramePr>
        <p:xfrm>
          <a:off x="4644008" y="3140968"/>
          <a:ext cx="42119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131549"/>
              </p:ext>
            </p:extLst>
          </p:nvPr>
        </p:nvGraphicFramePr>
        <p:xfrm>
          <a:off x="467544" y="3068960"/>
          <a:ext cx="41764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644997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результатам парламентских выборов 2013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0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751</TotalTime>
  <Words>516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Роль политических режимов в процессах дестабилизации на примере Иракского Курдистана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политических режимов в процессах дестабилизации на примере Иракского Курдистана</dc:title>
  <dc:creator>Ryoga232</dc:creator>
  <cp:lastModifiedBy>Ryoga232</cp:lastModifiedBy>
  <cp:revision>17</cp:revision>
  <dcterms:created xsi:type="dcterms:W3CDTF">2017-11-04T21:12:44Z</dcterms:created>
  <dcterms:modified xsi:type="dcterms:W3CDTF">2017-11-05T09:44:10Z</dcterms:modified>
</cp:coreProperties>
</file>