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7" r:id="rId11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953_%D0%B3%D0%BE%D0%B4" TargetMode="External"/><Relationship Id="rId2" Type="http://schemas.openxmlformats.org/officeDocument/2006/relationships/hyperlink" Target="https://ru.wikipedia.org/wiki/9_%D0%B0%D0%B2%D0%B3%D1%83%D1%81%D1%8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hyperlink" Target="https://ru.wikipedia.org/w/index.php?title=%D0%A2%D1%83%D0%BB%D1%83%D0%B7%D1%81%D0%BA%D0%B0%D1%8F_%D0%A8%D0%BA%D0%BE%D0%BB%D0%B0_%D0%AD%D0%BA%D0%BE%D0%BD%D0%BE%D0%BC%D0%B8%D0%BA%D0%B8&amp;action=edit&amp;redlink=1" TargetMode="External"/><Relationship Id="rId4" Type="http://schemas.openxmlformats.org/officeDocument/2006/relationships/hyperlink" Target="https://ru.wikipedia.org/wiki/%D0%A3%D0%BD%D0%B8%D0%B2%D0%B5%D1%80%D1%81%D0%B8%D1%82%D0%B5%D1%82_%D0%A2%D1%83%D0%BB%D1%83%D0%B7%D0%B0_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978_%D0%B3%D0%BE%D0%B4" TargetMode="External"/><Relationship Id="rId13" Type="http://schemas.openxmlformats.org/officeDocument/2006/relationships/hyperlink" Target="https://ru.wikipedia.org/wiki/1984_%D0%B3%D0%BE%D0%B4" TargetMode="External"/><Relationship Id="rId3" Type="http://schemas.openxmlformats.org/officeDocument/2006/relationships/hyperlink" Target="https://ru.wikipedia.org/w/index.php?title=%D0%A2%D0%B5%D0%BE%D1%80%D0%B8%D1%8F_%D0%BA%D0%BE%D0%BB%D0%BB%D0%B5%D0%BA%D1%82%D0%B8%D0%B2%D0%BD%D1%8B%D1%85_%D1%80%D0%B5%D0%BF%D1%83%D1%82%D0%B0%D1%86%D0%B8%D0%B9&amp;action=edit&amp;redlink=1" TargetMode="External"/><Relationship Id="rId7" Type="http://schemas.openxmlformats.org/officeDocument/2006/relationships/hyperlink" Target="https://ru.wikipedia.org/wiki/%D0%9F%D0%BE%D0%BB%D0%B8%D1%82%D0%B5%D1%85%D0%BD%D0%B8%D1%87%D0%B5%D1%81%D0%BA%D0%B0%D1%8F_%D1%88%D0%BA%D0%BE%D0%BB%D0%B0" TargetMode="External"/><Relationship Id="rId12" Type="http://schemas.openxmlformats.org/officeDocument/2006/relationships/hyperlink" Target="https://ru.wikipedia.org/wiki/%D0%9C%D0%B0%D1%81%D1%81%D0%B0%D1%87%D1%83%D1%81%D0%B5%D1%82%D1%81%D0%BA%D0%B8%D0%B9_%D1%82%D0%B5%D1%85%D0%BD%D0%BE%D0%BB%D0%BE%D0%B3%D0%B8%D1%87%D0%B5%D1%81%D0%BA%D0%B8%D0%B9_%D0%B8%D0%BD%D1%81%D1%82%D0%B8%D1%82%D1%83%D1%82" TargetMode="External"/><Relationship Id="rId17" Type="http://schemas.openxmlformats.org/officeDocument/2006/relationships/hyperlink" Target="https://ru.wikipedia.org/wiki/%D0%A3%D0%BD%D0%B8%D0%B2%D0%B5%D1%80%D1%81%D0%B8%D1%82%D0%B5%D1%82_%D0%A2%D1%83%D0%BB%D1%83%D0%B7%D0%B0_1" TargetMode="External"/><Relationship Id="rId2" Type="http://schemas.openxmlformats.org/officeDocument/2006/relationships/hyperlink" Target="https://ru.wikipedia.org/wiki/%D0%9C%D0%B8%D0%BA%D1%80%D0%BE%D1%8D%D0%BA%D0%BE%D0%BD%D0%BE%D0%BC%D0%B8%D0%BA%D0%B0" TargetMode="External"/><Relationship Id="rId16" Type="http://schemas.openxmlformats.org/officeDocument/2006/relationships/hyperlink" Target="https://ru.wikipedia.org/wiki/%D0%A2%D0%B5%D0%BE%D1%80%D0%B8%D1%8F_%D0%BE%D1%82%D1%80%D0%B0%D1%81%D0%BB%D0%B5%D0%B2%D1%8B%D1%85_%D1%80%D1%8B%D0%BD%D0%BA%D0%BE%D0%B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1973_%D0%B3%D0%BE%D0%B4" TargetMode="External"/><Relationship Id="rId11" Type="http://schemas.openxmlformats.org/officeDocument/2006/relationships/hyperlink" Target="https://ru.wikipedia.org/wiki/1981_%D0%B3%D0%BE%D0%B4" TargetMode="External"/><Relationship Id="rId5" Type="http://schemas.openxmlformats.org/officeDocument/2006/relationships/hyperlink" Target="https://ru.wikipedia.org/w/index.php?title=%D0%90%D1%81%D0%B8%D0%BC%D0%BC%D0%B5%D1%82%D1%80%D0%B8%D1%87%D0%BD%D0%B0%D1%8F_%D0%B8%D0%BD%D1%84%D0%BE%D1%80%D0%BC%D0%B0%D1%86%D0%B8%D1%8F&amp;action=edit&amp;redlink=1" TargetMode="External"/><Relationship Id="rId15" Type="http://schemas.openxmlformats.org/officeDocument/2006/relationships/hyperlink" Target="https://ru.wikipedia.org/wiki/1992_%D0%B3%D0%BE%D0%B4" TargetMode="External"/><Relationship Id="rId10" Type="http://schemas.openxmlformats.org/officeDocument/2006/relationships/hyperlink" Target="https://ru.wikipedia.org/wiki/%D0%A3%D0%BD%D0%B8%D0%B2%D0%B5%D1%80%D1%81%D0%B8%D1%82%D0%B5%D1%82_%D0%9F%D0%B0%D1%80%D0%B8%D0%B6-%D0%94%D0%BE%D1%84%D0%B8%D0%BD" TargetMode="External"/><Relationship Id="rId4" Type="http://schemas.openxmlformats.org/officeDocument/2006/relationships/hyperlink" Target="https://ru.wikipedia.org/wiki/%D0%90%D0%BA%D0%B5%D1%80%D0%BB%D0%BE%D1%84,_%D0%94%D0%B6%D0%BE%D1%80%D0%B4%D0%B6" TargetMode="External"/><Relationship Id="rId9" Type="http://schemas.openxmlformats.org/officeDocument/2006/relationships/hyperlink" Target="https://ru.wikipedia.org/wiki/%D0%9D%D0%B0%D1%86%D0%B8%D0%BE%D0%BD%D0%B0%D0%BB%D1%8C%D0%BD%D0%B0%D1%8F_%D1%88%D0%BA%D0%BE%D0%BB%D0%B0_%D0%BC%D0%BE%D1%81%D1%82%D0%BE%D0%B2_%D0%B8_%D0%B4%D0%BE%D1%80%D0%BE%D0%B3" TargetMode="External"/><Relationship Id="rId14" Type="http://schemas.openxmlformats.org/officeDocument/2006/relationships/hyperlink" Target="https://ru.wikipedia.org/wiki/1991_%D0%B3%D0%BE%D0%B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783771"/>
            <a:ext cx="7766936" cy="3267065"/>
          </a:xfrm>
        </p:spPr>
        <p:txBody>
          <a:bodyPr/>
          <a:lstStyle/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новой работы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лауреата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Нобелевской премии по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 года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Тироля (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Jean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Tirole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БЛАГА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модератор : проф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 д.э.н. М.П. Афанасьев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научно-исследовательский семинар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«Модернизация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финансов» департамента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ГМУ НИУ ВШЭ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сентября 2016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5431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65868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СПАСИБО ЗА ВНИМАНИЕ!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7200" dirty="0" smtClean="0">
                <a:sym typeface="Wingdings" panose="05000000000000000000" pitchFamily="2" charset="2"/>
              </a:rPr>
              <a:t>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707934"/>
            <a:ext cx="8596668" cy="233342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210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Жан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Тиро́ль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Jean </a:t>
            </a:r>
            <a:r>
              <a:rPr lang="fr-F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Tirole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род.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9 августа"/>
              </a:rPr>
              <a:t>9 августа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1953 год"/>
              </a:rPr>
              <a:t>1953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 в г. Труа, Франция)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—научный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Института 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индустриальной экономики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Университет Тулуза 1"/>
              </a:rPr>
              <a:t>Тулуза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Университет Тулуза 1"/>
              </a:rPr>
              <a:t>I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Университет Тулуза 1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Университет Тулуза 1"/>
              </a:rPr>
              <a:t>Капитолий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-Ж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Лафонт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Тулузская Школа Экономики (страница отсутствует)"/>
              </a:rPr>
              <a:t>Тулузская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Тулузская Школа Экономики (страница отсутствует)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Тулузская Школа Экономики (страница отсутствует)"/>
              </a:rPr>
              <a:t>Школа Экономики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185" y="2240793"/>
            <a:ext cx="5886185" cy="3453606"/>
          </a:xfrm>
        </p:spPr>
      </p:pic>
    </p:spTree>
    <p:extLst>
      <p:ext uri="{BB962C8B-B14F-4D97-AF65-F5344CB8AC3E}">
        <p14:creationId xmlns:p14="http://schemas.microsoft.com/office/powerpoint/2010/main" val="2465569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5617"/>
            <a:ext cx="8596668" cy="61617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биография Ж. Тироля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47289"/>
            <a:ext cx="8596668" cy="519407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Жан Тироль специализируется в области теории индустриальной организации, теории игр, теории информации, корпоративным финансам. Его работа «Рынки и рыночная власть: теория организации промышленности» является общепризнанным стандартным университетским учебником по этому предмету. На русский переведена в 2000 году.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Ж. Тироль внёс вклад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Микроэкономика"/>
              </a:rPr>
              <a:t>микроэкономического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анализа. Одна из самых известных его работ —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Теория коллективных репутаций (страница отсутствует)"/>
              </a:rPr>
              <a:t>теории коллективных репутаций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развитие концепции модели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 tooltip="Акерлоф, Джордж"/>
              </a:rPr>
              <a:t>Акерлофа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рынках с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Асимметричная информация (страница отсутствует)"/>
              </a:rPr>
              <a:t>асимметричной информацией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Эта теория формализует и описывает в виде математической модели такие понятия, как репутация, качество (товара, услуги), честное поведение. Лауреат Нобелевской 2014 года «за анализ рыночной власти и её регулирования».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Ж. Тироль закончил в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1973 год"/>
              </a:rPr>
              <a:t>1973 году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Политехническая школа"/>
              </a:rPr>
              <a:t>Политехническую школу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Париже, в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8" tooltip="1978 год"/>
              </a:rPr>
              <a:t>1978 году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магистратуру в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9" tooltip="Национальная школа мостов и дорог"/>
              </a:rPr>
              <a:t>Национальной школе мостов и дорог.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1978 году получил докторскую степень по дискретной математике в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10" tooltip="Университет Париж-Дофин"/>
              </a:rPr>
              <a:t>Университете Парижа IX — Дофин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11" tooltip="1981 год"/>
              </a:rPr>
              <a:t>1981 году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получил докторскую степень по экономической теории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12" tooltip="Массачусетский технологический институт"/>
              </a:rPr>
              <a:t>Массачусетском технологическом институте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Ж. Тироль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11" tooltip="1981 год"/>
              </a:rPr>
              <a:t>1981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13" tooltip="1984 год"/>
              </a:rPr>
              <a:t>1984 год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работал научным сотрудником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9" tooltip="Национальная школа мостов и дорог"/>
              </a:rPr>
              <a:t>Национальной школе мостов и дорог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13" tooltip="1984 год"/>
              </a:rPr>
              <a:t>1984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14" tooltip="1991 год"/>
              </a:rPr>
              <a:t>1991 гг.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профессор экономики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12" tooltip="Массачусетский технологический институт"/>
              </a:rPr>
              <a:t>Массачусетского технологического института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15" tooltip="1992 год"/>
              </a:rPr>
              <a:t>1992 года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работает научным руководителем Института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16" tooltip="Теория отраслевых рынков"/>
              </a:rPr>
              <a:t>теории отраслевой организации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Университете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17" tooltip="Университет Тулуза 1"/>
              </a:rPr>
              <a:t>Тулуза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17" tooltip="Университет Тулуза 1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17" tooltip="Университет Тулуза 1"/>
              </a:rPr>
              <a:t> Капитолий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одновременно оставаясь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isiting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professor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12" tooltip="Массачусетский технологический институт"/>
              </a:rPr>
              <a:t>Массачусетского технологического института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645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Жан ТИРОЛЬ</a:t>
            </a:r>
            <a:br>
              <a:rPr lang="ru-RU" dirty="0" smtClean="0"/>
            </a:br>
            <a:r>
              <a:rPr lang="ru-RU" dirty="0" smtClean="0"/>
              <a:t>Экономика общего блага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359" y="514350"/>
            <a:ext cx="3822369" cy="5527675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Economie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bien commun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Paris, PUF, 2016, 630 p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состоит из 5 разделов, 17 глав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6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Пять основных тем </a:t>
            </a:r>
            <a:r>
              <a:rPr lang="ru-RU" dirty="0" smtClean="0"/>
              <a:t>исследования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err="1" smtClean="0"/>
              <a:t>Ж.Тироля</a:t>
            </a:r>
            <a:r>
              <a:rPr lang="ru-RU" dirty="0" smtClean="0"/>
              <a:t> «Экономика общего блага»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Отношение общества к экономике</a:t>
            </a:r>
          </a:p>
          <a:p>
            <a:r>
              <a:rPr lang="ru-RU" dirty="0" smtClean="0"/>
              <a:t>Ремесло экономиста-исследователя</a:t>
            </a:r>
          </a:p>
          <a:p>
            <a:r>
              <a:rPr lang="ru-RU" dirty="0" smtClean="0"/>
              <a:t>Взаимоотношения государства и экономики</a:t>
            </a:r>
          </a:p>
          <a:p>
            <a:r>
              <a:rPr lang="ru-RU" dirty="0" smtClean="0"/>
              <a:t>Две важнейшие микроэкономические проблемы:</a:t>
            </a:r>
          </a:p>
          <a:p>
            <a:pPr lvl="1"/>
            <a:r>
              <a:rPr lang="ru-RU" dirty="0"/>
              <a:t>к</a:t>
            </a:r>
            <a:r>
              <a:rPr lang="ru-RU" dirty="0" smtClean="0"/>
              <a:t>онкурентная политика </a:t>
            </a:r>
          </a:p>
          <a:p>
            <a:pPr lvl="1"/>
            <a:r>
              <a:rPr lang="ru-RU" dirty="0"/>
              <a:t>п</a:t>
            </a:r>
            <a:r>
              <a:rPr lang="ru-RU" dirty="0" smtClean="0"/>
              <a:t>ромышленная политика</a:t>
            </a:r>
          </a:p>
          <a:p>
            <a:r>
              <a:rPr lang="ru-RU" dirty="0" smtClean="0"/>
              <a:t>Четыре важнейшие макроэкономические проблемы:</a:t>
            </a:r>
          </a:p>
          <a:p>
            <a:pPr lvl="1"/>
            <a:r>
              <a:rPr lang="ru-RU" dirty="0" smtClean="0"/>
              <a:t> климат, </a:t>
            </a:r>
          </a:p>
          <a:p>
            <a:pPr lvl="1"/>
            <a:r>
              <a:rPr lang="ru-RU" dirty="0" smtClean="0"/>
              <a:t>безработица, </a:t>
            </a:r>
          </a:p>
          <a:p>
            <a:pPr lvl="1"/>
            <a:r>
              <a:rPr lang="ru-RU" dirty="0" smtClean="0"/>
              <a:t>евро, </a:t>
            </a:r>
          </a:p>
          <a:p>
            <a:pPr lvl="1"/>
            <a:r>
              <a:rPr lang="ru-RU" dirty="0" smtClean="0"/>
              <a:t>финансы.</a:t>
            </a:r>
          </a:p>
          <a:p>
            <a:pPr marL="457200" lvl="1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91950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485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 к экономике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83517"/>
            <a:ext cx="8596668" cy="4757846"/>
          </a:xfrm>
        </p:spPr>
        <p:txBody>
          <a:bodyPr/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«Экономика – это линза, которая фокусируется на обществе.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 позволят заглянуть за пределы зеркала»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«Экономка – наука, экономика – постижима»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«Экономика все больше инкорпорирует в себя достижения других наук – точных и гуманитарных. Например, теория игр и теория информации.»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04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39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Ремесло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экономиста-исследователя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90569"/>
            <a:ext cx="8596668" cy="4950793"/>
          </a:xfrm>
        </p:spPr>
        <p:txBody>
          <a:bodyPr/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«Задача экономиста – фиксировать регулярно повторяющиеся явления в структуре экономики»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«Принимать решения не является задачей экономиста»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«Экономист должен принимать участие в общественных дебатах»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833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6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Взаимоотношения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 и экономики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66071"/>
            <a:ext cx="8596668" cy="487529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«Государство и экономика, государство и рынок и государство и предприятие. Они дополняют друг друга и не могут исключать друг друга»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«Государство – это регулятор»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«Государство устанавливает правили игры и компенсирует «провалы» рынка»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«Важность ответственности предприятий»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8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7262"/>
            <a:ext cx="8596668" cy="171415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Четыре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важнейшие макроэкономические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: климат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безработица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финансы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Две важнейшие микроэкономические проблемы: конкурентная политика и промышленная политика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53967"/>
            <a:ext cx="8596668" cy="4429387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«Освещаются в работе основные экономические проблемы»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«Мое общее послание – оптимистично, нет места фатализму, решения проблем существуют»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«Решения экономических агентов ограничены той информацией, которой они располагают»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«Следствием ограниченности информации является то, какие решения принимаю экономические агенты»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4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207</TotalTime>
  <Words>330</Words>
  <Application>Microsoft Office PowerPoint</Application>
  <PresentationFormat>Широкоэкранный</PresentationFormat>
  <Paragraphs>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Trebuchet MS</vt:lpstr>
      <vt:lpstr>Wingdings</vt:lpstr>
      <vt:lpstr>Wingdings 3</vt:lpstr>
      <vt:lpstr>Грань</vt:lpstr>
      <vt:lpstr>Презентация и обсуждение новой работы лауреата  Нобелевской премии по экономике 2014 года   Жана Тироля (Jean Tirole)    ЭКОНОМИКА ОБЩЕГО БЛАГА     модератор : проф., д.э.н. М.П. Афанасьев </vt:lpstr>
      <vt:lpstr>Жан Тиро́ль (Jean Tirole, род. 9 августа 1953 г. в г. Труа, Франция) —научный руководитель Института индустриальной экономики Университета Тулуза I Капитолий, президент фонда Ж.-Ж. Лафонта - Тулузская Школа Экономики. </vt:lpstr>
      <vt:lpstr>Краткая биография Ж. Тироля</vt:lpstr>
      <vt:lpstr>Жан ТИРОЛЬ Экономика общего блага</vt:lpstr>
      <vt:lpstr>Пять основных тем исследования Ж.Тироля «Экономика общего блага»</vt:lpstr>
      <vt:lpstr>1 Отношение общества к экономике  </vt:lpstr>
      <vt:lpstr>2 Ремесло экономиста-исследователя  </vt:lpstr>
      <vt:lpstr>3 Взаимоотношения государства и экономики  </vt:lpstr>
      <vt:lpstr>4 Четыре важнейшие макроэкономические проблемы : климат, безработица, евро, финансы. 5 Две важнейшие микроэкономические проблемы: конкурентная политика и промышленная политика </vt:lpstr>
      <vt:lpstr>  СПАСИБО ЗА ВНИМАНИЕ! 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Презентацией и обсуждением новой работы лауреата Нобелевской премии по экономике 2014 года  Жана Тироль (Jean Tirole)   ЭКОНОМИКА ОБЩЕГО БЛАГА (Economie du bien commun, Paris, PUF, 2016, 630 p.)    проф., д.э.н. М.П. Афанасьев </dc:title>
  <dc:creator>Афанасьев Мстислав Платонович</dc:creator>
  <cp:lastModifiedBy>Афанасьев Ярослав</cp:lastModifiedBy>
  <cp:revision>37</cp:revision>
  <cp:lastPrinted>2016-09-19T09:01:58Z</cp:lastPrinted>
  <dcterms:created xsi:type="dcterms:W3CDTF">2016-09-19T08:21:14Z</dcterms:created>
  <dcterms:modified xsi:type="dcterms:W3CDTF">2016-09-19T13:02:16Z</dcterms:modified>
</cp:coreProperties>
</file>