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86C"/>
    <a:srgbClr val="C02550"/>
    <a:srgbClr val="003F82"/>
    <a:srgbClr val="21386F"/>
    <a:srgbClr val="1C2A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660"/>
  </p:normalViewPr>
  <p:slideViewPr>
    <p:cSldViewPr snapToGrid="0" snapToObjects="1">
      <p:cViewPr>
        <p:scale>
          <a:sx n="70" d="100"/>
          <a:sy n="70" d="100"/>
        </p:scale>
        <p:origin x="-130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D278A-A50E-4B0D-817B-8E497A6BCD3F}" type="datetimeFigureOut">
              <a:rPr lang="ru-RU" smtClean="0"/>
              <a:pPr/>
              <a:t>04.05.2016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A87D1-14D6-46B5-9360-BF2581768A9A}" type="slidenum">
              <a:rPr lang="ru-RU" smtClean="0"/>
              <a:pPr/>
              <a:t>‹#›</a:t>
            </a:fld>
            <a:endParaRPr lang="ru-RU"/>
          </a:p>
        </p:txBody>
      </p:sp>
    </p:spTree>
    <p:extLst>
      <p:ext uri="{BB962C8B-B14F-4D97-AF65-F5344CB8AC3E}">
        <p14:creationId xmlns:p14="http://schemas.microsoft.com/office/powerpoint/2010/main" xmlns="" val="205593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ru-RU" smtClean="0"/>
              <a:t>Образец заголовка</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n-US" smtClean="0"/>
              <a:t>© HSE Public Policy Department</a:t>
            </a:r>
            <a:endParaRPr lang="ru-R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BD1A8CB-21E4-4370-9B97-68EBB90CCAC4}" type="slidenum">
              <a:rPr lang="ru-RU" smtClean="0"/>
              <a:pPr/>
              <a:t>‹#›</a:t>
            </a:fld>
            <a:endParaRPr lang="ru-R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HSE Public Policy Department</a:t>
            </a:r>
            <a:endParaRPr lang="en-US"/>
          </a:p>
        </p:txBody>
      </p:sp>
      <p:sp>
        <p:nvSpPr>
          <p:cNvPr id="6" name="Slide Number Placeholder 5"/>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HSE Public Policy Department</a:t>
            </a:r>
            <a:endParaRPr lang="en-US"/>
          </a:p>
        </p:txBody>
      </p:sp>
      <p:sp>
        <p:nvSpPr>
          <p:cNvPr id="6" name="Slide Number Placeholder 5"/>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00386C"/>
                </a:solidFill>
                <a:latin typeface="Myriad Pro" pitchFamily="34" charset="0"/>
              </a:defRPr>
            </a:lvl1pPr>
            <a:lvl2pPr>
              <a:defRPr>
                <a:solidFill>
                  <a:srgbClr val="00386C"/>
                </a:solidFill>
                <a:latin typeface="Myriad Pro" pitchFamily="34" charset="0"/>
              </a:defRPr>
            </a:lvl2pPr>
            <a:lvl3pPr>
              <a:defRPr>
                <a:solidFill>
                  <a:srgbClr val="00386C"/>
                </a:solidFill>
                <a:latin typeface="Myriad Pro" pitchFamily="34" charset="0"/>
              </a:defRPr>
            </a:lvl3pPr>
            <a:lvl4pPr>
              <a:defRPr>
                <a:solidFill>
                  <a:srgbClr val="00386C"/>
                </a:solidFill>
                <a:latin typeface="Myriad Pro" pitchFamily="34" charset="0"/>
              </a:defRPr>
            </a:lvl4pPr>
            <a:lvl5pPr>
              <a:defRPr>
                <a:solidFill>
                  <a:srgbClr val="00386C"/>
                </a:solidFill>
                <a:latin typeface="Myriad Pro"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HSE Public Policy Department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
        <p:nvSpPr>
          <p:cNvPr id="8" name="Title 1"/>
          <p:cNvSpPr>
            <a:spLocks noGrp="1"/>
          </p:cNvSpPr>
          <p:nvPr>
            <p:ph type="title"/>
          </p:nvPr>
        </p:nvSpPr>
        <p:spPr>
          <a:xfrm>
            <a:off x="1451294" y="100668"/>
            <a:ext cx="7592037" cy="1015068"/>
          </a:xfrm>
        </p:spPr>
        <p:txBody>
          <a:bodyPr/>
          <a:lstStyle>
            <a:lvl1pPr algn="l">
              <a:defRPr>
                <a:solidFill>
                  <a:schemeClr val="bg1"/>
                </a:solidFill>
                <a:latin typeface="Myriad Pro" pitchFamily="34" charset="0"/>
              </a:defRPr>
            </a:lvl1pPr>
          </a:lstStyle>
          <a:p>
            <a:r>
              <a:rPr lang="en-US" dirty="0"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 HSE Public Policy Department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
        <p:nvSpPr>
          <p:cNvPr id="6" name="Текст 5"/>
          <p:cNvSpPr>
            <a:spLocks noGrp="1"/>
          </p:cNvSpPr>
          <p:nvPr>
            <p:ph type="body" sz="quarter" idx="13"/>
          </p:nvPr>
        </p:nvSpPr>
        <p:spPr>
          <a:xfrm>
            <a:off x="704850" y="704850"/>
            <a:ext cx="7726363" cy="5133975"/>
          </a:xfrm>
        </p:spPr>
        <p:txBody>
          <a:bodyPr/>
          <a:lstStyle>
            <a:lvl1pPr>
              <a:defRPr>
                <a:solidFill>
                  <a:srgbClr val="00386C"/>
                </a:solidFill>
              </a:defRPr>
            </a:lvl1pPr>
            <a:lvl2pPr>
              <a:defRPr>
                <a:solidFill>
                  <a:srgbClr val="00386C"/>
                </a:solidFill>
              </a:defRPr>
            </a:lvl2pPr>
            <a:lvl3pPr>
              <a:defRPr>
                <a:solidFill>
                  <a:srgbClr val="00386C"/>
                </a:solidFill>
              </a:defRPr>
            </a:lvl3pPr>
            <a:lvl4pPr>
              <a:defRPr>
                <a:solidFill>
                  <a:srgbClr val="00386C"/>
                </a:solidFill>
              </a:defRPr>
            </a:lvl4pPr>
            <a:lvl5pPr>
              <a:defRPr>
                <a:solidFill>
                  <a:srgbClr val="00386C"/>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endParaRPr lang="ru-RU"/>
          </a:p>
        </p:txBody>
      </p:sp>
      <p:sp>
        <p:nvSpPr>
          <p:cNvPr id="10" name="Slide Number Placeholder 9"/>
          <p:cNvSpPr>
            <a:spLocks noGrp="1"/>
          </p:cNvSpPr>
          <p:nvPr>
            <p:ph type="sldNum" sz="quarter" idx="11"/>
          </p:nvPr>
        </p:nvSpPr>
        <p:spPr/>
        <p:txBody>
          <a:bodyPr/>
          <a:lstStyle/>
          <a:p>
            <a:fld id="{425FB2C7-ECB9-453E-BF14-9CFDA67712DF}" type="slidenum">
              <a:rPr lang="ru-RU" smtClean="0"/>
              <a:pPr/>
              <a:t>‹#›</a:t>
            </a:fld>
            <a:endParaRPr lang="ru-RU"/>
          </a:p>
        </p:txBody>
      </p:sp>
      <p:sp>
        <p:nvSpPr>
          <p:cNvPr id="12" name="Footer Placeholder 11"/>
          <p:cNvSpPr>
            <a:spLocks noGrp="1"/>
          </p:cNvSpPr>
          <p:nvPr>
            <p:ph type="ftr" sz="quarter" idx="12"/>
          </p:nvPr>
        </p:nvSpPr>
        <p:spPr/>
        <p:txBody>
          <a:bodyPr/>
          <a:lstStyle/>
          <a:p>
            <a:r>
              <a:rPr lang="en-US" smtClean="0"/>
              <a:t>© HSE Public Policy Department</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19" name="Date Placeholder 18"/>
          <p:cNvSpPr>
            <a:spLocks noGrp="1"/>
          </p:cNvSpPr>
          <p:nvPr>
            <p:ph type="dt" sz="half" idx="10"/>
          </p:nvPr>
        </p:nvSpPr>
        <p:spPr/>
        <p:txBody>
          <a:bodyPr/>
          <a:lstStyle/>
          <a:p>
            <a:pPr>
              <a:defRPr/>
            </a:pPr>
            <a:endParaRPr lang="en-US"/>
          </a:p>
        </p:txBody>
      </p:sp>
      <p:sp>
        <p:nvSpPr>
          <p:cNvPr id="20" name="Slide Number Placeholder 19"/>
          <p:cNvSpPr>
            <a:spLocks noGrp="1"/>
          </p:cNvSpPr>
          <p:nvPr>
            <p:ph type="sldNum" sz="quarter" idx="11"/>
          </p:nvPr>
        </p:nvSpPr>
        <p:spPr/>
        <p:txBody>
          <a:bodyPr/>
          <a:lstStyle/>
          <a:p>
            <a:pPr>
              <a:defRPr/>
            </a:pPr>
            <a:fld id="{79D7C4A8-E89C-412E-92AB-7577AF2FF0E0}" type="slidenum">
              <a:rPr lang="en-US" smtClean="0"/>
              <a:pPr>
                <a:defRPr/>
              </a:pPr>
              <a:t>‹#›</a:t>
            </a:fld>
            <a:endParaRPr lang="en-US"/>
          </a:p>
        </p:txBody>
      </p:sp>
      <p:sp>
        <p:nvSpPr>
          <p:cNvPr id="21" name="Footer Placeholder 20"/>
          <p:cNvSpPr>
            <a:spLocks noGrp="1"/>
          </p:cNvSpPr>
          <p:nvPr>
            <p:ph type="ftr" sz="quarter" idx="12"/>
          </p:nvPr>
        </p:nvSpPr>
        <p:spPr/>
        <p:txBody>
          <a:bodyPr/>
          <a:lstStyle/>
          <a:p>
            <a:pPr>
              <a:defRPr/>
            </a:pPr>
            <a:r>
              <a:rPr lang="en-US" smtClean="0"/>
              <a:t>© HSE Public Policy Department</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HSE Public Policy Department</a:t>
            </a:r>
            <a:endParaRPr lang="en-US"/>
          </a:p>
        </p:txBody>
      </p:sp>
      <p:sp>
        <p:nvSpPr>
          <p:cNvPr id="7" name="Slide Number Placeholder 6"/>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 HSE Public Policy Department</a:t>
            </a:r>
            <a:endParaRPr lang="en-US"/>
          </a:p>
        </p:txBody>
      </p:sp>
      <p:sp>
        <p:nvSpPr>
          <p:cNvPr id="9" name="Slide Number Placeholder 8"/>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 HSE Public Policy Department</a:t>
            </a:r>
            <a:endParaRPr lang="en-US"/>
          </a:p>
        </p:txBody>
      </p:sp>
      <p:sp>
        <p:nvSpPr>
          <p:cNvPr id="5" name="Slide Number Placeholder 4"/>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1"/>
          </p:nvPr>
        </p:nvSpPr>
        <p:spPr/>
        <p:txBody>
          <a:bodyPr/>
          <a:lstStyle/>
          <a:p>
            <a:pPr>
              <a:defRPr/>
            </a:pPr>
            <a:fld id="{79D7C4A8-E89C-412E-92AB-7577AF2FF0E0}"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r>
              <a:rPr lang="en-US" smtClean="0"/>
              <a:t>© HSE Public Policy Department</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Content Placeholder 13"/>
          <p:cNvSpPr>
            <a:spLocks noGrp="1"/>
          </p:cNvSpPr>
          <p:nvPr>
            <p:ph sz="quarter" idx="13"/>
          </p:nvPr>
        </p:nvSpPr>
        <p:spPr>
          <a:xfrm>
            <a:off x="914400" y="381000"/>
            <a:ext cx="4800600" cy="594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8"/>
          <p:cNvSpPr>
            <a:spLocks noGrp="1"/>
          </p:cNvSpPr>
          <p:nvPr>
            <p:ph type="dt" sz="half" idx="14"/>
          </p:nvPr>
        </p:nvSpPr>
        <p:spPr/>
        <p:txBody>
          <a:bodyPr/>
          <a:lstStyle/>
          <a:p>
            <a:pPr>
              <a:defRPr/>
            </a:pPr>
            <a:endParaRPr lang="en-US"/>
          </a:p>
        </p:txBody>
      </p:sp>
      <p:sp>
        <p:nvSpPr>
          <p:cNvPr id="10" name="Slide Number Placeholder 9"/>
          <p:cNvSpPr>
            <a:spLocks noGrp="1"/>
          </p:cNvSpPr>
          <p:nvPr>
            <p:ph type="sldNum" sz="quarter" idx="15"/>
          </p:nvPr>
        </p:nvSpPr>
        <p:spPr/>
        <p:txBody>
          <a:bodyPr/>
          <a:lstStyle/>
          <a:p>
            <a:pPr>
              <a:defRPr/>
            </a:pPr>
            <a:fld id="{79D7C4A8-E89C-412E-92AB-7577AF2FF0E0}" type="slidenum">
              <a:rPr lang="en-US" smtClean="0"/>
              <a:pPr>
                <a:defRPr/>
              </a:pPr>
              <a:t>‹#›</a:t>
            </a:fld>
            <a:endParaRPr lang="en-US"/>
          </a:p>
        </p:txBody>
      </p:sp>
      <p:sp>
        <p:nvSpPr>
          <p:cNvPr id="13" name="Footer Placeholder 12"/>
          <p:cNvSpPr>
            <a:spLocks noGrp="1"/>
          </p:cNvSpPr>
          <p:nvPr>
            <p:ph type="ftr" sz="quarter" idx="16"/>
          </p:nvPr>
        </p:nvSpPr>
        <p:spPr/>
        <p:txBody>
          <a:bodyPr/>
          <a:lstStyle/>
          <a:p>
            <a:pPr>
              <a:defRPr/>
            </a:pPr>
            <a:r>
              <a:rPr lang="en-US" smtClean="0"/>
              <a:t>© HSE Public Policy Department</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HSE Public Policy Department</a:t>
            </a:r>
            <a:endParaRPr lang="en-US"/>
          </a:p>
        </p:txBody>
      </p:sp>
      <p:sp>
        <p:nvSpPr>
          <p:cNvPr id="7" name="Slide Number Placeholder 6"/>
          <p:cNvSpPr>
            <a:spLocks noGrp="1"/>
          </p:cNvSpPr>
          <p:nvPr>
            <p:ph type="sldNum" sz="quarter" idx="12"/>
          </p:nvPr>
        </p:nvSpPr>
        <p:spPr/>
        <p:txBody>
          <a:bodyPr/>
          <a:lstStyle/>
          <a:p>
            <a:pPr>
              <a:defRPr/>
            </a:pPr>
            <a:fld id="{79D7C4A8-E89C-412E-92AB-7577AF2FF0E0}"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a:defRPr/>
            </a:pPr>
            <a:r>
              <a:rPr lang="en-US" smtClean="0"/>
              <a:t>© HSE Public Policy Department</a:t>
            </a:r>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a:defRPr/>
            </a:pPr>
            <a:fld id="{79D7C4A8-E89C-412E-92AB-7577AF2FF0E0}" type="slidenum">
              <a:rPr lang="en-US" smtClean="0"/>
              <a:pPr>
                <a:defRPr/>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650" r:id="rId12"/>
    <p:sldLayoutId id="2147483655"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sldNum="0"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54895" y="1052945"/>
            <a:ext cx="7842741" cy="4059382"/>
          </a:xfrm>
        </p:spPr>
        <p:txBody>
          <a:bodyPr/>
          <a:lstStyle/>
          <a:p>
            <a:r>
              <a:rPr lang="en-US" sz="8800" dirty="0" smtClean="0"/>
              <a:t>Round Table on Public Policy: Introduction</a:t>
            </a:r>
            <a:endParaRPr lang="ru-RU" sz="8800" dirty="0"/>
          </a:p>
        </p:txBody>
      </p:sp>
      <p:sp>
        <p:nvSpPr>
          <p:cNvPr id="7" name="Нижний колонтитул 6"/>
          <p:cNvSpPr>
            <a:spLocks noGrp="1"/>
          </p:cNvSpPr>
          <p:nvPr>
            <p:ph type="ftr" sz="quarter" idx="11"/>
          </p:nvPr>
        </p:nvSpPr>
        <p:spPr/>
        <p:txBody>
          <a:bodyPr/>
          <a:lstStyle/>
          <a:p>
            <a:r>
              <a:rPr lang="en-US" smtClean="0"/>
              <a:t>© HSE Public Policy Department</a:t>
            </a:r>
            <a:endParaRPr lang="ru-RU"/>
          </a:p>
        </p:txBody>
      </p:sp>
    </p:spTree>
    <p:extLst>
      <p:ext uri="{BB962C8B-B14F-4D97-AF65-F5344CB8AC3E}">
        <p14:creationId xmlns:p14="http://schemas.microsoft.com/office/powerpoint/2010/main" xmlns="" val="165585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1" y="145473"/>
            <a:ext cx="8478983" cy="1143000"/>
          </a:xfrm>
        </p:spPr>
        <p:txBody>
          <a:bodyPr/>
          <a:lstStyle/>
          <a:p>
            <a:r>
              <a:rPr lang="en-US" dirty="0" smtClean="0"/>
              <a:t>Challenge</a:t>
            </a:r>
            <a:endParaRPr lang="ru-RU" dirty="0"/>
          </a:p>
        </p:txBody>
      </p:sp>
      <p:sp>
        <p:nvSpPr>
          <p:cNvPr id="3" name="Объект 2"/>
          <p:cNvSpPr>
            <a:spLocks noGrp="1"/>
          </p:cNvSpPr>
          <p:nvPr>
            <p:ph idx="1"/>
          </p:nvPr>
        </p:nvSpPr>
        <p:spPr>
          <a:xfrm>
            <a:off x="512618" y="1565564"/>
            <a:ext cx="7786255" cy="4662054"/>
          </a:xfrm>
        </p:spPr>
        <p:txBody>
          <a:bodyPr>
            <a:normAutofit fontScale="92500" lnSpcReduction="10000"/>
          </a:bodyPr>
          <a:lstStyle/>
          <a:p>
            <a:pPr marL="0" indent="0">
              <a:buNone/>
            </a:pPr>
            <a:r>
              <a:rPr lang="en-US" dirty="0"/>
              <a:t>During the past decade public policy theory and practice have experienced dramatic development. This proliferation is twofold: </a:t>
            </a:r>
            <a:endParaRPr lang="ru-RU" dirty="0"/>
          </a:p>
          <a:p>
            <a:pPr lvl="0"/>
            <a:r>
              <a:rPr lang="en-US" dirty="0"/>
              <a:t>In the practical sphere the growing number of policy actors results in growing importance of their cooperation and coordination to solve public policy problems;</a:t>
            </a:r>
            <a:endParaRPr lang="ru-RU" dirty="0"/>
          </a:p>
          <a:p>
            <a:pPr lvl="0"/>
            <a:r>
              <a:rPr lang="en-US" dirty="0"/>
              <a:t>In the academic field the growing diversity of practical challenges in policy-making leads to the urge for comprehension and reconsideration of the theories that are attempting to “reveal the magic” of public policy process</a:t>
            </a:r>
            <a:r>
              <a:rPr lang="en-US" dirty="0" smtClean="0"/>
              <a:t>.</a:t>
            </a:r>
            <a:endParaRPr lang="ru-RU" dirty="0"/>
          </a:p>
        </p:txBody>
      </p:sp>
      <p:sp>
        <p:nvSpPr>
          <p:cNvPr id="5" name="Нижний колонтитул 4"/>
          <p:cNvSpPr>
            <a:spLocks noGrp="1"/>
          </p:cNvSpPr>
          <p:nvPr>
            <p:ph type="ftr" sz="quarter" idx="12"/>
          </p:nvPr>
        </p:nvSpPr>
        <p:spPr>
          <a:xfrm>
            <a:off x="678873" y="6546273"/>
            <a:ext cx="7162800" cy="228600"/>
          </a:xfrm>
        </p:spPr>
        <p:txBody>
          <a:bodyPr/>
          <a:lstStyle/>
          <a:p>
            <a:r>
              <a:rPr lang="en-US" smtClean="0"/>
              <a:t>© HSE Public Policy Department</a:t>
            </a:r>
            <a:endParaRPr lang="ru-RU" dirty="0"/>
          </a:p>
        </p:txBody>
      </p:sp>
    </p:spTree>
    <p:extLst>
      <p:ext uri="{BB962C8B-B14F-4D97-AF65-F5344CB8AC3E}">
        <p14:creationId xmlns:p14="http://schemas.microsoft.com/office/powerpoint/2010/main" xmlns="" val="3390985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1" y="145473"/>
            <a:ext cx="8478983" cy="1143000"/>
          </a:xfrm>
        </p:spPr>
        <p:txBody>
          <a:bodyPr/>
          <a:lstStyle/>
          <a:p>
            <a:r>
              <a:rPr lang="en-US" dirty="0" smtClean="0"/>
              <a:t>Response</a:t>
            </a:r>
            <a:endParaRPr lang="ru-RU" dirty="0"/>
          </a:p>
        </p:txBody>
      </p:sp>
      <p:sp>
        <p:nvSpPr>
          <p:cNvPr id="3" name="Объект 2"/>
          <p:cNvSpPr>
            <a:spLocks noGrp="1"/>
          </p:cNvSpPr>
          <p:nvPr>
            <p:ph idx="1"/>
          </p:nvPr>
        </p:nvSpPr>
        <p:spPr>
          <a:xfrm>
            <a:off x="512618" y="1565564"/>
            <a:ext cx="7786255" cy="4662054"/>
          </a:xfrm>
        </p:spPr>
        <p:txBody>
          <a:bodyPr>
            <a:normAutofit/>
          </a:bodyPr>
          <a:lstStyle/>
          <a:p>
            <a:r>
              <a:rPr lang="en-US" b="1" dirty="0"/>
              <a:t>The Round Table on Public Policy </a:t>
            </a:r>
            <a:r>
              <a:rPr lang="en-US" dirty="0"/>
              <a:t>is an initiative of professors of HSE Public Policy Department and public policy practitioners to fill the gap between developing public policy theories and extended public policy practice. Its mission is to provide a framework for fruitful interaction and mutual intellectual enrichment among academics, practitioners, and students, who associate their present and future with public policy.</a:t>
            </a:r>
            <a:endParaRPr lang="ru-RU" dirty="0"/>
          </a:p>
        </p:txBody>
      </p:sp>
      <p:sp>
        <p:nvSpPr>
          <p:cNvPr id="5" name="Нижний колонтитул 4"/>
          <p:cNvSpPr>
            <a:spLocks noGrp="1"/>
          </p:cNvSpPr>
          <p:nvPr>
            <p:ph type="ftr" sz="quarter" idx="12"/>
          </p:nvPr>
        </p:nvSpPr>
        <p:spPr>
          <a:xfrm>
            <a:off x="678873" y="6546273"/>
            <a:ext cx="7162800" cy="228600"/>
          </a:xfrm>
        </p:spPr>
        <p:txBody>
          <a:bodyPr/>
          <a:lstStyle/>
          <a:p>
            <a:r>
              <a:rPr lang="en-US" smtClean="0"/>
              <a:t>© HSE Public Policy Department</a:t>
            </a:r>
            <a:endParaRPr lang="ru-RU" dirty="0"/>
          </a:p>
        </p:txBody>
      </p:sp>
    </p:spTree>
    <p:extLst>
      <p:ext uri="{BB962C8B-B14F-4D97-AF65-F5344CB8AC3E}">
        <p14:creationId xmlns:p14="http://schemas.microsoft.com/office/powerpoint/2010/main" xmlns="" val="236439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1" y="145473"/>
            <a:ext cx="8478983" cy="1143000"/>
          </a:xfrm>
        </p:spPr>
        <p:txBody>
          <a:bodyPr/>
          <a:lstStyle/>
          <a:p>
            <a:r>
              <a:rPr lang="en-US" dirty="0" smtClean="0"/>
              <a:t>Goals</a:t>
            </a:r>
            <a:endParaRPr lang="ru-RU" dirty="0"/>
          </a:p>
        </p:txBody>
      </p:sp>
      <p:sp>
        <p:nvSpPr>
          <p:cNvPr id="3" name="Объект 2"/>
          <p:cNvSpPr>
            <a:spLocks noGrp="1"/>
          </p:cNvSpPr>
          <p:nvPr>
            <p:ph idx="1"/>
          </p:nvPr>
        </p:nvSpPr>
        <p:spPr>
          <a:xfrm>
            <a:off x="512618" y="1565564"/>
            <a:ext cx="7786255" cy="4662054"/>
          </a:xfrm>
        </p:spPr>
        <p:txBody>
          <a:bodyPr>
            <a:normAutofit fontScale="77500" lnSpcReduction="20000"/>
          </a:bodyPr>
          <a:lstStyle/>
          <a:p>
            <a:r>
              <a:rPr lang="en-US" sz="4300" b="1" dirty="0" smtClean="0"/>
              <a:t>Conceptualize</a:t>
            </a:r>
            <a:r>
              <a:rPr lang="en-US" sz="4300" b="1" dirty="0"/>
              <a:t>, operationalize, and disseminate </a:t>
            </a:r>
            <a:r>
              <a:rPr lang="en-US" b="1" dirty="0"/>
              <a:t>the ideas of the leading theoreticians dealing with public policy</a:t>
            </a:r>
            <a:r>
              <a:rPr lang="en-US" dirty="0"/>
              <a:t>. The main problem here lies in the field of innovative nature of public policy itself and consequent deficit of classical “icons”. Even the traditionally acclaimed works on social sciences need serious reevaluation for the purposes of practical public policy research and governance. </a:t>
            </a:r>
            <a:endParaRPr lang="en-US" dirty="0" smtClean="0"/>
          </a:p>
          <a:p>
            <a:r>
              <a:rPr lang="en-US" sz="4700" b="1" dirty="0" smtClean="0"/>
              <a:t>Read</a:t>
            </a:r>
            <a:r>
              <a:rPr lang="en-US" sz="4700" b="1" dirty="0"/>
              <a:t>! </a:t>
            </a:r>
            <a:r>
              <a:rPr lang="en-US" sz="4700" b="1" dirty="0" smtClean="0"/>
              <a:t>Discuss! </a:t>
            </a:r>
            <a:r>
              <a:rPr lang="en-US" sz="4700" b="1" dirty="0"/>
              <a:t>Research! </a:t>
            </a:r>
            <a:r>
              <a:rPr lang="en-US" sz="4700" b="1" dirty="0" smtClean="0"/>
              <a:t>and Implement!</a:t>
            </a:r>
            <a:r>
              <a:rPr lang="en-US" dirty="0" smtClean="0"/>
              <a:t> </a:t>
            </a:r>
            <a:r>
              <a:rPr lang="en-US" dirty="0"/>
              <a:t>Platform is to assist public policy specialists to enrich their theoretical background through </a:t>
            </a:r>
            <a:r>
              <a:rPr lang="en-US" b="1" dirty="0"/>
              <a:t>reading</a:t>
            </a:r>
            <a:r>
              <a:rPr lang="en-US" dirty="0"/>
              <a:t> books, </a:t>
            </a:r>
            <a:r>
              <a:rPr lang="en-US" b="1" dirty="0"/>
              <a:t>discussing</a:t>
            </a:r>
            <a:r>
              <a:rPr lang="en-US" dirty="0"/>
              <a:t> prospective ideas, and applying them to public policy </a:t>
            </a:r>
            <a:r>
              <a:rPr lang="en-US" b="1" dirty="0"/>
              <a:t>research</a:t>
            </a:r>
            <a:r>
              <a:rPr lang="en-US" dirty="0"/>
              <a:t> and effective </a:t>
            </a:r>
            <a:r>
              <a:rPr lang="en-US" b="1" dirty="0"/>
              <a:t>problem-solving</a:t>
            </a:r>
            <a:r>
              <a:rPr lang="en-US" dirty="0"/>
              <a:t>.</a:t>
            </a:r>
            <a:endParaRPr lang="ru-RU" dirty="0"/>
          </a:p>
        </p:txBody>
      </p:sp>
      <p:sp>
        <p:nvSpPr>
          <p:cNvPr id="5" name="Нижний колонтитул 4"/>
          <p:cNvSpPr>
            <a:spLocks noGrp="1"/>
          </p:cNvSpPr>
          <p:nvPr>
            <p:ph type="ftr" sz="quarter" idx="12"/>
          </p:nvPr>
        </p:nvSpPr>
        <p:spPr>
          <a:xfrm>
            <a:off x="678873" y="6546273"/>
            <a:ext cx="7162800" cy="228600"/>
          </a:xfrm>
        </p:spPr>
        <p:txBody>
          <a:bodyPr/>
          <a:lstStyle/>
          <a:p>
            <a:r>
              <a:rPr lang="en-US" smtClean="0"/>
              <a:t>© HSE Public Policy Department</a:t>
            </a:r>
            <a:endParaRPr lang="ru-RU" dirty="0"/>
          </a:p>
        </p:txBody>
      </p:sp>
    </p:spTree>
    <p:extLst>
      <p:ext uri="{BB962C8B-B14F-4D97-AF65-F5344CB8AC3E}">
        <p14:creationId xmlns:p14="http://schemas.microsoft.com/office/powerpoint/2010/main" xmlns="" val="3908382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1" y="145473"/>
            <a:ext cx="8478983" cy="727363"/>
          </a:xfrm>
        </p:spPr>
        <p:txBody>
          <a:bodyPr/>
          <a:lstStyle/>
          <a:p>
            <a:r>
              <a:rPr lang="en-US" sz="6000" dirty="0" smtClean="0"/>
              <a:t>Plans (2016)</a:t>
            </a:r>
            <a:endParaRPr lang="ru-RU" sz="6000" dirty="0"/>
          </a:p>
        </p:txBody>
      </p:sp>
      <p:sp>
        <p:nvSpPr>
          <p:cNvPr id="5" name="Нижний колонтитул 4"/>
          <p:cNvSpPr>
            <a:spLocks noGrp="1"/>
          </p:cNvSpPr>
          <p:nvPr>
            <p:ph type="ftr" sz="quarter" idx="12"/>
          </p:nvPr>
        </p:nvSpPr>
        <p:spPr>
          <a:xfrm>
            <a:off x="678873" y="6546273"/>
            <a:ext cx="7162800" cy="228600"/>
          </a:xfrm>
        </p:spPr>
        <p:txBody>
          <a:bodyPr/>
          <a:lstStyle/>
          <a:p>
            <a:r>
              <a:rPr lang="en-US" smtClean="0"/>
              <a:t>© HSE Public Policy Department</a:t>
            </a: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xmlns="" val="3077549801"/>
              </p:ext>
            </p:extLst>
          </p:nvPr>
        </p:nvGraphicFramePr>
        <p:xfrm>
          <a:off x="374070" y="934955"/>
          <a:ext cx="8659093" cy="5212080"/>
        </p:xfrm>
        <a:graphic>
          <a:graphicData uri="http://schemas.openxmlformats.org/drawingml/2006/table">
            <a:tbl>
              <a:tblPr firstRow="1" bandRow="1">
                <a:tableStyleId>{5940675A-B579-460E-94D1-54222C63F5DA}</a:tableStyleId>
              </a:tblPr>
              <a:tblGrid>
                <a:gridCol w="1528894"/>
                <a:gridCol w="4879973"/>
                <a:gridCol w="1173708"/>
                <a:gridCol w="1076518"/>
              </a:tblGrid>
              <a:tr h="181325">
                <a:tc>
                  <a:txBody>
                    <a:bodyPr/>
                    <a:lstStyle/>
                    <a:p>
                      <a:pPr algn="ctr"/>
                      <a:r>
                        <a:rPr lang="en-US" sz="1700" b="1" i="0" dirty="0" smtClean="0"/>
                        <a:t>About WHAT?</a:t>
                      </a:r>
                      <a:endParaRPr lang="ru-RU" sz="1700" b="1" i="0" dirty="0"/>
                    </a:p>
                  </a:txBody>
                  <a:tcPr/>
                </a:tc>
                <a:tc>
                  <a:txBody>
                    <a:bodyPr/>
                    <a:lstStyle/>
                    <a:p>
                      <a:pPr algn="ctr"/>
                      <a:r>
                        <a:rPr lang="en-US" sz="1700" b="1" i="0" dirty="0" smtClean="0"/>
                        <a:t>WHAT to read?</a:t>
                      </a:r>
                      <a:endParaRPr lang="ru-RU" sz="1700" b="1" i="0" dirty="0"/>
                    </a:p>
                  </a:txBody>
                  <a:tcPr/>
                </a:tc>
                <a:tc>
                  <a:txBody>
                    <a:bodyPr/>
                    <a:lstStyle/>
                    <a:p>
                      <a:pPr algn="ctr"/>
                      <a:r>
                        <a:rPr lang="en-US" sz="1700" b="1" i="0" dirty="0" smtClean="0"/>
                        <a:t>WHEN to discuss?</a:t>
                      </a:r>
                      <a:endParaRPr lang="ru-RU" sz="1700" b="1" i="0" dirty="0"/>
                    </a:p>
                  </a:txBody>
                  <a:tcPr/>
                </a:tc>
                <a:tc>
                  <a:txBody>
                    <a:bodyPr/>
                    <a:lstStyle/>
                    <a:p>
                      <a:pPr algn="ctr"/>
                      <a:r>
                        <a:rPr lang="en-US" sz="1700" b="1" i="0" dirty="0" smtClean="0"/>
                        <a:t>WHO speak?</a:t>
                      </a:r>
                      <a:endParaRPr lang="ru-RU" sz="1700" b="1" i="0" dirty="0"/>
                    </a:p>
                  </a:txBody>
                  <a:tcPr/>
                </a:tc>
              </a:tr>
              <a:tr h="181325">
                <a:tc>
                  <a:txBody>
                    <a:bodyPr/>
                    <a:lstStyle/>
                    <a:p>
                      <a:r>
                        <a:rPr lang="en-US" sz="1700" b="1" i="0" dirty="0" smtClean="0"/>
                        <a:t>Pragmatic</a:t>
                      </a:r>
                      <a:r>
                        <a:rPr lang="en-US" sz="1700" b="1" i="0" baseline="0" dirty="0" smtClean="0"/>
                        <a:t> approach</a:t>
                      </a:r>
                      <a:endParaRPr lang="ru-RU" sz="1700" b="1" i="0" dirty="0"/>
                    </a:p>
                  </a:txBody>
                  <a:tcPr/>
                </a:tc>
                <a:tc>
                  <a:txBody>
                    <a:bodyPr/>
                    <a:lstStyle/>
                    <a:p>
                      <a:pPr marL="0" algn="l" defTabSz="914400" rtl="0" eaLnBrk="1" latinLnBrk="0" hangingPunct="1"/>
                      <a:r>
                        <a:rPr lang="en-US" sz="1700" i="0" kern="1200" dirty="0" smtClean="0"/>
                        <a:t>Philippe </a:t>
                      </a:r>
                      <a:r>
                        <a:rPr lang="en-US" sz="1700" i="0" kern="1200" dirty="0" err="1" smtClean="0"/>
                        <a:t>Zittoun</a:t>
                      </a:r>
                      <a:r>
                        <a:rPr lang="en-US" sz="1700" i="0" kern="1200" dirty="0" smtClean="0"/>
                        <a:t> “The Political Process of Policymaking: A Pragmatic Approach to Public Policy”, 2014</a:t>
                      </a:r>
                      <a:endParaRPr lang="ru-RU" sz="1700" i="0" kern="1200" dirty="0">
                        <a:solidFill>
                          <a:schemeClr val="dk1"/>
                        </a:solidFill>
                        <a:latin typeface="+mn-lt"/>
                        <a:ea typeface="+mn-ea"/>
                        <a:cs typeface="+mn-cs"/>
                      </a:endParaRPr>
                    </a:p>
                  </a:txBody>
                  <a:tcPr/>
                </a:tc>
                <a:tc>
                  <a:txBody>
                    <a:bodyPr/>
                    <a:lstStyle/>
                    <a:p>
                      <a:r>
                        <a:rPr lang="en-US" sz="1700" i="0" dirty="0" smtClean="0"/>
                        <a:t>April,</a:t>
                      </a:r>
                      <a:r>
                        <a:rPr lang="en-US" sz="1700" i="0" baseline="0" dirty="0" smtClean="0"/>
                        <a:t> 28, 2016</a:t>
                      </a:r>
                      <a:endParaRPr lang="ru-RU" sz="1700" i="0" dirty="0"/>
                    </a:p>
                  </a:txBody>
                  <a:tcPr/>
                </a:tc>
                <a:tc>
                  <a:txBody>
                    <a:bodyPr/>
                    <a:lstStyle/>
                    <a:p>
                      <a:r>
                        <a:rPr lang="en-US" sz="1700" i="0" dirty="0" err="1" smtClean="0"/>
                        <a:t>D.Zaytsev</a:t>
                      </a:r>
                      <a:r>
                        <a:rPr lang="en-US" sz="1700" i="0" dirty="0" smtClean="0"/>
                        <a:t>, </a:t>
                      </a:r>
                      <a:r>
                        <a:rPr lang="en-US" sz="1700" i="0" dirty="0" err="1" smtClean="0"/>
                        <a:t>S.Parkhomenko</a:t>
                      </a:r>
                      <a:endParaRPr lang="ru-RU" sz="1700" i="0" dirty="0"/>
                    </a:p>
                  </a:txBody>
                  <a:tcPr/>
                </a:tc>
              </a:tr>
              <a:tr h="0">
                <a:tc>
                  <a:txBody>
                    <a:bodyPr/>
                    <a:lstStyle/>
                    <a:p>
                      <a:r>
                        <a:rPr lang="en-US" sz="1700" b="1" i="0" dirty="0" smtClean="0"/>
                        <a:t>Policy Cycle</a:t>
                      </a:r>
                      <a:endParaRPr lang="ru-RU" sz="1700" b="1"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kern="1200" dirty="0" smtClean="0">
                          <a:solidFill>
                            <a:schemeClr val="tx1"/>
                          </a:solidFill>
                          <a:effectLst/>
                          <a:latin typeface="+mn-lt"/>
                          <a:ea typeface="+mn-ea"/>
                          <a:cs typeface="+mn-cs"/>
                        </a:rPr>
                        <a:t>Michael </a:t>
                      </a:r>
                      <a:r>
                        <a:rPr lang="en-US" sz="1700" b="0" i="0" kern="1200" dirty="0" err="1" smtClean="0">
                          <a:solidFill>
                            <a:schemeClr val="tx1"/>
                          </a:solidFill>
                          <a:effectLst/>
                          <a:latin typeface="+mn-lt"/>
                          <a:ea typeface="+mn-ea"/>
                          <a:cs typeface="+mn-cs"/>
                        </a:rPr>
                        <a:t>Howlett</a:t>
                      </a:r>
                      <a:r>
                        <a:rPr lang="en-US" sz="1700" b="0" i="0" kern="1200" dirty="0" smtClean="0">
                          <a:solidFill>
                            <a:schemeClr val="tx1"/>
                          </a:solidFill>
                          <a:effectLst/>
                          <a:latin typeface="+mn-lt"/>
                          <a:ea typeface="+mn-ea"/>
                          <a:cs typeface="+mn-cs"/>
                        </a:rPr>
                        <a:t>, M Ramesh, Anthony Pearl “Studying Public Policy: Policy Cycles and Policy Subsystems”,</a:t>
                      </a:r>
                      <a:r>
                        <a:rPr lang="en-US" sz="1700" b="0" i="0" kern="1200" baseline="0" dirty="0" smtClean="0">
                          <a:solidFill>
                            <a:schemeClr val="tx1"/>
                          </a:solidFill>
                          <a:effectLst/>
                          <a:latin typeface="+mn-lt"/>
                          <a:ea typeface="+mn-ea"/>
                          <a:cs typeface="+mn-cs"/>
                        </a:rPr>
                        <a:t> 3</a:t>
                      </a:r>
                      <a:r>
                        <a:rPr lang="en-US" sz="1700" b="0" i="0" kern="1200" baseline="30000" dirty="0" smtClean="0">
                          <a:solidFill>
                            <a:schemeClr val="tx1"/>
                          </a:solidFill>
                          <a:effectLst/>
                          <a:latin typeface="+mn-lt"/>
                          <a:ea typeface="+mn-ea"/>
                          <a:cs typeface="+mn-cs"/>
                        </a:rPr>
                        <a:t>rd</a:t>
                      </a:r>
                      <a:r>
                        <a:rPr lang="en-US" sz="1700" b="0" i="0" kern="1200" baseline="0" dirty="0" smtClean="0">
                          <a:solidFill>
                            <a:schemeClr val="tx1"/>
                          </a:solidFill>
                          <a:effectLst/>
                          <a:latin typeface="+mn-lt"/>
                          <a:ea typeface="+mn-ea"/>
                          <a:cs typeface="+mn-cs"/>
                        </a:rPr>
                        <a:t> ed. 2009</a:t>
                      </a:r>
                      <a:endParaRPr lang="en-US" sz="1700" b="0" i="0" kern="1200" dirty="0" smtClean="0">
                        <a:solidFill>
                          <a:schemeClr val="tx1"/>
                        </a:solidFill>
                        <a:effectLst/>
                        <a:latin typeface="+mn-lt"/>
                        <a:ea typeface="+mn-ea"/>
                        <a:cs typeface="+mn-cs"/>
                      </a:endParaRPr>
                    </a:p>
                    <a:p>
                      <a:endParaRPr lang="ru-RU" sz="1700" i="0" dirty="0"/>
                    </a:p>
                  </a:txBody>
                  <a:tcPr/>
                </a:tc>
                <a:tc>
                  <a:txBody>
                    <a:bodyPr/>
                    <a:lstStyle/>
                    <a:p>
                      <a:r>
                        <a:rPr lang="en-US" sz="1700" i="0" dirty="0" smtClean="0"/>
                        <a:t>June, 30, 2016</a:t>
                      </a:r>
                      <a:endParaRPr lang="ru-RU" sz="1700" i="0" dirty="0"/>
                    </a:p>
                  </a:txBody>
                  <a:tcPr/>
                </a:tc>
                <a:tc>
                  <a:txBody>
                    <a:bodyPr/>
                    <a:lstStyle/>
                    <a:p>
                      <a:r>
                        <a:rPr lang="en-US" sz="1700" i="0" dirty="0" smtClean="0"/>
                        <a:t>Sanjay</a:t>
                      </a:r>
                      <a:r>
                        <a:rPr lang="en-US" sz="1700" i="0" baseline="0" dirty="0" smtClean="0"/>
                        <a:t> K. </a:t>
                      </a:r>
                      <a:r>
                        <a:rPr lang="en-US" sz="1700" i="0" baseline="0" dirty="0" err="1" smtClean="0"/>
                        <a:t>Rajhans</a:t>
                      </a:r>
                      <a:endParaRPr lang="ru-RU" sz="1700" i="0" dirty="0"/>
                    </a:p>
                  </a:txBody>
                  <a:tcPr/>
                </a:tc>
              </a:tr>
              <a:tr h="181325">
                <a:tc>
                  <a:txBody>
                    <a:bodyPr/>
                    <a:lstStyle/>
                    <a:p>
                      <a:r>
                        <a:rPr lang="en-US" sz="1700" b="1" i="0" dirty="0" smtClean="0"/>
                        <a:t>Multiple Streams Approach</a:t>
                      </a:r>
                      <a:endParaRPr lang="ru-RU" sz="1700" b="1"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dirty="0" smtClean="0"/>
                        <a:t>John</a:t>
                      </a:r>
                      <a:r>
                        <a:rPr lang="en-US" sz="1700" b="0" i="0" baseline="0" dirty="0" smtClean="0"/>
                        <a:t> </a:t>
                      </a:r>
                      <a:r>
                        <a:rPr lang="en-US" sz="1700" b="0" i="0" baseline="0" dirty="0" err="1" smtClean="0"/>
                        <a:t>Kingdon</a:t>
                      </a:r>
                      <a:r>
                        <a:rPr lang="en-US" sz="1700" b="0" i="0" baseline="0" dirty="0" smtClean="0"/>
                        <a:t> “</a:t>
                      </a:r>
                      <a:r>
                        <a:rPr lang="en-US" sz="1700" b="0" i="0" kern="1200" dirty="0" smtClean="0">
                          <a:solidFill>
                            <a:schemeClr val="tx1"/>
                          </a:solidFill>
                          <a:effectLst/>
                          <a:latin typeface="+mn-lt"/>
                          <a:ea typeface="+mn-ea"/>
                          <a:cs typeface="+mn-cs"/>
                        </a:rPr>
                        <a:t>Agendas, Alternatives, and Public Policies”, 1995</a:t>
                      </a:r>
                    </a:p>
                    <a:p>
                      <a:endParaRPr lang="ru-RU" sz="1700" b="0" i="0" dirty="0"/>
                    </a:p>
                  </a:txBody>
                  <a:tcPr/>
                </a:tc>
                <a:tc>
                  <a:txBody>
                    <a:bodyPr/>
                    <a:lstStyle/>
                    <a:p>
                      <a:r>
                        <a:rPr lang="en-US" sz="1700" i="0" dirty="0" smtClean="0"/>
                        <a:t>October, 27, 2016</a:t>
                      </a:r>
                      <a:endParaRPr lang="ru-RU" sz="1700" i="0" dirty="0"/>
                    </a:p>
                  </a:txBody>
                  <a:tcPr/>
                </a:tc>
                <a:tc>
                  <a:txBody>
                    <a:bodyPr/>
                    <a:lstStyle/>
                    <a:p>
                      <a:endParaRPr lang="ru-RU" sz="1700" i="0" dirty="0"/>
                    </a:p>
                  </a:txBody>
                  <a:tcPr/>
                </a:tc>
              </a:tr>
              <a:tr h="181325">
                <a:tc>
                  <a:txBody>
                    <a:bodyPr/>
                    <a:lstStyle/>
                    <a:p>
                      <a:r>
                        <a:rPr lang="en-US" sz="1700" b="1" i="0" dirty="0" smtClean="0"/>
                        <a:t>Advocacy Coalition Framework</a:t>
                      </a:r>
                      <a:endParaRPr lang="ru-RU" sz="1700" b="1"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i="0" dirty="0" smtClean="0"/>
                        <a:t>Paul Sabatier, Hank Jenkins-Smith</a:t>
                      </a:r>
                      <a:r>
                        <a:rPr lang="en-US" sz="1700" b="0" i="0" baseline="0" dirty="0" smtClean="0"/>
                        <a:t> “</a:t>
                      </a:r>
                      <a:r>
                        <a:rPr lang="en-US" sz="1700" b="0" i="0" kern="1200" dirty="0" smtClean="0">
                          <a:solidFill>
                            <a:schemeClr val="tx1"/>
                          </a:solidFill>
                          <a:effectLst/>
                          <a:latin typeface="+mn-lt"/>
                          <a:ea typeface="+mn-ea"/>
                          <a:cs typeface="+mn-cs"/>
                        </a:rPr>
                        <a:t>Policy Change And Learning: An Advocacy Coalition Approach”, 1993</a:t>
                      </a:r>
                    </a:p>
                    <a:p>
                      <a:endParaRPr lang="ru-RU" sz="1700" b="0" i="0" dirty="0"/>
                    </a:p>
                  </a:txBody>
                  <a:tcPr/>
                </a:tc>
                <a:tc>
                  <a:txBody>
                    <a:bodyPr/>
                    <a:lstStyle/>
                    <a:p>
                      <a:r>
                        <a:rPr lang="en-US" sz="1700" i="0" dirty="0" smtClean="0"/>
                        <a:t>November, 24, 2016</a:t>
                      </a:r>
                      <a:endParaRPr lang="ru-RU" sz="1700" i="0" dirty="0"/>
                    </a:p>
                  </a:txBody>
                  <a:tcPr/>
                </a:tc>
                <a:tc>
                  <a:txBody>
                    <a:bodyPr/>
                    <a:lstStyle/>
                    <a:p>
                      <a:endParaRPr lang="ru-RU" sz="1700" i="0" dirty="0"/>
                    </a:p>
                  </a:txBody>
                  <a:tcPr/>
                </a:tc>
              </a:tr>
              <a:tr h="253855">
                <a:tc>
                  <a:txBody>
                    <a:bodyPr/>
                    <a:lstStyle/>
                    <a:p>
                      <a:r>
                        <a:rPr lang="en-US" sz="1700" b="1" i="0" dirty="0" smtClean="0"/>
                        <a:t>Punctuated Equilibrium</a:t>
                      </a:r>
                      <a:r>
                        <a:rPr lang="en-US" sz="1700" b="1" i="0" baseline="0" dirty="0" smtClean="0"/>
                        <a:t> Framework</a:t>
                      </a:r>
                      <a:endParaRPr lang="ru-RU" sz="1700" b="1" i="0" dirty="0"/>
                    </a:p>
                  </a:txBody>
                  <a:tcPr/>
                </a:tc>
                <a:tc>
                  <a:txBody>
                    <a:bodyPr/>
                    <a:lstStyle/>
                    <a:p>
                      <a:r>
                        <a:rPr lang="en-US" sz="1700" b="0" i="0" kern="1200" dirty="0" smtClean="0">
                          <a:solidFill>
                            <a:schemeClr val="tx1"/>
                          </a:solidFill>
                          <a:effectLst/>
                          <a:latin typeface="+mn-lt"/>
                          <a:ea typeface="+mn-ea"/>
                          <a:cs typeface="+mn-cs"/>
                        </a:rPr>
                        <a:t>Frank Baumgartner,</a:t>
                      </a:r>
                      <a:r>
                        <a:rPr lang="en-US" sz="1700" b="0" i="0" kern="1200" baseline="0" dirty="0" smtClean="0">
                          <a:solidFill>
                            <a:schemeClr val="tx1"/>
                          </a:solidFill>
                          <a:effectLst/>
                          <a:latin typeface="+mn-lt"/>
                          <a:ea typeface="+mn-ea"/>
                          <a:cs typeface="+mn-cs"/>
                        </a:rPr>
                        <a:t> </a:t>
                      </a:r>
                      <a:r>
                        <a:rPr lang="en-US" sz="1700" b="0" i="0" kern="1200" dirty="0" smtClean="0">
                          <a:solidFill>
                            <a:schemeClr val="tx1"/>
                          </a:solidFill>
                          <a:effectLst/>
                          <a:latin typeface="+mn-lt"/>
                          <a:ea typeface="+mn-ea"/>
                          <a:cs typeface="+mn-cs"/>
                        </a:rPr>
                        <a:t>Bryan Jones “Agendas and Instability in American Politics”, 1993</a:t>
                      </a:r>
                      <a:r>
                        <a:rPr lang="ru-RU" sz="1700" b="0" i="0" kern="1200" dirty="0" smtClean="0">
                          <a:solidFill>
                            <a:schemeClr val="tx1"/>
                          </a:solidFill>
                          <a:effectLst/>
                          <a:latin typeface="+mn-lt"/>
                          <a:ea typeface="+mn-ea"/>
                          <a:cs typeface="+mn-cs"/>
                        </a:rPr>
                        <a:t/>
                      </a:r>
                      <a:br>
                        <a:rPr lang="ru-RU" sz="1700" b="0" i="0" kern="1200" dirty="0" smtClean="0">
                          <a:solidFill>
                            <a:schemeClr val="tx1"/>
                          </a:solidFill>
                          <a:effectLst/>
                          <a:latin typeface="+mn-lt"/>
                          <a:ea typeface="+mn-ea"/>
                          <a:cs typeface="+mn-cs"/>
                        </a:rPr>
                      </a:br>
                      <a:endParaRPr lang="ru-RU" sz="1700" i="0" dirty="0"/>
                    </a:p>
                  </a:txBody>
                  <a:tcPr/>
                </a:tc>
                <a:tc>
                  <a:txBody>
                    <a:bodyPr/>
                    <a:lstStyle/>
                    <a:p>
                      <a:r>
                        <a:rPr lang="en-US" sz="1700" i="0" dirty="0" smtClean="0"/>
                        <a:t>December, 22, 2016</a:t>
                      </a:r>
                      <a:endParaRPr lang="ru-RU" sz="1700" i="0" dirty="0"/>
                    </a:p>
                  </a:txBody>
                  <a:tcPr/>
                </a:tc>
                <a:tc>
                  <a:txBody>
                    <a:bodyPr/>
                    <a:lstStyle/>
                    <a:p>
                      <a:endParaRPr lang="ru-RU" sz="1700" i="0" dirty="0"/>
                    </a:p>
                  </a:txBody>
                  <a:tcPr/>
                </a:tc>
              </a:tr>
            </a:tbl>
          </a:graphicData>
        </a:graphic>
      </p:graphicFrame>
    </p:spTree>
    <p:extLst>
      <p:ext uri="{BB962C8B-B14F-4D97-AF65-F5344CB8AC3E}">
        <p14:creationId xmlns:p14="http://schemas.microsoft.com/office/powerpoint/2010/main" xmlns="" val="1808867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4071" y="145473"/>
            <a:ext cx="8478983" cy="727363"/>
          </a:xfrm>
        </p:spPr>
        <p:txBody>
          <a:bodyPr/>
          <a:lstStyle/>
          <a:p>
            <a:r>
              <a:rPr lang="en-US" sz="6000" dirty="0" smtClean="0"/>
              <a:t>Plans (2017)</a:t>
            </a:r>
            <a:endParaRPr lang="ru-RU" sz="6000" dirty="0"/>
          </a:p>
        </p:txBody>
      </p:sp>
      <p:sp>
        <p:nvSpPr>
          <p:cNvPr id="5" name="Нижний колонтитул 4"/>
          <p:cNvSpPr>
            <a:spLocks noGrp="1"/>
          </p:cNvSpPr>
          <p:nvPr>
            <p:ph type="ftr" sz="quarter" idx="12"/>
          </p:nvPr>
        </p:nvSpPr>
        <p:spPr>
          <a:xfrm>
            <a:off x="678873" y="6546273"/>
            <a:ext cx="7162800" cy="228600"/>
          </a:xfrm>
        </p:spPr>
        <p:txBody>
          <a:bodyPr/>
          <a:lstStyle/>
          <a:p>
            <a:r>
              <a:rPr lang="en-US" smtClean="0"/>
              <a:t>© HSE Public Policy Department</a:t>
            </a: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xmlns="" val="4038101307"/>
              </p:ext>
            </p:extLst>
          </p:nvPr>
        </p:nvGraphicFramePr>
        <p:xfrm>
          <a:off x="374071" y="872836"/>
          <a:ext cx="8659092" cy="5423331"/>
        </p:xfrm>
        <a:graphic>
          <a:graphicData uri="http://schemas.openxmlformats.org/drawingml/2006/table">
            <a:tbl>
              <a:tblPr firstRow="1" bandRow="1">
                <a:tableStyleId>{5940675A-B579-460E-94D1-54222C63F5DA}</a:tableStyleId>
              </a:tblPr>
              <a:tblGrid>
                <a:gridCol w="1528894"/>
                <a:gridCol w="4920916"/>
                <a:gridCol w="1187355"/>
                <a:gridCol w="1021927"/>
              </a:tblGrid>
              <a:tr h="181325">
                <a:tc>
                  <a:txBody>
                    <a:bodyPr/>
                    <a:lstStyle/>
                    <a:p>
                      <a:pPr algn="ctr"/>
                      <a:r>
                        <a:rPr lang="en-US" sz="1600" b="1" dirty="0" smtClean="0"/>
                        <a:t>About WHAT?</a:t>
                      </a:r>
                      <a:endParaRPr lang="ru-RU" sz="1600" b="1" dirty="0"/>
                    </a:p>
                  </a:txBody>
                  <a:tcPr/>
                </a:tc>
                <a:tc>
                  <a:txBody>
                    <a:bodyPr/>
                    <a:lstStyle/>
                    <a:p>
                      <a:pPr algn="ctr"/>
                      <a:r>
                        <a:rPr lang="en-US" sz="1600" b="1" dirty="0" smtClean="0"/>
                        <a:t>WHAT to read?</a:t>
                      </a:r>
                      <a:endParaRPr lang="ru-RU" sz="1600" b="1" dirty="0"/>
                    </a:p>
                  </a:txBody>
                  <a:tcPr/>
                </a:tc>
                <a:tc>
                  <a:txBody>
                    <a:bodyPr/>
                    <a:lstStyle/>
                    <a:p>
                      <a:pPr algn="ctr"/>
                      <a:r>
                        <a:rPr lang="en-US" sz="1600" b="1" dirty="0" smtClean="0"/>
                        <a:t>WHEN to discuss?</a:t>
                      </a:r>
                      <a:endParaRPr lang="ru-RU" sz="1600" b="1" dirty="0"/>
                    </a:p>
                  </a:txBody>
                  <a:tcPr/>
                </a:tc>
                <a:tc>
                  <a:txBody>
                    <a:bodyPr/>
                    <a:lstStyle/>
                    <a:p>
                      <a:pPr algn="ctr"/>
                      <a:r>
                        <a:rPr lang="en-US" sz="1600" b="1" dirty="0" smtClean="0"/>
                        <a:t>WHO speak?</a:t>
                      </a:r>
                      <a:endParaRPr lang="ru-RU" sz="1600" b="1" dirty="0"/>
                    </a:p>
                  </a:txBody>
                  <a:tcPr/>
                </a:tc>
              </a:tr>
              <a:tr h="881811">
                <a:tc>
                  <a:txBody>
                    <a:bodyPr/>
                    <a:lstStyle/>
                    <a:p>
                      <a:r>
                        <a:rPr lang="en-US" sz="1600" b="1" dirty="0" smtClean="0"/>
                        <a:t>Path</a:t>
                      </a:r>
                      <a:r>
                        <a:rPr lang="en-US" sz="1600" b="1" baseline="0" dirty="0" smtClean="0"/>
                        <a:t> dependency framework</a:t>
                      </a:r>
                      <a:endParaRPr lang="ru-R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kern="1200" dirty="0" smtClean="0">
                          <a:solidFill>
                            <a:schemeClr val="tx1"/>
                          </a:solidFill>
                          <a:effectLst/>
                          <a:latin typeface="+mn-lt"/>
                          <a:ea typeface="+mn-ea"/>
                          <a:cs typeface="+mn-cs"/>
                        </a:rPr>
                        <a:t>Paul</a:t>
                      </a:r>
                      <a:r>
                        <a:rPr lang="en-US" sz="1600" b="0" i="1" kern="1200" baseline="0" dirty="0" smtClean="0">
                          <a:solidFill>
                            <a:schemeClr val="tx1"/>
                          </a:solidFill>
                          <a:effectLst/>
                          <a:latin typeface="+mn-lt"/>
                          <a:ea typeface="+mn-ea"/>
                          <a:cs typeface="+mn-cs"/>
                        </a:rPr>
                        <a:t> Pierson “</a:t>
                      </a:r>
                      <a:r>
                        <a:rPr lang="en-US" sz="1600" b="0" i="1" kern="1200" dirty="0" smtClean="0">
                          <a:solidFill>
                            <a:schemeClr val="tx1"/>
                          </a:solidFill>
                          <a:effectLst/>
                          <a:latin typeface="+mn-lt"/>
                          <a:ea typeface="+mn-ea"/>
                          <a:cs typeface="+mn-cs"/>
                        </a:rPr>
                        <a:t>Politics in Time: History, Institutions, and Social Analysis” 2004 </a:t>
                      </a:r>
                    </a:p>
                  </a:txBody>
                  <a:tcPr/>
                </a:tc>
                <a:tc>
                  <a:txBody>
                    <a:bodyPr/>
                    <a:lstStyle/>
                    <a:p>
                      <a:r>
                        <a:rPr lang="en-US" sz="1600" dirty="0" smtClean="0"/>
                        <a:t>January,</a:t>
                      </a:r>
                      <a:r>
                        <a:rPr lang="en-US" sz="1600" baseline="0" dirty="0" smtClean="0"/>
                        <a:t> 26, 2017</a:t>
                      </a:r>
                      <a:endParaRPr lang="ru-RU" sz="1600" dirty="0"/>
                    </a:p>
                  </a:txBody>
                  <a:tcPr/>
                </a:tc>
                <a:tc>
                  <a:txBody>
                    <a:bodyPr/>
                    <a:lstStyle/>
                    <a:p>
                      <a:r>
                        <a:rPr lang="en-US" sz="1600" dirty="0" err="1" smtClean="0"/>
                        <a:t>A.Uldanov</a:t>
                      </a:r>
                      <a:endParaRPr lang="ru-RU" sz="1600" dirty="0"/>
                    </a:p>
                  </a:txBody>
                  <a:tcPr/>
                </a:tc>
              </a:tr>
              <a:tr h="0">
                <a:tc>
                  <a:txBody>
                    <a:bodyPr/>
                    <a:lstStyle/>
                    <a:p>
                      <a:r>
                        <a:rPr lang="en-US" sz="1600" b="1" dirty="0" smtClean="0"/>
                        <a:t>Policy</a:t>
                      </a:r>
                      <a:r>
                        <a:rPr lang="en-US" sz="1600" b="1" baseline="0" dirty="0" smtClean="0"/>
                        <a:t> Paradigms</a:t>
                      </a:r>
                      <a:endParaRPr lang="ru-R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kern="1200" dirty="0" smtClean="0">
                          <a:solidFill>
                            <a:schemeClr val="tx1"/>
                          </a:solidFill>
                          <a:effectLst/>
                          <a:latin typeface="+mn-lt"/>
                          <a:ea typeface="+mn-ea"/>
                          <a:cs typeface="+mn-cs"/>
                        </a:rPr>
                        <a:t>Policy Paradigms in Theory and Practice: Discourses, Ideas and Anomalies in Public Policy Dynamics, 2015</a:t>
                      </a:r>
                      <a:endParaRPr lang="ru-RU" sz="1600" dirty="0"/>
                    </a:p>
                  </a:txBody>
                  <a:tcPr/>
                </a:tc>
                <a:tc>
                  <a:txBody>
                    <a:bodyPr/>
                    <a:lstStyle/>
                    <a:p>
                      <a:r>
                        <a:rPr lang="en-US" sz="1600" dirty="0" smtClean="0"/>
                        <a:t>February, </a:t>
                      </a:r>
                      <a:r>
                        <a:rPr lang="ru-RU" sz="1600" dirty="0" smtClean="0"/>
                        <a:t>16</a:t>
                      </a:r>
                      <a:r>
                        <a:rPr lang="en-US" sz="1600" dirty="0" smtClean="0"/>
                        <a:t>, 2017</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D.Zaytsev</a:t>
                      </a:r>
                      <a:r>
                        <a:rPr lang="en-US" sz="1600" dirty="0" smtClean="0"/>
                        <a:t> </a:t>
                      </a:r>
                      <a:endParaRPr lang="ru-RU" sz="1600" dirty="0" smtClean="0"/>
                    </a:p>
                    <a:p>
                      <a:endParaRPr lang="ru-RU" sz="1600" dirty="0"/>
                    </a:p>
                  </a:txBody>
                  <a:tcPr/>
                </a:tc>
              </a:tr>
              <a:tr h="0">
                <a:tc>
                  <a:txBody>
                    <a:bodyPr/>
                    <a:lstStyle/>
                    <a:p>
                      <a:r>
                        <a:rPr lang="en-US" sz="1600" b="1" dirty="0" smtClean="0"/>
                        <a:t>Policy Capacity &amp; Policy Design</a:t>
                      </a:r>
                      <a:endParaRPr lang="ru-R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smtClean="0"/>
                        <a:t>Anna Schneider,</a:t>
                      </a:r>
                      <a:r>
                        <a:rPr lang="en-US" sz="1600" i="1" baseline="0" dirty="0" smtClean="0"/>
                        <a:t> </a:t>
                      </a:r>
                      <a:r>
                        <a:rPr lang="en-US" sz="1600" i="1" dirty="0" smtClean="0"/>
                        <a:t> Helen Ingram</a:t>
                      </a:r>
                      <a:r>
                        <a:rPr lang="en-US" sz="1600" i="1" baseline="0" dirty="0" smtClean="0"/>
                        <a:t> </a:t>
                      </a:r>
                      <a:r>
                        <a:rPr lang="en-US" sz="1600" i="1" dirty="0" smtClean="0"/>
                        <a:t> “Policy design for democracy”, 1997</a:t>
                      </a:r>
                      <a:endParaRPr lang="ru-RU" sz="1600" i="1" dirty="0"/>
                    </a:p>
                  </a:txBody>
                  <a:tcPr/>
                </a:tc>
                <a:tc>
                  <a:txBody>
                    <a:bodyPr/>
                    <a:lstStyle/>
                    <a:p>
                      <a:r>
                        <a:rPr lang="en-US" sz="1600" dirty="0" smtClean="0"/>
                        <a:t>April, 2017</a:t>
                      </a:r>
                      <a:endParaRPr lang="ru-RU" sz="1600" dirty="0"/>
                    </a:p>
                  </a:txBody>
                  <a:tcPr/>
                </a:tc>
                <a:tc>
                  <a:txBody>
                    <a:bodyPr/>
                    <a:lstStyle/>
                    <a:p>
                      <a:endParaRPr lang="ru-RU" sz="1600" dirty="0"/>
                    </a:p>
                  </a:txBody>
                  <a:tcPr/>
                </a:tc>
              </a:tr>
              <a:tr h="0">
                <a:tc>
                  <a:txBody>
                    <a:bodyPr/>
                    <a:lstStyle/>
                    <a:p>
                      <a:r>
                        <a:rPr lang="en-US" sz="1600" b="1" dirty="0" smtClean="0"/>
                        <a:t>Theory of Publics</a:t>
                      </a:r>
                      <a:endParaRPr lang="ru-RU" sz="1600" b="1" dirty="0"/>
                    </a:p>
                  </a:txBody>
                  <a:tcPr/>
                </a:tc>
                <a:tc>
                  <a:txBody>
                    <a:bodyPr/>
                    <a:lstStyle/>
                    <a:p>
                      <a:pPr fontAlgn="t"/>
                      <a:r>
                        <a:rPr lang="en-US" sz="1600" b="0" i="1" dirty="0" smtClean="0">
                          <a:effectLst/>
                        </a:rPr>
                        <a:t> </a:t>
                      </a:r>
                      <a:r>
                        <a:rPr lang="en-US" sz="1600" b="0" i="1" u="none" strike="noStrike" kern="1200" dirty="0" smtClean="0">
                          <a:solidFill>
                            <a:schemeClr val="tx1"/>
                          </a:solidFill>
                          <a:effectLst/>
                          <a:latin typeface="+mn-lt"/>
                          <a:ea typeface="+mn-ea"/>
                          <a:cs typeface="+mn-cs"/>
                        </a:rPr>
                        <a:t>Tina </a:t>
                      </a:r>
                      <a:r>
                        <a:rPr lang="en-US" sz="1600" b="0" i="1" u="none" strike="noStrike" kern="1200" dirty="0" err="1" smtClean="0">
                          <a:solidFill>
                            <a:schemeClr val="tx1"/>
                          </a:solidFill>
                          <a:effectLst/>
                          <a:latin typeface="+mn-lt"/>
                          <a:ea typeface="+mn-ea"/>
                          <a:cs typeface="+mn-cs"/>
                        </a:rPr>
                        <a:t>Nabatchi</a:t>
                      </a:r>
                      <a:r>
                        <a:rPr lang="en-US" sz="1600" b="0" i="1" u="none" strike="noStrike" kern="1200" dirty="0" smtClean="0">
                          <a:solidFill>
                            <a:schemeClr val="tx1"/>
                          </a:solidFill>
                          <a:effectLst/>
                          <a:latin typeface="+mn-lt"/>
                          <a:ea typeface="+mn-ea"/>
                          <a:cs typeface="+mn-cs"/>
                        </a:rPr>
                        <a:t>,</a:t>
                      </a:r>
                      <a:r>
                        <a:rPr lang="en-US" sz="1600" b="0" i="1" kern="1200" dirty="0" smtClean="0">
                          <a:solidFill>
                            <a:schemeClr val="tx1"/>
                          </a:solidFill>
                          <a:effectLst/>
                          <a:latin typeface="+mn-lt"/>
                          <a:ea typeface="+mn-ea"/>
                          <a:cs typeface="+mn-cs"/>
                        </a:rPr>
                        <a:t> </a:t>
                      </a:r>
                      <a:r>
                        <a:rPr lang="en-US" sz="1600" b="0" i="1" u="none" strike="noStrike" kern="1200" dirty="0" smtClean="0">
                          <a:solidFill>
                            <a:schemeClr val="tx1"/>
                          </a:solidFill>
                          <a:effectLst/>
                          <a:latin typeface="+mn-lt"/>
                          <a:ea typeface="+mn-ea"/>
                          <a:cs typeface="+mn-cs"/>
                        </a:rPr>
                        <a:t>Matt </a:t>
                      </a:r>
                      <a:r>
                        <a:rPr lang="en-US" sz="1600" b="0" i="1" u="none" strike="noStrike" kern="1200" dirty="0" err="1" smtClean="0">
                          <a:solidFill>
                            <a:schemeClr val="tx1"/>
                          </a:solidFill>
                          <a:effectLst/>
                          <a:latin typeface="+mn-lt"/>
                          <a:ea typeface="+mn-ea"/>
                          <a:cs typeface="+mn-cs"/>
                        </a:rPr>
                        <a:t>Leighninger</a:t>
                      </a:r>
                      <a:r>
                        <a:rPr lang="en-US" sz="1600" b="0" i="1" u="none" strike="noStrike" kern="1200" dirty="0" smtClean="0">
                          <a:solidFill>
                            <a:schemeClr val="tx1"/>
                          </a:solidFill>
                          <a:effectLst/>
                          <a:latin typeface="+mn-lt"/>
                          <a:ea typeface="+mn-ea"/>
                          <a:cs typeface="+mn-cs"/>
                        </a:rPr>
                        <a:t> “</a:t>
                      </a:r>
                      <a:r>
                        <a:rPr lang="en-US" sz="1600" b="0" i="1" dirty="0" smtClean="0">
                          <a:effectLst/>
                        </a:rPr>
                        <a:t>Public </a:t>
                      </a:r>
                      <a:r>
                        <a:rPr lang="en-US" sz="1600" b="0" i="1" dirty="0">
                          <a:effectLst/>
                        </a:rPr>
                        <a:t>Participation for </a:t>
                      </a:r>
                      <a:r>
                        <a:rPr lang="en-US" sz="1600" b="0" i="1" dirty="0" smtClean="0">
                          <a:effectLst/>
                        </a:rPr>
                        <a:t>  </a:t>
                      </a:r>
                    </a:p>
                    <a:p>
                      <a:pPr fontAlgn="t"/>
                      <a:r>
                        <a:rPr lang="en-US" sz="1600" b="0" i="1" dirty="0" smtClean="0">
                          <a:effectLst/>
                        </a:rPr>
                        <a:t> 21st </a:t>
                      </a:r>
                      <a:r>
                        <a:rPr lang="en-US" sz="1600" b="0" i="1" dirty="0">
                          <a:effectLst/>
                        </a:rPr>
                        <a:t>Century </a:t>
                      </a:r>
                      <a:r>
                        <a:rPr lang="en-US" sz="1600" b="0" i="1" dirty="0" smtClean="0">
                          <a:effectLst/>
                        </a:rPr>
                        <a:t>Democracy”, 2015</a:t>
                      </a:r>
                      <a:endParaRPr lang="en-US" sz="1600" b="0" i="1" dirty="0">
                        <a:effectLst/>
                      </a:endParaRPr>
                    </a:p>
                  </a:txBody>
                  <a:tcPr marL="0" marR="0" marT="0" marB="0"/>
                </a:tc>
                <a:tc>
                  <a:txBody>
                    <a:bodyPr/>
                    <a:lstStyle/>
                    <a:p>
                      <a:r>
                        <a:rPr lang="en-US" sz="1600" dirty="0" smtClean="0"/>
                        <a:t>June, 2017</a:t>
                      </a:r>
                      <a:endParaRPr lang="ru-RU" sz="1600" dirty="0"/>
                    </a:p>
                  </a:txBody>
                  <a:tcPr/>
                </a:tc>
                <a:tc>
                  <a:txBody>
                    <a:bodyPr/>
                    <a:lstStyle/>
                    <a:p>
                      <a:endParaRPr lang="ru-RU" sz="1600" dirty="0"/>
                    </a:p>
                  </a:txBody>
                  <a:tcPr/>
                </a:tc>
              </a:tr>
              <a:tr h="0">
                <a:tc>
                  <a:txBody>
                    <a:bodyPr/>
                    <a:lstStyle/>
                    <a:p>
                      <a:r>
                        <a:rPr lang="en-US" sz="1600" b="1" dirty="0" smtClean="0"/>
                        <a:t>Policy Advisors Theories</a:t>
                      </a:r>
                      <a:endParaRPr lang="ru-R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i="1" dirty="0" smtClean="0"/>
                        <a:t>?</a:t>
                      </a:r>
                      <a:endParaRPr lang="ru-RU" sz="1600" b="0" i="1" dirty="0"/>
                    </a:p>
                  </a:txBody>
                  <a:tcPr/>
                </a:tc>
                <a:tc>
                  <a:txBody>
                    <a:bodyPr/>
                    <a:lstStyle/>
                    <a:p>
                      <a:r>
                        <a:rPr lang="en-US" sz="1600" dirty="0" smtClean="0"/>
                        <a:t>October, 2017</a:t>
                      </a:r>
                      <a:endParaRPr lang="ru-RU" sz="1600" dirty="0"/>
                    </a:p>
                  </a:txBody>
                  <a:tcPr/>
                </a:tc>
                <a:tc>
                  <a:txBody>
                    <a:bodyPr/>
                    <a:lstStyle/>
                    <a:p>
                      <a:endParaRPr lang="ru-RU" sz="1600" dirty="0"/>
                    </a:p>
                  </a:txBody>
                  <a:tcPr/>
                </a:tc>
              </a:tr>
              <a:tr h="0">
                <a:tc>
                  <a:txBody>
                    <a:bodyPr/>
                    <a:lstStyle/>
                    <a:p>
                      <a:r>
                        <a:rPr lang="en-US" sz="1600" b="1" dirty="0" smtClean="0"/>
                        <a:t>Governance Theories</a:t>
                      </a:r>
                      <a:endParaRPr lang="ru-RU" sz="1600" b="1" dirty="0"/>
                    </a:p>
                  </a:txBody>
                  <a:tcPr/>
                </a:tc>
                <a:tc>
                  <a:txBody>
                    <a:bodyPr/>
                    <a:lstStyle/>
                    <a:p>
                      <a:pPr fontAlgn="t"/>
                      <a:r>
                        <a:rPr lang="en-US" sz="1600" b="0" i="1" kern="1200" dirty="0" smtClean="0">
                          <a:solidFill>
                            <a:schemeClr val="tx1"/>
                          </a:solidFill>
                          <a:effectLst/>
                          <a:latin typeface="+mn-lt"/>
                          <a:ea typeface="+mn-ea"/>
                          <a:cs typeface="+mn-cs"/>
                        </a:rPr>
                        <a:t>  </a:t>
                      </a:r>
                      <a:r>
                        <a:rPr lang="en-US" sz="1600" b="0" i="1" kern="1200" dirty="0" err="1" smtClean="0">
                          <a:solidFill>
                            <a:schemeClr val="tx1"/>
                          </a:solidFill>
                          <a:effectLst/>
                          <a:latin typeface="+mn-lt"/>
                          <a:ea typeface="+mn-ea"/>
                          <a:cs typeface="+mn-cs"/>
                        </a:rPr>
                        <a:t>Jomo</a:t>
                      </a:r>
                      <a:r>
                        <a:rPr lang="en-US" sz="1600" b="0" i="1" kern="1200" dirty="0" smtClean="0">
                          <a:solidFill>
                            <a:schemeClr val="tx1"/>
                          </a:solidFill>
                          <a:effectLst/>
                          <a:latin typeface="+mn-lt"/>
                          <a:ea typeface="+mn-ea"/>
                          <a:cs typeface="+mn-cs"/>
                        </a:rPr>
                        <a:t> Kwame </a:t>
                      </a:r>
                      <a:r>
                        <a:rPr lang="en-US" sz="1600" b="0" i="1" kern="1200" dirty="0" err="1" smtClean="0">
                          <a:solidFill>
                            <a:schemeClr val="tx1"/>
                          </a:solidFill>
                          <a:effectLst/>
                          <a:latin typeface="+mn-lt"/>
                          <a:ea typeface="+mn-ea"/>
                          <a:cs typeface="+mn-cs"/>
                        </a:rPr>
                        <a:t>Sundaram</a:t>
                      </a:r>
                      <a:r>
                        <a:rPr lang="en-US" sz="1600" b="0" i="1" kern="1200" dirty="0" smtClean="0">
                          <a:solidFill>
                            <a:schemeClr val="tx1"/>
                          </a:solidFill>
                          <a:effectLst/>
                          <a:latin typeface="+mn-lt"/>
                          <a:ea typeface="+mn-ea"/>
                          <a:cs typeface="+mn-cs"/>
                        </a:rPr>
                        <a:t>, </a:t>
                      </a:r>
                      <a:r>
                        <a:rPr lang="en-US" sz="1600" b="0" i="1" kern="1200" dirty="0" err="1" smtClean="0">
                          <a:solidFill>
                            <a:schemeClr val="tx1"/>
                          </a:solidFill>
                          <a:effectLst/>
                          <a:latin typeface="+mn-lt"/>
                          <a:ea typeface="+mn-ea"/>
                          <a:cs typeface="+mn-cs"/>
                        </a:rPr>
                        <a:t>Anis</a:t>
                      </a:r>
                      <a:r>
                        <a:rPr lang="en-US" sz="1600" b="0" i="1" kern="1200" dirty="0" smtClean="0">
                          <a:solidFill>
                            <a:schemeClr val="tx1"/>
                          </a:solidFill>
                          <a:effectLst/>
                          <a:latin typeface="+mn-lt"/>
                          <a:ea typeface="+mn-ea"/>
                          <a:cs typeface="+mn-cs"/>
                        </a:rPr>
                        <a:t> Chowdhury “</a:t>
                      </a:r>
                      <a:r>
                        <a:rPr lang="en-US" sz="1600" b="0" i="1" dirty="0" smtClean="0">
                          <a:effectLst/>
                        </a:rPr>
                        <a:t>Is </a:t>
                      </a:r>
                      <a:r>
                        <a:rPr lang="en-US" sz="1600" b="0" i="1" dirty="0">
                          <a:effectLst/>
                        </a:rPr>
                        <a:t>Good </a:t>
                      </a:r>
                      <a:r>
                        <a:rPr lang="en-US" sz="1600" b="0" i="1" dirty="0" smtClean="0">
                          <a:effectLst/>
                        </a:rPr>
                        <a:t>   </a:t>
                      </a:r>
                    </a:p>
                    <a:p>
                      <a:pPr fontAlgn="t"/>
                      <a:r>
                        <a:rPr lang="en-US" sz="1600" b="0" i="1" dirty="0" smtClean="0">
                          <a:effectLst/>
                        </a:rPr>
                        <a:t> </a:t>
                      </a:r>
                      <a:r>
                        <a:rPr lang="en-US" sz="1600" b="0" i="1" baseline="0" dirty="0" smtClean="0">
                          <a:effectLst/>
                        </a:rPr>
                        <a:t> </a:t>
                      </a:r>
                      <a:r>
                        <a:rPr lang="en-US" sz="1600" b="0" i="1" dirty="0" smtClean="0">
                          <a:effectLst/>
                        </a:rPr>
                        <a:t>Governance </a:t>
                      </a:r>
                      <a:r>
                        <a:rPr lang="en-US" sz="1600" b="0" i="1" dirty="0">
                          <a:effectLst/>
                        </a:rPr>
                        <a:t>Good for Development</a:t>
                      </a:r>
                      <a:r>
                        <a:rPr lang="en-US" sz="1600" b="0" i="1" dirty="0" smtClean="0">
                          <a:effectLst/>
                        </a:rPr>
                        <a:t>?”,</a:t>
                      </a:r>
                      <a:r>
                        <a:rPr lang="en-US" sz="1600" b="0" i="1" baseline="0" dirty="0" smtClean="0">
                          <a:effectLst/>
                        </a:rPr>
                        <a:t> 2012</a:t>
                      </a:r>
                      <a:endParaRPr lang="en-US" sz="1600" b="0" i="1" dirty="0">
                        <a:effectLst/>
                      </a:endParaRPr>
                    </a:p>
                  </a:txBody>
                  <a:tcPr marL="0" marR="0" marT="0" marB="0"/>
                </a:tc>
                <a:tc>
                  <a:txBody>
                    <a:bodyPr/>
                    <a:lstStyle/>
                    <a:p>
                      <a:r>
                        <a:rPr lang="en-US" sz="1600" dirty="0" smtClean="0"/>
                        <a:t>November, 2017</a:t>
                      </a:r>
                      <a:endParaRPr lang="ru-RU" sz="1600" dirty="0"/>
                    </a:p>
                  </a:txBody>
                  <a:tcPr/>
                </a:tc>
                <a:tc>
                  <a:txBody>
                    <a:bodyPr/>
                    <a:lstStyle/>
                    <a:p>
                      <a:endParaRPr lang="ru-RU" sz="1600" dirty="0"/>
                    </a:p>
                  </a:txBody>
                  <a:tcPr/>
                </a:tc>
              </a:tr>
              <a:tr h="0">
                <a:tc>
                  <a:txBody>
                    <a:bodyPr/>
                    <a:lstStyle/>
                    <a:p>
                      <a:r>
                        <a:rPr lang="en-US" sz="1600" b="1" dirty="0" smtClean="0"/>
                        <a:t>Global Governance Theories</a:t>
                      </a:r>
                      <a:endParaRPr lang="ru-RU"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kern="1200" dirty="0" smtClean="0">
                          <a:solidFill>
                            <a:schemeClr val="tx1"/>
                          </a:solidFill>
                          <a:effectLst/>
                          <a:latin typeface="+mn-lt"/>
                          <a:ea typeface="+mn-ea"/>
                          <a:cs typeface="+mn-cs"/>
                        </a:rPr>
                        <a:t>Dries Lesage, Pierre </a:t>
                      </a:r>
                      <a:r>
                        <a:rPr lang="en-US" sz="1600" b="0" i="1" kern="1200" dirty="0" err="1" smtClean="0">
                          <a:solidFill>
                            <a:schemeClr val="tx1"/>
                          </a:solidFill>
                          <a:effectLst/>
                          <a:latin typeface="+mn-lt"/>
                          <a:ea typeface="+mn-ea"/>
                          <a:cs typeface="+mn-cs"/>
                        </a:rPr>
                        <a:t>Vercauteren</a:t>
                      </a:r>
                      <a:r>
                        <a:rPr lang="en-US" sz="1600" b="0" i="1" kern="1200" dirty="0" smtClean="0">
                          <a:solidFill>
                            <a:schemeClr val="tx1"/>
                          </a:solidFill>
                          <a:effectLst/>
                          <a:latin typeface="+mn-lt"/>
                          <a:ea typeface="+mn-ea"/>
                          <a:cs typeface="+mn-cs"/>
                        </a:rPr>
                        <a:t> “Contemporary Global Governance: </a:t>
                      </a:r>
                      <a:r>
                        <a:rPr lang="en-US" sz="1600" b="0" i="1" kern="1200" dirty="0" err="1" smtClean="0">
                          <a:solidFill>
                            <a:schemeClr val="tx1"/>
                          </a:solidFill>
                          <a:effectLst/>
                          <a:latin typeface="+mn-lt"/>
                          <a:ea typeface="+mn-ea"/>
                          <a:cs typeface="+mn-cs"/>
                        </a:rPr>
                        <a:t>Multipolarity</a:t>
                      </a:r>
                      <a:r>
                        <a:rPr lang="en-US" sz="1600" b="0" i="1" kern="1200" dirty="0" smtClean="0">
                          <a:solidFill>
                            <a:schemeClr val="tx1"/>
                          </a:solidFill>
                          <a:effectLst/>
                          <a:latin typeface="+mn-lt"/>
                          <a:ea typeface="+mn-ea"/>
                          <a:cs typeface="+mn-cs"/>
                        </a:rPr>
                        <a:t> Vs New Discourses on Global Governance”, 2009</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0" i="1" dirty="0"/>
                    </a:p>
                  </a:txBody>
                  <a:tcPr/>
                </a:tc>
                <a:tc>
                  <a:txBody>
                    <a:bodyPr/>
                    <a:lstStyle/>
                    <a:p>
                      <a:r>
                        <a:rPr lang="en-US" sz="1600" dirty="0" smtClean="0"/>
                        <a:t>December, 2017</a:t>
                      </a:r>
                      <a:endParaRPr lang="ru-RU" sz="1600" dirty="0"/>
                    </a:p>
                  </a:txBody>
                  <a:tcPr/>
                </a:tc>
                <a:tc>
                  <a:txBody>
                    <a:bodyPr/>
                    <a:lstStyle/>
                    <a:p>
                      <a:endParaRPr lang="ru-RU" sz="1600" dirty="0"/>
                    </a:p>
                  </a:txBody>
                  <a:tcPr/>
                </a:tc>
              </a:tr>
            </a:tbl>
          </a:graphicData>
        </a:graphic>
      </p:graphicFrame>
    </p:spTree>
    <p:extLst>
      <p:ext uri="{BB962C8B-B14F-4D97-AF65-F5344CB8AC3E}">
        <p14:creationId xmlns:p14="http://schemas.microsoft.com/office/powerpoint/2010/main" xmlns="" val="1857271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2"/>
          </p:nvPr>
        </p:nvSpPr>
        <p:spPr/>
        <p:txBody>
          <a:bodyPr/>
          <a:lstStyle/>
          <a:p>
            <a:r>
              <a:rPr lang="en-US" smtClean="0"/>
              <a:t>© HSE Public Policy Department</a:t>
            </a:r>
            <a:endParaRPr lang="ru-RU"/>
          </a:p>
        </p:txBody>
      </p:sp>
      <p:pic>
        <p:nvPicPr>
          <p:cNvPr id="1026" name="Picture 2" descr="https://www.hse.ru/data/2015/01/23/1105533856/Research%20clusters.JPG"/>
          <p:cNvPicPr>
            <a:picLocks noChangeAspect="1" noChangeArrowheads="1"/>
          </p:cNvPicPr>
          <p:nvPr/>
        </p:nvPicPr>
        <p:blipFill>
          <a:blip r:embed="rId2"/>
          <a:srcRect/>
          <a:stretch>
            <a:fillRect/>
          </a:stretch>
        </p:blipFill>
        <p:spPr bwMode="auto">
          <a:xfrm>
            <a:off x="245660" y="472431"/>
            <a:ext cx="8567345" cy="6309369"/>
          </a:xfrm>
          <a:prstGeom prst="rect">
            <a:avLst/>
          </a:prstGeom>
          <a:noFill/>
        </p:spPr>
      </p:pic>
      <p:sp>
        <p:nvSpPr>
          <p:cNvPr id="6" name="Заголовок 1"/>
          <p:cNvSpPr>
            <a:spLocks noGrp="1"/>
          </p:cNvSpPr>
          <p:nvPr>
            <p:ph type="title"/>
          </p:nvPr>
        </p:nvSpPr>
        <p:spPr>
          <a:xfrm>
            <a:off x="374071" y="145473"/>
            <a:ext cx="8478983" cy="727363"/>
          </a:xfrm>
        </p:spPr>
        <p:txBody>
          <a:bodyPr/>
          <a:lstStyle/>
          <a:p>
            <a:r>
              <a:rPr lang="en-US" sz="6000" dirty="0" smtClean="0"/>
              <a:t>Plans (…)</a:t>
            </a:r>
            <a:endParaRPr lang="ru-RU" sz="6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TM01859868[[fn=Термический]]</Template>
  <TotalTime>4834</TotalTime>
  <Words>568</Words>
  <Application>Microsoft Office PowerPoint</Application>
  <PresentationFormat>Экран (4:3)</PresentationFormat>
  <Paragraphs>70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Thermal</vt:lpstr>
      <vt:lpstr>Round Table on Public Policy: Introduction</vt:lpstr>
      <vt:lpstr>Challenge</vt:lpstr>
      <vt:lpstr>Response</vt:lpstr>
      <vt:lpstr>Goals</vt:lpstr>
      <vt:lpstr>Plans (2016)</vt:lpstr>
      <vt:lpstr>Plans (2017)</vt:lpstr>
      <vt:lpstr>Plans (…)</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Art</cp:lastModifiedBy>
  <cp:revision>173</cp:revision>
  <dcterms:created xsi:type="dcterms:W3CDTF">2010-09-30T07:07:58Z</dcterms:created>
  <dcterms:modified xsi:type="dcterms:W3CDTF">2016-05-04T15:28:36Z</dcterms:modified>
</cp:coreProperties>
</file>