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9" r:id="rId4"/>
    <p:sldId id="266" r:id="rId5"/>
    <p:sldId id="273" r:id="rId6"/>
    <p:sldId id="258" r:id="rId7"/>
    <p:sldId id="274" r:id="rId8"/>
    <p:sldId id="260" r:id="rId9"/>
    <p:sldId id="261" r:id="rId10"/>
    <p:sldId id="262" r:id="rId11"/>
    <p:sldId id="263" r:id="rId12"/>
    <p:sldId id="267" r:id="rId13"/>
    <p:sldId id="271" r:id="rId14"/>
    <p:sldId id="269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68" y="-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charset="0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D339-AF81-42F1-BC2C-C6C9F536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DA8B-0808-40B5-8FA0-CCDD8DF9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200E-D529-425D-B392-B27BAA45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7A36-0CE5-4783-94D1-56D54F0A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981B-2382-4959-B7D7-8971BD53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CD77-4574-4BAE-93CA-ABA8FF26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924-79D2-429A-A38B-CF443C9B7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C915-7B58-476C-A20A-86693C436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11C1-5481-4628-B942-B8AD6683C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6AEC-4FEB-4974-8A78-B42CEA525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CCE7-E3EE-4BAF-9662-4EDF8A6D3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8725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06/16/14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ru-RU"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8725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B5E5CC-CE12-4E26-A53E-F8ED43B8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ysklandadm\Documents\HSE\Advertisement\CSR_student%20video.mp4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terMA_CompSoc@hse.ru" TargetMode="Externa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ysklandadm\Documents\HSE\Advertisement\mini%20LCSR%20video%20rus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1908175"/>
            <a:ext cx="77724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66"/>
                </a:solidFill>
                <a:latin typeface="Myriad Pro Semibold" pitchFamily="1" charset="0"/>
              </a:rPr>
              <a:t/>
            </a:r>
            <a:br>
              <a:rPr lang="ru-RU" sz="2800">
                <a:solidFill>
                  <a:srgbClr val="000066"/>
                </a:solidFill>
                <a:latin typeface="Myriad Pro Semibold" pitchFamily="1" charset="0"/>
              </a:rPr>
            </a:br>
            <a:r>
              <a:rPr lang="ru-RU" sz="3200">
                <a:solidFill>
                  <a:srgbClr val="000066"/>
                </a:solidFill>
                <a:latin typeface="Myriad Pro Semibold" pitchFamily="1" charset="0"/>
              </a:rPr>
              <a:t>International Master in</a:t>
            </a:r>
            <a:br>
              <a:rPr lang="ru-RU" sz="3200">
                <a:solidFill>
                  <a:srgbClr val="000066"/>
                </a:solidFill>
                <a:latin typeface="Myriad Pro Semibold" pitchFamily="1" charset="0"/>
              </a:rPr>
            </a:br>
            <a:r>
              <a:rPr lang="ru-RU" sz="3200">
                <a:solidFill>
                  <a:srgbClr val="000066"/>
                </a:solidFill>
                <a:latin typeface="Myriad Pro Semibold" pitchFamily="1" charset="0"/>
              </a:rPr>
              <a:t/>
            </a:r>
            <a:br>
              <a:rPr lang="ru-RU" sz="3200">
                <a:solidFill>
                  <a:srgbClr val="000066"/>
                </a:solidFill>
                <a:latin typeface="Myriad Pro Semibold" pitchFamily="1" charset="0"/>
              </a:rPr>
            </a:br>
            <a:r>
              <a:rPr lang="ru-RU" sz="3200">
                <a:solidFill>
                  <a:srgbClr val="000066"/>
                </a:solidFill>
                <a:latin typeface="Myriad Pro Semibold" pitchFamily="1" charset="0"/>
              </a:rPr>
              <a:t>COMPARATIVE SOCIAL RESEARCH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4706938"/>
            <a:ext cx="64008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66"/>
                </a:solidFill>
                <a:latin typeface="Myriad Pro" pitchFamily="1" charset="0"/>
              </a:rPr>
              <a:t>Dr. Christian </a:t>
            </a:r>
            <a:r>
              <a:rPr lang="en-US" sz="2000" dirty="0" err="1">
                <a:solidFill>
                  <a:srgbClr val="000066"/>
                </a:solidFill>
                <a:latin typeface="Myriad Pro" pitchFamily="1" charset="0"/>
              </a:rPr>
              <a:t>Fröhlich</a:t>
            </a:r>
            <a:endParaRPr lang="en-US" sz="2000" dirty="0">
              <a:solidFill>
                <a:srgbClr val="000066"/>
              </a:solidFill>
              <a:latin typeface="Myriad Pro" pitchFamily="1" charset="0"/>
            </a:endParaRP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v-SE" sz="1400" dirty="0" smtClean="0">
                <a:solidFill>
                  <a:srgbClr val="000066"/>
                </a:solidFill>
                <a:latin typeface="Myriad Pro" pitchFamily="1" charset="0"/>
              </a:rPr>
              <a:t>Assistant Professor</a:t>
            </a: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v-SE" sz="1400" dirty="0" smtClean="0">
                <a:solidFill>
                  <a:srgbClr val="000066"/>
                </a:solidFill>
                <a:latin typeface="Myriad Pro" pitchFamily="1" charset="0"/>
              </a:rPr>
              <a:t>Department of </a:t>
            </a:r>
            <a:r>
              <a:rPr lang="sv-SE" sz="1400" dirty="0" err="1" smtClean="0">
                <a:solidFill>
                  <a:srgbClr val="000066"/>
                </a:solidFill>
                <a:latin typeface="Myriad Pro" pitchFamily="1" charset="0"/>
              </a:rPr>
              <a:t>Sociology</a:t>
            </a:r>
            <a:r>
              <a:rPr lang="en-US" sz="1400" dirty="0" smtClean="0">
                <a:solidFill>
                  <a:srgbClr val="000066"/>
                </a:solidFill>
                <a:latin typeface="Myriad Pro" pitchFamily="1" charset="0"/>
              </a:rPr>
              <a:t>, Faculty </a:t>
            </a:r>
            <a:r>
              <a:rPr lang="en-US" sz="1400" dirty="0">
                <a:solidFill>
                  <a:srgbClr val="000066"/>
                </a:solidFill>
                <a:latin typeface="Myriad Pro" pitchFamily="1" charset="0"/>
              </a:rPr>
              <a:t>of Social Sciences</a:t>
            </a:r>
          </a:p>
          <a:p>
            <a:pPr algn="ctr">
              <a:spcBef>
                <a:spcPts val="3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66"/>
              </a:solidFill>
              <a:latin typeface="Myriad Pro" pitchFamily="1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sv-S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  <a:p>
            <a:pPr algn="ctr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>
                <a:solidFill>
                  <a:srgbClr val="FFFFFF"/>
                </a:solidFill>
              </a:rPr>
              <a:t>www.hse.ru</a:t>
            </a:r>
            <a:r>
              <a:rPr lang="ru-RU" sz="8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FFFFFF"/>
                </a:solidFill>
                <a:latin typeface="Myriad Pro" pitchFamily="1" charset="0"/>
              </a:rPr>
              <a:t>International pool of lecturers</a:t>
            </a:r>
            <a:r>
              <a:rPr lang="en-US" sz="2800">
                <a:solidFill>
                  <a:srgbClr val="FFFFFF"/>
                </a:solidFill>
                <a:latin typeface="Myriad Pro" pitchFamily="1" charset="0"/>
              </a:rPr>
              <a:t> (2015-2016)</a:t>
            </a:r>
            <a:endParaRPr lang="ru-RU" sz="2800">
              <a:solidFill>
                <a:srgbClr val="FFFFFF"/>
              </a:solidFill>
              <a:latin typeface="Myriad Pro" pitchFamily="1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1484313"/>
            <a:ext cx="83724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4163" indent="-284163" algn="just"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1600" b="1">
                <a:solidFill>
                  <a:srgbClr val="000000"/>
                </a:solidFill>
              </a:rPr>
              <a:t>NRU-HSE: </a:t>
            </a:r>
            <a:r>
              <a:rPr lang="en-US" sz="1600">
                <a:solidFill>
                  <a:srgbClr val="000000"/>
                </a:solidFill>
              </a:rPr>
              <a:t>Chares Demetriu, Tatiana Karabchuk, Anna Nemirovskaya, Eduard Ponarin, Lili Di Puppo, Kyungmin Baek, Ruben Flores, Christian Fröhlich</a:t>
            </a:r>
          </a:p>
          <a:p>
            <a:pPr marL="284163" indent="-284163" algn="just">
              <a:buFont typeface="Arial" pitchFamily="34" charset="0"/>
              <a:buNone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323850" y="3860800"/>
            <a:ext cx="864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LCSR network guest lecturers</a:t>
            </a:r>
            <a:r>
              <a:rPr lang="en-US" sz="1600">
                <a:solidFill>
                  <a:srgbClr val="000000"/>
                </a:solidFill>
              </a:rPr>
              <a:t>: Joshua Dubrow (Polish Academy of Sciences, IFiS-PAN), Malgorzata Mikucka (Ceps/Instead, Esch-sur-Alzette, Luxemburg), Francesco Saraccino (STATEC Luxemburg), Peter Schmidt (University of Giessen)</a:t>
            </a:r>
            <a:r>
              <a:rPr lang="ru-RU" sz="160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Christian Welzel (Leuphana University Lueneburg)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9" name="Изображение 2"/>
          <p:cNvPicPr>
            <a:picLocks noChangeAspect="1"/>
          </p:cNvPicPr>
          <p:nvPr/>
        </p:nvPicPr>
        <p:blipFill>
          <a:blip r:embed="rId4"/>
          <a:srcRect l="23370" t="14101" r="10762" b="13995"/>
          <a:stretch>
            <a:fillRect/>
          </a:stretch>
        </p:blipFill>
        <p:spPr bwMode="auto">
          <a:xfrm>
            <a:off x="642910" y="2214554"/>
            <a:ext cx="9937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Изображение 3"/>
          <p:cNvPicPr>
            <a:picLocks noChangeAspect="1"/>
          </p:cNvPicPr>
          <p:nvPr/>
        </p:nvPicPr>
        <p:blipFill>
          <a:blip r:embed="rId5"/>
          <a:srcRect l="1868" t="2132" r="2502" b="3137"/>
          <a:stretch>
            <a:fillRect/>
          </a:stretch>
        </p:blipFill>
        <p:spPr bwMode="auto">
          <a:xfrm>
            <a:off x="1714480" y="2214554"/>
            <a:ext cx="12366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Изображение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214554"/>
            <a:ext cx="966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Изображение 8"/>
          <p:cNvPicPr>
            <a:picLocks noChangeAspect="1"/>
          </p:cNvPicPr>
          <p:nvPr/>
        </p:nvPicPr>
        <p:blipFill>
          <a:blip r:embed="rId7"/>
          <a:srcRect l="16371" t="11905" r="8444" b="6616"/>
          <a:stretch>
            <a:fillRect/>
          </a:stretch>
        </p:blipFill>
        <p:spPr bwMode="auto">
          <a:xfrm>
            <a:off x="3984625" y="4924425"/>
            <a:ext cx="12239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Изображение 9"/>
          <p:cNvPicPr>
            <a:picLocks noChangeAspect="1"/>
          </p:cNvPicPr>
          <p:nvPr/>
        </p:nvPicPr>
        <p:blipFill>
          <a:blip r:embed="rId8"/>
          <a:srcRect l="28693" r="18581" b="2269"/>
          <a:stretch>
            <a:fillRect/>
          </a:stretch>
        </p:blipFill>
        <p:spPr bwMode="auto">
          <a:xfrm>
            <a:off x="611188" y="4941888"/>
            <a:ext cx="11572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Изображение 10" descr="1358581403 (1).jpg"/>
          <p:cNvPicPr>
            <a:picLocks noChangeAspect="1"/>
          </p:cNvPicPr>
          <p:nvPr/>
        </p:nvPicPr>
        <p:blipFill>
          <a:blip r:embed="rId9"/>
          <a:srcRect l="5164" t="5203" r="4466"/>
          <a:stretch>
            <a:fillRect/>
          </a:stretch>
        </p:blipFill>
        <p:spPr bwMode="auto">
          <a:xfrm>
            <a:off x="2190750" y="4941888"/>
            <a:ext cx="1371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Изображение 11"/>
          <p:cNvPicPr>
            <a:picLocks noChangeAspect="1"/>
          </p:cNvPicPr>
          <p:nvPr/>
        </p:nvPicPr>
        <p:blipFill>
          <a:blip r:embed="rId10"/>
          <a:srcRect l="8549" t="4938" b="-2"/>
          <a:stretch>
            <a:fillRect/>
          </a:stretch>
        </p:blipFill>
        <p:spPr bwMode="auto">
          <a:xfrm>
            <a:off x="5629275" y="4941888"/>
            <a:ext cx="13303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Изображение 12"/>
          <p:cNvPicPr>
            <a:picLocks noChangeAspect="1"/>
          </p:cNvPicPr>
          <p:nvPr/>
        </p:nvPicPr>
        <p:blipFill>
          <a:blip r:embed="rId11"/>
          <a:srcRect l="28366" t="6773" r="33714" b="29520"/>
          <a:stretch>
            <a:fillRect/>
          </a:stretch>
        </p:blipFill>
        <p:spPr bwMode="auto">
          <a:xfrm>
            <a:off x="7380288" y="4941888"/>
            <a:ext cx="1219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Изображение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496" y="2214554"/>
            <a:ext cx="1346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1" descr="C:\Users\Tysklandadm\Pictures\Passfotos\Portrait_Froehlich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2214554"/>
            <a:ext cx="11430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3" descr="https://lh3.googleusercontent.com/-oDYBnOucIm8/AAAAAAAAAAI/AAAAAAAAAB4/TZsi750uSZU/s120-c/phot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57818" y="2214554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AutoShape 25" descr="mailbox://C:/Users/Tysklandadm/AppData/Roaming/Thunderbird/Profiles/hcjitlg6.default/Mail/pop.gmx-3.net/Inbox?number=806581656&amp;part=1.2&amp;type=image/jpeg&amp;filename=flores%20photo%202014c.jp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1" name="Picture 26" descr="C:\Users\Tysklandadm\Documents\HSE\Advertisement\fotos\flores photo 2014c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8148" y="2214554"/>
            <a:ext cx="9540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FFFFFF"/>
                </a:solidFill>
                <a:latin typeface="Myriad Pro" pitchFamily="1" charset="0"/>
              </a:rPr>
              <a:t>International partner institutions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8" y="1395413"/>
            <a:ext cx="843121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4337050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6725" y="5483225"/>
            <a:ext cx="108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4337050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5888" y="4387850"/>
            <a:ext cx="914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34275" y="5267325"/>
            <a:ext cx="1079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55888" y="5432425"/>
            <a:ext cx="1384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88" y="5483225"/>
            <a:ext cx="226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2"/>
          <a:srcRect l="15540" t="34085" r="18941" b="33498"/>
          <a:stretch>
            <a:fillRect/>
          </a:stretch>
        </p:blipFill>
        <p:spPr bwMode="auto">
          <a:xfrm>
            <a:off x="5430838" y="5483225"/>
            <a:ext cx="19367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6350" y="4337050"/>
            <a:ext cx="8001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72050" y="4451350"/>
            <a:ext cx="1079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72213" y="4175125"/>
            <a:ext cx="901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10450" y="4175125"/>
            <a:ext cx="1270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>
                <a:solidFill>
                  <a:srgbClr val="FFFFFF"/>
                </a:solidFill>
                <a:latin typeface="Myriad Pro" pitchFamily="1" charset="0"/>
              </a:rPr>
              <a:t>Impressions of our international students</a:t>
            </a:r>
            <a:endParaRPr lang="ru-RU" sz="2800">
              <a:solidFill>
                <a:srgbClr val="FFFFFF"/>
              </a:solidFill>
              <a:latin typeface="Myriad Pro" pitchFamily="1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pic>
        <p:nvPicPr>
          <p:cNvPr id="12295" name="Picture 9" descr="C:\Users\Tysklandadm\Documents\HSE\Advertisement\fotos\Banerjee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00188"/>
            <a:ext cx="215106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C:\Users\Tysklandadm\Documents\HSE\Advertisement\fotos\Kh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21481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285720" y="4071942"/>
            <a:ext cx="62150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“The Master’s program at HSE in Comparative Social Research offered me a great opportunity to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get out of my comfort zone and learn something novel. The program gave me the freedom to pursue research in my area of  interest,  which  could  help  me  to  a  great  deal  for  my  further  studies.”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(</a:t>
            </a:r>
            <a:r>
              <a:rPr lang="en-US" sz="1800" i="1" dirty="0" err="1">
                <a:solidFill>
                  <a:schemeClr val="tx1"/>
                </a:solidFill>
              </a:rPr>
              <a:t>Karim</a:t>
            </a:r>
            <a:r>
              <a:rPr lang="en-US" sz="1800" i="1" dirty="0">
                <a:solidFill>
                  <a:schemeClr val="tx1"/>
                </a:solidFill>
              </a:rPr>
              <a:t> Khan, Pakistan, </a:t>
            </a:r>
            <a:r>
              <a:rPr lang="en-US" sz="1800" i="1" dirty="0" smtClean="0">
                <a:solidFill>
                  <a:schemeClr val="tx1"/>
                </a:solidFill>
              </a:rPr>
              <a:t>2</a:t>
            </a:r>
            <a:r>
              <a:rPr lang="en-US" sz="1800" i="1" baseline="30000" dirty="0" smtClean="0">
                <a:solidFill>
                  <a:schemeClr val="tx1"/>
                </a:solidFill>
              </a:rPr>
              <a:t>nd</a:t>
            </a:r>
            <a:r>
              <a:rPr lang="en-US" sz="1800" i="1" dirty="0" smtClean="0">
                <a:solidFill>
                  <a:schemeClr val="tx1"/>
                </a:solidFill>
              </a:rPr>
              <a:t> year </a:t>
            </a:r>
            <a:r>
              <a:rPr lang="en-US" sz="1800" i="1" dirty="0">
                <a:solidFill>
                  <a:schemeClr val="tx1"/>
                </a:solidFill>
              </a:rPr>
              <a:t>student)</a:t>
            </a: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2571736" y="1643062"/>
            <a:ext cx="6715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“I chose the MA CSR </a:t>
            </a:r>
            <a:r>
              <a:rPr lang="en-US" sz="1800" i="1" dirty="0" smtClean="0">
                <a:solidFill>
                  <a:schemeClr val="tx1"/>
                </a:solidFill>
              </a:rPr>
              <a:t>program </a:t>
            </a:r>
            <a:r>
              <a:rPr lang="en-US" sz="1800" i="1" dirty="0">
                <a:solidFill>
                  <a:schemeClr val="tx1"/>
                </a:solidFill>
              </a:rPr>
              <a:t>because of its promising blend of Social Science theory. I have certainly not been disappointed! The </a:t>
            </a:r>
            <a:r>
              <a:rPr lang="en-US" sz="1800" i="1" dirty="0" smtClean="0">
                <a:solidFill>
                  <a:schemeClr val="tx1"/>
                </a:solidFill>
              </a:rPr>
              <a:t>program </a:t>
            </a:r>
            <a:r>
              <a:rPr lang="en-US" sz="1800" i="1" dirty="0">
                <a:solidFill>
                  <a:schemeClr val="tx1"/>
                </a:solidFill>
              </a:rPr>
              <a:t>is quite as I hoped it would be, and I look forward to every class as there are so many wonderful insights to gain.”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(</a:t>
            </a:r>
            <a:r>
              <a:rPr lang="en-US" sz="1800" i="1" dirty="0" err="1">
                <a:solidFill>
                  <a:schemeClr val="tx1"/>
                </a:solidFill>
              </a:rPr>
              <a:t>Abhinav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Banerjee</a:t>
            </a:r>
            <a:r>
              <a:rPr lang="en-US" sz="1800" i="1" dirty="0">
                <a:solidFill>
                  <a:schemeClr val="tx1"/>
                </a:solidFill>
              </a:rPr>
              <a:t>, India, </a:t>
            </a:r>
            <a:r>
              <a:rPr lang="en-US" sz="1800" i="1" dirty="0" smtClean="0">
                <a:solidFill>
                  <a:schemeClr val="tx1"/>
                </a:solidFill>
              </a:rPr>
              <a:t>1</a:t>
            </a:r>
            <a:r>
              <a:rPr lang="en-US" sz="1800" i="1" baseline="30000" dirty="0" smtClean="0">
                <a:solidFill>
                  <a:schemeClr val="tx1"/>
                </a:solidFill>
              </a:rPr>
              <a:t>st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year student)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>
                <a:solidFill>
                  <a:srgbClr val="FFFFFF"/>
                </a:solidFill>
                <a:latin typeface="Myriad Pro" pitchFamily="1" charset="0"/>
              </a:rPr>
              <a:t>Impressions of our lecturers</a:t>
            </a:r>
            <a:endParaRPr lang="ru-RU" sz="2800">
              <a:solidFill>
                <a:srgbClr val="FFFFFF"/>
              </a:solidFill>
              <a:latin typeface="Myriad Pro" pitchFamily="1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4071938" y="3071813"/>
            <a:ext cx="50720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i="1" dirty="0">
                <a:solidFill>
                  <a:schemeClr val="tx1"/>
                </a:solidFill>
              </a:rPr>
              <a:t>„</a:t>
            </a:r>
            <a:r>
              <a:rPr lang="ru-RU" sz="2000" i="1" dirty="0">
                <a:solidFill>
                  <a:schemeClr val="tx1"/>
                </a:solidFill>
              </a:rPr>
              <a:t>NRU/HSE has established a world class MA program in </a:t>
            </a:r>
            <a:r>
              <a:rPr lang="de-DE" sz="2000" i="1" dirty="0" err="1">
                <a:solidFill>
                  <a:schemeClr val="tx1"/>
                </a:solidFill>
              </a:rPr>
              <a:t>Comparative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Social</a:t>
            </a:r>
            <a:r>
              <a:rPr lang="de-DE" sz="2000" i="1" dirty="0">
                <a:solidFill>
                  <a:schemeClr val="tx1"/>
                </a:solidFill>
              </a:rPr>
              <a:t> Research</a:t>
            </a:r>
            <a:r>
              <a:rPr lang="ru-RU" sz="2000" i="1" dirty="0">
                <a:solidFill>
                  <a:schemeClr val="tx1"/>
                </a:solidFill>
              </a:rPr>
              <a:t>. Its major strength is how it synergizes dedication, skill and diversity among both its student body and faculty. This program has created a real spirit</a:t>
            </a:r>
            <a:r>
              <a:rPr lang="de-DE" sz="2000" i="1" dirty="0">
                <a:solidFill>
                  <a:schemeClr val="tx1"/>
                </a:solidFill>
              </a:rPr>
              <a:t>.“ 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(Christian Welzel, </a:t>
            </a:r>
            <a:r>
              <a:rPr lang="de-DE" sz="2000" i="1" dirty="0" smtClean="0">
                <a:solidFill>
                  <a:schemeClr val="tx1"/>
                </a:solidFill>
              </a:rPr>
              <a:t>University </a:t>
            </a:r>
            <a:r>
              <a:rPr lang="de-DE" sz="2000" i="1" dirty="0" err="1" smtClean="0">
                <a:solidFill>
                  <a:schemeClr val="tx1"/>
                </a:solidFill>
              </a:rPr>
              <a:t>of</a:t>
            </a:r>
            <a:r>
              <a:rPr lang="de-DE" sz="2000" i="1" dirty="0" smtClean="0">
                <a:solidFill>
                  <a:schemeClr val="tx1"/>
                </a:solidFill>
              </a:rPr>
              <a:t> Lüneburg, Germany</a:t>
            </a:r>
            <a:r>
              <a:rPr lang="de-DE" sz="2000" i="1" dirty="0">
                <a:solidFill>
                  <a:schemeClr val="tx1"/>
                </a:solidFill>
              </a:rPr>
              <a:t>)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13320" name="Picture 2" descr="C:\Users\Tysklandadm\Documents\HSE\Advertisement\fotos\Welz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857375"/>
            <a:ext cx="33210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14282" y="1714488"/>
            <a:ext cx="8424862" cy="40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4163" indent="-284163" algn="just">
              <a:lnSpc>
                <a:spcPct val="150000"/>
              </a:lnSpc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i="1" dirty="0">
                <a:solidFill>
                  <a:schemeClr val="tx1"/>
                </a:solidFill>
              </a:rPr>
              <a:t>Portfolio</a:t>
            </a:r>
            <a:r>
              <a:rPr lang="en-US" sz="2000" dirty="0">
                <a:solidFill>
                  <a:schemeClr val="tx1"/>
                </a:solidFill>
              </a:rPr>
              <a:t> application (CV, motivation letter, research statement, two recommendations, transcripts of previous educational studies, English certificate, GRE if available) - http://www.hse.ru/ma/csr</a:t>
            </a:r>
          </a:p>
          <a:p>
            <a:pPr marL="284163" indent="-284163" algn="just">
              <a:lnSpc>
                <a:spcPct val="150000"/>
              </a:lnSpc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de-DE" sz="2000" dirty="0">
                <a:solidFill>
                  <a:schemeClr val="tx1"/>
                </a:solidFill>
              </a:rPr>
              <a:t>HSE </a:t>
            </a:r>
            <a:r>
              <a:rPr lang="de-DE" sz="2000" dirty="0" err="1">
                <a:solidFill>
                  <a:schemeClr val="tx1"/>
                </a:solidFill>
              </a:rPr>
              <a:t>Olympiad</a:t>
            </a:r>
            <a:r>
              <a:rPr lang="de-DE" sz="2000" dirty="0">
                <a:solidFill>
                  <a:schemeClr val="tx1"/>
                </a:solidFill>
              </a:rPr>
              <a:t>: 13./14.02.2016 (</a:t>
            </a:r>
            <a:r>
              <a:rPr lang="de-DE" sz="2000" dirty="0" err="1">
                <a:solidFill>
                  <a:schemeClr val="tx1"/>
                </a:solidFill>
              </a:rPr>
              <a:t>registration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deadline</a:t>
            </a:r>
            <a:r>
              <a:rPr lang="de-DE" sz="2000" dirty="0">
                <a:solidFill>
                  <a:schemeClr val="tx1"/>
                </a:solidFill>
              </a:rPr>
              <a:t> 01.02.2016)</a:t>
            </a:r>
          </a:p>
          <a:p>
            <a:pPr marL="284163" indent="-284163" algn="just">
              <a:lnSpc>
                <a:spcPct val="150000"/>
              </a:lnSpc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de-DE" sz="2000" dirty="0" err="1">
                <a:solidFill>
                  <a:schemeClr val="tx1"/>
                </a:solidFill>
              </a:rPr>
              <a:t>Application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window</a:t>
            </a:r>
            <a:r>
              <a:rPr lang="de-DE" sz="2000" dirty="0">
                <a:solidFill>
                  <a:schemeClr val="tx1"/>
                </a:solidFill>
              </a:rPr>
              <a:t>: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i="1" dirty="0">
                <a:solidFill>
                  <a:srgbClr val="000000"/>
                </a:solidFill>
              </a:rPr>
              <a:t>Early admissions deadline: March 30</a:t>
            </a:r>
            <a:r>
              <a:rPr lang="en-US" sz="2000" i="1" baseline="30000" dirty="0">
                <a:solidFill>
                  <a:srgbClr val="000000"/>
                </a:solidFill>
              </a:rPr>
              <a:t>th</a:t>
            </a:r>
            <a:r>
              <a:rPr lang="en-US" sz="2000" i="1" dirty="0">
                <a:solidFill>
                  <a:srgbClr val="000000"/>
                </a:solidFill>
              </a:rPr>
              <a:t> 2016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i="1" dirty="0">
                <a:solidFill>
                  <a:srgbClr val="000000"/>
                </a:solidFill>
              </a:rPr>
              <a:t>Regular admissions period: June 1</a:t>
            </a:r>
            <a:r>
              <a:rPr lang="en-US" sz="2000" i="1" baseline="30000" dirty="0">
                <a:solidFill>
                  <a:srgbClr val="000000"/>
                </a:solidFill>
              </a:rPr>
              <a:t>st</a:t>
            </a:r>
            <a:r>
              <a:rPr lang="en-US" sz="2000" i="1" dirty="0">
                <a:solidFill>
                  <a:srgbClr val="000000"/>
                </a:solidFill>
              </a:rPr>
              <a:t> to July 15</a:t>
            </a:r>
            <a:r>
              <a:rPr lang="en-US" sz="2000" i="1" baseline="30000" dirty="0">
                <a:solidFill>
                  <a:srgbClr val="000000"/>
                </a:solidFill>
              </a:rPr>
              <a:t>th</a:t>
            </a:r>
            <a:r>
              <a:rPr lang="en-US" sz="2000" i="1" dirty="0">
                <a:solidFill>
                  <a:srgbClr val="000000"/>
                </a:solidFill>
              </a:rPr>
              <a:t> 2016</a:t>
            </a:r>
            <a:endParaRPr lang="de-DE" sz="2000" dirty="0">
              <a:solidFill>
                <a:schemeClr val="tx1"/>
              </a:solidFill>
            </a:endParaRPr>
          </a:p>
          <a:p>
            <a:pPr marL="284163" indent="-284163" algn="just">
              <a:lnSpc>
                <a:spcPct val="150000"/>
              </a:lnSpc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Myriad Pro" pitchFamily="1" charset="0"/>
              </a:rPr>
              <a:t>Application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v-SE" sz="2800" dirty="0" smtClean="0">
                <a:solidFill>
                  <a:srgbClr val="FFFFFF"/>
                </a:solidFill>
                <a:latin typeface="Myriad Pro" pitchFamily="1" charset="0"/>
              </a:rPr>
              <a:t>Student presentation</a:t>
            </a:r>
            <a:endParaRPr lang="ru-RU" sz="2800" dirty="0">
              <a:solidFill>
                <a:srgbClr val="FFFFFF"/>
              </a:solidFill>
              <a:latin typeface="Myriad Pro" pitchFamily="1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pic>
        <p:nvPicPr>
          <p:cNvPr id="10" name="CSR_student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5852" y="1357297"/>
            <a:ext cx="6643734" cy="49828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FFFFFF"/>
                </a:solidFill>
                <a:latin typeface="Myriad Pro" pitchFamily="1" charset="0"/>
              </a:rPr>
              <a:t>Questions and answers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44675"/>
            <a:ext cx="25034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348038" y="1916113"/>
            <a:ext cx="53546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Program website: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FF"/>
                </a:solidFill>
              </a:rPr>
              <a:t>http://www.hse.ru/en/ma/csr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Email: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FF"/>
                </a:solidFill>
              </a:rPr>
              <a:t>interMA_CompSoc@hse.ru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accent2"/>
                </a:solidFill>
              </a:rPr>
              <a:t>tboldyreva@hse.ru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FF"/>
              </a:solidFill>
              <a:hlinkClick r:id="rId5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71600" y="4468813"/>
            <a:ext cx="6400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003F82"/>
                </a:solidFill>
                <a:latin typeface="Myriad Pro" pitchFamily="1" charset="0"/>
              </a:rPr>
              <a:t>20, Myasnitskaya str., Moscow, Russia, 101000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003F82"/>
                </a:solidFill>
                <a:latin typeface="Myriad Pro" pitchFamily="1" charset="0"/>
              </a:rPr>
              <a:t>Tel.: +7 (495) 628-8829, Fax: +7 (495) 628-7931</a:t>
            </a:r>
          </a:p>
          <a:p>
            <a:pPr algn="ctr">
              <a:spcBef>
                <a:spcPts val="3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3F82"/>
                </a:solidFill>
                <a:latin typeface="Myriad Pro" pitchFamily="1" charset="0"/>
              </a:rPr>
              <a:t>www.hse.ru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6022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v-SE" sz="2800">
                <a:solidFill>
                  <a:srgbClr val="FFFFFF"/>
                </a:solidFill>
                <a:latin typeface="Myriad Pro" pitchFamily="1" charset="0"/>
              </a:rPr>
              <a:t>Comparative Sociology</a:t>
            </a:r>
            <a:endParaRPr lang="ru-RU" sz="2800">
              <a:solidFill>
                <a:srgbClr val="FFFFFF"/>
              </a:solidFill>
              <a:latin typeface="Myriad Pro" pitchFamily="1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4282" y="1357298"/>
            <a:ext cx="7072362" cy="14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4163" indent="-284163">
              <a:spcAft>
                <a:spcPts val="1200"/>
              </a:spcAft>
              <a:buClr>
                <a:srgbClr val="003F82"/>
              </a:buCl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sv-SE" sz="2000" dirty="0">
                <a:solidFill>
                  <a:schemeClr val="tx1"/>
                </a:solidFill>
              </a:rPr>
              <a:t>	</a:t>
            </a:r>
            <a:r>
              <a:rPr lang="sv-SE" sz="2000" i="1" dirty="0">
                <a:solidFill>
                  <a:schemeClr val="tx1"/>
                </a:solidFill>
              </a:rPr>
              <a:t>”</a:t>
            </a:r>
            <a:r>
              <a:rPr lang="en-US" sz="2000" i="1" dirty="0">
                <a:solidFill>
                  <a:schemeClr val="tx1"/>
                </a:solidFill>
              </a:rPr>
              <a:t>Comparative sociology is not a particular branch of sociology; it is sociology itself, in so far as it ceases to be purely descriptive and aspires to account for facts”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4163" indent="-284163">
              <a:spcAft>
                <a:spcPts val="1200"/>
              </a:spcAft>
              <a:buClr>
                <a:srgbClr val="003F82"/>
              </a:buCl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	(</a:t>
            </a:r>
            <a:r>
              <a:rPr lang="en-US" sz="2000" dirty="0">
                <a:solidFill>
                  <a:schemeClr val="tx1"/>
                </a:solidFill>
              </a:rPr>
              <a:t>Emile Durkheim, 1895: </a:t>
            </a:r>
            <a:r>
              <a:rPr lang="en-US" sz="2000" i="1" dirty="0">
                <a:solidFill>
                  <a:schemeClr val="tx1"/>
                </a:solidFill>
              </a:rPr>
              <a:t>The Rules of Sociological Method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8" name="Picture 1" descr="C:\Users\Tysklandadm\Documents\HSE\Advertisement\fotos\Ingleh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1488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4087813"/>
            <a:ext cx="6715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indent="-284163">
              <a:spcAft>
                <a:spcPts val="1200"/>
              </a:spcAft>
              <a:buClr>
                <a:srgbClr val="003F82"/>
              </a:buCl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/>
            </a:pPr>
            <a:r>
              <a:rPr lang="de-DE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„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International Comparative Social Research program is designed to provide insight into how societies are evolving, and to what extent given social policies are successful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.” </a:t>
            </a:r>
          </a:p>
          <a:p>
            <a:pPr marL="284163" indent="-284163">
              <a:spcAft>
                <a:spcPts val="1200"/>
              </a:spcAft>
              <a:buClr>
                <a:srgbClr val="003F82"/>
              </a:buCl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(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Ronald </a:t>
            </a:r>
            <a:r>
              <a:rPr lang="en-US" sz="2000" i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Inglehart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University of Michigan)</a:t>
            </a:r>
            <a:endParaRPr lang="sv-SE" sz="2000" i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8676" name="Picture 4" descr="http://jewishcurrents.org/wp-content/uploads/2013/11/0022-criador-sociolog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428736"/>
            <a:ext cx="1571636" cy="15716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314324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Aim to shed light on the differences between nations, cultures and other social groups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8596" y="1428736"/>
            <a:ext cx="835818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spcAft>
                <a:spcPts val="600"/>
              </a:spcAft>
              <a:buClr>
                <a:srgbClr val="003F82"/>
              </a:buClr>
              <a:buFont typeface="Arial" charset="0"/>
              <a:buChar char="•"/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Strong </a:t>
            </a:r>
            <a:r>
              <a:rPr lang="de-DE" sz="2000" dirty="0" err="1" smtClean="0">
                <a:solidFill>
                  <a:schemeClr val="tx1"/>
                </a:solidFill>
              </a:rPr>
              <a:t>interest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and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educational</a:t>
            </a:r>
            <a:r>
              <a:rPr lang="de-DE" sz="2000" dirty="0" smtClean="0">
                <a:solidFill>
                  <a:schemeClr val="tx1"/>
                </a:solidFill>
              </a:rPr>
              <a:t> b</a:t>
            </a:r>
            <a:r>
              <a:rPr lang="ru-RU" sz="2000" dirty="0" smtClean="0">
                <a:solidFill>
                  <a:schemeClr val="tx1"/>
                </a:solidFill>
              </a:rPr>
              <a:t>ackground in social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sciences or humanities</a:t>
            </a:r>
            <a:r>
              <a:rPr lang="sv-SE" sz="2000" dirty="0" smtClean="0">
                <a:solidFill>
                  <a:schemeClr val="tx1"/>
                </a:solidFill>
              </a:rPr>
              <a:t> (</a:t>
            </a:r>
            <a:r>
              <a:rPr lang="sv-SE" sz="2000" dirty="0" err="1" smtClean="0">
                <a:solidFill>
                  <a:schemeClr val="tx1"/>
                </a:solidFill>
              </a:rPr>
              <a:t>political</a:t>
            </a:r>
            <a:r>
              <a:rPr lang="sv-SE" sz="2000" dirty="0" smtClean="0">
                <a:solidFill>
                  <a:schemeClr val="tx1"/>
                </a:solidFill>
              </a:rPr>
              <a:t> science, </a:t>
            </a:r>
            <a:r>
              <a:rPr lang="sv-SE" sz="2000" dirty="0" err="1" smtClean="0">
                <a:solidFill>
                  <a:schemeClr val="tx1"/>
                </a:solidFill>
              </a:rPr>
              <a:t>sociology</a:t>
            </a:r>
            <a:r>
              <a:rPr lang="sv-SE" sz="2000" dirty="0" smtClean="0">
                <a:solidFill>
                  <a:schemeClr val="tx1"/>
                </a:solidFill>
              </a:rPr>
              <a:t>, </a:t>
            </a:r>
            <a:r>
              <a:rPr lang="sv-SE" sz="2000" dirty="0" err="1" smtClean="0">
                <a:solidFill>
                  <a:schemeClr val="tx1"/>
                </a:solidFill>
              </a:rPr>
              <a:t>anthropology</a:t>
            </a:r>
            <a:r>
              <a:rPr lang="sv-SE" sz="2000" dirty="0" smtClean="0">
                <a:solidFill>
                  <a:schemeClr val="tx1"/>
                </a:solidFill>
              </a:rPr>
              <a:t>, </a:t>
            </a:r>
            <a:r>
              <a:rPr lang="sv-SE" sz="2000" dirty="0" err="1" smtClean="0">
                <a:solidFill>
                  <a:schemeClr val="tx1"/>
                </a:solidFill>
              </a:rPr>
              <a:t>psychology</a:t>
            </a:r>
            <a:r>
              <a:rPr lang="sv-SE" sz="2000" dirty="0" smtClean="0">
                <a:solidFill>
                  <a:schemeClr val="tx1"/>
                </a:solidFill>
              </a:rPr>
              <a:t>, history)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Clr>
                <a:srgbClr val="003F82"/>
              </a:buCl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Considering </a:t>
            </a:r>
            <a:r>
              <a:rPr lang="sv-SE" sz="2000" dirty="0" smtClean="0">
                <a:solidFill>
                  <a:schemeClr val="tx1"/>
                </a:solidFill>
              </a:rPr>
              <a:t>an international </a:t>
            </a:r>
            <a:r>
              <a:rPr lang="ru-RU" sz="2000" dirty="0" smtClean="0">
                <a:solidFill>
                  <a:schemeClr val="tx1"/>
                </a:solidFill>
              </a:rPr>
              <a:t>research</a:t>
            </a:r>
            <a:r>
              <a:rPr lang="sv-SE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smtClean="0">
                <a:solidFill>
                  <a:schemeClr val="tx1"/>
                </a:solidFill>
              </a:rPr>
              <a:t>academi</a:t>
            </a:r>
            <a:r>
              <a:rPr lang="sv-SE" sz="2000" dirty="0" smtClean="0">
                <a:solidFill>
                  <a:schemeClr val="tx1"/>
                </a:solidFill>
              </a:rPr>
              <a:t>c</a:t>
            </a:r>
            <a:r>
              <a:rPr lang="ru-RU" sz="2000" dirty="0" smtClean="0">
                <a:solidFill>
                  <a:schemeClr val="tx1"/>
                </a:solidFill>
              </a:rPr>
              <a:t> career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spcAft>
                <a:spcPts val="600"/>
              </a:spcAft>
              <a:buClr>
                <a:srgbClr val="003F82"/>
              </a:buClr>
              <a:buFont typeface="Arial" charset="0"/>
              <a:buChar char="•"/>
              <a:defRPr/>
            </a:pPr>
            <a:r>
              <a:rPr lang="de-DE" sz="2000" dirty="0" err="1" smtClean="0">
                <a:solidFill>
                  <a:schemeClr val="tx1"/>
                </a:solidFill>
              </a:rPr>
              <a:t>Wish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to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work</a:t>
            </a:r>
            <a:r>
              <a:rPr lang="de-DE" sz="2000" dirty="0" smtClean="0">
                <a:solidFill>
                  <a:schemeClr val="tx1"/>
                </a:solidFill>
              </a:rPr>
              <a:t> in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field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applied research analysis (in international organizations and companies)</a:t>
            </a:r>
          </a:p>
          <a:p>
            <a:pPr algn="just">
              <a:spcAft>
                <a:spcPts val="600"/>
              </a:spcAft>
              <a:buClr>
                <a:srgbClr val="003F82"/>
              </a:buClr>
              <a:buFont typeface="Arial" charset="0"/>
              <a:buChar char="•"/>
              <a:defRPr/>
            </a:pPr>
            <a:r>
              <a:rPr lang="de-DE" sz="2000" dirty="0" err="1" smtClean="0">
                <a:solidFill>
                  <a:schemeClr val="tx1"/>
                </a:solidFill>
              </a:rPr>
              <a:t>Decent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level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English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Clr>
                <a:srgbClr val="003F82"/>
              </a:buClr>
              <a:buFont typeface="Arial" charset="0"/>
              <a:buChar char="•"/>
              <a:defRPr/>
            </a:pPr>
            <a:r>
              <a:rPr lang="sv-SE" sz="2000" dirty="0" err="1" smtClean="0">
                <a:solidFill>
                  <a:schemeClr val="tx1"/>
                </a:solidFill>
              </a:rPr>
              <a:t>Study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together</a:t>
            </a:r>
            <a:r>
              <a:rPr lang="sv-SE" sz="2000" dirty="0" smtClean="0">
                <a:solidFill>
                  <a:schemeClr val="tx1"/>
                </a:solidFill>
              </a:rPr>
              <a:t> with b</a:t>
            </a:r>
            <a:r>
              <a:rPr lang="ru-RU" sz="2000" dirty="0" smtClean="0">
                <a:solidFill>
                  <a:schemeClr val="tx1"/>
                </a:solidFill>
              </a:rPr>
              <a:t>oth Russian and </a:t>
            </a:r>
            <a:r>
              <a:rPr lang="sv-SE" sz="2000" dirty="0" err="1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nternational students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Myriad Pro" pitchFamily="1" charset="0"/>
              </a:rPr>
              <a:t>Who should apply?</a:t>
            </a:r>
          </a:p>
        </p:txBody>
      </p:sp>
      <p:pic>
        <p:nvPicPr>
          <p:cNvPr id="5128" name="Picture 10" descr="C:\Users\Tysklandadm\Dropbox\MA Program Shared Maria P\Advertisement\Photos\10477850_289153594606954_8879081319395035274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64738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42844" y="2071678"/>
            <a:ext cx="4714908" cy="340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25 </a:t>
            </a:r>
            <a:r>
              <a:rPr lang="en-US" sz="2000" dirty="0">
                <a:solidFill>
                  <a:schemeClr val="tx1"/>
                </a:solidFill>
              </a:rPr>
              <a:t>study places </a:t>
            </a:r>
            <a:r>
              <a:rPr lang="en-US" sz="2000" dirty="0" smtClean="0">
                <a:solidFill>
                  <a:schemeClr val="tx1"/>
                </a:solidFill>
              </a:rPr>
              <a:t>available</a:t>
            </a: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i="1" dirty="0" smtClean="0">
                <a:solidFill>
                  <a:schemeClr val="tx1"/>
                </a:solidFill>
              </a:rPr>
              <a:t>20 budget places</a:t>
            </a: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2-year </a:t>
            </a:r>
            <a:r>
              <a:rPr lang="en-US" sz="2000" dirty="0">
                <a:solidFill>
                  <a:schemeClr val="tx1"/>
                </a:solidFill>
              </a:rPr>
              <a:t>master </a:t>
            </a:r>
            <a:r>
              <a:rPr lang="en-US" sz="2000" dirty="0" smtClean="0">
                <a:solidFill>
                  <a:schemeClr val="tx1"/>
                </a:solidFill>
              </a:rPr>
              <a:t>program (</a:t>
            </a:r>
            <a:r>
              <a:rPr lang="en-US" sz="2000" i="1" dirty="0" smtClean="0">
                <a:solidFill>
                  <a:schemeClr val="tx1"/>
                </a:solidFill>
              </a:rPr>
              <a:t>120 ECTS)</a:t>
            </a:r>
            <a:endParaRPr lang="en-US" sz="2000" i="1" dirty="0">
              <a:solidFill>
                <a:schemeClr val="tx1"/>
              </a:solidFill>
            </a:endParaRP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Instruction in </a:t>
            </a:r>
            <a:r>
              <a:rPr lang="en-US" sz="2000" i="1" dirty="0" smtClean="0">
                <a:solidFill>
                  <a:schemeClr val="tx1"/>
                </a:solidFill>
              </a:rPr>
              <a:t>English</a:t>
            </a: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sv-SE" sz="2000" dirty="0" smtClean="0">
                <a:solidFill>
                  <a:schemeClr val="tx1"/>
                </a:solidFill>
              </a:rPr>
              <a:t>International </a:t>
            </a:r>
            <a:r>
              <a:rPr lang="sv-SE" sz="2000" dirty="0" err="1" smtClean="0">
                <a:solidFill>
                  <a:schemeClr val="tx1"/>
                </a:solidFill>
              </a:rPr>
              <a:t>lecturers</a:t>
            </a:r>
            <a:endParaRPr lang="en-US" sz="2000" dirty="0">
              <a:solidFill>
                <a:schemeClr val="tx1"/>
              </a:solidFill>
            </a:endParaRP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HSE </a:t>
            </a:r>
            <a:r>
              <a:rPr lang="en-US" sz="2000" dirty="0">
                <a:solidFill>
                  <a:schemeClr val="tx1"/>
                </a:solidFill>
              </a:rPr>
              <a:t>inter-campus </a:t>
            </a:r>
            <a:r>
              <a:rPr lang="en-US" sz="2000" i="1" dirty="0" smtClean="0">
                <a:solidFill>
                  <a:schemeClr val="tx1"/>
                </a:solidFill>
              </a:rPr>
              <a:t>mobility</a:t>
            </a:r>
            <a:endParaRPr lang="en-US" sz="2000" i="1" dirty="0">
              <a:solidFill>
                <a:schemeClr val="tx1"/>
              </a:solidFill>
            </a:endParaRP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dirty="0">
                <a:solidFill>
                  <a:schemeClr val="tx1"/>
                </a:solidFill>
              </a:rPr>
              <a:t>Research </a:t>
            </a:r>
            <a:r>
              <a:rPr lang="en-US" sz="2000" i="1" dirty="0">
                <a:solidFill>
                  <a:schemeClr val="tx1"/>
                </a:solidFill>
              </a:rPr>
              <a:t>internship </a:t>
            </a:r>
            <a:r>
              <a:rPr lang="en-US" sz="2000" dirty="0">
                <a:solidFill>
                  <a:schemeClr val="tx1"/>
                </a:solidFill>
              </a:rPr>
              <a:t>in Russia or abroad</a:t>
            </a:r>
          </a:p>
          <a:p>
            <a:pPr marL="284163" indent="-284163">
              <a:spcAft>
                <a:spcPts val="600"/>
              </a:spcAft>
              <a:buClr>
                <a:srgbClr val="003F82"/>
              </a:buClr>
              <a:buFont typeface="Arial" pitchFamily="34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 sz="2000" i="1" dirty="0">
                <a:solidFill>
                  <a:schemeClr val="tx1"/>
                </a:solidFill>
              </a:rPr>
              <a:t>Publication</a:t>
            </a:r>
            <a:r>
              <a:rPr lang="en-US" sz="2000" dirty="0">
                <a:solidFill>
                  <a:schemeClr val="tx1"/>
                </a:solidFill>
              </a:rPr>
              <a:t> in peer-reviewed </a:t>
            </a:r>
            <a:r>
              <a:rPr lang="en-US" sz="2000" dirty="0" smtClean="0">
                <a:solidFill>
                  <a:schemeClr val="tx1"/>
                </a:solidFill>
              </a:rPr>
              <a:t>journal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FFFFFF"/>
                </a:solidFill>
                <a:latin typeface="Myriad Pro" pitchFamily="1" charset="0"/>
              </a:rPr>
              <a:t>Master Program highlights and structure</a:t>
            </a:r>
          </a:p>
        </p:txBody>
      </p:sp>
      <p:pic>
        <p:nvPicPr>
          <p:cNvPr id="6153" name="Picture 9" descr="C:\Users\Tysklandadm\Documents\HSE\Advertisement\fotos\CSR_student par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54"/>
            <a:ext cx="4382501" cy="28906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</a:t>
            </a:r>
            <a:r>
              <a:rPr lang="de-DE" sz="800">
                <a:solidFill>
                  <a:srgbClr val="FFFFFF"/>
                </a:solidFill>
              </a:rPr>
              <a:t> </a:t>
            </a:r>
            <a:r>
              <a:rPr lang="ru-RU" sz="800">
                <a:solidFill>
                  <a:srgbClr val="FFFFFF"/>
                </a:solidFill>
              </a:rPr>
              <a:t>201</a:t>
            </a:r>
            <a:r>
              <a:rPr lang="de-DE" sz="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28750" y="319088"/>
            <a:ext cx="7715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FFFFFF"/>
                </a:solidFill>
                <a:latin typeface="Myriad Pro" pitchFamily="1" charset="0"/>
              </a:rPr>
              <a:t>The Laboratory for Comparative Social Research – Higher School of Economics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7310438" y="5591175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poto</a:t>
            </a:r>
          </a:p>
        </p:txBody>
      </p:sp>
      <p:pic>
        <p:nvPicPr>
          <p:cNvPr id="11" name="Picture 2" descr="Inglehart 20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3488088" cy="18573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3" descr="ponari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357562"/>
            <a:ext cx="2000264" cy="299858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3" name="Rectangle 1"/>
          <p:cNvSpPr txBox="1">
            <a:spLocks/>
          </p:cNvSpPr>
          <p:nvPr/>
        </p:nvSpPr>
        <p:spPr bwMode="auto">
          <a:xfrm>
            <a:off x="0" y="3857628"/>
            <a:ext cx="5414971" cy="2266976"/>
          </a:xfrm>
          <a:prstGeom prst="rect">
            <a:avLst/>
          </a:prstGeom>
          <a:noFill/>
          <a:ln w="12700"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584200" rtl="0" eaLnBrk="1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1" lang="sv-SE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 charset="0"/>
                <a:ea typeface="+mn-ea"/>
                <a:cs typeface="+mn-cs"/>
                <a:sym typeface="Helvetica Light" charset="0"/>
              </a:rPr>
              <a:t>	</a:t>
            </a:r>
            <a:r>
              <a:rPr kumimoji="1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 charset="0"/>
                <a:ea typeface="+mn-ea"/>
                <a:cs typeface="+mn-cs"/>
                <a:sym typeface="Helvetica Light" charset="0"/>
              </a:rPr>
              <a:t>The Laboratory for Comparative Social Research (LCSR) was established in the National Research University Higher School of Economics, in November 2010 when professors Ronald Inglehart and Eduard Ponarin were awarded a mega-grant from the Russian government.</a:t>
            </a:r>
            <a:endParaRPr kumimoji="1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 descr="logo_e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357298"/>
            <a:ext cx="4574470" cy="158907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</a:t>
            </a:r>
            <a:r>
              <a:rPr lang="de-DE" sz="800">
                <a:solidFill>
                  <a:srgbClr val="FFFFFF"/>
                </a:solidFill>
              </a:rPr>
              <a:t> </a:t>
            </a:r>
            <a:r>
              <a:rPr lang="ru-RU" sz="800">
                <a:solidFill>
                  <a:srgbClr val="FFFFFF"/>
                </a:solidFill>
              </a:rPr>
              <a:t>201</a:t>
            </a:r>
            <a:r>
              <a:rPr lang="de-DE" sz="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28750" y="319088"/>
            <a:ext cx="7715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FFFFFF"/>
                </a:solidFill>
                <a:latin typeface="Myriad Pro" pitchFamily="1" charset="0"/>
              </a:rPr>
              <a:t>The Laboratory for Comparative Social Research – Higher School of Economics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7310438" y="5591175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poto</a:t>
            </a: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79388" y="1412875"/>
            <a:ext cx="5464182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Research: comparative quantitative studies of </a:t>
            </a:r>
            <a:r>
              <a:rPr lang="en-US" sz="2000" dirty="0" smtClean="0">
                <a:solidFill>
                  <a:schemeClr val="tx1"/>
                </a:solidFill>
              </a:rPr>
              <a:t>social change with </a:t>
            </a:r>
            <a:r>
              <a:rPr lang="en-US" sz="2000" dirty="0">
                <a:solidFill>
                  <a:schemeClr val="tx1"/>
                </a:solidFill>
              </a:rPr>
              <a:t>focus on </a:t>
            </a:r>
            <a:r>
              <a:rPr lang="en-US" sz="2000" dirty="0" smtClean="0">
                <a:solidFill>
                  <a:schemeClr val="tx1"/>
                </a:solidFill>
              </a:rPr>
              <a:t>norms &amp; values (using WVS data in more than 50 projects)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Annual </a:t>
            </a:r>
            <a:r>
              <a:rPr lang="en-US" sz="2000" dirty="0" smtClean="0">
                <a:solidFill>
                  <a:schemeClr val="tx1"/>
                </a:solidFill>
              </a:rPr>
              <a:t>conferences/international workshops </a:t>
            </a:r>
            <a:r>
              <a:rPr lang="en-US" sz="2000" dirty="0" smtClean="0">
                <a:solidFill>
                  <a:schemeClr val="tx1"/>
                </a:solidFill>
              </a:rPr>
              <a:t>(April </a:t>
            </a:r>
            <a:r>
              <a:rPr lang="en-US" sz="2000" dirty="0" smtClean="0">
                <a:solidFill>
                  <a:schemeClr val="tx1"/>
                </a:solidFill>
              </a:rPr>
              <a:t>4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2016)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International summer schools </a:t>
            </a:r>
            <a:r>
              <a:rPr lang="en-US" sz="2000" dirty="0" smtClean="0">
                <a:solidFill>
                  <a:schemeClr val="tx1"/>
                </a:solidFill>
              </a:rPr>
              <a:t>(July </a:t>
            </a:r>
            <a:r>
              <a:rPr lang="en-US" sz="2000" dirty="0" smtClean="0">
                <a:solidFill>
                  <a:schemeClr val="tx1"/>
                </a:solidFill>
              </a:rPr>
              <a:t>30 – August 12, 2016)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Weekly seminars (Moscow and St. Petersburg)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International research network </a:t>
            </a:r>
            <a:r>
              <a:rPr lang="en-US" sz="2000" dirty="0" smtClean="0">
                <a:solidFill>
                  <a:schemeClr val="tx1"/>
                </a:solidFill>
              </a:rPr>
              <a:t>(access to top experts, joint research)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Opportunities for young </a:t>
            </a:r>
            <a:r>
              <a:rPr lang="en-US" sz="2000" dirty="0" smtClean="0">
                <a:solidFill>
                  <a:schemeClr val="tx1"/>
                </a:solidFill>
              </a:rPr>
              <a:t>researchers (PhD students mobility)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3" descr="LCSR_April2012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28736"/>
            <a:ext cx="3286148" cy="219039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2" descr="conf (37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3292712" cy="218533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</a:t>
            </a:r>
            <a:r>
              <a:rPr lang="de-DE" sz="800">
                <a:solidFill>
                  <a:srgbClr val="FFFFFF"/>
                </a:solidFill>
              </a:rPr>
              <a:t> </a:t>
            </a:r>
            <a:r>
              <a:rPr lang="ru-RU" sz="800">
                <a:solidFill>
                  <a:srgbClr val="FFFFFF"/>
                </a:solidFill>
              </a:rPr>
              <a:t>201</a:t>
            </a:r>
            <a:r>
              <a:rPr lang="de-DE" sz="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428750" y="319088"/>
            <a:ext cx="7715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FFFFFF"/>
                </a:solidFill>
                <a:latin typeface="Myriad Pro" pitchFamily="1" charset="0"/>
              </a:rPr>
              <a:t>The Laboratory for Comparative Social Research – Higher School of Economics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7310438" y="5591175"/>
            <a:ext cx="623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poto</a:t>
            </a:r>
          </a:p>
        </p:txBody>
      </p:sp>
      <p:pic>
        <p:nvPicPr>
          <p:cNvPr id="10" name="mini LCSR video r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14480" y="1357298"/>
            <a:ext cx="6000768" cy="48006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FFFFFF"/>
                </a:solidFill>
                <a:latin typeface="Myriad Pro" pitchFamily="1" charset="0"/>
              </a:rPr>
              <a:t>Master Program highlights and structure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912938" y="1582738"/>
            <a:ext cx="314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ru-RU" sz="1800" b="1" baseline="30000">
                <a:solidFill>
                  <a:srgbClr val="000000"/>
                </a:solidFill>
                <a:cs typeface="Arial" pitchFamily="34" charset="0"/>
              </a:rPr>
              <a:t>st</a:t>
            </a: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 year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797550" y="1582738"/>
            <a:ext cx="3152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ru-RU" sz="1800" b="1" baseline="30000">
                <a:solidFill>
                  <a:srgbClr val="000000"/>
                </a:solidFill>
                <a:cs typeface="Arial" pitchFamily="34" charset="0"/>
              </a:rPr>
              <a:t>nd</a:t>
            </a:r>
            <a:r>
              <a:rPr lang="ru-RU" sz="1800" b="1">
                <a:solidFill>
                  <a:srgbClr val="000000"/>
                </a:solidFill>
                <a:cs typeface="Arial" pitchFamily="34" charset="0"/>
              </a:rPr>
              <a:t> year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797550" y="2235200"/>
            <a:ext cx="3152775" cy="1589088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Research internship with partner institution</a:t>
            </a:r>
            <a:r>
              <a:rPr lang="de-DE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in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Russia</a:t>
            </a:r>
            <a:r>
              <a:rPr lang="de-DE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or</a:t>
            </a:r>
            <a:r>
              <a:rPr lang="de-DE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abroad</a:t>
            </a:r>
            <a:endParaRPr lang="ru-RU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spcAft>
                <a:spcPts val="60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Publication in peer-reviewed journal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55588" y="2809875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cs typeface="Arial" pitchFamily="34" charset="0"/>
              </a:rPr>
              <a:t>Modules 1-2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22250" y="4933950"/>
            <a:ext cx="169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cs typeface="Arial" pitchFamily="34" charset="0"/>
              </a:rPr>
              <a:t>Modules 3-4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912938" y="2235200"/>
            <a:ext cx="3149600" cy="1589088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round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spcAft>
                <a:spcPts val="12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Basic social theory and methods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training</a:t>
            </a:r>
          </a:p>
          <a:p>
            <a:pPr algn="ctr">
              <a:spcAft>
                <a:spcPts val="12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(Moscow campus)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912938" y="4187825"/>
            <a:ext cx="3149600" cy="1598613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spcAft>
                <a:spcPts val="12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Advanced Methods and Thematic Focus</a:t>
            </a:r>
          </a:p>
          <a:p>
            <a:pPr algn="ctr">
              <a:spcAft>
                <a:spcPts val="12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St.Petersburg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campus)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797550" y="4187825"/>
            <a:ext cx="3152775" cy="1598613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8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ctr"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Master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thesis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writing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and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defense</a:t>
            </a:r>
            <a:endParaRPr lang="ru-RU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Moscow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or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Petersburg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7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2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800">
                <a:solidFill>
                  <a:srgbClr val="FFFFFF"/>
                </a:solidFill>
              </a:rPr>
              <a:t>Higher School of Economics , </a:t>
            </a:r>
            <a:r>
              <a:rPr lang="en-US" sz="800">
                <a:solidFill>
                  <a:srgbClr val="FFFFFF"/>
                </a:solidFill>
              </a:rPr>
              <a:t>Moscow</a:t>
            </a:r>
            <a:r>
              <a:rPr lang="ru-RU" sz="800">
                <a:solidFill>
                  <a:srgbClr val="FFFFFF"/>
                </a:solidFill>
              </a:rPr>
              <a:t>, 201</a:t>
            </a:r>
            <a:r>
              <a:rPr lang="de-DE" sz="800">
                <a:solidFill>
                  <a:srgbClr val="FFFFFF"/>
                </a:solidFill>
              </a:rPr>
              <a:t>5</a:t>
            </a:r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428750" y="406400"/>
            <a:ext cx="7251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dirty="0">
                <a:solidFill>
                  <a:srgbClr val="FFFFFF"/>
                </a:solidFill>
                <a:latin typeface="Myriad Pro" pitchFamily="1" charset="0"/>
              </a:rPr>
              <a:t>Program </a:t>
            </a:r>
            <a:r>
              <a:rPr lang="ru-RU" sz="2800" dirty="0" smtClean="0">
                <a:solidFill>
                  <a:srgbClr val="FFFFFF"/>
                </a:solidFill>
                <a:latin typeface="Myriad Pro" pitchFamily="1" charset="0"/>
              </a:rPr>
              <a:t>curriculum</a:t>
            </a:r>
            <a:r>
              <a:rPr lang="sv-SE" sz="2800" dirty="0" smtClean="0">
                <a:solidFill>
                  <a:srgbClr val="FFFFFF"/>
                </a:solidFill>
                <a:latin typeface="Myriad Pro" pitchFamily="1" charset="0"/>
              </a:rPr>
              <a:t> 2015/16</a:t>
            </a:r>
            <a:endParaRPr lang="ru-RU" sz="2800" dirty="0">
              <a:solidFill>
                <a:srgbClr val="FFFFFF"/>
              </a:solidFill>
              <a:latin typeface="Myriad Pro" pitchFamily="1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312025" y="2255838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312025" y="3967163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7312025" y="5591175"/>
            <a:ext cx="75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Myriad Pro" pitchFamily="1" charset="0"/>
              </a:rPr>
              <a:t>photo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071802" y="1500174"/>
            <a:ext cx="3000396" cy="44624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Theory: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u="sng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Social theory,</a:t>
            </a: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Comparative sociology,</a:t>
            </a: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Care and Body Practices in Modern Societies,</a:t>
            </a: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Migration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studies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Advertising and Mass Communications</a:t>
            </a:r>
          </a:p>
          <a:p>
            <a:pPr>
              <a:spcAft>
                <a:spcPts val="6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Happiness and Subjective Well-being Research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85720" y="1500174"/>
            <a:ext cx="2663825" cy="446088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Methods: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Quantitative methods,</a:t>
            </a:r>
          </a:p>
          <a:p>
            <a:pPr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Qualitative methods, </a:t>
            </a:r>
          </a:p>
          <a:p>
            <a:pPr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Multi-level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regression analysis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</a:p>
          <a:p>
            <a:pPr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Questionnaire Design in Cross-Country Research</a:t>
            </a:r>
          </a:p>
          <a:p>
            <a:pPr>
              <a:spcBef>
                <a:spcPts val="6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other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electives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215074" y="1500174"/>
            <a:ext cx="2787650" cy="442754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Research design: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800" u="sng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Academic practice,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Research design,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Academic</a:t>
            </a:r>
            <a:r>
              <a:rPr lang="sv-SE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presentation </a:t>
            </a:r>
            <a:r>
              <a:rPr lang="sv-SE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&amp;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debate,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 writing workshop.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Macintosh PowerPoint</Application>
  <PresentationFormat>On-screen Show (4:3)</PresentationFormat>
  <Paragraphs>160</Paragraphs>
  <Slides>17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Gutachter</cp:lastModifiedBy>
  <cp:revision>84</cp:revision>
  <cp:lastPrinted>1601-01-01T00:00:00Z</cp:lastPrinted>
  <dcterms:created xsi:type="dcterms:W3CDTF">2010-09-30T07:07:58Z</dcterms:created>
  <dcterms:modified xsi:type="dcterms:W3CDTF">2015-12-02T07:21:34Z</dcterms:modified>
</cp:coreProperties>
</file>