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160000" cy="7620000"/>
  <p:notesSz cx="7620000" cy="10160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7960" y="303840"/>
            <a:ext cx="914328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7960" y="1783080"/>
            <a:ext cx="9143280" cy="210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7960" y="4091400"/>
            <a:ext cx="9143280" cy="210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7960" y="303840"/>
            <a:ext cx="914328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7960" y="1783080"/>
            <a:ext cx="4461840" cy="210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93360" y="1783080"/>
            <a:ext cx="4461840" cy="210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93360" y="4091400"/>
            <a:ext cx="4461840" cy="210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7960" y="4091400"/>
            <a:ext cx="4461840" cy="210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7960" y="303840"/>
            <a:ext cx="914328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7960" y="1783080"/>
            <a:ext cx="9143280" cy="4419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7960" y="1783080"/>
            <a:ext cx="9143280" cy="4419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Рисунок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310480" y="1782720"/>
            <a:ext cx="5538240" cy="441900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310480" y="1782720"/>
            <a:ext cx="5538240" cy="4419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7960" y="303840"/>
            <a:ext cx="914328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7960" y="1783080"/>
            <a:ext cx="9143280" cy="4419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7960" y="303840"/>
            <a:ext cx="914328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7960" y="1783080"/>
            <a:ext cx="9143280" cy="4419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7960" y="303840"/>
            <a:ext cx="914328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7960" y="1783080"/>
            <a:ext cx="4461840" cy="4419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93360" y="1783080"/>
            <a:ext cx="4461840" cy="4419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7960" y="303840"/>
            <a:ext cx="914328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7960" y="303840"/>
            <a:ext cx="9143280" cy="5897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7960" y="303840"/>
            <a:ext cx="914328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7960" y="1783080"/>
            <a:ext cx="4461840" cy="210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7960" y="4091400"/>
            <a:ext cx="4461840" cy="210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93360" y="1783080"/>
            <a:ext cx="4461840" cy="4419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7960" y="303840"/>
            <a:ext cx="914328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7960" y="1783080"/>
            <a:ext cx="4461840" cy="44190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93360" y="1783080"/>
            <a:ext cx="4461840" cy="210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93360" y="4091400"/>
            <a:ext cx="4461840" cy="210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7960" y="303840"/>
            <a:ext cx="9143280" cy="127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7960" y="1783080"/>
            <a:ext cx="4461840" cy="210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93360" y="1783080"/>
            <a:ext cx="4461840" cy="210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7960" y="4091400"/>
            <a:ext cx="9143280" cy="210780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7960" y="303840"/>
            <a:ext cx="9143280" cy="12718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400">
                <a:latin typeface="Arial"/>
              </a:rPr>
              <a:t>Для правки текста заголовка щелкните мышью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7960" y="1783080"/>
            <a:ext cx="9143280" cy="44190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1400">
                <a:latin typeface="Arial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14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1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14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Shape 1"/>
          <p:cNvSpPr txBox="1"/>
          <p:nvPr/>
        </p:nvSpPr>
        <p:spPr>
          <a:xfrm>
            <a:off x="864360" y="2418120"/>
            <a:ext cx="8507160" cy="2425320"/>
          </a:xfrm>
          <a:prstGeom prst="rect">
            <a:avLst/>
          </a:prstGeom>
        </p:spPr>
        <p:txBody>
          <a:bodyPr lIns="38160" tIns="38160" rIns="38160" bIns="38160" anchor="ctr"/>
          <a:lstStyle/>
          <a:p>
            <a:pPr algn="ctr">
              <a:lnSpc>
                <a:spcPct val="120000"/>
              </a:lnSpc>
            </a:pPr>
            <a:r>
              <a:rPr lang="ru-RU" sz="3110">
                <a:solidFill>
                  <a:srgbClr val="000066"/>
                </a:solidFill>
                <a:latin typeface="Arial"/>
                <a:ea typeface="Arial"/>
              </a:rPr>
              <a:t>ДЕМОНСТРАТИВНОЕ ПОТРЕБЛЕНИЕ И ПСИХОЛОГИЧЕСКОЕ БЛАГОПОЛУЧИЕ</a:t>
            </a:r>
            <a:endParaRPr/>
          </a:p>
        </p:txBody>
      </p:sp>
      <p:sp>
        <p:nvSpPr>
          <p:cNvPr id="37" name="TextShape 2"/>
          <p:cNvSpPr txBox="1"/>
          <p:nvPr/>
        </p:nvSpPr>
        <p:spPr>
          <a:xfrm>
            <a:off x="1626480" y="5016600"/>
            <a:ext cx="6983280" cy="982440"/>
          </a:xfrm>
          <a:prstGeom prst="rect">
            <a:avLst/>
          </a:prstGeom>
        </p:spPr>
        <p:txBody>
          <a:bodyPr lIns="38160" tIns="38160" rIns="38160" bIns="38160"/>
          <a:lstStyle/>
          <a:p>
            <a:pPr algn="ctr">
              <a:lnSpc>
                <a:spcPct val="120000"/>
              </a:lnSpc>
            </a:pPr>
            <a:r>
              <a:rPr lang="ru-RU" sz="2220">
                <a:solidFill>
                  <a:srgbClr val="000066"/>
                </a:solidFill>
                <a:latin typeface="Arial"/>
                <a:ea typeface="Arial"/>
              </a:rPr>
              <a:t>Копа Ольга Михайловна</a:t>
            </a:r>
            <a:endParaRPr/>
          </a:p>
          <a:p>
            <a:pPr algn="ctr">
              <a:lnSpc>
                <a:spcPct val="119000"/>
              </a:lnSpc>
            </a:pPr>
            <a:r>
              <a:rPr lang="ru-RU" sz="1560">
                <a:solidFill>
                  <a:srgbClr val="000066"/>
                </a:solidFill>
                <a:latin typeface="Arial"/>
                <a:ea typeface="Arial"/>
              </a:rPr>
              <a:t>НИУ ВШЭ</a:t>
            </a:r>
            <a:endParaRPr/>
          </a:p>
        </p:txBody>
      </p:sp>
      <p:sp>
        <p:nvSpPr>
          <p:cNvPr id="38" name="CustomShape 3"/>
          <p:cNvSpPr/>
          <p:nvPr/>
        </p:nvSpPr>
        <p:spPr>
          <a:xfrm>
            <a:off x="1626480" y="7237080"/>
            <a:ext cx="6983280" cy="36144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 algn="ctr"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экономики, Москва,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2015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49200" y="7119000"/>
            <a:ext cx="4474800" cy="2469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экономики,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2015</a:t>
            </a:r>
            <a:endParaRPr dirty="0"/>
          </a:p>
        </p:txBody>
      </p:sp>
      <p:sp>
        <p:nvSpPr>
          <p:cNvPr id="85" name="CustomShape 2"/>
          <p:cNvSpPr/>
          <p:nvPr/>
        </p:nvSpPr>
        <p:spPr>
          <a:xfrm>
            <a:off x="1689840" y="527400"/>
            <a:ext cx="785448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3200" b="1">
                <a:solidFill>
                  <a:srgbClr val="FFFFFF"/>
                </a:solidFill>
                <a:latin typeface="Arial"/>
                <a:ea typeface="Arial"/>
              </a:rPr>
              <a:t>Параметры демонстративного потребления</a:t>
            </a:r>
            <a:endParaRPr/>
          </a:p>
        </p:txBody>
      </p:sp>
      <p:sp>
        <p:nvSpPr>
          <p:cNvPr id="86" name="CustomShape 3"/>
          <p:cNvSpPr/>
          <p:nvPr/>
        </p:nvSpPr>
        <p:spPr>
          <a:xfrm>
            <a:off x="8214480" y="255780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87" name="CustomShape 4"/>
          <p:cNvSpPr/>
          <p:nvPr/>
        </p:nvSpPr>
        <p:spPr>
          <a:xfrm>
            <a:off x="8214480" y="4458960"/>
            <a:ext cx="621000" cy="3826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88" name="CustomShape 5"/>
          <p:cNvSpPr/>
          <p:nvPr/>
        </p:nvSpPr>
        <p:spPr>
          <a:xfrm>
            <a:off x="349200" y="1695240"/>
            <a:ext cx="9410760" cy="5547240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CustomShape 6"/>
          <p:cNvSpPr/>
          <p:nvPr/>
        </p:nvSpPr>
        <p:spPr>
          <a:xfrm>
            <a:off x="4926960" y="3719520"/>
            <a:ext cx="3366000" cy="800640"/>
          </a:xfrm>
          <a:prstGeom prst="rect">
            <a:avLst/>
          </a:prstGeom>
          <a:noFill/>
          <a:ln w="25560">
            <a:solidFill>
              <a:srgbClr val="849CB5"/>
            </a:solidFill>
            <a:round/>
          </a:ln>
        </p:spPr>
      </p:sp>
      <p:sp>
        <p:nvSpPr>
          <p:cNvPr id="90" name="CustomShape 7"/>
          <p:cNvSpPr/>
          <p:nvPr/>
        </p:nvSpPr>
        <p:spPr>
          <a:xfrm>
            <a:off x="4881240" y="3719520"/>
            <a:ext cx="91080" cy="800640"/>
          </a:xfrm>
          <a:prstGeom prst="rect">
            <a:avLst/>
          </a:prstGeom>
          <a:noFill/>
          <a:ln w="25560">
            <a:solidFill>
              <a:srgbClr val="849CB5"/>
            </a:solidFill>
            <a:round/>
          </a:ln>
        </p:spPr>
      </p:sp>
      <p:sp>
        <p:nvSpPr>
          <p:cNvPr id="91" name="CustomShape 8"/>
          <p:cNvSpPr/>
          <p:nvPr/>
        </p:nvSpPr>
        <p:spPr>
          <a:xfrm>
            <a:off x="1560600" y="3719520"/>
            <a:ext cx="3366000" cy="800640"/>
          </a:xfrm>
          <a:prstGeom prst="rect">
            <a:avLst/>
          </a:prstGeom>
          <a:noFill/>
          <a:ln w="25560">
            <a:solidFill>
              <a:srgbClr val="849CB5"/>
            </a:solidFill>
            <a:round/>
          </a:ln>
        </p:spPr>
      </p:sp>
      <p:sp>
        <p:nvSpPr>
          <p:cNvPr id="92" name="CustomShape 9"/>
          <p:cNvSpPr/>
          <p:nvPr/>
        </p:nvSpPr>
        <p:spPr>
          <a:xfrm>
            <a:off x="3549960" y="1970280"/>
            <a:ext cx="2754000" cy="1748520"/>
          </a:xfrm>
          <a:prstGeom prst="roundRect">
            <a:avLst>
              <a:gd name="adj" fmla="val 10000"/>
            </a:avLst>
          </a:prstGeom>
          <a:solidFill>
            <a:srgbClr val="FF0000"/>
          </a:solidFill>
          <a:ln w="25560">
            <a:solidFill>
              <a:srgbClr val="FFFFFF"/>
            </a:solidFill>
            <a:round/>
          </a:ln>
        </p:spPr>
      </p:sp>
      <p:sp>
        <p:nvSpPr>
          <p:cNvPr id="93" name="CustomShape 10"/>
          <p:cNvSpPr/>
          <p:nvPr/>
        </p:nvSpPr>
        <p:spPr>
          <a:xfrm>
            <a:off x="3855960" y="2261160"/>
            <a:ext cx="2754000" cy="1748520"/>
          </a:xfrm>
          <a:prstGeom prst="roundRect">
            <a:avLst>
              <a:gd name="adj" fmla="val 10000"/>
            </a:avLst>
          </a:prstGeom>
          <a:solidFill>
            <a:srgbClr val="FFFFFF"/>
          </a:solidFill>
          <a:ln w="25560">
            <a:solidFill>
              <a:srgbClr val="617F9B"/>
            </a:solidFill>
            <a:round/>
          </a:ln>
        </p:spPr>
        <p:txBody>
          <a:bodyPr lIns="83880" tIns="135000" rIns="83880" bIns="135360" anchor="ctr"/>
          <a:lstStyle/>
          <a:p>
            <a:pPr algn="ctr">
              <a:lnSpc>
                <a:spcPct val="90000"/>
              </a:lnSpc>
            </a:pPr>
            <a:r>
              <a:rPr lang="ru-RU" sz="2200">
                <a:solidFill>
                  <a:srgbClr val="000000"/>
                </a:solidFill>
                <a:latin typeface="Arial"/>
                <a:ea typeface="Arial"/>
              </a:rPr>
              <a:t>Факторы</a:t>
            </a:r>
            <a:endParaRPr/>
          </a:p>
        </p:txBody>
      </p:sp>
      <p:sp>
        <p:nvSpPr>
          <p:cNvPr id="94" name="CustomShape 11"/>
          <p:cNvSpPr/>
          <p:nvPr/>
        </p:nvSpPr>
        <p:spPr>
          <a:xfrm>
            <a:off x="183600" y="4520520"/>
            <a:ext cx="2754000" cy="1748520"/>
          </a:xfrm>
          <a:prstGeom prst="roundRect">
            <a:avLst>
              <a:gd name="adj" fmla="val 10000"/>
            </a:avLst>
          </a:prstGeom>
          <a:solidFill>
            <a:srgbClr val="FFC000"/>
          </a:solidFill>
          <a:ln w="25560">
            <a:solidFill>
              <a:srgbClr val="FFFFFF"/>
            </a:solidFill>
            <a:round/>
          </a:ln>
        </p:spPr>
      </p:sp>
      <p:sp>
        <p:nvSpPr>
          <p:cNvPr id="95" name="CustomShape 12"/>
          <p:cNvSpPr/>
          <p:nvPr/>
        </p:nvSpPr>
        <p:spPr>
          <a:xfrm>
            <a:off x="489600" y="4811040"/>
            <a:ext cx="2754000" cy="1748520"/>
          </a:xfrm>
          <a:prstGeom prst="roundRect">
            <a:avLst>
              <a:gd name="adj" fmla="val 10000"/>
            </a:avLst>
          </a:prstGeom>
          <a:solidFill>
            <a:srgbClr val="FFFFFF"/>
          </a:solidFill>
          <a:ln w="25560">
            <a:solidFill>
              <a:srgbClr val="849CB5"/>
            </a:solidFill>
            <a:round/>
          </a:ln>
        </p:spPr>
        <p:txBody>
          <a:bodyPr lIns="83880" tIns="135000" rIns="83880" bIns="135360" anchor="ctr"/>
          <a:lstStyle/>
          <a:p>
            <a:pPr algn="ctr">
              <a:lnSpc>
                <a:spcPct val="90000"/>
              </a:lnSpc>
            </a:pPr>
            <a:r>
              <a:rPr lang="ru-RU" sz="2200">
                <a:solidFill>
                  <a:srgbClr val="000000"/>
                </a:solidFill>
                <a:latin typeface="Arial"/>
                <a:ea typeface="Arial"/>
              </a:rPr>
              <a:t>Склонность к демонстративному потреблению</a:t>
            </a:r>
            <a:endParaRPr/>
          </a:p>
        </p:txBody>
      </p:sp>
      <p:sp>
        <p:nvSpPr>
          <p:cNvPr id="96" name="CustomShape 13"/>
          <p:cNvSpPr/>
          <p:nvPr/>
        </p:nvSpPr>
        <p:spPr>
          <a:xfrm>
            <a:off x="3549960" y="4520520"/>
            <a:ext cx="2754000" cy="1748520"/>
          </a:xfrm>
          <a:prstGeom prst="roundRect">
            <a:avLst>
              <a:gd name="adj" fmla="val 10000"/>
            </a:avLst>
          </a:prstGeom>
          <a:solidFill>
            <a:srgbClr val="FFC000"/>
          </a:solidFill>
          <a:ln w="25560">
            <a:solidFill>
              <a:srgbClr val="FFFFFF"/>
            </a:solidFill>
            <a:round/>
          </a:ln>
        </p:spPr>
      </p:sp>
      <p:sp>
        <p:nvSpPr>
          <p:cNvPr id="97" name="CustomShape 14"/>
          <p:cNvSpPr/>
          <p:nvPr/>
        </p:nvSpPr>
        <p:spPr>
          <a:xfrm>
            <a:off x="3855960" y="4811040"/>
            <a:ext cx="2754000" cy="1748520"/>
          </a:xfrm>
          <a:prstGeom prst="roundRect">
            <a:avLst>
              <a:gd name="adj" fmla="val 10000"/>
            </a:avLst>
          </a:prstGeom>
          <a:solidFill>
            <a:srgbClr val="FFFFFF"/>
          </a:solidFill>
          <a:ln w="25560">
            <a:solidFill>
              <a:srgbClr val="849CB5"/>
            </a:solidFill>
            <a:round/>
          </a:ln>
        </p:spPr>
        <p:txBody>
          <a:bodyPr lIns="83880" tIns="135000" rIns="83880" bIns="135360" anchor="ctr"/>
          <a:lstStyle/>
          <a:p>
            <a:pPr algn="ctr">
              <a:lnSpc>
                <a:spcPct val="90000"/>
              </a:lnSpc>
            </a:pPr>
            <a:r>
              <a:rPr lang="ru-RU" sz="2200">
                <a:solidFill>
                  <a:srgbClr val="000000"/>
                </a:solidFill>
                <a:latin typeface="Arial"/>
                <a:ea typeface="Arial"/>
              </a:rPr>
              <a:t>Отрицание демонстративного потребления</a:t>
            </a:r>
            <a:endParaRPr/>
          </a:p>
        </p:txBody>
      </p:sp>
      <p:sp>
        <p:nvSpPr>
          <p:cNvPr id="98" name="CustomShape 15"/>
          <p:cNvSpPr/>
          <p:nvPr/>
        </p:nvSpPr>
        <p:spPr>
          <a:xfrm>
            <a:off x="6916320" y="4520520"/>
            <a:ext cx="2754000" cy="1748520"/>
          </a:xfrm>
          <a:prstGeom prst="roundRect">
            <a:avLst>
              <a:gd name="adj" fmla="val 10000"/>
            </a:avLst>
          </a:prstGeom>
          <a:solidFill>
            <a:srgbClr val="FFC000"/>
          </a:solidFill>
          <a:ln w="25560">
            <a:solidFill>
              <a:srgbClr val="FFFFFF"/>
            </a:solidFill>
            <a:round/>
          </a:ln>
        </p:spPr>
      </p:sp>
      <p:sp>
        <p:nvSpPr>
          <p:cNvPr id="99" name="CustomShape 16"/>
          <p:cNvSpPr/>
          <p:nvPr/>
        </p:nvSpPr>
        <p:spPr>
          <a:xfrm>
            <a:off x="7222320" y="4811040"/>
            <a:ext cx="2754000" cy="1748520"/>
          </a:xfrm>
          <a:prstGeom prst="roundRect">
            <a:avLst>
              <a:gd name="adj" fmla="val 10000"/>
            </a:avLst>
          </a:prstGeom>
          <a:solidFill>
            <a:srgbClr val="FFFFFF"/>
          </a:solidFill>
          <a:ln w="25560">
            <a:solidFill>
              <a:srgbClr val="849CB5"/>
            </a:solidFill>
            <a:round/>
          </a:ln>
        </p:spPr>
        <p:txBody>
          <a:bodyPr lIns="83880" tIns="135000" rIns="83880" bIns="135360" anchor="ctr"/>
          <a:lstStyle/>
          <a:p>
            <a:pPr algn="ctr">
              <a:lnSpc>
                <a:spcPct val="90000"/>
              </a:lnSpc>
            </a:pPr>
            <a:r>
              <a:rPr lang="ru-RU" sz="2200">
                <a:solidFill>
                  <a:srgbClr val="000000"/>
                </a:solidFill>
                <a:latin typeface="Arial"/>
                <a:ea typeface="Arial"/>
              </a:rPr>
              <a:t>Демонстративное потребление как современная тенденция общества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349200" y="7119000"/>
            <a:ext cx="4474800" cy="2469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экономики,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2015</a:t>
            </a:r>
            <a:endParaRPr dirty="0"/>
          </a:p>
        </p:txBody>
      </p:sp>
      <p:sp>
        <p:nvSpPr>
          <p:cNvPr id="101" name="CustomShape 2"/>
          <p:cNvSpPr/>
          <p:nvPr/>
        </p:nvSpPr>
        <p:spPr>
          <a:xfrm>
            <a:off x="1689840" y="527400"/>
            <a:ext cx="785448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2400" b="1">
                <a:solidFill>
                  <a:srgbClr val="FFFFFF"/>
                </a:solidFill>
                <a:latin typeface="Arial"/>
                <a:ea typeface="Arial"/>
              </a:rPr>
              <a:t>Взаимосвязь параметров демонстративного полученных из факторного анализа и по О.С. Посыпановой.</a:t>
            </a:r>
            <a:endParaRPr/>
          </a:p>
        </p:txBody>
      </p:sp>
      <p:sp>
        <p:nvSpPr>
          <p:cNvPr id="102" name="CustomShape 3"/>
          <p:cNvSpPr/>
          <p:nvPr/>
        </p:nvSpPr>
        <p:spPr>
          <a:xfrm>
            <a:off x="8214480" y="255780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103" name="CustomShape 4"/>
          <p:cNvSpPr/>
          <p:nvPr/>
        </p:nvSpPr>
        <p:spPr>
          <a:xfrm>
            <a:off x="8214480" y="4458960"/>
            <a:ext cx="621000" cy="3826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104" name="CustomShape 5"/>
          <p:cNvSpPr/>
          <p:nvPr/>
        </p:nvSpPr>
        <p:spPr>
          <a:xfrm>
            <a:off x="342120" y="2014020"/>
            <a:ext cx="9410760" cy="5011800"/>
          </a:xfrm>
          <a:prstGeom prst="rect">
            <a:avLst/>
          </a:prstGeom>
          <a:noFill/>
          <a:ln>
            <a:noFill/>
          </a:ln>
        </p:spPr>
      </p:sp>
      <p:graphicFrame>
        <p:nvGraphicFramePr>
          <p:cNvPr id="105" name="Table 6"/>
          <p:cNvGraphicFramePr/>
          <p:nvPr>
            <p:extLst>
              <p:ext uri="{D42A27DB-BD31-4B8C-83A1-F6EECF244321}">
                <p14:modId xmlns:p14="http://schemas.microsoft.com/office/powerpoint/2010/main" val="1211244930"/>
              </p:ext>
            </p:extLst>
          </p:nvPr>
        </p:nvGraphicFramePr>
        <p:xfrm>
          <a:off x="386279" y="1630680"/>
          <a:ext cx="9262688" cy="5373866"/>
        </p:xfrm>
        <a:graphic>
          <a:graphicData uri="http://schemas.openxmlformats.org/drawingml/2006/table">
            <a:tbl>
              <a:tblPr/>
              <a:tblGrid>
                <a:gridCol w="2670820"/>
                <a:gridCol w="1961163"/>
                <a:gridCol w="2181988"/>
                <a:gridCol w="2448717"/>
              </a:tblGrid>
              <a:tr h="1068558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Факторы демонстративное </a:t>
                      </a:r>
                      <a:endParaRPr sz="1400" dirty="0"/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потребление</a:t>
                      </a:r>
                      <a:endParaRPr sz="1400" dirty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Типы </a:t>
                      </a:r>
                      <a:endParaRPr sz="1400" dirty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демонстративного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потребления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Склонность к демонстративному потреблению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Отрицание демонстративного потребления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Демонстративное потребление как современная тенденция общества</a:t>
                      </a:r>
                      <a:endParaRPr sz="1400"/>
                    </a:p>
                  </a:txBody>
                  <a:tcPr/>
                </a:tc>
              </a:tr>
              <a:tr h="3736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Истероидность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0,222**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-0,182*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400"/>
                    </a:p>
                  </a:txBody>
                  <a:tcPr/>
                </a:tc>
              </a:tr>
              <a:tr h="3736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Статусность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0,395**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-0,197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400"/>
                    </a:p>
                  </a:txBody>
                  <a:tcPr/>
                </a:tc>
              </a:tr>
              <a:tr h="3736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Индивидуальность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0,188*</a:t>
                      </a:r>
                      <a:endParaRPr sz="1400"/>
                    </a:p>
                  </a:txBody>
                  <a:tcPr/>
                </a:tc>
              </a:tr>
              <a:tr h="3736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Творчество 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0,358**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-0,326**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400"/>
                    </a:p>
                  </a:txBody>
                  <a:tcPr/>
                </a:tc>
              </a:tr>
              <a:tr h="3736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Престиж 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0,369**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-0,190*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0,337**</a:t>
                      </a:r>
                      <a:endParaRPr sz="1400"/>
                    </a:p>
                  </a:txBody>
                  <a:tcPr/>
                </a:tc>
              </a:tr>
              <a:tr h="3736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Мода 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0,167*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400"/>
                    </a:p>
                  </a:txBody>
                  <a:tcPr/>
                </a:tc>
              </a:tr>
              <a:tr h="3736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Самоутверждение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-0,171*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400"/>
                    </a:p>
                  </a:txBody>
                  <a:tcPr/>
                </a:tc>
              </a:tr>
              <a:tr h="3736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Бегство от бедности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0,293**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-0,279**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0,218**</a:t>
                      </a:r>
                      <a:endParaRPr sz="1400"/>
                    </a:p>
                  </a:txBody>
                  <a:tcPr/>
                </a:tc>
              </a:tr>
              <a:tr h="3736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Перфекционизм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0,305**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0,172*</a:t>
                      </a:r>
                      <a:endParaRPr sz="1400" dirty="0"/>
                    </a:p>
                  </a:txBody>
                  <a:tcPr/>
                </a:tc>
              </a:tr>
              <a:tr h="37360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Разрядка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0,332**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-0,230**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400" dirty="0"/>
                    </a:p>
                  </a:txBody>
                  <a:tcPr/>
                </a:tc>
              </a:tr>
              <a:tr h="1435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Суммарный балл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0,457**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-0,321**</a:t>
                      </a:r>
                      <a:endParaRPr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0,256**</a:t>
                      </a:r>
                      <a:endParaRPr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386280" y="7133400"/>
            <a:ext cx="4474800" cy="2469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,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2015</a:t>
            </a:r>
            <a:endParaRPr dirty="0"/>
          </a:p>
        </p:txBody>
      </p:sp>
      <p:sp>
        <p:nvSpPr>
          <p:cNvPr id="107" name="CustomShape 2"/>
          <p:cNvSpPr/>
          <p:nvPr/>
        </p:nvSpPr>
        <p:spPr>
          <a:xfrm>
            <a:off x="1689840" y="527400"/>
            <a:ext cx="785448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2400" b="1">
                <a:solidFill>
                  <a:srgbClr val="FFFFFF"/>
                </a:solidFill>
                <a:latin typeface="Arial"/>
                <a:ea typeface="Arial"/>
              </a:rPr>
              <a:t>Взаимосвязь параметров демонстративного потребления и психологического благополучия.</a:t>
            </a:r>
            <a:endParaRPr/>
          </a:p>
        </p:txBody>
      </p:sp>
      <p:sp>
        <p:nvSpPr>
          <p:cNvPr id="108" name="CustomShape 3"/>
          <p:cNvSpPr/>
          <p:nvPr/>
        </p:nvSpPr>
        <p:spPr>
          <a:xfrm>
            <a:off x="8214480" y="255780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109" name="CustomShape 4"/>
          <p:cNvSpPr/>
          <p:nvPr/>
        </p:nvSpPr>
        <p:spPr>
          <a:xfrm>
            <a:off x="8214480" y="4458960"/>
            <a:ext cx="621000" cy="3826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110" name="CustomShape 5"/>
          <p:cNvSpPr/>
          <p:nvPr/>
        </p:nvSpPr>
        <p:spPr>
          <a:xfrm>
            <a:off x="349200" y="1695240"/>
            <a:ext cx="9410760" cy="5547240"/>
          </a:xfrm>
          <a:prstGeom prst="rect">
            <a:avLst/>
          </a:prstGeom>
          <a:noFill/>
          <a:ln>
            <a:noFill/>
          </a:ln>
        </p:spPr>
      </p:sp>
      <p:graphicFrame>
        <p:nvGraphicFramePr>
          <p:cNvPr id="111" name="Table 6"/>
          <p:cNvGraphicFramePr/>
          <p:nvPr>
            <p:extLst>
              <p:ext uri="{D42A27DB-BD31-4B8C-83A1-F6EECF244321}">
                <p14:modId xmlns:p14="http://schemas.microsoft.com/office/powerpoint/2010/main" val="3153878391"/>
              </p:ext>
            </p:extLst>
          </p:nvPr>
        </p:nvGraphicFramePr>
        <p:xfrm>
          <a:off x="111600" y="1450829"/>
          <a:ext cx="9936720" cy="5574811"/>
        </p:xfrm>
        <a:graphic>
          <a:graphicData uri="http://schemas.openxmlformats.org/drawingml/2006/table">
            <a:tbl>
              <a:tblPr/>
              <a:tblGrid>
                <a:gridCol w="2484000"/>
                <a:gridCol w="2484000"/>
                <a:gridCol w="2484000"/>
                <a:gridCol w="2484720"/>
              </a:tblGrid>
              <a:tr h="153936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Демонстративное </a:t>
                      </a:r>
                      <a:endParaRPr sz="1600" dirty="0"/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Потребление</a:t>
                      </a:r>
                      <a:endParaRPr sz="1600" dirty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Психологическое </a:t>
                      </a:r>
                      <a:endParaRPr sz="1600" dirty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благополучие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Склонность к демонстративному потреблению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Отрицание демонстративного потребления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Демонстративное потребление как современная тенденция общества</a:t>
                      </a:r>
                      <a:endParaRPr sz="1600"/>
                    </a:p>
                  </a:txBody>
                  <a:tcPr/>
                </a:tc>
              </a:tr>
              <a:tr h="4309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Самопринятие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0,253**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 dirty="0"/>
                    </a:p>
                  </a:txBody>
                  <a:tcPr/>
                </a:tc>
              </a:tr>
              <a:tr h="660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Позитивное отношение к другим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-0,169*</a:t>
                      </a:r>
                      <a:endParaRPr sz="1600"/>
                    </a:p>
                  </a:txBody>
                  <a:tcPr/>
                </a:tc>
              </a:tr>
              <a:tr h="4309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Автономия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0,213**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-0,189*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/>
                    </a:p>
                  </a:txBody>
                  <a:tcPr/>
                </a:tc>
              </a:tr>
              <a:tr h="4309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Управление средой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0,291**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 dirty="0"/>
                    </a:p>
                  </a:txBody>
                  <a:tcPr/>
                </a:tc>
              </a:tr>
              <a:tr h="4309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Смысл жизни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0,289**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 dirty="0"/>
                    </a:p>
                  </a:txBody>
                  <a:tcPr/>
                </a:tc>
              </a:tr>
              <a:tr h="4309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Личностный рост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0,232**</a:t>
                      </a:r>
                      <a:endParaRPr sz="1600" dirty="0"/>
                    </a:p>
                  </a:txBody>
                  <a:tcPr/>
                </a:tc>
              </a:tr>
              <a:tr h="660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Психологическое благополучие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0,255**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 dirty="0"/>
                    </a:p>
                  </a:txBody>
                  <a:tcPr/>
                </a:tc>
              </a:tr>
              <a:tr h="3580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Благосостояние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-0,253**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0,161*</a:t>
                      </a:r>
                      <a:endParaRPr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386280" y="7133400"/>
            <a:ext cx="4474800" cy="2469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экономики,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2015</a:t>
            </a:r>
            <a:endParaRPr dirty="0"/>
          </a:p>
        </p:txBody>
      </p:sp>
      <p:sp>
        <p:nvSpPr>
          <p:cNvPr id="113" name="CustomShape 2"/>
          <p:cNvSpPr/>
          <p:nvPr/>
        </p:nvSpPr>
        <p:spPr>
          <a:xfrm>
            <a:off x="1689840" y="527400"/>
            <a:ext cx="785448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2000" b="1">
                <a:solidFill>
                  <a:srgbClr val="FFFFFF"/>
                </a:solidFill>
                <a:latin typeface="Arial"/>
                <a:ea typeface="Arial"/>
              </a:rPr>
              <a:t>Взаимосвязь параметров демонстративного потребления и психологического благополучия у мужчин</a:t>
            </a:r>
            <a:endParaRPr/>
          </a:p>
        </p:txBody>
      </p:sp>
      <p:sp>
        <p:nvSpPr>
          <p:cNvPr id="114" name="CustomShape 3"/>
          <p:cNvSpPr/>
          <p:nvPr/>
        </p:nvSpPr>
        <p:spPr>
          <a:xfrm>
            <a:off x="8214480" y="255780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115" name="CustomShape 4"/>
          <p:cNvSpPr/>
          <p:nvPr/>
        </p:nvSpPr>
        <p:spPr>
          <a:xfrm>
            <a:off x="8214480" y="4458960"/>
            <a:ext cx="621000" cy="3826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116" name="CustomShape 5"/>
          <p:cNvSpPr/>
          <p:nvPr/>
        </p:nvSpPr>
        <p:spPr>
          <a:xfrm>
            <a:off x="349200" y="1695240"/>
            <a:ext cx="9410760" cy="5547240"/>
          </a:xfrm>
          <a:prstGeom prst="rect">
            <a:avLst/>
          </a:prstGeom>
          <a:noFill/>
          <a:ln>
            <a:noFill/>
          </a:ln>
        </p:spPr>
      </p:sp>
      <p:graphicFrame>
        <p:nvGraphicFramePr>
          <p:cNvPr id="117" name="Table 6"/>
          <p:cNvGraphicFramePr/>
          <p:nvPr>
            <p:extLst>
              <p:ext uri="{D42A27DB-BD31-4B8C-83A1-F6EECF244321}">
                <p14:modId xmlns:p14="http://schemas.microsoft.com/office/powerpoint/2010/main" val="3090243118"/>
              </p:ext>
            </p:extLst>
          </p:nvPr>
        </p:nvGraphicFramePr>
        <p:xfrm>
          <a:off x="349200" y="1695240"/>
          <a:ext cx="9410760" cy="4486680"/>
        </p:xfrm>
        <a:graphic>
          <a:graphicData uri="http://schemas.openxmlformats.org/drawingml/2006/table">
            <a:tbl>
              <a:tblPr/>
              <a:tblGrid>
                <a:gridCol w="4658400"/>
                <a:gridCol w="1615320"/>
                <a:gridCol w="3137040"/>
              </a:tblGrid>
              <a:tr h="170172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Демонстративное </a:t>
                      </a:r>
                      <a:endParaRPr sz="1600" dirty="0"/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Потребление</a:t>
                      </a:r>
                      <a:endParaRPr sz="1600" dirty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Психологическое </a:t>
                      </a:r>
                      <a:endParaRPr sz="1600" dirty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благополучие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Склонность к демонстративному потреблению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Демонстративное потребление как современная тенденция общества</a:t>
                      </a:r>
                      <a:endParaRPr sz="1600"/>
                    </a:p>
                  </a:txBody>
                  <a:tcPr/>
                </a:tc>
              </a:tr>
              <a:tr h="812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Позитивное отношение к другим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-0,286*</a:t>
                      </a:r>
                      <a:endParaRPr sz="1600"/>
                    </a:p>
                  </a:txBody>
                  <a:tcPr/>
                </a:tc>
              </a:tr>
              <a:tr h="57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Управление средой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-0,260**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/>
                    </a:p>
                  </a:txBody>
                  <a:tcPr/>
                </a:tc>
              </a:tr>
              <a:tr h="5796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Личностный рост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-0,428**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/>
                    </a:p>
                  </a:txBody>
                  <a:tcPr/>
                </a:tc>
              </a:tr>
              <a:tr h="8128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Психологическое благополучие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-0,291*</a:t>
                      </a:r>
                      <a:endParaRPr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386280" y="7133400"/>
            <a:ext cx="4474800" cy="2469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экономики,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2015</a:t>
            </a:r>
            <a:endParaRPr dirty="0"/>
          </a:p>
        </p:txBody>
      </p:sp>
      <p:sp>
        <p:nvSpPr>
          <p:cNvPr id="119" name="CustomShape 2"/>
          <p:cNvSpPr/>
          <p:nvPr/>
        </p:nvSpPr>
        <p:spPr>
          <a:xfrm>
            <a:off x="1689840" y="527400"/>
            <a:ext cx="785448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2000" b="1">
                <a:solidFill>
                  <a:srgbClr val="FFFFFF"/>
                </a:solidFill>
                <a:latin typeface="Arial"/>
                <a:ea typeface="Arial"/>
              </a:rPr>
              <a:t>Взаимосвязь параметров демонстративного потребления и психологического благополучия у женщин</a:t>
            </a:r>
            <a:endParaRPr/>
          </a:p>
        </p:txBody>
      </p:sp>
      <p:sp>
        <p:nvSpPr>
          <p:cNvPr id="120" name="CustomShape 3"/>
          <p:cNvSpPr/>
          <p:nvPr/>
        </p:nvSpPr>
        <p:spPr>
          <a:xfrm>
            <a:off x="8214480" y="255780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121" name="CustomShape 4"/>
          <p:cNvSpPr/>
          <p:nvPr/>
        </p:nvSpPr>
        <p:spPr>
          <a:xfrm>
            <a:off x="8214480" y="4458960"/>
            <a:ext cx="621000" cy="3826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122" name="CustomShape 5"/>
          <p:cNvSpPr/>
          <p:nvPr/>
        </p:nvSpPr>
        <p:spPr>
          <a:xfrm>
            <a:off x="349200" y="1695240"/>
            <a:ext cx="9410760" cy="5547240"/>
          </a:xfrm>
          <a:prstGeom prst="rect">
            <a:avLst/>
          </a:prstGeom>
          <a:noFill/>
          <a:ln>
            <a:noFill/>
          </a:ln>
        </p:spPr>
      </p:sp>
      <p:graphicFrame>
        <p:nvGraphicFramePr>
          <p:cNvPr id="123" name="Table 6"/>
          <p:cNvGraphicFramePr/>
          <p:nvPr>
            <p:extLst>
              <p:ext uri="{D42A27DB-BD31-4B8C-83A1-F6EECF244321}">
                <p14:modId xmlns:p14="http://schemas.microsoft.com/office/powerpoint/2010/main" val="2810740042"/>
              </p:ext>
            </p:extLst>
          </p:nvPr>
        </p:nvGraphicFramePr>
        <p:xfrm>
          <a:off x="386280" y="1865880"/>
          <a:ext cx="9265680" cy="3019680"/>
        </p:xfrm>
        <a:graphic>
          <a:graphicData uri="http://schemas.openxmlformats.org/drawingml/2006/table">
            <a:tbl>
              <a:tblPr/>
              <a:tblGrid>
                <a:gridCol w="4632840"/>
                <a:gridCol w="4632840"/>
              </a:tblGrid>
              <a:tr h="214272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Демонстративное </a:t>
                      </a:r>
                      <a:endParaRPr dirty="0"/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Потребление</a:t>
                      </a:r>
                      <a:endParaRPr dirty="0"/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dirty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Психологическое </a:t>
                      </a:r>
                      <a:endParaRPr dirty="0"/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благополучие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Отрицание демонстративного потребления</a:t>
                      </a:r>
                      <a:endParaRPr/>
                    </a:p>
                  </a:txBody>
                  <a:tcPr/>
                </a:tc>
              </a:tr>
              <a:tr h="6422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Позитивное отношение к другим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-0,238*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530680" y="1483560"/>
            <a:ext cx="4606920" cy="4918320"/>
          </a:xfrm>
          <a:prstGeom prst="rect">
            <a:avLst/>
          </a:prstGeom>
          <a:ln>
            <a:noFill/>
          </a:ln>
        </p:spPr>
      </p:pic>
      <p:sp>
        <p:nvSpPr>
          <p:cNvPr id="125" name="CustomShape 1"/>
          <p:cNvSpPr/>
          <p:nvPr/>
        </p:nvSpPr>
        <p:spPr>
          <a:xfrm>
            <a:off x="386280" y="7133400"/>
            <a:ext cx="4474800" cy="2469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экономики,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2015</a:t>
            </a:r>
            <a:endParaRPr dirty="0"/>
          </a:p>
        </p:txBody>
      </p:sp>
      <p:sp>
        <p:nvSpPr>
          <p:cNvPr id="126" name="CustomShape 2"/>
          <p:cNvSpPr/>
          <p:nvPr/>
        </p:nvSpPr>
        <p:spPr>
          <a:xfrm>
            <a:off x="1689840" y="527400"/>
            <a:ext cx="382176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3600" b="1">
                <a:solidFill>
                  <a:srgbClr val="FFFFFF"/>
                </a:solidFill>
                <a:latin typeface="Arial"/>
                <a:ea typeface="Arial"/>
              </a:rPr>
              <a:t>Выводы</a:t>
            </a:r>
            <a:endParaRPr/>
          </a:p>
        </p:txBody>
      </p:sp>
      <p:sp>
        <p:nvSpPr>
          <p:cNvPr id="127" name="CustomShape 3"/>
          <p:cNvSpPr/>
          <p:nvPr/>
        </p:nvSpPr>
        <p:spPr>
          <a:xfrm>
            <a:off x="8214480" y="255780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128" name="CustomShape 4"/>
          <p:cNvSpPr/>
          <p:nvPr/>
        </p:nvSpPr>
        <p:spPr>
          <a:xfrm>
            <a:off x="8214480" y="4458960"/>
            <a:ext cx="621000" cy="3826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129" name="CustomShape 5"/>
          <p:cNvSpPr/>
          <p:nvPr/>
        </p:nvSpPr>
        <p:spPr>
          <a:xfrm>
            <a:off x="349200" y="1695240"/>
            <a:ext cx="9410760" cy="554724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CustomShape 6"/>
          <p:cNvSpPr/>
          <p:nvPr/>
        </p:nvSpPr>
        <p:spPr>
          <a:xfrm>
            <a:off x="0" y="1483560"/>
            <a:ext cx="5943600" cy="59112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 marL="514350" indent="-514350">
              <a:lnSpc>
                <a:spcPct val="119000"/>
              </a:lnSpc>
              <a:buFont typeface="Wingdings" panose="05000000000000000000" pitchFamily="2" charset="2"/>
              <a:buChar char="v"/>
            </a:pPr>
            <a:r>
              <a:rPr lang="ru-RU" sz="2600" dirty="0">
                <a:solidFill>
                  <a:srgbClr val="073763"/>
                </a:solidFill>
                <a:latin typeface="Arial"/>
                <a:ea typeface="Arial"/>
              </a:rPr>
              <a:t>Были выделены 3 основных фактора </a:t>
            </a:r>
            <a:r>
              <a:rPr lang="ru-RU" sz="2600" dirty="0" smtClean="0">
                <a:solidFill>
                  <a:srgbClr val="073763"/>
                </a:solidFill>
                <a:latin typeface="Arial"/>
                <a:ea typeface="Arial"/>
              </a:rPr>
              <a:t>установок по отношению </a:t>
            </a:r>
            <a:r>
              <a:rPr lang="ru-RU" sz="2600" dirty="0">
                <a:solidFill>
                  <a:srgbClr val="073763"/>
                </a:solidFill>
                <a:latin typeface="Arial"/>
                <a:ea typeface="Arial"/>
              </a:rPr>
              <a:t>к демонстративному </a:t>
            </a:r>
            <a:r>
              <a:rPr lang="ru-RU" sz="2600" dirty="0" smtClean="0">
                <a:solidFill>
                  <a:srgbClr val="073763"/>
                </a:solidFill>
                <a:latin typeface="Arial"/>
                <a:ea typeface="Arial"/>
              </a:rPr>
              <a:t>потреблению</a:t>
            </a:r>
          </a:p>
          <a:p>
            <a:pPr marL="514350" indent="-514350">
              <a:lnSpc>
                <a:spcPct val="119000"/>
              </a:lnSpc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rgbClr val="073763"/>
                </a:solidFill>
                <a:latin typeface="Arial"/>
              </a:rPr>
              <a:t>Психологическое благополучие отрицательно связано с различными типами демонстративного потребления</a:t>
            </a:r>
          </a:p>
          <a:p>
            <a:pPr marL="514350" indent="-514350">
              <a:lnSpc>
                <a:spcPct val="119000"/>
              </a:lnSpc>
              <a:buFont typeface="Wingdings" panose="05000000000000000000" pitchFamily="2" charset="2"/>
              <a:buChar char="v"/>
            </a:pPr>
            <a:r>
              <a:rPr lang="ru-RU" sz="2600" dirty="0" smtClean="0">
                <a:solidFill>
                  <a:srgbClr val="073763"/>
                </a:solidFill>
                <a:latin typeface="Arial"/>
              </a:rPr>
              <a:t>Психологическое благополучие положительно связано с установками по отношению к демонстративному потреблению</a:t>
            </a:r>
            <a:endParaRPr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49200" y="7119000"/>
            <a:ext cx="4474800" cy="2469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экономики,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 2015</a:t>
            </a:r>
            <a:endParaRPr dirty="0"/>
          </a:p>
        </p:txBody>
      </p:sp>
      <p:sp>
        <p:nvSpPr>
          <p:cNvPr id="40" name="CustomShape 2"/>
          <p:cNvSpPr/>
          <p:nvPr/>
        </p:nvSpPr>
        <p:spPr>
          <a:xfrm>
            <a:off x="1689840" y="527400"/>
            <a:ext cx="382176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3600" b="1">
                <a:solidFill>
                  <a:srgbClr val="FFFFFF"/>
                </a:solidFill>
                <a:latin typeface="Arial"/>
                <a:ea typeface="Arial"/>
              </a:rPr>
              <a:t>Актуальность</a:t>
            </a:r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8214480" y="255780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42" name="CustomShape 4"/>
          <p:cNvSpPr/>
          <p:nvPr/>
        </p:nvSpPr>
        <p:spPr>
          <a:xfrm>
            <a:off x="8214480" y="4458960"/>
            <a:ext cx="621000" cy="3826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43" name="CustomShape 5"/>
          <p:cNvSpPr/>
          <p:nvPr/>
        </p:nvSpPr>
        <p:spPr>
          <a:xfrm>
            <a:off x="349200" y="1695240"/>
            <a:ext cx="9410760" cy="554724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CustomShape 6"/>
          <p:cNvSpPr/>
          <p:nvPr/>
        </p:nvSpPr>
        <p:spPr>
          <a:xfrm>
            <a:off x="501480" y="1847520"/>
            <a:ext cx="8970480" cy="51303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 marL="457200" indent="-457200">
              <a:lnSpc>
                <a:spcPct val="119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73763"/>
                </a:solidFill>
                <a:latin typeface="Arial"/>
                <a:ea typeface="Arial"/>
              </a:rPr>
              <a:t>Во всем мире, и, в частности, в России </a:t>
            </a: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демонстративное потребление ярко </a:t>
            </a:r>
            <a:r>
              <a:rPr lang="ru-RU" sz="2800" dirty="0" smtClean="0">
                <a:solidFill>
                  <a:srgbClr val="073763"/>
                </a:solidFill>
                <a:latin typeface="Arial"/>
                <a:ea typeface="Arial"/>
              </a:rPr>
              <a:t>выражено</a:t>
            </a:r>
          </a:p>
          <a:p>
            <a:pPr marL="457200" indent="-457200">
              <a:lnSpc>
                <a:spcPct val="119000"/>
              </a:lnSpc>
              <a:buFont typeface="Wingdings" panose="05000000000000000000" pitchFamily="2" charset="2"/>
              <a:buChar char="v"/>
            </a:pPr>
            <a:endParaRPr dirty="0"/>
          </a:p>
          <a:p>
            <a:pPr marL="457200" indent="-457200">
              <a:lnSpc>
                <a:spcPct val="119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73763"/>
                </a:solidFill>
                <a:latin typeface="Arial"/>
                <a:ea typeface="Arial"/>
              </a:rPr>
              <a:t>Важно </a:t>
            </a: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понять, как оно связано с психологическим </a:t>
            </a:r>
            <a:r>
              <a:rPr lang="ru-RU" sz="2800" dirty="0" smtClean="0">
                <a:solidFill>
                  <a:srgbClr val="073763"/>
                </a:solidFill>
                <a:latin typeface="Arial"/>
                <a:ea typeface="Arial"/>
              </a:rPr>
              <a:t>благополучием</a:t>
            </a:r>
            <a:endParaRPr dirty="0"/>
          </a:p>
        </p:txBody>
      </p:sp>
      <p:pic>
        <p:nvPicPr>
          <p:cNvPr id="45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081200" y="4702680"/>
            <a:ext cx="2539800" cy="2539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4768920" y="3084120"/>
            <a:ext cx="4415400" cy="3914640"/>
          </a:xfrm>
          <a:prstGeom prst="rect">
            <a:avLst/>
          </a:prstGeom>
          <a:ln>
            <a:noFill/>
          </a:ln>
        </p:spPr>
      </p:pic>
      <p:sp>
        <p:nvSpPr>
          <p:cNvPr id="47" name="CustomShape 1"/>
          <p:cNvSpPr/>
          <p:nvPr/>
        </p:nvSpPr>
        <p:spPr>
          <a:xfrm>
            <a:off x="386280" y="7179120"/>
            <a:ext cx="4474800" cy="2469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экономики, Город,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2015</a:t>
            </a:r>
            <a:endParaRPr dirty="0"/>
          </a:p>
        </p:txBody>
      </p:sp>
      <p:sp>
        <p:nvSpPr>
          <p:cNvPr id="48" name="CustomShape 2"/>
          <p:cNvSpPr/>
          <p:nvPr/>
        </p:nvSpPr>
        <p:spPr>
          <a:xfrm>
            <a:off x="1689840" y="527400"/>
            <a:ext cx="382176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3600" b="1">
                <a:solidFill>
                  <a:srgbClr val="FFFFFF"/>
                </a:solidFill>
                <a:latin typeface="Arial"/>
                <a:ea typeface="Arial"/>
              </a:rPr>
              <a:t>Проблема</a:t>
            </a:r>
            <a:endParaRPr/>
          </a:p>
        </p:txBody>
      </p:sp>
      <p:sp>
        <p:nvSpPr>
          <p:cNvPr id="49" name="CustomShape 3"/>
          <p:cNvSpPr/>
          <p:nvPr/>
        </p:nvSpPr>
        <p:spPr>
          <a:xfrm>
            <a:off x="8214480" y="255780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50" name="CustomShape 4"/>
          <p:cNvSpPr/>
          <p:nvPr/>
        </p:nvSpPr>
        <p:spPr>
          <a:xfrm>
            <a:off x="8214480" y="4458960"/>
            <a:ext cx="621000" cy="3826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51" name="CustomShape 5"/>
          <p:cNvSpPr/>
          <p:nvPr/>
        </p:nvSpPr>
        <p:spPr>
          <a:xfrm>
            <a:off x="349200" y="1695240"/>
            <a:ext cx="9410760" cy="554724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CustomShape 6"/>
          <p:cNvSpPr/>
          <p:nvPr/>
        </p:nvSpPr>
        <p:spPr>
          <a:xfrm>
            <a:off x="501480" y="1847520"/>
            <a:ext cx="7386480" cy="51303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19000"/>
              </a:lnSpc>
            </a:pPr>
            <a:r>
              <a:rPr lang="ru-RU" sz="2800">
                <a:solidFill>
                  <a:srgbClr val="073763"/>
                </a:solidFill>
                <a:latin typeface="Arial"/>
                <a:ea typeface="Arial"/>
              </a:rPr>
              <a:t>недостаточно данных о том, как взаимосвязаны субъективное благополучие и демонстративное потребление  в России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409431" y="7138178"/>
            <a:ext cx="4465295" cy="204318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экономики,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2015</a:t>
            </a:r>
            <a:endParaRPr dirty="0"/>
          </a:p>
        </p:txBody>
      </p:sp>
      <p:sp>
        <p:nvSpPr>
          <p:cNvPr id="54" name="CustomShape 2"/>
          <p:cNvSpPr/>
          <p:nvPr/>
        </p:nvSpPr>
        <p:spPr>
          <a:xfrm>
            <a:off x="1689840" y="527400"/>
            <a:ext cx="283824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3600" b="1">
                <a:solidFill>
                  <a:srgbClr val="FFFFFF"/>
                </a:solidFill>
                <a:latin typeface="Arial"/>
                <a:ea typeface="Arial"/>
              </a:rPr>
              <a:t>Цель</a:t>
            </a:r>
            <a:endParaRPr/>
          </a:p>
        </p:txBody>
      </p:sp>
      <p:sp>
        <p:nvSpPr>
          <p:cNvPr id="55" name="CustomShape 3"/>
          <p:cNvSpPr/>
          <p:nvPr/>
        </p:nvSpPr>
        <p:spPr>
          <a:xfrm>
            <a:off x="8214480" y="255780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56" name="CustomShape 4"/>
          <p:cNvSpPr/>
          <p:nvPr/>
        </p:nvSpPr>
        <p:spPr>
          <a:xfrm>
            <a:off x="8214480" y="4458960"/>
            <a:ext cx="621000" cy="3826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57" name="CustomShape 5"/>
          <p:cNvSpPr/>
          <p:nvPr/>
        </p:nvSpPr>
        <p:spPr>
          <a:xfrm>
            <a:off x="611919" y="1436479"/>
            <a:ext cx="8979045" cy="199332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 algn="ctr">
              <a:lnSpc>
                <a:spcPct val="119000"/>
              </a:lnSpc>
            </a:pP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изучение взаимосвязи склонности к демонстративному </a:t>
            </a:r>
            <a:r>
              <a:rPr lang="ru-RU" sz="2800" dirty="0" smtClean="0">
                <a:solidFill>
                  <a:srgbClr val="073763"/>
                </a:solidFill>
                <a:latin typeface="Arial"/>
                <a:ea typeface="Arial"/>
              </a:rPr>
              <a:t>потреблению, установок по отношению к нему </a:t>
            </a: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и психологическим благополучием у различных </a:t>
            </a:r>
            <a:r>
              <a:rPr lang="ru-RU" sz="2800" dirty="0" smtClean="0">
                <a:solidFill>
                  <a:srgbClr val="073763"/>
                </a:solidFill>
                <a:latin typeface="Arial"/>
                <a:ea typeface="Arial"/>
              </a:rPr>
              <a:t>потребителей</a:t>
            </a:r>
            <a:endParaRPr dirty="0"/>
          </a:p>
        </p:txBody>
      </p:sp>
      <p:pic>
        <p:nvPicPr>
          <p:cNvPr id="58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760002" y="3906879"/>
            <a:ext cx="4682880" cy="312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349200" y="7124529"/>
            <a:ext cx="4474800" cy="2469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экономики,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2015</a:t>
            </a:r>
            <a:endParaRPr dirty="0"/>
          </a:p>
        </p:txBody>
      </p:sp>
      <p:sp>
        <p:nvSpPr>
          <p:cNvPr id="60" name="CustomShape 2"/>
          <p:cNvSpPr/>
          <p:nvPr/>
        </p:nvSpPr>
        <p:spPr>
          <a:xfrm>
            <a:off x="1689840" y="527400"/>
            <a:ext cx="791964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3200">
                <a:solidFill>
                  <a:srgbClr val="FFFFFF"/>
                </a:solidFill>
                <a:latin typeface="Arial"/>
                <a:ea typeface="Arial"/>
              </a:rPr>
              <a:t>Психологическое благополучие</a:t>
            </a:r>
            <a:endParaRPr/>
          </a:p>
        </p:txBody>
      </p:sp>
      <p:sp>
        <p:nvSpPr>
          <p:cNvPr id="61" name="CustomShape 3"/>
          <p:cNvSpPr/>
          <p:nvPr/>
        </p:nvSpPr>
        <p:spPr>
          <a:xfrm>
            <a:off x="8214480" y="626364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62" name="CustomShape 4"/>
          <p:cNvSpPr/>
          <p:nvPr/>
        </p:nvSpPr>
        <p:spPr>
          <a:xfrm>
            <a:off x="349200" y="1695240"/>
            <a:ext cx="9259920" cy="5278766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400" dirty="0" smtClean="0">
                <a:solidFill>
                  <a:srgbClr val="003F82"/>
                </a:solidFill>
                <a:latin typeface="Arial"/>
                <a:ea typeface="Arial"/>
              </a:rPr>
              <a:t>интегральное социально-психологическое образование, включающее оценку и отношение человека к своей жизни и самому себе и несущее в себе активное начало. (К. </a:t>
            </a:r>
            <a:r>
              <a:rPr lang="ru-RU" sz="2400" dirty="0" err="1" smtClean="0">
                <a:solidFill>
                  <a:srgbClr val="003F82"/>
                </a:solidFill>
                <a:latin typeface="Arial"/>
                <a:ea typeface="Arial"/>
              </a:rPr>
              <a:t>Рифф</a:t>
            </a:r>
            <a:r>
              <a:rPr lang="ru-RU" sz="2400" dirty="0" smtClean="0">
                <a:solidFill>
                  <a:srgbClr val="003F82"/>
                </a:solidFill>
                <a:latin typeface="Arial"/>
                <a:ea typeface="Arial"/>
              </a:rPr>
              <a:t>)</a:t>
            </a:r>
          </a:p>
          <a:p>
            <a:pPr>
              <a:lnSpc>
                <a:spcPct val="120000"/>
              </a:lnSpc>
            </a:pPr>
            <a:endParaRPr dirty="0"/>
          </a:p>
          <a:p>
            <a:pPr>
              <a:lnSpc>
                <a:spcPct val="120000"/>
              </a:lnSpc>
            </a:pPr>
            <a:r>
              <a:rPr lang="ru-RU" sz="2400" dirty="0">
                <a:solidFill>
                  <a:srgbClr val="003F82"/>
                </a:solidFill>
                <a:latin typeface="Arial"/>
                <a:ea typeface="Arial"/>
              </a:rPr>
              <a:t>Составляющие:</a:t>
            </a:r>
            <a:endParaRPr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ru-RU" sz="2400" dirty="0" err="1">
                <a:solidFill>
                  <a:srgbClr val="003F82"/>
                </a:solidFill>
                <a:latin typeface="Arial"/>
                <a:ea typeface="Arial"/>
              </a:rPr>
              <a:t>Самопринятие</a:t>
            </a:r>
            <a:endParaRPr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ru-RU" sz="2400" dirty="0">
                <a:solidFill>
                  <a:srgbClr val="003F82"/>
                </a:solidFill>
                <a:latin typeface="Arial"/>
                <a:ea typeface="Arial"/>
              </a:rPr>
              <a:t>Позитивное отношение к другим</a:t>
            </a:r>
            <a:endParaRPr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ru-RU" sz="2400" dirty="0">
                <a:solidFill>
                  <a:srgbClr val="003F82"/>
                </a:solidFill>
                <a:latin typeface="Arial"/>
                <a:ea typeface="Arial"/>
              </a:rPr>
              <a:t>Автономия</a:t>
            </a:r>
            <a:endParaRPr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ru-RU" sz="2400" dirty="0">
                <a:solidFill>
                  <a:srgbClr val="003F82"/>
                </a:solidFill>
                <a:latin typeface="Arial"/>
                <a:ea typeface="Arial"/>
              </a:rPr>
              <a:t>Управление средой</a:t>
            </a:r>
            <a:endParaRPr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ru-RU" sz="2400" dirty="0">
                <a:solidFill>
                  <a:srgbClr val="003F82"/>
                </a:solidFill>
                <a:latin typeface="Arial"/>
                <a:ea typeface="Arial"/>
              </a:rPr>
              <a:t>Смысл жизни</a:t>
            </a:r>
            <a:endParaRPr dirty="0"/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ru-RU" sz="2400" dirty="0">
                <a:solidFill>
                  <a:srgbClr val="003F82"/>
                </a:solidFill>
                <a:latin typeface="Arial"/>
                <a:ea typeface="Arial"/>
              </a:rPr>
              <a:t>Личностный рост</a:t>
            </a:r>
            <a:endParaRPr dirty="0"/>
          </a:p>
          <a:p>
            <a:pPr>
              <a:lnSpc>
                <a:spcPct val="12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349200" y="7119000"/>
            <a:ext cx="4474800" cy="2469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экономики,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 2015</a:t>
            </a:r>
            <a:endParaRPr dirty="0"/>
          </a:p>
        </p:txBody>
      </p:sp>
      <p:sp>
        <p:nvSpPr>
          <p:cNvPr id="64" name="CustomShape 2"/>
          <p:cNvSpPr/>
          <p:nvPr/>
        </p:nvSpPr>
        <p:spPr>
          <a:xfrm>
            <a:off x="1689840" y="527400"/>
            <a:ext cx="785448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3600" b="1">
                <a:solidFill>
                  <a:srgbClr val="FFFFFF"/>
                </a:solidFill>
                <a:latin typeface="Arial"/>
                <a:ea typeface="Arial"/>
              </a:rPr>
              <a:t>Демонстративное потребление</a:t>
            </a:r>
            <a:endParaRPr/>
          </a:p>
        </p:txBody>
      </p:sp>
      <p:sp>
        <p:nvSpPr>
          <p:cNvPr id="65" name="CustomShape 3"/>
          <p:cNvSpPr/>
          <p:nvPr/>
        </p:nvSpPr>
        <p:spPr>
          <a:xfrm>
            <a:off x="8214480" y="255780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66" name="CustomShape 4"/>
          <p:cNvSpPr/>
          <p:nvPr/>
        </p:nvSpPr>
        <p:spPr>
          <a:xfrm>
            <a:off x="8214480" y="4458960"/>
            <a:ext cx="621000" cy="3826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67" name="CustomShape 5"/>
          <p:cNvSpPr/>
          <p:nvPr/>
        </p:nvSpPr>
        <p:spPr>
          <a:xfrm>
            <a:off x="349200" y="1695240"/>
            <a:ext cx="5267520" cy="554724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19000"/>
              </a:lnSpc>
            </a:pPr>
            <a:r>
              <a:rPr lang="ru-RU" sz="2800" dirty="0">
                <a:solidFill>
                  <a:srgbClr val="003F82"/>
                </a:solidFill>
                <a:latin typeface="Arial"/>
                <a:ea typeface="Arial"/>
              </a:rPr>
              <a:t>использование потребления для доказательства обладания богатством, потребление как средство поддержания </a:t>
            </a:r>
            <a:r>
              <a:rPr lang="ru-RU" sz="2800" dirty="0" smtClean="0">
                <a:solidFill>
                  <a:srgbClr val="003F82"/>
                </a:solidFill>
                <a:latin typeface="Arial"/>
                <a:ea typeface="Arial"/>
              </a:rPr>
              <a:t>репутации (</a:t>
            </a:r>
            <a:r>
              <a:rPr lang="ru-RU" sz="2800" dirty="0" err="1" smtClean="0">
                <a:solidFill>
                  <a:srgbClr val="003F82"/>
                </a:solidFill>
                <a:latin typeface="Arial"/>
                <a:ea typeface="Arial"/>
              </a:rPr>
              <a:t>Т.Веблен</a:t>
            </a:r>
            <a:r>
              <a:rPr lang="ru-RU" sz="2800" dirty="0" smtClean="0">
                <a:solidFill>
                  <a:srgbClr val="003F82"/>
                </a:solidFill>
                <a:latin typeface="Arial"/>
                <a:ea typeface="Arial"/>
              </a:rPr>
              <a:t>)</a:t>
            </a:r>
            <a:endParaRPr dirty="0"/>
          </a:p>
        </p:txBody>
      </p:sp>
      <p:pic>
        <p:nvPicPr>
          <p:cNvPr id="68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806891" y="1512301"/>
            <a:ext cx="4189336" cy="544805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349200" y="7119000"/>
            <a:ext cx="4474800" cy="2469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экономики, 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2015</a:t>
            </a:r>
            <a:endParaRPr dirty="0"/>
          </a:p>
        </p:txBody>
      </p:sp>
      <p:sp>
        <p:nvSpPr>
          <p:cNvPr id="70" name="CustomShape 2"/>
          <p:cNvSpPr/>
          <p:nvPr/>
        </p:nvSpPr>
        <p:spPr>
          <a:xfrm>
            <a:off x="1689840" y="527400"/>
            <a:ext cx="785448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3200" b="1">
                <a:solidFill>
                  <a:srgbClr val="FFFFFF"/>
                </a:solidFill>
                <a:latin typeface="Arial"/>
                <a:ea typeface="Arial"/>
              </a:rPr>
              <a:t>Типы демонстративного потребления</a:t>
            </a:r>
            <a:endParaRPr/>
          </a:p>
        </p:txBody>
      </p:sp>
      <p:sp>
        <p:nvSpPr>
          <p:cNvPr id="71" name="CustomShape 3"/>
          <p:cNvSpPr/>
          <p:nvPr/>
        </p:nvSpPr>
        <p:spPr>
          <a:xfrm>
            <a:off x="8214480" y="255780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72" name="CustomShape 4"/>
          <p:cNvSpPr/>
          <p:nvPr/>
        </p:nvSpPr>
        <p:spPr>
          <a:xfrm>
            <a:off x="8214480" y="4458960"/>
            <a:ext cx="621000" cy="3826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73" name="CustomShape 5"/>
          <p:cNvSpPr/>
          <p:nvPr/>
        </p:nvSpPr>
        <p:spPr>
          <a:xfrm>
            <a:off x="349200" y="1695240"/>
            <a:ext cx="9410760" cy="554724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800">
                <a:solidFill>
                  <a:srgbClr val="003F82"/>
                </a:solidFill>
                <a:latin typeface="Arial"/>
                <a:ea typeface="Arial"/>
              </a:rPr>
              <a:t>Истероидность</a:t>
            </a:r>
            <a:endParaRPr/>
          </a:p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800">
                <a:solidFill>
                  <a:srgbClr val="003F82"/>
                </a:solidFill>
                <a:latin typeface="Arial"/>
                <a:ea typeface="Arial"/>
              </a:rPr>
              <a:t>Статусность</a:t>
            </a:r>
            <a:endParaRPr/>
          </a:p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800">
                <a:solidFill>
                  <a:srgbClr val="003F82"/>
                </a:solidFill>
                <a:latin typeface="Arial"/>
                <a:ea typeface="Arial"/>
              </a:rPr>
              <a:t>Индивидуальность</a:t>
            </a:r>
            <a:endParaRPr/>
          </a:p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800">
                <a:solidFill>
                  <a:srgbClr val="003F82"/>
                </a:solidFill>
                <a:latin typeface="Arial"/>
                <a:ea typeface="Arial"/>
              </a:rPr>
              <a:t>Творчество</a:t>
            </a:r>
            <a:endParaRPr/>
          </a:p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800">
                <a:solidFill>
                  <a:srgbClr val="003F82"/>
                </a:solidFill>
                <a:latin typeface="Arial"/>
                <a:ea typeface="Arial"/>
              </a:rPr>
              <a:t>Престиж</a:t>
            </a:r>
            <a:endParaRPr/>
          </a:p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800">
                <a:solidFill>
                  <a:srgbClr val="003F82"/>
                </a:solidFill>
                <a:latin typeface="Arial"/>
                <a:ea typeface="Arial"/>
              </a:rPr>
              <a:t>Мода</a:t>
            </a:r>
            <a:endParaRPr/>
          </a:p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800">
                <a:solidFill>
                  <a:srgbClr val="003F82"/>
                </a:solidFill>
                <a:latin typeface="Arial"/>
                <a:ea typeface="Arial"/>
              </a:rPr>
              <a:t>Самоутверждение</a:t>
            </a:r>
            <a:endParaRPr/>
          </a:p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800">
                <a:solidFill>
                  <a:srgbClr val="003F82"/>
                </a:solidFill>
                <a:latin typeface="Arial"/>
                <a:ea typeface="Arial"/>
              </a:rPr>
              <a:t>Бегство от бедности</a:t>
            </a:r>
            <a:endParaRPr/>
          </a:p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800">
                <a:solidFill>
                  <a:srgbClr val="003F82"/>
                </a:solidFill>
                <a:latin typeface="Arial"/>
                <a:ea typeface="Arial"/>
              </a:rPr>
              <a:t>Перфекционизм</a:t>
            </a:r>
            <a:endParaRPr/>
          </a:p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800">
                <a:solidFill>
                  <a:srgbClr val="003F82"/>
                </a:solidFill>
                <a:latin typeface="Arial"/>
                <a:ea typeface="Arial"/>
              </a:rPr>
              <a:t>Разрядка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496987" y="7111279"/>
            <a:ext cx="4474800" cy="2469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</a:t>
            </a:r>
            <a:r>
              <a:rPr lang="ru-RU" sz="889" dirty="0" smtClean="0">
                <a:solidFill>
                  <a:srgbClr val="FFFFFF"/>
                </a:solidFill>
                <a:latin typeface="Arial"/>
                <a:ea typeface="Arial"/>
              </a:rPr>
              <a:t>,  2015</a:t>
            </a:r>
            <a:endParaRPr dirty="0"/>
          </a:p>
        </p:txBody>
      </p:sp>
      <p:sp>
        <p:nvSpPr>
          <p:cNvPr id="75" name="CustomShape 2"/>
          <p:cNvSpPr/>
          <p:nvPr/>
        </p:nvSpPr>
        <p:spPr>
          <a:xfrm>
            <a:off x="1689840" y="527400"/>
            <a:ext cx="785448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3200" b="1">
                <a:solidFill>
                  <a:srgbClr val="FFFFFF"/>
                </a:solidFill>
                <a:latin typeface="Arial"/>
                <a:ea typeface="Arial"/>
              </a:rPr>
              <a:t>Исследования</a:t>
            </a:r>
            <a:endParaRPr/>
          </a:p>
        </p:txBody>
      </p:sp>
      <p:sp>
        <p:nvSpPr>
          <p:cNvPr id="76" name="CustomShape 3"/>
          <p:cNvSpPr/>
          <p:nvPr/>
        </p:nvSpPr>
        <p:spPr>
          <a:xfrm>
            <a:off x="8214480" y="255780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77" name="CustomShape 4"/>
          <p:cNvSpPr/>
          <p:nvPr/>
        </p:nvSpPr>
        <p:spPr>
          <a:xfrm>
            <a:off x="8214480" y="4458960"/>
            <a:ext cx="621000" cy="3826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78" name="CustomShape 5"/>
          <p:cNvSpPr/>
          <p:nvPr/>
        </p:nvSpPr>
        <p:spPr>
          <a:xfrm>
            <a:off x="158131" y="1687519"/>
            <a:ext cx="9627313" cy="554724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 marL="457200" indent="-457200">
              <a:lnSpc>
                <a:spcPct val="119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73763"/>
                </a:solidFill>
                <a:latin typeface="Arial"/>
                <a:ea typeface="Arial"/>
              </a:rPr>
              <a:t>Положительная связь демонстративного потребления с подростков с социальной </a:t>
            </a:r>
            <a:r>
              <a:rPr lang="ru-RU" sz="2800" dirty="0" err="1" smtClean="0">
                <a:solidFill>
                  <a:srgbClr val="073763"/>
                </a:solidFill>
                <a:latin typeface="Arial"/>
                <a:ea typeface="Arial"/>
              </a:rPr>
              <a:t>адаптированностью</a:t>
            </a:r>
            <a:r>
              <a:rPr lang="ru-RU" sz="2800" dirty="0" smtClean="0">
                <a:solidFill>
                  <a:srgbClr val="073763"/>
                </a:solidFill>
                <a:latin typeface="Arial"/>
                <a:ea typeface="Arial"/>
              </a:rPr>
              <a:t> и ориентацией на окружающих (</a:t>
            </a:r>
            <a:r>
              <a:rPr lang="ru-RU" sz="2800" dirty="0" err="1" smtClean="0">
                <a:solidFill>
                  <a:srgbClr val="073763"/>
                </a:solidFill>
                <a:latin typeface="Arial"/>
                <a:ea typeface="Arial"/>
              </a:rPr>
              <a:t>Шайдакова</a:t>
            </a: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 </a:t>
            </a:r>
            <a:r>
              <a:rPr lang="ru-RU" sz="2800" dirty="0" smtClean="0">
                <a:solidFill>
                  <a:srgbClr val="073763"/>
                </a:solidFill>
                <a:latin typeface="Arial"/>
                <a:ea typeface="Arial"/>
              </a:rPr>
              <a:t>Н.В., 2012)</a:t>
            </a:r>
          </a:p>
          <a:p>
            <a:pPr marL="457200" indent="-457200">
              <a:lnSpc>
                <a:spcPct val="119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73763"/>
                </a:solidFill>
                <a:latin typeface="Arial"/>
                <a:ea typeface="Arial"/>
              </a:rPr>
              <a:t>Рост </a:t>
            </a: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психологического благополучия в целом ведет к повышению расходов на гедонистические продукты(</a:t>
            </a:r>
            <a:r>
              <a:rPr lang="ru-RU" sz="2800" dirty="0" err="1">
                <a:solidFill>
                  <a:srgbClr val="073763"/>
                </a:solidFill>
                <a:latin typeface="Arial"/>
                <a:ea typeface="Arial"/>
              </a:rPr>
              <a:t>Zhong</a:t>
            </a: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 J.Y., </a:t>
            </a:r>
            <a:r>
              <a:rPr lang="ru-RU" sz="2800" dirty="0" err="1">
                <a:solidFill>
                  <a:srgbClr val="073763"/>
                </a:solidFill>
                <a:latin typeface="Arial"/>
                <a:ea typeface="Arial"/>
              </a:rPr>
              <a:t>Mitchell</a:t>
            </a: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 V-W</a:t>
            </a:r>
            <a:r>
              <a:rPr lang="ru-RU" sz="2800" dirty="0" smtClean="0">
                <a:solidFill>
                  <a:srgbClr val="073763"/>
                </a:solidFill>
                <a:latin typeface="Arial"/>
                <a:ea typeface="Arial"/>
              </a:rPr>
              <a:t>., 2012)</a:t>
            </a:r>
            <a:endParaRPr lang="ru-RU" dirty="0"/>
          </a:p>
          <a:p>
            <a:pPr marL="457200" indent="-457200">
              <a:lnSpc>
                <a:spcPct val="119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rgbClr val="073763"/>
                </a:solidFill>
                <a:latin typeface="Arial"/>
                <a:ea typeface="Arial"/>
              </a:rPr>
              <a:t>Люди</a:t>
            </a: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, которые потратили больше денег на товары бытового потребления, сообщают более низкие уровни субъективного благополучия (</a:t>
            </a:r>
            <a:r>
              <a:rPr lang="ru-RU" sz="2800" dirty="0" err="1">
                <a:solidFill>
                  <a:srgbClr val="073763"/>
                </a:solidFill>
                <a:latin typeface="Arial"/>
                <a:ea typeface="Arial"/>
              </a:rPr>
              <a:t>Linssen</a:t>
            </a: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 R.,  </a:t>
            </a:r>
            <a:r>
              <a:rPr lang="ru-RU" sz="2800" dirty="0" err="1">
                <a:solidFill>
                  <a:srgbClr val="073763"/>
                </a:solidFill>
                <a:latin typeface="Arial"/>
                <a:ea typeface="Arial"/>
              </a:rPr>
              <a:t>Luuk</a:t>
            </a: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 </a:t>
            </a:r>
            <a:r>
              <a:rPr lang="ru-RU" sz="2800" dirty="0" err="1">
                <a:solidFill>
                  <a:srgbClr val="073763"/>
                </a:solidFill>
                <a:latin typeface="Arial"/>
                <a:ea typeface="Arial"/>
              </a:rPr>
              <a:t>van</a:t>
            </a: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 </a:t>
            </a:r>
            <a:r>
              <a:rPr lang="ru-RU" sz="2800" dirty="0" err="1">
                <a:solidFill>
                  <a:srgbClr val="073763"/>
                </a:solidFill>
                <a:latin typeface="Arial"/>
                <a:ea typeface="Arial"/>
              </a:rPr>
              <a:t>Kempen</a:t>
            </a: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, </a:t>
            </a:r>
            <a:r>
              <a:rPr lang="ru-RU" sz="2800" dirty="0" err="1">
                <a:solidFill>
                  <a:srgbClr val="073763"/>
                </a:solidFill>
                <a:latin typeface="Arial"/>
                <a:ea typeface="Arial"/>
              </a:rPr>
              <a:t>Kraaykamp</a:t>
            </a:r>
            <a:r>
              <a:rPr lang="ru-RU" sz="2800" dirty="0">
                <a:solidFill>
                  <a:srgbClr val="073763"/>
                </a:solidFill>
                <a:latin typeface="Arial"/>
                <a:ea typeface="Arial"/>
              </a:rPr>
              <a:t> G</a:t>
            </a:r>
            <a:r>
              <a:rPr lang="ru-RU" sz="2800" dirty="0" smtClean="0">
                <a:solidFill>
                  <a:srgbClr val="073763"/>
                </a:solidFill>
                <a:latin typeface="Arial"/>
                <a:ea typeface="Arial"/>
              </a:rPr>
              <a:t>., 2011)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388757" y="7138176"/>
            <a:ext cx="4474800" cy="24696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889" dirty="0">
                <a:solidFill>
                  <a:srgbClr val="FFFFFF"/>
                </a:solidFill>
                <a:latin typeface="Arial"/>
                <a:ea typeface="Arial"/>
              </a:rPr>
              <a:t>Высшая школа экономики</a:t>
            </a:r>
            <a:r>
              <a:rPr lang="ru-RU" sz="889">
                <a:solidFill>
                  <a:srgbClr val="FFFFFF"/>
                </a:solidFill>
                <a:latin typeface="Arial"/>
                <a:ea typeface="Arial"/>
              </a:rPr>
              <a:t>, </a:t>
            </a:r>
            <a:r>
              <a:rPr lang="ru-RU" sz="889" smtClean="0">
                <a:solidFill>
                  <a:srgbClr val="FFFFFF"/>
                </a:solidFill>
                <a:latin typeface="Arial"/>
                <a:ea typeface="Arial"/>
              </a:rPr>
              <a:t>2015</a:t>
            </a:r>
            <a:endParaRPr dirty="0"/>
          </a:p>
        </p:txBody>
      </p:sp>
      <p:sp>
        <p:nvSpPr>
          <p:cNvPr id="80" name="CustomShape 2"/>
          <p:cNvSpPr/>
          <p:nvPr/>
        </p:nvSpPr>
        <p:spPr>
          <a:xfrm>
            <a:off x="1689840" y="527400"/>
            <a:ext cx="7854480" cy="43200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 anchor="ctr"/>
          <a:lstStyle/>
          <a:p>
            <a:pPr>
              <a:lnSpc>
                <a:spcPct val="120000"/>
              </a:lnSpc>
            </a:pPr>
            <a:r>
              <a:rPr lang="ru-RU" sz="3200" b="1">
                <a:solidFill>
                  <a:srgbClr val="FFFFFF"/>
                </a:solidFill>
                <a:latin typeface="Arial"/>
                <a:ea typeface="Arial"/>
              </a:rPr>
              <a:t>Исследование</a:t>
            </a:r>
            <a:endParaRPr/>
          </a:p>
        </p:txBody>
      </p:sp>
      <p:sp>
        <p:nvSpPr>
          <p:cNvPr id="81" name="CustomShape 3"/>
          <p:cNvSpPr/>
          <p:nvPr/>
        </p:nvSpPr>
        <p:spPr>
          <a:xfrm>
            <a:off x="8214480" y="2557800"/>
            <a:ext cx="621000" cy="3844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82" name="CustomShape 4"/>
          <p:cNvSpPr/>
          <p:nvPr/>
        </p:nvSpPr>
        <p:spPr>
          <a:xfrm>
            <a:off x="8214480" y="4458960"/>
            <a:ext cx="621000" cy="382680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20000"/>
              </a:lnSpc>
            </a:pPr>
            <a:r>
              <a:rPr lang="ru-RU" sz="2000">
                <a:solidFill>
                  <a:srgbClr val="FFFFFF"/>
                </a:solidFill>
                <a:latin typeface="Arial"/>
                <a:ea typeface="Arial"/>
              </a:rPr>
              <a:t>фото</a:t>
            </a:r>
            <a:endParaRPr/>
          </a:p>
        </p:txBody>
      </p:sp>
      <p:sp>
        <p:nvSpPr>
          <p:cNvPr id="83" name="CustomShape 5"/>
          <p:cNvSpPr/>
          <p:nvPr/>
        </p:nvSpPr>
        <p:spPr>
          <a:xfrm>
            <a:off x="388757" y="1810348"/>
            <a:ext cx="9410760" cy="4399383"/>
          </a:xfrm>
          <a:prstGeom prst="rect">
            <a:avLst/>
          </a:prstGeom>
          <a:noFill/>
          <a:ln>
            <a:noFill/>
          </a:ln>
        </p:spPr>
        <p:txBody>
          <a:bodyPr lIns="38160" tIns="38160" rIns="38160" bIns="38160"/>
          <a:lstStyle/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400" dirty="0" smtClean="0">
                <a:solidFill>
                  <a:srgbClr val="073763"/>
                </a:solidFill>
                <a:latin typeface="Arial"/>
                <a:ea typeface="Arial"/>
              </a:rPr>
              <a:t>149 </a:t>
            </a:r>
            <a:r>
              <a:rPr lang="ru-RU" sz="2400" dirty="0">
                <a:solidFill>
                  <a:srgbClr val="073763"/>
                </a:solidFill>
                <a:latin typeface="Arial"/>
                <a:ea typeface="Arial"/>
              </a:rPr>
              <a:t>человек</a:t>
            </a:r>
            <a:r>
              <a:rPr lang="ru-RU" sz="2400" dirty="0" smtClean="0">
                <a:solidFill>
                  <a:srgbClr val="073763"/>
                </a:solidFill>
                <a:latin typeface="Arial"/>
                <a:ea typeface="Arial"/>
              </a:rPr>
              <a:t>, средний </a:t>
            </a:r>
            <a:r>
              <a:rPr lang="ru-RU" sz="2400" dirty="0">
                <a:solidFill>
                  <a:srgbClr val="073763"/>
                </a:solidFill>
                <a:latin typeface="Arial"/>
                <a:ea typeface="Arial"/>
              </a:rPr>
              <a:t>возраст 19 лет</a:t>
            </a:r>
            <a:endParaRPr dirty="0"/>
          </a:p>
          <a:p>
            <a:pPr>
              <a:lnSpc>
                <a:spcPct val="119000"/>
              </a:lnSpc>
            </a:pPr>
            <a:endParaRPr dirty="0"/>
          </a:p>
          <a:p>
            <a:pPr>
              <a:lnSpc>
                <a:spcPct val="119000"/>
              </a:lnSpc>
            </a:pPr>
            <a:r>
              <a:rPr lang="ru-RU" sz="2400" dirty="0">
                <a:solidFill>
                  <a:srgbClr val="073763"/>
                </a:solidFill>
                <a:latin typeface="Arial"/>
                <a:ea typeface="Arial"/>
              </a:rPr>
              <a:t>В анкете:</a:t>
            </a:r>
            <a:endParaRPr dirty="0"/>
          </a:p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400" dirty="0">
                <a:solidFill>
                  <a:srgbClr val="073763"/>
                </a:solidFill>
                <a:latin typeface="Arial"/>
                <a:ea typeface="Arial"/>
              </a:rPr>
              <a:t>демографические характеристики</a:t>
            </a:r>
            <a:endParaRPr dirty="0"/>
          </a:p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400" dirty="0">
                <a:solidFill>
                  <a:srgbClr val="073763"/>
                </a:solidFill>
                <a:latin typeface="Arial"/>
                <a:ea typeface="Arial"/>
              </a:rPr>
              <a:t>методика О.С. </a:t>
            </a:r>
            <a:r>
              <a:rPr lang="ru-RU" sz="2400" dirty="0" err="1">
                <a:solidFill>
                  <a:srgbClr val="073763"/>
                </a:solidFill>
                <a:latin typeface="Arial"/>
                <a:ea typeface="Arial"/>
              </a:rPr>
              <a:t>Посыпановой</a:t>
            </a:r>
            <a:r>
              <a:rPr lang="ru-RU" sz="2400" dirty="0">
                <a:solidFill>
                  <a:srgbClr val="073763"/>
                </a:solidFill>
                <a:latin typeface="Arial"/>
                <a:ea typeface="Arial"/>
              </a:rPr>
              <a:t> на выявление склонности к демонстративному потреблению</a:t>
            </a:r>
            <a:endParaRPr dirty="0"/>
          </a:p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400" dirty="0">
                <a:solidFill>
                  <a:srgbClr val="073763"/>
                </a:solidFill>
                <a:latin typeface="Arial"/>
                <a:ea typeface="Arial"/>
              </a:rPr>
              <a:t>шкала «Психологическое благополучие» К. </a:t>
            </a:r>
            <a:r>
              <a:rPr lang="ru-RU" sz="2400" dirty="0" err="1">
                <a:solidFill>
                  <a:srgbClr val="073763"/>
                </a:solidFill>
                <a:latin typeface="Arial"/>
                <a:ea typeface="Arial"/>
              </a:rPr>
              <a:t>Рифф</a:t>
            </a:r>
            <a:r>
              <a:rPr lang="ru-RU" sz="2400" dirty="0">
                <a:solidFill>
                  <a:srgbClr val="073763"/>
                </a:solidFill>
                <a:latin typeface="Arial"/>
                <a:ea typeface="Arial"/>
              </a:rPr>
              <a:t> в адаптации Н.Н. Лепешинского </a:t>
            </a:r>
            <a:endParaRPr dirty="0"/>
          </a:p>
          <a:p>
            <a:pPr>
              <a:lnSpc>
                <a:spcPct val="119000"/>
              </a:lnSpc>
              <a:buFont typeface="Arial"/>
              <a:buChar char="•"/>
            </a:pPr>
            <a:r>
              <a:rPr lang="ru-RU" sz="2400" dirty="0">
                <a:solidFill>
                  <a:srgbClr val="073763"/>
                </a:solidFill>
                <a:latin typeface="Arial"/>
                <a:ea typeface="Arial"/>
              </a:rPr>
              <a:t>методика для выявление склонности к демонстративному потреблению (</a:t>
            </a:r>
            <a:r>
              <a:rPr lang="ru-RU" sz="2400" dirty="0" err="1">
                <a:solidFill>
                  <a:srgbClr val="073763"/>
                </a:solidFill>
                <a:latin typeface="Arial"/>
                <a:ea typeface="Arial"/>
              </a:rPr>
              <a:t>Dubois,Czellar</a:t>
            </a:r>
            <a:r>
              <a:rPr lang="ru-RU" sz="2400" dirty="0">
                <a:solidFill>
                  <a:srgbClr val="073763"/>
                </a:solidFill>
                <a:latin typeface="Arial"/>
                <a:ea typeface="Arial"/>
              </a:rPr>
              <a:t>, </a:t>
            </a:r>
            <a:r>
              <a:rPr lang="ru-RU" sz="2400" dirty="0" err="1">
                <a:solidFill>
                  <a:srgbClr val="073763"/>
                </a:solidFill>
                <a:latin typeface="Arial"/>
                <a:ea typeface="Arial"/>
              </a:rPr>
              <a:t>Laurent</a:t>
            </a:r>
            <a:r>
              <a:rPr lang="ru-RU" sz="2400" dirty="0">
                <a:solidFill>
                  <a:srgbClr val="073763"/>
                </a:solidFill>
                <a:latin typeface="Arial"/>
                <a:ea typeface="Arial"/>
              </a:rPr>
              <a:t>)</a:t>
            </a:r>
            <a:endParaRPr dirty="0"/>
          </a:p>
          <a:p>
            <a:pPr>
              <a:lnSpc>
                <a:spcPct val="119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642</Words>
  <Application>Microsoft Office PowerPoint</Application>
  <PresentationFormat>Произвольный</PresentationFormat>
  <Paragraphs>217</Paragraphs>
  <Slides>16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DejaVu Sans</vt:lpstr>
      <vt:lpstr>StarSymbol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Лёля</cp:lastModifiedBy>
  <cp:revision>5</cp:revision>
  <dcterms:modified xsi:type="dcterms:W3CDTF">2015-04-13T17:37:40Z</dcterms:modified>
</cp:coreProperties>
</file>