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sldIdLst>
    <p:sldId id="256" r:id="rId2"/>
    <p:sldId id="260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Темный стиль 1 —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—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Темный стиль 1 — акцент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—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12277C-1D9A-481E-8DB7-C694DF1B9A98}" type="doc">
      <dgm:prSet loTypeId="urn:microsoft.com/office/officeart/2005/8/layout/vList6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197201B5-777F-41D0-B488-849BDB38A651}">
      <dgm:prSet phldrT="[Текст]"/>
      <dgm:spPr/>
      <dgm:t>
        <a:bodyPr/>
        <a:lstStyle/>
        <a:p>
          <a:r>
            <a:rPr lang="ru-RU" dirty="0" smtClean="0"/>
            <a:t>Экономика</a:t>
          </a:r>
          <a:endParaRPr lang="ru-RU" dirty="0"/>
        </a:p>
      </dgm:t>
    </dgm:pt>
    <dgm:pt modelId="{5EFE1C76-F6AA-4FA5-ABA9-AC96FD1E2A75}" type="parTrans" cxnId="{AB033685-D076-4D9C-A397-76E935BEE579}">
      <dgm:prSet/>
      <dgm:spPr/>
      <dgm:t>
        <a:bodyPr/>
        <a:lstStyle/>
        <a:p>
          <a:endParaRPr lang="ru-RU"/>
        </a:p>
      </dgm:t>
    </dgm:pt>
    <dgm:pt modelId="{3A3D45A0-3EBA-4559-B89E-B6985BCE48E7}" type="sibTrans" cxnId="{AB033685-D076-4D9C-A397-76E935BEE579}">
      <dgm:prSet/>
      <dgm:spPr/>
      <dgm:t>
        <a:bodyPr/>
        <a:lstStyle/>
        <a:p>
          <a:endParaRPr lang="ru-RU"/>
        </a:p>
      </dgm:t>
    </dgm:pt>
    <dgm:pt modelId="{4637D22F-0314-4A68-A7F9-081768951522}">
      <dgm:prSet phldrT="[Текст]" custT="1"/>
      <dgm:spPr/>
      <dgm:t>
        <a:bodyPr/>
        <a:lstStyle/>
        <a:p>
          <a:r>
            <a:rPr lang="ru-RU" sz="2800" dirty="0" smtClean="0"/>
            <a:t>Эффект</a:t>
          </a:r>
          <a:endParaRPr lang="ru-RU" sz="2800" dirty="0"/>
        </a:p>
      </dgm:t>
    </dgm:pt>
    <dgm:pt modelId="{0FEEE231-0FA2-43AA-AEE7-66ECBD9A3E47}" type="parTrans" cxnId="{6C19D76D-4C77-4BED-8B73-73C19E0DCBA1}">
      <dgm:prSet/>
      <dgm:spPr/>
      <dgm:t>
        <a:bodyPr/>
        <a:lstStyle/>
        <a:p>
          <a:endParaRPr lang="ru-RU"/>
        </a:p>
      </dgm:t>
    </dgm:pt>
    <dgm:pt modelId="{65676195-9940-4DF4-A1E4-8C3F9EFB3926}" type="sibTrans" cxnId="{6C19D76D-4C77-4BED-8B73-73C19E0DCBA1}">
      <dgm:prSet/>
      <dgm:spPr/>
      <dgm:t>
        <a:bodyPr/>
        <a:lstStyle/>
        <a:p>
          <a:endParaRPr lang="ru-RU"/>
        </a:p>
      </dgm:t>
    </dgm:pt>
    <dgm:pt modelId="{B5D5B68D-F1A2-4AF5-B3B0-412BBF9F0E83}">
      <dgm:prSet phldrT="[Текст]" custT="1"/>
      <dgm:spPr/>
      <dgm:t>
        <a:bodyPr/>
        <a:lstStyle/>
        <a:p>
          <a:r>
            <a:rPr lang="ru-RU" sz="2800" dirty="0" smtClean="0"/>
            <a:t>Чем выше цена, тем выше спрос</a:t>
          </a:r>
          <a:endParaRPr lang="ru-RU" sz="2800" dirty="0"/>
        </a:p>
      </dgm:t>
    </dgm:pt>
    <dgm:pt modelId="{6E6AE231-6C86-43C7-BD1E-F1A248ECCC34}" type="parTrans" cxnId="{B8B3E5F7-EC68-4E88-BDA9-5DE4F6DD5D2F}">
      <dgm:prSet/>
      <dgm:spPr/>
      <dgm:t>
        <a:bodyPr/>
        <a:lstStyle/>
        <a:p>
          <a:endParaRPr lang="ru-RU"/>
        </a:p>
      </dgm:t>
    </dgm:pt>
    <dgm:pt modelId="{8B824DAA-7488-4517-90FE-8A23566E8D78}" type="sibTrans" cxnId="{B8B3E5F7-EC68-4E88-BDA9-5DE4F6DD5D2F}">
      <dgm:prSet/>
      <dgm:spPr/>
      <dgm:t>
        <a:bodyPr/>
        <a:lstStyle/>
        <a:p>
          <a:endParaRPr lang="ru-RU"/>
        </a:p>
      </dgm:t>
    </dgm:pt>
    <dgm:pt modelId="{D272A105-2D29-49AC-8AD7-20F9388E0605}">
      <dgm:prSet phldrT="[Текст]"/>
      <dgm:spPr/>
      <dgm:t>
        <a:bodyPr/>
        <a:lstStyle/>
        <a:p>
          <a:r>
            <a:rPr lang="ru-RU" dirty="0" smtClean="0"/>
            <a:t>Психология</a:t>
          </a:r>
          <a:endParaRPr lang="ru-RU" dirty="0"/>
        </a:p>
      </dgm:t>
    </dgm:pt>
    <dgm:pt modelId="{DF93DD24-8409-4EEA-8654-7E0C4D0FA439}" type="parTrans" cxnId="{8537E0BB-748F-4ED2-BE0C-62DEC809B082}">
      <dgm:prSet/>
      <dgm:spPr/>
      <dgm:t>
        <a:bodyPr/>
        <a:lstStyle/>
        <a:p>
          <a:endParaRPr lang="ru-RU"/>
        </a:p>
      </dgm:t>
    </dgm:pt>
    <dgm:pt modelId="{DF9E8CB5-A7C1-416F-BB32-CB2039E65A52}" type="sibTrans" cxnId="{8537E0BB-748F-4ED2-BE0C-62DEC809B082}">
      <dgm:prSet/>
      <dgm:spPr/>
      <dgm:t>
        <a:bodyPr/>
        <a:lstStyle/>
        <a:p>
          <a:endParaRPr lang="ru-RU"/>
        </a:p>
      </dgm:t>
    </dgm:pt>
    <dgm:pt modelId="{FCFAA6FB-BC73-4D4B-9B31-D3F1B1786A41}">
      <dgm:prSet phldrT="[Текст]" custT="1"/>
      <dgm:spPr/>
      <dgm:t>
        <a:bodyPr/>
        <a:lstStyle/>
        <a:p>
          <a:r>
            <a:rPr lang="ru-RU" sz="2800" dirty="0" smtClean="0"/>
            <a:t>Механизм</a:t>
          </a:r>
          <a:endParaRPr lang="ru-RU" sz="2800" dirty="0"/>
        </a:p>
      </dgm:t>
    </dgm:pt>
    <dgm:pt modelId="{78CB9FDD-92C7-4F3A-859D-CD7392B73BEC}" type="parTrans" cxnId="{06EC4789-8C23-4DA8-9190-C567F0DF6D86}">
      <dgm:prSet/>
      <dgm:spPr/>
      <dgm:t>
        <a:bodyPr/>
        <a:lstStyle/>
        <a:p>
          <a:endParaRPr lang="ru-RU"/>
        </a:p>
      </dgm:t>
    </dgm:pt>
    <dgm:pt modelId="{3BC70642-036B-4BE1-9ADD-E72002CB8827}" type="sibTrans" cxnId="{06EC4789-8C23-4DA8-9190-C567F0DF6D86}">
      <dgm:prSet/>
      <dgm:spPr/>
      <dgm:t>
        <a:bodyPr/>
        <a:lstStyle/>
        <a:p>
          <a:endParaRPr lang="ru-RU"/>
        </a:p>
      </dgm:t>
    </dgm:pt>
    <dgm:pt modelId="{76F95C07-79BB-4972-80DB-152BA513FBDC}">
      <dgm:prSet phldrT="[Текст]" custT="1"/>
      <dgm:spPr/>
      <dgm:t>
        <a:bodyPr/>
        <a:lstStyle/>
        <a:p>
          <a:r>
            <a:rPr lang="ru-RU" sz="2800" dirty="0" smtClean="0"/>
            <a:t>Отношение к демонстративному потреблению</a:t>
          </a:r>
          <a:endParaRPr lang="ru-RU" sz="2800" dirty="0"/>
        </a:p>
      </dgm:t>
    </dgm:pt>
    <dgm:pt modelId="{71013CE7-995A-43DF-85D1-6BCD5AE6AEBB}" type="parTrans" cxnId="{70DC2F22-0C7D-4AA2-BD11-C9C8B197A70C}">
      <dgm:prSet/>
      <dgm:spPr/>
      <dgm:t>
        <a:bodyPr/>
        <a:lstStyle/>
        <a:p>
          <a:endParaRPr lang="ru-RU"/>
        </a:p>
      </dgm:t>
    </dgm:pt>
    <dgm:pt modelId="{F6D99C03-9027-4373-90A3-B691A6F7B7EC}" type="sibTrans" cxnId="{70DC2F22-0C7D-4AA2-BD11-C9C8B197A70C}">
      <dgm:prSet/>
      <dgm:spPr/>
      <dgm:t>
        <a:bodyPr/>
        <a:lstStyle/>
        <a:p>
          <a:endParaRPr lang="ru-RU"/>
        </a:p>
      </dgm:t>
    </dgm:pt>
    <dgm:pt modelId="{F89A3F54-4AE8-4E7B-AFB3-095EC4A3D6EC}">
      <dgm:prSet phldrT="[Текст]" custT="1"/>
      <dgm:spPr/>
      <dgm:t>
        <a:bodyPr/>
        <a:lstStyle/>
        <a:p>
          <a:r>
            <a:rPr lang="ru-RU" sz="2800" dirty="0" smtClean="0"/>
            <a:t>Склонность к такому поведению</a:t>
          </a:r>
          <a:endParaRPr lang="ru-RU" sz="2800" dirty="0"/>
        </a:p>
      </dgm:t>
    </dgm:pt>
    <dgm:pt modelId="{178FB474-806C-4D53-99EC-23CC34304EC1}" type="parTrans" cxnId="{E6253870-0B7F-4624-AC4D-29ECAB72764B}">
      <dgm:prSet/>
      <dgm:spPr/>
      <dgm:t>
        <a:bodyPr/>
        <a:lstStyle/>
        <a:p>
          <a:endParaRPr lang="ru-RU"/>
        </a:p>
      </dgm:t>
    </dgm:pt>
    <dgm:pt modelId="{67ED586B-EA14-4DB5-8A93-6C5D8F187EC5}" type="sibTrans" cxnId="{E6253870-0B7F-4624-AC4D-29ECAB72764B}">
      <dgm:prSet/>
      <dgm:spPr/>
      <dgm:t>
        <a:bodyPr/>
        <a:lstStyle/>
        <a:p>
          <a:endParaRPr lang="ru-RU"/>
        </a:p>
      </dgm:t>
    </dgm:pt>
    <dgm:pt modelId="{2BA2F719-D6F1-407D-9F22-B8316E181CFB}">
      <dgm:prSet phldrT="[Текст]" custT="1"/>
      <dgm:spPr/>
      <dgm:t>
        <a:bodyPr/>
        <a:lstStyle/>
        <a:p>
          <a:r>
            <a:rPr lang="ru-RU" sz="2800" dirty="0" smtClean="0"/>
            <a:t>Иррациональное потребление</a:t>
          </a:r>
          <a:endParaRPr lang="ru-RU" sz="2800" dirty="0"/>
        </a:p>
      </dgm:t>
    </dgm:pt>
    <dgm:pt modelId="{BD4070F1-0823-47F8-A536-EFFBAF0D4D3C}" type="parTrans" cxnId="{0BEAB324-6EBE-45D5-A436-D66838E78C82}">
      <dgm:prSet/>
      <dgm:spPr/>
      <dgm:t>
        <a:bodyPr/>
        <a:lstStyle/>
        <a:p>
          <a:endParaRPr lang="ru-RU"/>
        </a:p>
      </dgm:t>
    </dgm:pt>
    <dgm:pt modelId="{A9DBC335-BA21-4285-B00E-43F482F8168F}" type="sibTrans" cxnId="{0BEAB324-6EBE-45D5-A436-D66838E78C82}">
      <dgm:prSet/>
      <dgm:spPr/>
      <dgm:t>
        <a:bodyPr/>
        <a:lstStyle/>
        <a:p>
          <a:endParaRPr lang="ru-RU"/>
        </a:p>
      </dgm:t>
    </dgm:pt>
    <dgm:pt modelId="{73530854-1F32-4A26-8C67-3D7EB1D322C0}" type="pres">
      <dgm:prSet presAssocID="{3E12277C-1D9A-481E-8DB7-C694DF1B9A98}" presName="Name0" presStyleCnt="0">
        <dgm:presLayoutVars>
          <dgm:dir/>
          <dgm:animLvl val="lvl"/>
          <dgm:resizeHandles/>
        </dgm:presLayoutVars>
      </dgm:prSet>
      <dgm:spPr/>
    </dgm:pt>
    <dgm:pt modelId="{CFB97218-7CDA-4926-9E5F-A9D30E885BE9}" type="pres">
      <dgm:prSet presAssocID="{197201B5-777F-41D0-B488-849BDB38A651}" presName="linNode" presStyleCnt="0"/>
      <dgm:spPr/>
    </dgm:pt>
    <dgm:pt modelId="{E7942DF7-99B6-4421-85FF-E3BAF387C529}" type="pres">
      <dgm:prSet presAssocID="{197201B5-777F-41D0-B488-849BDB38A651}" presName="parentShp" presStyleLbl="node1" presStyleIdx="0" presStyleCnt="2" custScaleX="768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18E1C-C5EE-4809-AEAD-4F021B5EE704}" type="pres">
      <dgm:prSet presAssocID="{197201B5-777F-41D0-B488-849BDB38A651}" presName="childShp" presStyleLbl="bgAccFollowNode1" presStyleIdx="0" presStyleCnt="2" custScaleX="124295" custLinFactNeighborX="0" custLinFactNeighborY="28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DE7C82-F757-485D-9718-A5B611F0C242}" type="pres">
      <dgm:prSet presAssocID="{3A3D45A0-3EBA-4559-B89E-B6985BCE48E7}" presName="spacing" presStyleCnt="0"/>
      <dgm:spPr/>
    </dgm:pt>
    <dgm:pt modelId="{A0DE00D5-AE72-4726-A7EA-F873BA37D07A}" type="pres">
      <dgm:prSet presAssocID="{D272A105-2D29-49AC-8AD7-20F9388E0605}" presName="linNode" presStyleCnt="0"/>
      <dgm:spPr/>
    </dgm:pt>
    <dgm:pt modelId="{F2184987-CF8E-4518-9AEE-45A5CF9CB316}" type="pres">
      <dgm:prSet presAssocID="{D272A105-2D29-49AC-8AD7-20F9388E0605}" presName="parentShp" presStyleLbl="node1" presStyleIdx="1" presStyleCnt="2" custScaleX="72764">
        <dgm:presLayoutVars>
          <dgm:bulletEnabled val="1"/>
        </dgm:presLayoutVars>
      </dgm:prSet>
      <dgm:spPr/>
    </dgm:pt>
    <dgm:pt modelId="{97488B62-5DE5-4395-9F8E-09300A9412E8}" type="pres">
      <dgm:prSet presAssocID="{D272A105-2D29-49AC-8AD7-20F9388E0605}" presName="childShp" presStyleLbl="bgAccFollowNode1" presStyleIdx="1" presStyleCnt="2" custScaleX="119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033685-D076-4D9C-A397-76E935BEE579}" srcId="{3E12277C-1D9A-481E-8DB7-C694DF1B9A98}" destId="{197201B5-777F-41D0-B488-849BDB38A651}" srcOrd="0" destOrd="0" parTransId="{5EFE1C76-F6AA-4FA5-ABA9-AC96FD1E2A75}" sibTransId="{3A3D45A0-3EBA-4559-B89E-B6985BCE48E7}"/>
    <dgm:cxn modelId="{E6648CAE-D8C4-47D3-850D-7225D135C417}" type="presOf" srcId="{76F95C07-79BB-4972-80DB-152BA513FBDC}" destId="{97488B62-5DE5-4395-9F8E-09300A9412E8}" srcOrd="0" destOrd="2" presId="urn:microsoft.com/office/officeart/2005/8/layout/vList6"/>
    <dgm:cxn modelId="{1BD2D670-FF84-4C1D-BF3D-8967278A058A}" type="presOf" srcId="{197201B5-777F-41D0-B488-849BDB38A651}" destId="{E7942DF7-99B6-4421-85FF-E3BAF387C529}" srcOrd="0" destOrd="0" presId="urn:microsoft.com/office/officeart/2005/8/layout/vList6"/>
    <dgm:cxn modelId="{70DC2F22-0C7D-4AA2-BD11-C9C8B197A70C}" srcId="{D272A105-2D29-49AC-8AD7-20F9388E0605}" destId="{76F95C07-79BB-4972-80DB-152BA513FBDC}" srcOrd="2" destOrd="0" parTransId="{71013CE7-995A-43DF-85D1-6BCD5AE6AEBB}" sibTransId="{F6D99C03-9027-4373-90A3-B691A6F7B7EC}"/>
    <dgm:cxn modelId="{0BEAB324-6EBE-45D5-A436-D66838E78C82}" srcId="{197201B5-777F-41D0-B488-849BDB38A651}" destId="{2BA2F719-D6F1-407D-9F22-B8316E181CFB}" srcOrd="1" destOrd="0" parTransId="{BD4070F1-0823-47F8-A536-EFFBAF0D4D3C}" sibTransId="{A9DBC335-BA21-4285-B00E-43F482F8168F}"/>
    <dgm:cxn modelId="{8537E0BB-748F-4ED2-BE0C-62DEC809B082}" srcId="{3E12277C-1D9A-481E-8DB7-C694DF1B9A98}" destId="{D272A105-2D29-49AC-8AD7-20F9388E0605}" srcOrd="1" destOrd="0" parTransId="{DF93DD24-8409-4EEA-8654-7E0C4D0FA439}" sibTransId="{DF9E8CB5-A7C1-416F-BB32-CB2039E65A52}"/>
    <dgm:cxn modelId="{8E53EEDD-3105-489D-8B35-831E910853D2}" type="presOf" srcId="{FCFAA6FB-BC73-4D4B-9B31-D3F1B1786A41}" destId="{97488B62-5DE5-4395-9F8E-09300A9412E8}" srcOrd="0" destOrd="0" presId="urn:microsoft.com/office/officeart/2005/8/layout/vList6"/>
    <dgm:cxn modelId="{EFB20063-ED95-4FA8-B3B2-2E03803B02A5}" type="presOf" srcId="{D272A105-2D29-49AC-8AD7-20F9388E0605}" destId="{F2184987-CF8E-4518-9AEE-45A5CF9CB316}" srcOrd="0" destOrd="0" presId="urn:microsoft.com/office/officeart/2005/8/layout/vList6"/>
    <dgm:cxn modelId="{9D5D6B28-8B4B-43D4-85C5-F6C8BAA6D857}" type="presOf" srcId="{F89A3F54-4AE8-4E7B-AFB3-095EC4A3D6EC}" destId="{97488B62-5DE5-4395-9F8E-09300A9412E8}" srcOrd="0" destOrd="1" presId="urn:microsoft.com/office/officeart/2005/8/layout/vList6"/>
    <dgm:cxn modelId="{991A55EB-EEC8-4A14-9353-EA8FDD6E2F74}" type="presOf" srcId="{B5D5B68D-F1A2-4AF5-B3B0-412BBF9F0E83}" destId="{F5C18E1C-C5EE-4809-AEAD-4F021B5EE704}" srcOrd="0" destOrd="2" presId="urn:microsoft.com/office/officeart/2005/8/layout/vList6"/>
    <dgm:cxn modelId="{B8B3E5F7-EC68-4E88-BDA9-5DE4F6DD5D2F}" srcId="{197201B5-777F-41D0-B488-849BDB38A651}" destId="{B5D5B68D-F1A2-4AF5-B3B0-412BBF9F0E83}" srcOrd="2" destOrd="0" parTransId="{6E6AE231-6C86-43C7-BD1E-F1A248ECCC34}" sibTransId="{8B824DAA-7488-4517-90FE-8A23566E8D78}"/>
    <dgm:cxn modelId="{E6253870-0B7F-4624-AC4D-29ECAB72764B}" srcId="{D272A105-2D29-49AC-8AD7-20F9388E0605}" destId="{F89A3F54-4AE8-4E7B-AFB3-095EC4A3D6EC}" srcOrd="1" destOrd="0" parTransId="{178FB474-806C-4D53-99EC-23CC34304EC1}" sibTransId="{67ED586B-EA14-4DB5-8A93-6C5D8F187EC5}"/>
    <dgm:cxn modelId="{06EC4789-8C23-4DA8-9190-C567F0DF6D86}" srcId="{D272A105-2D29-49AC-8AD7-20F9388E0605}" destId="{FCFAA6FB-BC73-4D4B-9B31-D3F1B1786A41}" srcOrd="0" destOrd="0" parTransId="{78CB9FDD-92C7-4F3A-859D-CD7392B73BEC}" sibTransId="{3BC70642-036B-4BE1-9ADD-E72002CB8827}"/>
    <dgm:cxn modelId="{6C19D76D-4C77-4BED-8B73-73C19E0DCBA1}" srcId="{197201B5-777F-41D0-B488-849BDB38A651}" destId="{4637D22F-0314-4A68-A7F9-081768951522}" srcOrd="0" destOrd="0" parTransId="{0FEEE231-0FA2-43AA-AEE7-66ECBD9A3E47}" sibTransId="{65676195-9940-4DF4-A1E4-8C3F9EFB3926}"/>
    <dgm:cxn modelId="{FA7F0145-BBCA-4828-A11F-78472FD12017}" type="presOf" srcId="{4637D22F-0314-4A68-A7F9-081768951522}" destId="{F5C18E1C-C5EE-4809-AEAD-4F021B5EE704}" srcOrd="0" destOrd="0" presId="urn:microsoft.com/office/officeart/2005/8/layout/vList6"/>
    <dgm:cxn modelId="{0D8BFA84-AF9A-4154-B5DE-19CA72DA8D4E}" type="presOf" srcId="{3E12277C-1D9A-481E-8DB7-C694DF1B9A98}" destId="{73530854-1F32-4A26-8C67-3D7EB1D322C0}" srcOrd="0" destOrd="0" presId="urn:microsoft.com/office/officeart/2005/8/layout/vList6"/>
    <dgm:cxn modelId="{CF4C56E8-9457-4441-811E-6CB7E16AEC64}" type="presOf" srcId="{2BA2F719-D6F1-407D-9F22-B8316E181CFB}" destId="{F5C18E1C-C5EE-4809-AEAD-4F021B5EE704}" srcOrd="0" destOrd="1" presId="urn:microsoft.com/office/officeart/2005/8/layout/vList6"/>
    <dgm:cxn modelId="{95FEC264-C57B-4D4E-98FD-E6F050110249}" type="presParOf" srcId="{73530854-1F32-4A26-8C67-3D7EB1D322C0}" destId="{CFB97218-7CDA-4926-9E5F-A9D30E885BE9}" srcOrd="0" destOrd="0" presId="urn:microsoft.com/office/officeart/2005/8/layout/vList6"/>
    <dgm:cxn modelId="{F89D5724-FA9C-425D-9D10-D34AB80B4620}" type="presParOf" srcId="{CFB97218-7CDA-4926-9E5F-A9D30E885BE9}" destId="{E7942DF7-99B6-4421-85FF-E3BAF387C529}" srcOrd="0" destOrd="0" presId="urn:microsoft.com/office/officeart/2005/8/layout/vList6"/>
    <dgm:cxn modelId="{497F7130-694F-400D-9708-BCB58B545CA6}" type="presParOf" srcId="{CFB97218-7CDA-4926-9E5F-A9D30E885BE9}" destId="{F5C18E1C-C5EE-4809-AEAD-4F021B5EE704}" srcOrd="1" destOrd="0" presId="urn:microsoft.com/office/officeart/2005/8/layout/vList6"/>
    <dgm:cxn modelId="{82EF9E9A-63E6-41DB-8B64-12EBE7231E33}" type="presParOf" srcId="{73530854-1F32-4A26-8C67-3D7EB1D322C0}" destId="{49DE7C82-F757-485D-9718-A5B611F0C242}" srcOrd="1" destOrd="0" presId="urn:microsoft.com/office/officeart/2005/8/layout/vList6"/>
    <dgm:cxn modelId="{0108AD87-CAFA-4F31-8C12-D625D65CE533}" type="presParOf" srcId="{73530854-1F32-4A26-8C67-3D7EB1D322C0}" destId="{A0DE00D5-AE72-4726-A7EA-F873BA37D07A}" srcOrd="2" destOrd="0" presId="urn:microsoft.com/office/officeart/2005/8/layout/vList6"/>
    <dgm:cxn modelId="{9C35E461-0A95-4EE3-8BA5-2323FDFC42D3}" type="presParOf" srcId="{A0DE00D5-AE72-4726-A7EA-F873BA37D07A}" destId="{F2184987-CF8E-4518-9AEE-45A5CF9CB316}" srcOrd="0" destOrd="0" presId="urn:microsoft.com/office/officeart/2005/8/layout/vList6"/>
    <dgm:cxn modelId="{34DE0DD0-7E86-443F-ADFB-7F71E4424348}" type="presParOf" srcId="{A0DE00D5-AE72-4726-A7EA-F873BA37D07A}" destId="{97488B62-5DE5-4395-9F8E-09300A9412E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C18E1C-C5EE-4809-AEAD-4F021B5EE704}">
      <dsp:nvSpPr>
        <dsp:cNvPr id="0" name=""/>
        <dsp:cNvSpPr/>
      </dsp:nvSpPr>
      <dsp:spPr>
        <a:xfrm>
          <a:off x="3039608" y="84237"/>
          <a:ext cx="7371340" cy="2927322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Эффект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Иррациональное потребление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Чем выше цена, тем выше спрос</a:t>
          </a:r>
          <a:endParaRPr lang="ru-RU" sz="2800" kern="1200" dirty="0"/>
        </a:p>
      </dsp:txBody>
      <dsp:txXfrm>
        <a:off x="3039608" y="450152"/>
        <a:ext cx="6273594" cy="2195492"/>
      </dsp:txXfrm>
    </dsp:sp>
    <dsp:sp modelId="{E7942DF7-99B6-4421-85FF-E3BAF387C529}">
      <dsp:nvSpPr>
        <dsp:cNvPr id="0" name=""/>
        <dsp:cNvSpPr/>
      </dsp:nvSpPr>
      <dsp:spPr>
        <a:xfrm>
          <a:off x="2035" y="750"/>
          <a:ext cx="3037572" cy="292732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Экономика</a:t>
          </a:r>
          <a:endParaRPr lang="ru-RU" sz="3300" kern="1200" dirty="0"/>
        </a:p>
      </dsp:txBody>
      <dsp:txXfrm>
        <a:off x="144935" y="143650"/>
        <a:ext cx="2751772" cy="2641522"/>
      </dsp:txXfrm>
    </dsp:sp>
    <dsp:sp modelId="{97488B62-5DE5-4395-9F8E-09300A9412E8}">
      <dsp:nvSpPr>
        <dsp:cNvPr id="0" name=""/>
        <dsp:cNvSpPr/>
      </dsp:nvSpPr>
      <dsp:spPr>
        <a:xfrm>
          <a:off x="2999802" y="3220805"/>
          <a:ext cx="7408625" cy="2927322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Механизм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Склонность к такому поведению</a:t>
          </a:r>
          <a:endParaRPr lang="ru-RU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/>
            <a:t>Отношение к демонстративному потреблению</a:t>
          </a:r>
          <a:endParaRPr lang="ru-RU" sz="2800" kern="1200" dirty="0"/>
        </a:p>
      </dsp:txBody>
      <dsp:txXfrm>
        <a:off x="2999802" y="3586720"/>
        <a:ext cx="6310879" cy="2195492"/>
      </dsp:txXfrm>
    </dsp:sp>
    <dsp:sp modelId="{F2184987-CF8E-4518-9AEE-45A5CF9CB316}">
      <dsp:nvSpPr>
        <dsp:cNvPr id="0" name=""/>
        <dsp:cNvSpPr/>
      </dsp:nvSpPr>
      <dsp:spPr>
        <a:xfrm>
          <a:off x="4557" y="3220805"/>
          <a:ext cx="2995245" cy="2927322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Психология</a:t>
          </a:r>
          <a:endParaRPr lang="ru-RU" sz="3300" kern="1200" dirty="0"/>
        </a:p>
      </dsp:txBody>
      <dsp:txXfrm>
        <a:off x="147457" y="3363705"/>
        <a:ext cx="2709445" cy="2641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013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94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1138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394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458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960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51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6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18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785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817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307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6251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282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84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140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86B18-2DED-4847-97BF-BE95BA81417A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8F9427-BE7E-4BD1-9D3D-018F954A1E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2888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  <p:sldLayoutId id="2147483811" r:id="rId12"/>
    <p:sldLayoutId id="2147483812" r:id="rId13"/>
    <p:sldLayoutId id="2147483813" r:id="rId14"/>
    <p:sldLayoutId id="2147483814" r:id="rId15"/>
    <p:sldLayoutId id="21474838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4246" y="2651075"/>
            <a:ext cx="8915399" cy="2262781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Демонстративное потребление в России: психологические корреляты.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dirty="0" smtClean="0"/>
              <a:t>Копа Ольга</a:t>
            </a:r>
          </a:p>
          <a:p>
            <a:pPr algn="r"/>
            <a:r>
              <a:rPr lang="ru-RU" sz="2400" dirty="0" smtClean="0"/>
              <a:t>НИУ ВШЭ</a:t>
            </a:r>
          </a:p>
          <a:p>
            <a:pPr algn="r"/>
            <a:r>
              <a:rPr lang="ru-RU" sz="2400" dirty="0" smtClean="0"/>
              <a:t>2015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87493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9468" y="2043478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7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 за внимание!</a:t>
            </a:r>
            <a:endParaRPr lang="ru-RU" sz="72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050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1046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Актуальность</a:t>
            </a:r>
            <a:endParaRPr lang="ru-RU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2123364"/>
            <a:ext cx="9212388" cy="4618629"/>
          </a:xfrm>
        </p:spPr>
        <p:txBody>
          <a:bodyPr>
            <a:noAutofit/>
          </a:bodyPr>
          <a:lstStyle/>
          <a:p>
            <a:pPr lvl="0">
              <a:buSzPct val="80000"/>
              <a:buFont typeface="Wingdings 3" charset="2"/>
              <a:buChar char=""/>
            </a:pPr>
            <a:r>
              <a:rPr lang="ru-RU" sz="3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Потребление товаров класса люкс возросло по всему миру в 100 раз [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McKinsey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Corporation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1990; Fiske, Silverstein, 2004</a:t>
            </a:r>
            <a:r>
              <a:rPr lang="ru-RU" sz="3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lvl="0">
              <a:buSzPct val="80000"/>
              <a:buFont typeface="Wingdings 3" charset="2"/>
              <a:buChar char=""/>
            </a:pPr>
            <a:endParaRPr lang="ru-RU" sz="3600" dirty="0">
              <a:solidFill>
                <a:srgbClr val="FFFFFF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  <a:p>
            <a:pPr lvl="0">
              <a:buSzPct val="80000"/>
              <a:buFont typeface="Wingdings 3" charset="2"/>
              <a:buChar char=""/>
            </a:pPr>
            <a:r>
              <a:rPr lang="ru-RU" sz="3600" dirty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Россия занимает 2 место по демонстративному потреблению [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McKinsey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Corporation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</a:t>
            </a:r>
            <a:r>
              <a:rPr lang="ru-RU" sz="3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2338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1046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/>
              <a:t>Демонстративное потребление (эффект Веблена)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2622087"/>
            <a:ext cx="8915400" cy="2472905"/>
          </a:xfrm>
        </p:spPr>
        <p:txBody>
          <a:bodyPr>
            <a:normAutofit/>
          </a:bodyPr>
          <a:lstStyle/>
          <a:p>
            <a:pPr>
              <a:buSzPct val="80000"/>
              <a:buFont typeface="Wingdings 3" charset="2"/>
              <a:buChar char=""/>
            </a:pPr>
            <a:r>
              <a:rPr lang="ru-RU" sz="3600" dirty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использование потребления для доказательства обладания богатством, потребление как средство поддержания репутации</a:t>
            </a:r>
            <a:r>
              <a:rPr lang="en-US" sz="3600" dirty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[Веблен,1984</a:t>
            </a:r>
            <a:r>
              <a:rPr lang="ru-RU" sz="3600" dirty="0" smtClean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]</a:t>
            </a:r>
            <a:endParaRPr lang="ru-RU" sz="3600" dirty="0">
              <a:solidFill>
                <a:srgbClr val="FFFFFF"/>
              </a:solidFill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59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1301684"/>
              </p:ext>
            </p:extLst>
          </p:nvPr>
        </p:nvGraphicFramePr>
        <p:xfrm>
          <a:off x="860066" y="395785"/>
          <a:ext cx="10412985" cy="6148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3670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5778" y="431732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Психологические корреляты</a:t>
            </a:r>
            <a:endParaRPr lang="ru-RU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06722" y="1712623"/>
            <a:ext cx="9021170" cy="4779446"/>
          </a:xfrm>
        </p:spPr>
        <p:txBody>
          <a:bodyPr>
            <a:normAutofit fontScale="70000" lnSpcReduction="20000"/>
          </a:bodyPr>
          <a:lstStyle/>
          <a:p>
            <a:r>
              <a:rPr lang="ru-RU" sz="3300" dirty="0"/>
              <a:t>Общий уровень самооценки [Кравченко,2001; </a:t>
            </a:r>
            <a:r>
              <a:rPr lang="ru-RU" sz="3300" dirty="0" err="1"/>
              <a:t>Цицерман</a:t>
            </a:r>
            <a:r>
              <a:rPr lang="ru-RU" sz="3300" dirty="0"/>
              <a:t>, 2007; </a:t>
            </a:r>
            <a:r>
              <a:rPr lang="ru-RU" sz="3300" dirty="0" err="1" smtClean="0"/>
              <a:t>Campbell</a:t>
            </a:r>
            <a:r>
              <a:rPr lang="ru-RU" sz="3300" dirty="0" smtClean="0"/>
              <a:t>, </a:t>
            </a:r>
            <a:r>
              <a:rPr lang="ru-RU" sz="3300" dirty="0"/>
              <a:t>1990]</a:t>
            </a:r>
          </a:p>
          <a:p>
            <a:r>
              <a:rPr lang="ru-RU" sz="3300" dirty="0" err="1" smtClean="0"/>
              <a:t>Cамоотношение</a:t>
            </a:r>
            <a:r>
              <a:rPr lang="ru-RU" sz="3300" dirty="0"/>
              <a:t>, </a:t>
            </a:r>
            <a:r>
              <a:rPr lang="ru-RU" sz="3300" dirty="0" smtClean="0"/>
              <a:t>социальная </a:t>
            </a:r>
            <a:r>
              <a:rPr lang="ru-RU" sz="3300" dirty="0" err="1" smtClean="0"/>
              <a:t>адаптированность</a:t>
            </a:r>
            <a:r>
              <a:rPr lang="ru-RU" sz="3300" dirty="0" smtClean="0"/>
              <a:t> </a:t>
            </a:r>
            <a:r>
              <a:rPr lang="ru-RU" sz="3300" dirty="0"/>
              <a:t>и </a:t>
            </a:r>
            <a:r>
              <a:rPr lang="ru-RU" sz="3300" dirty="0" smtClean="0"/>
              <a:t>ориентация </a:t>
            </a:r>
            <a:r>
              <a:rPr lang="ru-RU" sz="3300" dirty="0"/>
              <a:t>на </a:t>
            </a:r>
            <a:r>
              <a:rPr lang="ru-RU" sz="3300" dirty="0" smtClean="0"/>
              <a:t>окружающих  </a:t>
            </a:r>
            <a:r>
              <a:rPr lang="ru-RU" sz="3300" dirty="0"/>
              <a:t>[</a:t>
            </a:r>
            <a:r>
              <a:rPr lang="ru-RU" sz="3300" dirty="0" smtClean="0"/>
              <a:t>Шайдакова, </a:t>
            </a:r>
            <a:r>
              <a:rPr lang="ru-RU" sz="3300" dirty="0"/>
              <a:t>2012</a:t>
            </a:r>
            <a:r>
              <a:rPr lang="ru-RU" sz="3300" dirty="0" smtClean="0"/>
              <a:t>]</a:t>
            </a:r>
          </a:p>
          <a:p>
            <a:r>
              <a:rPr lang="ru-RU" sz="3300" dirty="0"/>
              <a:t>Я-концепция </a:t>
            </a:r>
            <a:r>
              <a:rPr lang="ru-RU" sz="3300" dirty="0" smtClean="0"/>
              <a:t>на теоретическом уровне [Дейнека</a:t>
            </a:r>
            <a:r>
              <a:rPr lang="ru-RU" sz="3300" dirty="0"/>
              <a:t>, Бушуйкина,1996; Мельникова, Громова, Ширков, 2002</a:t>
            </a:r>
            <a:r>
              <a:rPr lang="ru-RU" sz="3300" dirty="0" smtClean="0"/>
              <a:t>]</a:t>
            </a:r>
          </a:p>
          <a:p>
            <a:r>
              <a:rPr lang="ru-RU" sz="3300" dirty="0"/>
              <a:t>Разность Я-реального и Я-идеального</a:t>
            </a:r>
            <a:r>
              <a:rPr lang="en-US" sz="3300" dirty="0"/>
              <a:t>[</a:t>
            </a:r>
            <a:r>
              <a:rPr lang="en-US" sz="3300" dirty="0" err="1"/>
              <a:t>Kaminakisa</a:t>
            </a:r>
            <a:r>
              <a:rPr lang="en-US" sz="3300" dirty="0"/>
              <a:t>, </a:t>
            </a:r>
            <a:r>
              <a:rPr lang="en-US" sz="3300" dirty="0" err="1"/>
              <a:t>Karantinou</a:t>
            </a:r>
            <a:r>
              <a:rPr lang="en-US" sz="3300" dirty="0"/>
              <a:t>, </a:t>
            </a:r>
            <a:r>
              <a:rPr lang="en-US" sz="3300" dirty="0" err="1"/>
              <a:t>Boukis</a:t>
            </a:r>
            <a:r>
              <a:rPr lang="ru-RU" sz="3300" dirty="0"/>
              <a:t>, 2014</a:t>
            </a:r>
            <a:r>
              <a:rPr lang="en-US" sz="3300" dirty="0" smtClean="0"/>
              <a:t>]</a:t>
            </a:r>
            <a:endParaRPr lang="ru-RU" sz="3300" dirty="0" smtClean="0"/>
          </a:p>
          <a:p>
            <a:r>
              <a:rPr lang="ru-RU" sz="3300" dirty="0" smtClean="0"/>
              <a:t>Подверженность нормативному влиянию </a:t>
            </a:r>
            <a:r>
              <a:rPr lang="en-US" sz="3300" dirty="0" smtClean="0"/>
              <a:t>[Podoshen, Li, Zhang</a:t>
            </a:r>
            <a:r>
              <a:rPr lang="ru-RU" sz="3300" dirty="0" smtClean="0"/>
              <a:t>, 2011</a:t>
            </a:r>
            <a:r>
              <a:rPr lang="en-US" sz="3300" dirty="0" smtClean="0"/>
              <a:t>]</a:t>
            </a:r>
          </a:p>
          <a:p>
            <a:pPr lvl="0"/>
            <a:r>
              <a:rPr lang="ru-RU" sz="3300" dirty="0" smtClean="0"/>
              <a:t>Обратная связь с </a:t>
            </a:r>
            <a:r>
              <a:rPr lang="ru-RU" sz="3300" dirty="0"/>
              <a:t>уровнем счастья и удовлетворённостью </a:t>
            </a:r>
            <a:r>
              <a:rPr lang="ru-RU" sz="3300" dirty="0" smtClean="0"/>
              <a:t>жизнью</a:t>
            </a:r>
            <a:r>
              <a:rPr lang="en-US" sz="3300" dirty="0"/>
              <a:t>[</a:t>
            </a:r>
            <a:r>
              <a:rPr lang="en-US" sz="3300" dirty="0" err="1"/>
              <a:t>Hudders</a:t>
            </a:r>
            <a:r>
              <a:rPr lang="en-US" sz="3300" dirty="0"/>
              <a:t>, </a:t>
            </a:r>
            <a:r>
              <a:rPr lang="en-US" sz="3300" dirty="0" err="1"/>
              <a:t>Pandelaere</a:t>
            </a:r>
            <a:r>
              <a:rPr lang="en-US" sz="3300" dirty="0"/>
              <a:t>, 2011]</a:t>
            </a:r>
            <a:endParaRPr lang="ru-RU" sz="3300" dirty="0"/>
          </a:p>
          <a:p>
            <a:r>
              <a:rPr lang="ru-RU" sz="3300" dirty="0" smtClean="0"/>
              <a:t>Материализм </a:t>
            </a:r>
            <a:r>
              <a:rPr lang="en-US" sz="3300" dirty="0" smtClean="0"/>
              <a:t>[</a:t>
            </a:r>
            <a:r>
              <a:rPr lang="en-US" sz="3300" dirty="0" err="1" smtClean="0"/>
              <a:t>Hudders</a:t>
            </a:r>
            <a:r>
              <a:rPr lang="en-US" sz="3300" dirty="0" smtClean="0"/>
              <a:t>, </a:t>
            </a:r>
            <a:r>
              <a:rPr lang="en-US" sz="3300" dirty="0" err="1" smtClean="0"/>
              <a:t>Pandelaere</a:t>
            </a:r>
            <a:r>
              <a:rPr lang="en-US" sz="3300" dirty="0" smtClean="0"/>
              <a:t>, 2011]</a:t>
            </a:r>
            <a:endParaRPr lang="ru-RU" sz="3300" dirty="0"/>
          </a:p>
          <a:p>
            <a:endParaRPr lang="ru-RU" sz="3200" dirty="0" smtClean="0"/>
          </a:p>
          <a:p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val="3225029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1046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Отношение к </a:t>
            </a:r>
            <a:r>
              <a:rPr lang="ru-RU" sz="4000" b="1" dirty="0"/>
              <a:t>демонстративному потреблению</a:t>
            </a:r>
            <a:endParaRPr lang="ru-RU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Перевод опросника на выявление отношения к демонстративному потреблению </a:t>
            </a:r>
            <a:r>
              <a:rPr lang="ru-RU" sz="320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[</a:t>
            </a:r>
            <a:r>
              <a:rPr lang="fr-FR" sz="320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Dubois, </a:t>
            </a:r>
            <a:r>
              <a:rPr lang="fr-FR" sz="3200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Czellar, </a:t>
            </a:r>
            <a:r>
              <a:rPr lang="fr-FR" sz="320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Laurent</a:t>
            </a:r>
            <a:r>
              <a:rPr lang="fr-FR" sz="3200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, </a:t>
            </a:r>
            <a:r>
              <a:rPr lang="fr-FR" sz="320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2005</a:t>
            </a:r>
            <a:r>
              <a:rPr lang="ru-RU" sz="3200" dirty="0" smtClean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]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Позитивное </a:t>
            </a:r>
            <a:r>
              <a:rPr lang="ru-RU" sz="3200" dirty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отношение к демонстративному </a:t>
            </a:r>
            <a:r>
              <a:rPr lang="ru-RU" sz="3200" dirty="0" smtClean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потреблению</a:t>
            </a: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Отношение </a:t>
            </a:r>
            <a:r>
              <a:rPr lang="ru-RU" sz="3200" dirty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к демонстративному потреблению как способу </a:t>
            </a:r>
            <a:r>
              <a:rPr lang="ru-RU" sz="3200" dirty="0" smtClean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выделиться– эффект сноба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3200" dirty="0"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679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1046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Склонность к демонстративному потреблению</a:t>
            </a:r>
            <a:endParaRPr lang="ru-RU" sz="40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3200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Перевод опросника шкала демонстративного потребления </a:t>
            </a:r>
            <a:r>
              <a:rPr lang="en-US" sz="3200" dirty="0"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[Podoshen,  Li, Zhang, 2011]</a:t>
            </a:r>
            <a:endParaRPr lang="ru-RU" sz="3200" dirty="0">
              <a:latin typeface="Times New Roman" panose="02020603050405020304" pitchFamily="18" charset="0"/>
              <a:ea typeface="DejaVu Sans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/>
          <p:nvPr>
            <p:extLst>
              <p:ext uri="{D42A27DB-BD31-4B8C-83A1-F6EECF244321}">
                <p14:modId xmlns:p14="http://schemas.microsoft.com/office/powerpoint/2010/main" val="2507855352"/>
              </p:ext>
            </p:extLst>
          </p:nvPr>
        </p:nvGraphicFramePr>
        <p:xfrm>
          <a:off x="2589212" y="3698543"/>
          <a:ext cx="9048465" cy="263152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466532"/>
                <a:gridCol w="2524835"/>
                <a:gridCol w="3057098"/>
              </a:tblGrid>
              <a:tr h="107919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Позитивное отношение к демонстративному потреблению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к демонстративному потреблению как к средству выделиться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819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Склонность к демонстративному потреблению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.64</a:t>
                      </a:r>
                      <a:r>
                        <a:rPr lang="ru-RU" sz="16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.14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747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Знач. (двухсторонняя)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.05</a:t>
                      </a:r>
                      <a:endParaRPr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975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5253" y="201030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/>
              <a:t>Субъективное благополучие</a:t>
            </a:r>
            <a:endParaRPr lang="ru-RU" b="1" dirty="0"/>
          </a:p>
        </p:txBody>
      </p:sp>
      <p:graphicFrame>
        <p:nvGraphicFramePr>
          <p:cNvPr id="5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136221"/>
              </p:ext>
            </p:extLst>
          </p:nvPr>
        </p:nvGraphicFramePr>
        <p:xfrm>
          <a:off x="1064525" y="1037229"/>
          <a:ext cx="10417364" cy="5503322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604342"/>
                <a:gridCol w="2604340"/>
                <a:gridCol w="2602677"/>
                <a:gridCol w="2606005"/>
              </a:tblGrid>
              <a:tr h="1507753"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Демонстративное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Потребление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Психологическое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благополучие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Склонность к демонстративному потреблению (по Посыпановой)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Отрицание демонстративного потребления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Демонстративное потребление как современная тенденция общества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</a:tr>
              <a:tr h="442420"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Самопринятие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0,253**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</a:tr>
              <a:tr h="679138"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Позитивное отношение к другим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-0,169*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</a:tr>
              <a:tr h="442420"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Автономия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0,213**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-0,189*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</a:tr>
              <a:tr h="442420"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Управление средой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0,291**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</a:tr>
              <a:tr h="442420"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Смысл жизни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0,289**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</a:tr>
              <a:tr h="442420"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Личностный рост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0,232**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</a:tr>
              <a:tr h="679138"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Психологическое благополучие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0,255**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</a:tr>
              <a:tr h="423678"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Благосостояние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-0,253**</a:t>
                      </a:r>
                      <a:endParaRPr kumimoji="0" lang="ru-RU" alt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1pPr>
                      <a:lvl2pPr marL="742950" indent="-28575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2pPr>
                      <a:lvl3pPr marL="11430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8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3pPr>
                      <a:lvl4pPr marL="16002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4pPr>
                      <a:lvl5pPr marL="2057400" indent="-228600" algn="l" defTabSz="457200" rtl="0" eaLnBrk="1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5pPr>
                      <a:lvl6pPr marL="25146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6pPr>
                      <a:lvl7pPr marL="29718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7pPr>
                      <a:lvl8pPr marL="34290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8pPr>
                      <a:lvl9pPr marL="3886200" indent="-228600" algn="l" defTabSz="457200" rtl="0" eaLnBrk="1" fontAlgn="base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 kern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DejaVu Sans"/>
                          <a:cs typeface="DejaVu Sans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</a:rPr>
                        <a:t>0,161*</a:t>
                      </a:r>
                      <a:endParaRPr kumimoji="0" lang="ru-RU" alt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DejaVu Sans"/>
                        <a:cs typeface="DejaVu Sans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808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9152" y="269268"/>
            <a:ext cx="8911687" cy="1280890"/>
          </a:xfrm>
        </p:spPr>
        <p:txBody>
          <a:bodyPr/>
          <a:lstStyle/>
          <a:p>
            <a:pPr algn="ctr"/>
            <a:r>
              <a:rPr lang="ru-RU" b="1" dirty="0" smtClean="0"/>
              <a:t>Я-концепция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7290" y="1337481"/>
            <a:ext cx="9730854" cy="530897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200" dirty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Склонные к демонстративному потреблению: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более ясная Я-концепция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преобладание индивидуальных характеристик в содержании Я-концепции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более высокий уровень самооценки по всем шкалам, кроме «Умение делать своими руками» 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2200" dirty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Позитивно относящиеся к демонстративному потреблению и относящиеся к демонстративному потреблению как к стремлению выделиться: 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высокая ясность Я-концепции</a:t>
            </a:r>
          </a:p>
          <a:p>
            <a:pPr marL="457200" indent="-457200">
              <a:buSzPct val="45000"/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расхождение реального и идеального Я по шкале «Авторитет у сверстников»</a:t>
            </a:r>
          </a:p>
          <a:p>
            <a:pPr marL="457200" indent="-457200">
              <a:buSzPct val="45000"/>
              <a:buFont typeface="Wingdings" panose="05000000000000000000" pitchFamily="2" charset="2"/>
              <a:buChar char="Ø"/>
            </a:pPr>
            <a:r>
              <a:rPr lang="ru-RU" sz="2200" dirty="0">
                <a:solidFill>
                  <a:srgbClr val="FFFFFF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высокий показателем самооценки по шкалам «Ум и способности» 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«Внешность» (только для позитивного отношения к демонстративному потреблению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45388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</TotalTime>
  <Words>345</Words>
  <Application>Microsoft Office PowerPoint</Application>
  <PresentationFormat>Широкоэкранный</PresentationFormat>
  <Paragraphs>91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Century Gothic</vt:lpstr>
      <vt:lpstr>DejaVu Sans</vt:lpstr>
      <vt:lpstr>Times New Roman</vt:lpstr>
      <vt:lpstr>Wingdings</vt:lpstr>
      <vt:lpstr>Wingdings 3</vt:lpstr>
      <vt:lpstr>Легкий дым</vt:lpstr>
      <vt:lpstr>Демонстративное потребление в России: психологические корреляты.</vt:lpstr>
      <vt:lpstr>Актуальность</vt:lpstr>
      <vt:lpstr>Демонстративное потребление (эффект Веблена)</vt:lpstr>
      <vt:lpstr>Презентация PowerPoint</vt:lpstr>
      <vt:lpstr>Психологические корреляты</vt:lpstr>
      <vt:lpstr>Отношение к демонстративному потреблению</vt:lpstr>
      <vt:lpstr>Склонность к демонстративному потреблению</vt:lpstr>
      <vt:lpstr>Субъективное благополучие</vt:lpstr>
      <vt:lpstr>Я-концепция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Демонстративное потребление в России: психологические корреляты.</dc:title>
  <dc:creator>Лёля</dc:creator>
  <cp:lastModifiedBy>Лёля</cp:lastModifiedBy>
  <cp:revision>11</cp:revision>
  <dcterms:created xsi:type="dcterms:W3CDTF">2015-10-14T22:03:07Z</dcterms:created>
  <dcterms:modified xsi:type="dcterms:W3CDTF">2015-10-15T00:20:26Z</dcterms:modified>
</cp:coreProperties>
</file>