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6" r:id="rId4"/>
    <p:sldId id="277" r:id="rId5"/>
    <p:sldId id="258" r:id="rId6"/>
    <p:sldId id="262" r:id="rId7"/>
    <p:sldId id="260" r:id="rId8"/>
    <p:sldId id="259" r:id="rId9"/>
    <p:sldId id="261" r:id="rId10"/>
    <p:sldId id="263" r:id="rId11"/>
    <p:sldId id="268" r:id="rId12"/>
    <p:sldId id="267" r:id="rId13"/>
    <p:sldId id="283" r:id="rId14"/>
    <p:sldId id="275" r:id="rId15"/>
    <p:sldId id="269" r:id="rId16"/>
    <p:sldId id="270" r:id="rId17"/>
    <p:sldId id="278" r:id="rId18"/>
    <p:sldId id="279" r:id="rId19"/>
    <p:sldId id="284" r:id="rId20"/>
    <p:sldId id="280" r:id="rId21"/>
    <p:sldId id="281" r:id="rId22"/>
    <p:sldId id="272" r:id="rId23"/>
    <p:sldId id="282" r:id="rId24"/>
    <p:sldId id="265" r:id="rId25"/>
  </p:sldIdLst>
  <p:sldSz cx="9144000" cy="6858000" type="screen4x3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tatyana:Library:Application%20Support:Microsoft:Office:Office%202011%20AutoRecovery:&#1050;&#1085;&#1080;&#1075;&#1072;2%20(&#1074;&#1077;&#1088;&#1089;&#1080;&#1103;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tatyana:Library:Application%20Support:Microsoft:Office:Office%202011%20AutoRecovery:&#1050;&#1085;&#1080;&#1075;&#1072;2%20(&#1074;&#1077;&#1088;&#1089;&#1080;&#1103;%201)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Users:tatyana:Library:Application%20Support:Microsoft:Office:Office%202011%20AutoRecovery:&#1050;&#1085;&#1080;&#1075;&#1072;2%20(&#1074;&#1077;&#1088;&#1089;&#1080;&#1103;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Лист1!$B$15</c:f>
              <c:strCache>
                <c:ptCount val="1"/>
                <c:pt idx="0">
                  <c:v>М - замалчивание</c:v>
                </c:pt>
              </c:strCache>
            </c:strRef>
          </c:tx>
          <c:invertIfNegative val="0"/>
          <c:cat>
            <c:strRef>
              <c:f>Лист1!$A$16:$A$23</c:f>
              <c:strCache>
                <c:ptCount val="8"/>
                <c:pt idx="0">
                  <c:v>Вы будете пользоваться продукцией, услугами данной компании?</c:v>
                </c:pt>
                <c:pt idx="1">
                  <c:v>Вы станете покупать товары данной компании после описанной ситуации?</c:v>
                </c:pt>
                <c:pt idx="2">
                  <c:v>Вы будете доверять этой компании после случившегося?</c:v>
                </c:pt>
                <c:pt idx="3">
                  <c:v>Ваше отношение к компании изменится после того, что вы узнали?</c:v>
                </c:pt>
                <c:pt idx="4">
                  <c:v>Вы станете негативно отзываться о компании?</c:v>
                </c:pt>
                <c:pt idx="5">
                  <c:v>Станете ли вы после того, что узнали, употреблять товары других марок ?</c:v>
                </c:pt>
                <c:pt idx="6">
                  <c:v>Как Вы относитесь к реакции президента/главы компании на данную ситуацию?</c:v>
                </c:pt>
                <c:pt idx="7">
                  <c:v>Насколько вероятно, что Вы станете жертвой подобной ситуации?</c:v>
                </c:pt>
              </c:strCache>
            </c:strRef>
          </c:cat>
          <c:val>
            <c:numRef>
              <c:f>Лист1!$B$16:$B$23</c:f>
              <c:numCache>
                <c:formatCode>General</c:formatCode>
                <c:ptCount val="8"/>
                <c:pt idx="0">
                  <c:v>2.0</c:v>
                </c:pt>
                <c:pt idx="1">
                  <c:v>2.41</c:v>
                </c:pt>
                <c:pt idx="2">
                  <c:v>1.95</c:v>
                </c:pt>
                <c:pt idx="3">
                  <c:v>1.67</c:v>
                </c:pt>
                <c:pt idx="4">
                  <c:v>2.7</c:v>
                </c:pt>
                <c:pt idx="5">
                  <c:v>2.34</c:v>
                </c:pt>
                <c:pt idx="6">
                  <c:v>2.12</c:v>
                </c:pt>
                <c:pt idx="7">
                  <c:v>2.83</c:v>
                </c:pt>
              </c:numCache>
            </c:numRef>
          </c:val>
        </c:ser>
        <c:ser>
          <c:idx val="1"/>
          <c:order val="1"/>
          <c:tx>
            <c:strRef>
              <c:f>Лист1!$C$15</c:f>
              <c:strCache>
                <c:ptCount val="1"/>
                <c:pt idx="0">
                  <c:v>М - манипуляция</c:v>
                </c:pt>
              </c:strCache>
            </c:strRef>
          </c:tx>
          <c:invertIfNegative val="0"/>
          <c:cat>
            <c:strRef>
              <c:f>Лист1!$A$16:$A$23</c:f>
              <c:strCache>
                <c:ptCount val="8"/>
                <c:pt idx="0">
                  <c:v>Вы будете пользоваться продукцией, услугами данной компании?</c:v>
                </c:pt>
                <c:pt idx="1">
                  <c:v>Вы станете покупать товары данной компании после описанной ситуации?</c:v>
                </c:pt>
                <c:pt idx="2">
                  <c:v>Вы будете доверять этой компании после случившегося?</c:v>
                </c:pt>
                <c:pt idx="3">
                  <c:v>Ваше отношение к компании изменится после того, что вы узнали?</c:v>
                </c:pt>
                <c:pt idx="4">
                  <c:v>Вы станете негативно отзываться о компании?</c:v>
                </c:pt>
                <c:pt idx="5">
                  <c:v>Станете ли вы после того, что узнали, употреблять товары других марок ?</c:v>
                </c:pt>
                <c:pt idx="6">
                  <c:v>Как Вы относитесь к реакции президента/главы компании на данную ситуацию?</c:v>
                </c:pt>
                <c:pt idx="7">
                  <c:v>Насколько вероятно, что Вы станете жертвой подобной ситуации?</c:v>
                </c:pt>
              </c:strCache>
            </c:strRef>
          </c:cat>
          <c:val>
            <c:numRef>
              <c:f>Лист1!$C$16:$C$23</c:f>
              <c:numCache>
                <c:formatCode>General</c:formatCode>
                <c:ptCount val="8"/>
                <c:pt idx="0">
                  <c:v>1.92</c:v>
                </c:pt>
                <c:pt idx="1">
                  <c:v>2.23</c:v>
                </c:pt>
                <c:pt idx="2">
                  <c:v>1.77</c:v>
                </c:pt>
                <c:pt idx="3">
                  <c:v>1.69</c:v>
                </c:pt>
                <c:pt idx="4">
                  <c:v>2.82</c:v>
                </c:pt>
                <c:pt idx="5">
                  <c:v>2.13</c:v>
                </c:pt>
                <c:pt idx="6">
                  <c:v>2.15</c:v>
                </c:pt>
                <c:pt idx="7">
                  <c:v>2.83</c:v>
                </c:pt>
              </c:numCache>
            </c:numRef>
          </c:val>
        </c:ser>
        <c:ser>
          <c:idx val="2"/>
          <c:order val="2"/>
          <c:tx>
            <c:strRef>
              <c:f>Лист1!$D$15</c:f>
              <c:strCache>
                <c:ptCount val="1"/>
                <c:pt idx="0">
                  <c:v>М - открытая </c:v>
                </c:pt>
              </c:strCache>
            </c:strRef>
          </c:tx>
          <c:invertIfNegative val="0"/>
          <c:cat>
            <c:strRef>
              <c:f>Лист1!$A$16:$A$23</c:f>
              <c:strCache>
                <c:ptCount val="8"/>
                <c:pt idx="0">
                  <c:v>Вы будете пользоваться продукцией, услугами данной компании?</c:v>
                </c:pt>
                <c:pt idx="1">
                  <c:v>Вы станете покупать товары данной компании после описанной ситуации?</c:v>
                </c:pt>
                <c:pt idx="2">
                  <c:v>Вы будете доверять этой компании после случившегося?</c:v>
                </c:pt>
                <c:pt idx="3">
                  <c:v>Ваше отношение к компании изменится после того, что вы узнали?</c:v>
                </c:pt>
                <c:pt idx="4">
                  <c:v>Вы станете негативно отзываться о компании?</c:v>
                </c:pt>
                <c:pt idx="5">
                  <c:v>Станете ли вы после того, что узнали, употреблять товары других марок ?</c:v>
                </c:pt>
                <c:pt idx="6">
                  <c:v>Как Вы относитесь к реакции президента/главы компании на данную ситуацию?</c:v>
                </c:pt>
                <c:pt idx="7">
                  <c:v>Насколько вероятно, что Вы станете жертвой подобной ситуации?</c:v>
                </c:pt>
              </c:strCache>
            </c:strRef>
          </c:cat>
          <c:val>
            <c:numRef>
              <c:f>Лист1!$D$16:$D$23</c:f>
              <c:numCache>
                <c:formatCode>General</c:formatCode>
                <c:ptCount val="8"/>
                <c:pt idx="0">
                  <c:v>2.59</c:v>
                </c:pt>
                <c:pt idx="1">
                  <c:v>2.88</c:v>
                </c:pt>
                <c:pt idx="2">
                  <c:v>2.59</c:v>
                </c:pt>
                <c:pt idx="3">
                  <c:v>2.0</c:v>
                </c:pt>
                <c:pt idx="4">
                  <c:v>3.31</c:v>
                </c:pt>
                <c:pt idx="5">
                  <c:v>2.41</c:v>
                </c:pt>
                <c:pt idx="6">
                  <c:v>4.45</c:v>
                </c:pt>
                <c:pt idx="7">
                  <c:v>3.04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2584376"/>
        <c:axId val="-2103047048"/>
      </c:barChart>
      <c:catAx>
        <c:axId val="-2102584376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03047048"/>
        <c:crosses val="autoZero"/>
        <c:auto val="1"/>
        <c:lblAlgn val="ctr"/>
        <c:lblOffset val="100"/>
        <c:noMultiLvlLbl val="0"/>
      </c:catAx>
      <c:valAx>
        <c:axId val="-21030470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Оценки респондентов</a:t>
                </a:r>
              </a:p>
            </c:rich>
          </c:tx>
          <c:layout>
            <c:manualLayout>
              <c:xMode val="edge"/>
              <c:yMode val="edge"/>
              <c:x val="0.111036661242462"/>
              <c:y val="0.068313161622060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02584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Лист1!$B$31</c:f>
              <c:strCache>
                <c:ptCount val="1"/>
                <c:pt idx="0">
                  <c:v>Т - замалчивание</c:v>
                </c:pt>
              </c:strCache>
            </c:strRef>
          </c:tx>
          <c:invertIfNegative val="0"/>
          <c:cat>
            <c:strRef>
              <c:f>Лист1!$A$32:$A$39</c:f>
              <c:strCache>
                <c:ptCount val="8"/>
                <c:pt idx="0">
                  <c:v>Вы будете пользоваться продукцией, услугами данной компании?</c:v>
                </c:pt>
                <c:pt idx="1">
                  <c:v>Вы станете покупать товары данной компании после описанной ситуации?</c:v>
                </c:pt>
                <c:pt idx="2">
                  <c:v>Вы будете доверять этой компании после случившегося?</c:v>
                </c:pt>
                <c:pt idx="3">
                  <c:v>Ваше отношение к компании изменится после того, что вы узнали?</c:v>
                </c:pt>
                <c:pt idx="4">
                  <c:v>Вы станете негативно отзываться о компании?</c:v>
                </c:pt>
                <c:pt idx="5">
                  <c:v>Станете ли вы после того, что узнали, употреблять товары других марок ?</c:v>
                </c:pt>
                <c:pt idx="6">
                  <c:v>Как Вы относитесь к реакции президента/главы компании на данную ситуацию?</c:v>
                </c:pt>
                <c:pt idx="7">
                  <c:v>Насколько вероятно, что Вы станете жертвой подобной ситуации?</c:v>
                </c:pt>
              </c:strCache>
            </c:strRef>
          </c:cat>
          <c:val>
            <c:numRef>
              <c:f>Лист1!$B$32:$B$39</c:f>
              <c:numCache>
                <c:formatCode>General</c:formatCode>
                <c:ptCount val="8"/>
                <c:pt idx="0">
                  <c:v>1.54</c:v>
                </c:pt>
                <c:pt idx="1">
                  <c:v>1.51</c:v>
                </c:pt>
                <c:pt idx="2">
                  <c:v>1.46</c:v>
                </c:pt>
                <c:pt idx="3">
                  <c:v>1.48</c:v>
                </c:pt>
                <c:pt idx="4">
                  <c:v>2.16</c:v>
                </c:pt>
                <c:pt idx="5">
                  <c:v>1.72</c:v>
                </c:pt>
                <c:pt idx="6">
                  <c:v>1.39</c:v>
                </c:pt>
                <c:pt idx="7">
                  <c:v>2.8</c:v>
                </c:pt>
              </c:numCache>
            </c:numRef>
          </c:val>
        </c:ser>
        <c:ser>
          <c:idx val="1"/>
          <c:order val="1"/>
          <c:tx>
            <c:strRef>
              <c:f>Лист1!$C$31</c:f>
              <c:strCache>
                <c:ptCount val="1"/>
                <c:pt idx="0">
                  <c:v>Т -  манипуляция</c:v>
                </c:pt>
              </c:strCache>
            </c:strRef>
          </c:tx>
          <c:invertIfNegative val="0"/>
          <c:cat>
            <c:strRef>
              <c:f>Лист1!$A$32:$A$39</c:f>
              <c:strCache>
                <c:ptCount val="8"/>
                <c:pt idx="0">
                  <c:v>Вы будете пользоваться продукцией, услугами данной компании?</c:v>
                </c:pt>
                <c:pt idx="1">
                  <c:v>Вы станете покупать товары данной компании после описанной ситуации?</c:v>
                </c:pt>
                <c:pt idx="2">
                  <c:v>Вы будете доверять этой компании после случившегося?</c:v>
                </c:pt>
                <c:pt idx="3">
                  <c:v>Ваше отношение к компании изменится после того, что вы узнали?</c:v>
                </c:pt>
                <c:pt idx="4">
                  <c:v>Вы станете негативно отзываться о компании?</c:v>
                </c:pt>
                <c:pt idx="5">
                  <c:v>Станете ли вы после того, что узнали, употреблять товары других марок ?</c:v>
                </c:pt>
                <c:pt idx="6">
                  <c:v>Как Вы относитесь к реакции президента/главы компании на данную ситуацию?</c:v>
                </c:pt>
                <c:pt idx="7">
                  <c:v>Насколько вероятно, что Вы станете жертвой подобной ситуации?</c:v>
                </c:pt>
              </c:strCache>
            </c:strRef>
          </c:cat>
          <c:val>
            <c:numRef>
              <c:f>Лист1!$C$32:$C$39</c:f>
              <c:numCache>
                <c:formatCode>General</c:formatCode>
                <c:ptCount val="8"/>
                <c:pt idx="0">
                  <c:v>1.95</c:v>
                </c:pt>
                <c:pt idx="1">
                  <c:v>2.02</c:v>
                </c:pt>
                <c:pt idx="2">
                  <c:v>2.7</c:v>
                </c:pt>
                <c:pt idx="3">
                  <c:v>1.7</c:v>
                </c:pt>
                <c:pt idx="4">
                  <c:v>2.57</c:v>
                </c:pt>
                <c:pt idx="5">
                  <c:v>1.97</c:v>
                </c:pt>
                <c:pt idx="6">
                  <c:v>2.3</c:v>
                </c:pt>
                <c:pt idx="7">
                  <c:v>3.18</c:v>
                </c:pt>
              </c:numCache>
            </c:numRef>
          </c:val>
        </c:ser>
        <c:ser>
          <c:idx val="2"/>
          <c:order val="2"/>
          <c:tx>
            <c:strRef>
              <c:f>Лист1!$D$31</c:f>
              <c:strCache>
                <c:ptCount val="1"/>
                <c:pt idx="0">
                  <c:v>Т - открытая </c:v>
                </c:pt>
              </c:strCache>
            </c:strRef>
          </c:tx>
          <c:invertIfNegative val="0"/>
          <c:cat>
            <c:strRef>
              <c:f>Лист1!$A$32:$A$39</c:f>
              <c:strCache>
                <c:ptCount val="8"/>
                <c:pt idx="0">
                  <c:v>Вы будете пользоваться продукцией, услугами данной компании?</c:v>
                </c:pt>
                <c:pt idx="1">
                  <c:v>Вы станете покупать товары данной компании после описанной ситуации?</c:v>
                </c:pt>
                <c:pt idx="2">
                  <c:v>Вы будете доверять этой компании после случившегося?</c:v>
                </c:pt>
                <c:pt idx="3">
                  <c:v>Ваше отношение к компании изменится после того, что вы узнали?</c:v>
                </c:pt>
                <c:pt idx="4">
                  <c:v>Вы станете негативно отзываться о компании?</c:v>
                </c:pt>
                <c:pt idx="5">
                  <c:v>Станете ли вы после того, что узнали, употреблять товары других марок ?</c:v>
                </c:pt>
                <c:pt idx="6">
                  <c:v>Как Вы относитесь к реакции президента/главы компании на данную ситуацию?</c:v>
                </c:pt>
                <c:pt idx="7">
                  <c:v>Насколько вероятно, что Вы станете жертвой подобной ситуации?</c:v>
                </c:pt>
              </c:strCache>
            </c:strRef>
          </c:cat>
          <c:val>
            <c:numRef>
              <c:f>Лист1!$D$32:$D$39</c:f>
              <c:numCache>
                <c:formatCode>General</c:formatCode>
                <c:ptCount val="8"/>
                <c:pt idx="0">
                  <c:v>2.86</c:v>
                </c:pt>
                <c:pt idx="1">
                  <c:v>2.73</c:v>
                </c:pt>
                <c:pt idx="2">
                  <c:v>2.88</c:v>
                </c:pt>
                <c:pt idx="3">
                  <c:v>2.34</c:v>
                </c:pt>
                <c:pt idx="4">
                  <c:v>3.34</c:v>
                </c:pt>
                <c:pt idx="5">
                  <c:v>2.31</c:v>
                </c:pt>
                <c:pt idx="6">
                  <c:v>4.42</c:v>
                </c:pt>
                <c:pt idx="7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2546504"/>
        <c:axId val="-2102554552"/>
      </c:barChart>
      <c:catAx>
        <c:axId val="-2102546504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02554552"/>
        <c:crosses val="autoZero"/>
        <c:auto val="1"/>
        <c:lblAlgn val="ctr"/>
        <c:lblOffset val="100"/>
        <c:noMultiLvlLbl val="0"/>
      </c:catAx>
      <c:valAx>
        <c:axId val="-21025545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Оценки</a:t>
                </a:r>
                <a:r>
                  <a:rPr lang="ru-RU" baseline="0"/>
                  <a:t> респндентов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107139378591604"/>
              <c:y val="0.097459292998211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02546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Лист1!$B$47</c:f>
              <c:strCache>
                <c:ptCount val="1"/>
                <c:pt idx="0">
                  <c:v>П - замалчивание</c:v>
                </c:pt>
              </c:strCache>
            </c:strRef>
          </c:tx>
          <c:invertIfNegative val="0"/>
          <c:cat>
            <c:strRef>
              <c:f>Лист1!$A$48:$A$55</c:f>
              <c:strCache>
                <c:ptCount val="8"/>
                <c:pt idx="0">
                  <c:v>Вы будете пользоваться продукцией, услугами данной компании?</c:v>
                </c:pt>
                <c:pt idx="1">
                  <c:v>Вы станете покупать товары данной компании после описанной ситуации?</c:v>
                </c:pt>
                <c:pt idx="2">
                  <c:v>Вы будете доверять этой компании после случившегося?</c:v>
                </c:pt>
                <c:pt idx="3">
                  <c:v>Ваше отношение к компании изменится после того, что вы узнали?</c:v>
                </c:pt>
                <c:pt idx="4">
                  <c:v>Вы станете негативно отзываться о компании?</c:v>
                </c:pt>
                <c:pt idx="5">
                  <c:v>Станете ли вы после того, что узнали, употреблять товары других марок ?</c:v>
                </c:pt>
                <c:pt idx="6">
                  <c:v>Как Вы относитесь к реакции президента/главы компании на данную ситуацию?</c:v>
                </c:pt>
                <c:pt idx="7">
                  <c:v>Насколько вероятно, что Вы станете жертвой подобной ситуации?</c:v>
                </c:pt>
              </c:strCache>
            </c:strRef>
          </c:cat>
          <c:val>
            <c:numRef>
              <c:f>Лист1!$B$48:$B$55</c:f>
              <c:numCache>
                <c:formatCode>General</c:formatCode>
                <c:ptCount val="8"/>
                <c:pt idx="0">
                  <c:v>1.7</c:v>
                </c:pt>
                <c:pt idx="1">
                  <c:v>1.75</c:v>
                </c:pt>
                <c:pt idx="2">
                  <c:v>1.68</c:v>
                </c:pt>
                <c:pt idx="3">
                  <c:v>1.71</c:v>
                </c:pt>
                <c:pt idx="4">
                  <c:v>2.31</c:v>
                </c:pt>
                <c:pt idx="5">
                  <c:v>1.99</c:v>
                </c:pt>
                <c:pt idx="6">
                  <c:v>1.59</c:v>
                </c:pt>
                <c:pt idx="7">
                  <c:v>3.18</c:v>
                </c:pt>
              </c:numCache>
            </c:numRef>
          </c:val>
        </c:ser>
        <c:ser>
          <c:idx val="1"/>
          <c:order val="1"/>
          <c:tx>
            <c:strRef>
              <c:f>Лист1!$C$47</c:f>
              <c:strCache>
                <c:ptCount val="1"/>
                <c:pt idx="0">
                  <c:v>П -  манипуляция</c:v>
                </c:pt>
              </c:strCache>
            </c:strRef>
          </c:tx>
          <c:invertIfNegative val="0"/>
          <c:cat>
            <c:strRef>
              <c:f>Лист1!$A$48:$A$55</c:f>
              <c:strCache>
                <c:ptCount val="8"/>
                <c:pt idx="0">
                  <c:v>Вы будете пользоваться продукцией, услугами данной компании?</c:v>
                </c:pt>
                <c:pt idx="1">
                  <c:v>Вы станете покупать товары данной компании после описанной ситуации?</c:v>
                </c:pt>
                <c:pt idx="2">
                  <c:v>Вы будете доверять этой компании после случившегося?</c:v>
                </c:pt>
                <c:pt idx="3">
                  <c:v>Ваше отношение к компании изменится после того, что вы узнали?</c:v>
                </c:pt>
                <c:pt idx="4">
                  <c:v>Вы станете негативно отзываться о компании?</c:v>
                </c:pt>
                <c:pt idx="5">
                  <c:v>Станете ли вы после того, что узнали, употреблять товары других марок ?</c:v>
                </c:pt>
                <c:pt idx="6">
                  <c:v>Как Вы относитесь к реакции президента/главы компании на данную ситуацию?</c:v>
                </c:pt>
                <c:pt idx="7">
                  <c:v>Насколько вероятно, что Вы станете жертвой подобной ситуации?</c:v>
                </c:pt>
              </c:strCache>
            </c:strRef>
          </c:cat>
          <c:val>
            <c:numRef>
              <c:f>Лист1!$C$48:$C$55</c:f>
              <c:numCache>
                <c:formatCode>General</c:formatCode>
                <c:ptCount val="8"/>
                <c:pt idx="0">
                  <c:v>2.4</c:v>
                </c:pt>
                <c:pt idx="1">
                  <c:v>2.41</c:v>
                </c:pt>
                <c:pt idx="2">
                  <c:v>2.22</c:v>
                </c:pt>
                <c:pt idx="3">
                  <c:v>2.03</c:v>
                </c:pt>
                <c:pt idx="4">
                  <c:v>2.8</c:v>
                </c:pt>
                <c:pt idx="5">
                  <c:v>2.04</c:v>
                </c:pt>
                <c:pt idx="6">
                  <c:v>2.69</c:v>
                </c:pt>
                <c:pt idx="7">
                  <c:v>2.98</c:v>
                </c:pt>
              </c:numCache>
            </c:numRef>
          </c:val>
        </c:ser>
        <c:ser>
          <c:idx val="2"/>
          <c:order val="2"/>
          <c:tx>
            <c:strRef>
              <c:f>Лист1!$D$47</c:f>
              <c:strCache>
                <c:ptCount val="1"/>
                <c:pt idx="0">
                  <c:v>П - открытая </c:v>
                </c:pt>
              </c:strCache>
            </c:strRef>
          </c:tx>
          <c:invertIfNegative val="0"/>
          <c:cat>
            <c:strRef>
              <c:f>Лист1!$A$48:$A$55</c:f>
              <c:strCache>
                <c:ptCount val="8"/>
                <c:pt idx="0">
                  <c:v>Вы будете пользоваться продукцией, услугами данной компании?</c:v>
                </c:pt>
                <c:pt idx="1">
                  <c:v>Вы станете покупать товары данной компании после описанной ситуации?</c:v>
                </c:pt>
                <c:pt idx="2">
                  <c:v>Вы будете доверять этой компании после случившегося?</c:v>
                </c:pt>
                <c:pt idx="3">
                  <c:v>Ваше отношение к компании изменится после того, что вы узнали?</c:v>
                </c:pt>
                <c:pt idx="4">
                  <c:v>Вы станете негативно отзываться о компании?</c:v>
                </c:pt>
                <c:pt idx="5">
                  <c:v>Станете ли вы после того, что узнали, употреблять товары других марок ?</c:v>
                </c:pt>
                <c:pt idx="6">
                  <c:v>Как Вы относитесь к реакции президента/главы компании на данную ситуацию?</c:v>
                </c:pt>
                <c:pt idx="7">
                  <c:v>Насколько вероятно, что Вы станете жертвой подобной ситуации?</c:v>
                </c:pt>
              </c:strCache>
            </c:strRef>
          </c:cat>
          <c:val>
            <c:numRef>
              <c:f>Лист1!$D$48:$D$55</c:f>
              <c:numCache>
                <c:formatCode>General</c:formatCode>
                <c:ptCount val="8"/>
                <c:pt idx="0">
                  <c:v>3.3</c:v>
                </c:pt>
                <c:pt idx="1">
                  <c:v>3.23</c:v>
                </c:pt>
                <c:pt idx="2">
                  <c:v>3.27</c:v>
                </c:pt>
                <c:pt idx="3">
                  <c:v>2.6</c:v>
                </c:pt>
                <c:pt idx="4">
                  <c:v>3.47</c:v>
                </c:pt>
                <c:pt idx="5">
                  <c:v>2.63</c:v>
                </c:pt>
                <c:pt idx="6">
                  <c:v>4.4</c:v>
                </c:pt>
                <c:pt idx="7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2855368"/>
        <c:axId val="-2102852392"/>
      </c:barChart>
      <c:catAx>
        <c:axId val="-2102855368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02852392"/>
        <c:crosses val="autoZero"/>
        <c:auto val="1"/>
        <c:lblAlgn val="ctr"/>
        <c:lblOffset val="100"/>
        <c:noMultiLvlLbl val="0"/>
      </c:catAx>
      <c:valAx>
        <c:axId val="-21028523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Оценки</a:t>
                </a:r>
                <a:r>
                  <a:rPr lang="ru-RU" baseline="0"/>
                  <a:t> респондентов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111036661242462"/>
              <c:y val="0.1004185008370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02855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2C064E-57A5-F64E-B93D-73FD626BFAC2}" type="doc">
      <dgm:prSet loTypeId="urn:microsoft.com/office/officeart/2009/layout/CircleArrowProcess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38D211B-1875-0D46-BD74-FB1A29966A17}">
      <dgm:prSet phldrT="[Текст]"/>
      <dgm:spPr/>
      <dgm:t>
        <a:bodyPr/>
        <a:lstStyle/>
        <a:p>
          <a:r>
            <a:rPr lang="en-GB" dirty="0" smtClean="0"/>
            <a:t> </a:t>
          </a:r>
          <a:endParaRPr lang="ru-RU" dirty="0"/>
        </a:p>
      </dgm:t>
    </dgm:pt>
    <dgm:pt modelId="{D5E5D56A-8C81-9A49-91DF-8B8C0A1117C7}" type="parTrans" cxnId="{AAE31EA3-5190-2B41-BF0F-3F66F943E948}">
      <dgm:prSet/>
      <dgm:spPr/>
      <dgm:t>
        <a:bodyPr/>
        <a:lstStyle/>
        <a:p>
          <a:endParaRPr lang="ru-RU"/>
        </a:p>
      </dgm:t>
    </dgm:pt>
    <dgm:pt modelId="{A8CE9964-74E4-694C-91C8-0FA6492D0028}" type="sibTrans" cxnId="{AAE31EA3-5190-2B41-BF0F-3F66F943E948}">
      <dgm:prSet/>
      <dgm:spPr/>
      <dgm:t>
        <a:bodyPr/>
        <a:lstStyle/>
        <a:p>
          <a:endParaRPr lang="ru-RU"/>
        </a:p>
      </dgm:t>
    </dgm:pt>
    <dgm:pt modelId="{8E9913BE-ACC2-3645-8975-A3CDD791A01D}">
      <dgm:prSet phldrT="[Текст]" custT="1"/>
      <dgm:spPr/>
      <dgm:t>
        <a:bodyPr/>
        <a:lstStyle/>
        <a:p>
          <a:r>
            <a:rPr lang="ru-RU" sz="2000" dirty="0" smtClean="0"/>
            <a:t>Кризис</a:t>
          </a:r>
          <a:endParaRPr lang="ru-RU" sz="2000" dirty="0"/>
        </a:p>
      </dgm:t>
    </dgm:pt>
    <dgm:pt modelId="{8E5E378C-5293-2145-B0FD-13E712042213}" type="parTrans" cxnId="{77FD4119-5115-5F4A-89DA-5A5364C0B4B2}">
      <dgm:prSet/>
      <dgm:spPr/>
      <dgm:t>
        <a:bodyPr/>
        <a:lstStyle/>
        <a:p>
          <a:endParaRPr lang="ru-RU"/>
        </a:p>
      </dgm:t>
    </dgm:pt>
    <dgm:pt modelId="{A924211F-6975-BB42-83A1-16BF1BC51EDF}" type="sibTrans" cxnId="{77FD4119-5115-5F4A-89DA-5A5364C0B4B2}">
      <dgm:prSet/>
      <dgm:spPr/>
      <dgm:t>
        <a:bodyPr/>
        <a:lstStyle/>
        <a:p>
          <a:endParaRPr lang="ru-RU"/>
        </a:p>
      </dgm:t>
    </dgm:pt>
    <dgm:pt modelId="{4D824CA9-9E6B-AA4F-BE10-809BDE125D46}">
      <dgm:prSet phldrT="[Текст]"/>
      <dgm:spPr/>
      <dgm:t>
        <a:bodyPr/>
        <a:lstStyle/>
        <a:p>
          <a:endParaRPr lang="ru-RU" dirty="0"/>
        </a:p>
      </dgm:t>
    </dgm:pt>
    <dgm:pt modelId="{3C8D5F56-7567-7C47-8159-48755915CDC5}" type="sibTrans" cxnId="{83D198A1-20AE-1E48-9960-BA00043B8C9B}">
      <dgm:prSet/>
      <dgm:spPr/>
      <dgm:t>
        <a:bodyPr/>
        <a:lstStyle/>
        <a:p>
          <a:endParaRPr lang="ru-RU"/>
        </a:p>
      </dgm:t>
    </dgm:pt>
    <dgm:pt modelId="{41573204-AF6A-AE4A-B365-F09F80FE4D99}" type="parTrans" cxnId="{83D198A1-20AE-1E48-9960-BA00043B8C9B}">
      <dgm:prSet/>
      <dgm:spPr/>
      <dgm:t>
        <a:bodyPr/>
        <a:lstStyle/>
        <a:p>
          <a:endParaRPr lang="ru-RU"/>
        </a:p>
      </dgm:t>
    </dgm:pt>
    <dgm:pt modelId="{C81B407F-A00F-5448-ACE7-E66EE0ACF034}" type="pres">
      <dgm:prSet presAssocID="{4B2C064E-57A5-F64E-B93D-73FD626BFAC2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CFF8E06-AE6A-764D-B520-8F767FD6DDDB}" type="pres">
      <dgm:prSet presAssocID="{338D211B-1875-0D46-BD74-FB1A29966A17}" presName="Accent1" presStyleCnt="0"/>
      <dgm:spPr/>
    </dgm:pt>
    <dgm:pt modelId="{DFED19DA-42F1-D347-83BE-26C55523695A}" type="pres">
      <dgm:prSet presAssocID="{338D211B-1875-0D46-BD74-FB1A29966A17}" presName="Accent" presStyleLbl="node1" presStyleIdx="0" presStyleCnt="3" custScaleX="103923"/>
      <dgm:spPr/>
    </dgm:pt>
    <dgm:pt modelId="{9E9FCD3C-1A63-F044-998A-D213C76CEE9A}" type="pres">
      <dgm:prSet presAssocID="{338D211B-1875-0D46-BD74-FB1A29966A17}" presName="Parent1" presStyleLbl="revTx" presStyleIdx="0" presStyleCnt="3" custLinFactY="99891" custLinFactNeighborX="90753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9ACA0B-6DD3-B04A-B0F1-35847D43361B}" type="pres">
      <dgm:prSet presAssocID="{8E9913BE-ACC2-3645-8975-A3CDD791A01D}" presName="Accent2" presStyleCnt="0"/>
      <dgm:spPr/>
    </dgm:pt>
    <dgm:pt modelId="{56005C9D-0876-E546-8F47-06153F66CAB1}" type="pres">
      <dgm:prSet presAssocID="{8E9913BE-ACC2-3645-8975-A3CDD791A01D}" presName="Accent" presStyleLbl="node1" presStyleIdx="1" presStyleCnt="3"/>
      <dgm:spPr/>
    </dgm:pt>
    <dgm:pt modelId="{A9E47C8F-6519-0B4D-8048-EE3D8B064FDE}" type="pres">
      <dgm:prSet presAssocID="{8E9913BE-ACC2-3645-8975-A3CDD791A01D}" presName="Parent2" presStyleLbl="revTx" presStyleIdx="1" presStyleCnt="3" custLinFactNeighborX="-170" custLinFactNeighborY="-1727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174152-5800-BB47-9404-A11BE8C067BB}" type="pres">
      <dgm:prSet presAssocID="{4D824CA9-9E6B-AA4F-BE10-809BDE125D46}" presName="Accent3" presStyleCnt="0"/>
      <dgm:spPr/>
    </dgm:pt>
    <dgm:pt modelId="{F00482BC-A758-1D48-BAAC-58FA08960C1E}" type="pres">
      <dgm:prSet presAssocID="{4D824CA9-9E6B-AA4F-BE10-809BDE125D46}" presName="Accent" presStyleLbl="node1" presStyleIdx="2" presStyleCnt="3"/>
      <dgm:spPr/>
    </dgm:pt>
    <dgm:pt modelId="{6CAC9370-2413-B145-8C7B-E416C0849BB6}" type="pres">
      <dgm:prSet presAssocID="{4D824CA9-9E6B-AA4F-BE10-809BDE125D46}" presName="Parent3" presStyleLbl="revTx" presStyleIdx="2" presStyleCnt="3" custLinFactX="100000" custLinFactY="-12634" custLinFactNeighborX="125764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1D317D-4B47-504C-BFEF-1436A4211F9D}" type="presOf" srcId="{4D824CA9-9E6B-AA4F-BE10-809BDE125D46}" destId="{6CAC9370-2413-B145-8C7B-E416C0849BB6}" srcOrd="0" destOrd="0" presId="urn:microsoft.com/office/officeart/2009/layout/CircleArrowProcess"/>
    <dgm:cxn modelId="{2C9B1B33-F9CD-6F42-881B-C5F7FC10AA82}" type="presOf" srcId="{8E9913BE-ACC2-3645-8975-A3CDD791A01D}" destId="{A9E47C8F-6519-0B4D-8048-EE3D8B064FDE}" srcOrd="0" destOrd="0" presId="urn:microsoft.com/office/officeart/2009/layout/CircleArrowProcess"/>
    <dgm:cxn modelId="{94C6D0DA-CBC3-C44C-92CA-95F987AFF37A}" type="presOf" srcId="{4B2C064E-57A5-F64E-B93D-73FD626BFAC2}" destId="{C81B407F-A00F-5448-ACE7-E66EE0ACF034}" srcOrd="0" destOrd="0" presId="urn:microsoft.com/office/officeart/2009/layout/CircleArrowProcess"/>
    <dgm:cxn modelId="{FD09F6B2-BF94-5843-847B-0824CC5574CA}" type="presOf" srcId="{338D211B-1875-0D46-BD74-FB1A29966A17}" destId="{9E9FCD3C-1A63-F044-998A-D213C76CEE9A}" srcOrd="0" destOrd="0" presId="urn:microsoft.com/office/officeart/2009/layout/CircleArrowProcess"/>
    <dgm:cxn modelId="{83D198A1-20AE-1E48-9960-BA00043B8C9B}" srcId="{4B2C064E-57A5-F64E-B93D-73FD626BFAC2}" destId="{4D824CA9-9E6B-AA4F-BE10-809BDE125D46}" srcOrd="2" destOrd="0" parTransId="{41573204-AF6A-AE4A-B365-F09F80FE4D99}" sibTransId="{3C8D5F56-7567-7C47-8159-48755915CDC5}"/>
    <dgm:cxn modelId="{AAE31EA3-5190-2B41-BF0F-3F66F943E948}" srcId="{4B2C064E-57A5-F64E-B93D-73FD626BFAC2}" destId="{338D211B-1875-0D46-BD74-FB1A29966A17}" srcOrd="0" destOrd="0" parTransId="{D5E5D56A-8C81-9A49-91DF-8B8C0A1117C7}" sibTransId="{A8CE9964-74E4-694C-91C8-0FA6492D0028}"/>
    <dgm:cxn modelId="{77FD4119-5115-5F4A-89DA-5A5364C0B4B2}" srcId="{4B2C064E-57A5-F64E-B93D-73FD626BFAC2}" destId="{8E9913BE-ACC2-3645-8975-A3CDD791A01D}" srcOrd="1" destOrd="0" parTransId="{8E5E378C-5293-2145-B0FD-13E712042213}" sibTransId="{A924211F-6975-BB42-83A1-16BF1BC51EDF}"/>
    <dgm:cxn modelId="{9E0AA10E-D05D-9246-B634-078DB4C754AC}" type="presParOf" srcId="{C81B407F-A00F-5448-ACE7-E66EE0ACF034}" destId="{ECFF8E06-AE6A-764D-B520-8F767FD6DDDB}" srcOrd="0" destOrd="0" presId="urn:microsoft.com/office/officeart/2009/layout/CircleArrowProcess"/>
    <dgm:cxn modelId="{BE359B85-0CC4-1443-9F54-4ED17873F25F}" type="presParOf" srcId="{ECFF8E06-AE6A-764D-B520-8F767FD6DDDB}" destId="{DFED19DA-42F1-D347-83BE-26C55523695A}" srcOrd="0" destOrd="0" presId="urn:microsoft.com/office/officeart/2009/layout/CircleArrowProcess"/>
    <dgm:cxn modelId="{9710A601-153F-CB4A-A172-AD9DEFAC03E1}" type="presParOf" srcId="{C81B407F-A00F-5448-ACE7-E66EE0ACF034}" destId="{9E9FCD3C-1A63-F044-998A-D213C76CEE9A}" srcOrd="1" destOrd="0" presId="urn:microsoft.com/office/officeart/2009/layout/CircleArrowProcess"/>
    <dgm:cxn modelId="{1FAF9C15-F5C3-2B41-A7D5-AB93A3FC0AE4}" type="presParOf" srcId="{C81B407F-A00F-5448-ACE7-E66EE0ACF034}" destId="{B69ACA0B-6DD3-B04A-B0F1-35847D43361B}" srcOrd="2" destOrd="0" presId="urn:microsoft.com/office/officeart/2009/layout/CircleArrowProcess"/>
    <dgm:cxn modelId="{9FFE76D9-95EE-C144-9E8E-B7FE3F8225BF}" type="presParOf" srcId="{B69ACA0B-6DD3-B04A-B0F1-35847D43361B}" destId="{56005C9D-0876-E546-8F47-06153F66CAB1}" srcOrd="0" destOrd="0" presId="urn:microsoft.com/office/officeart/2009/layout/CircleArrowProcess"/>
    <dgm:cxn modelId="{48D0C32C-85C7-4B4E-9A22-6FAFAF186798}" type="presParOf" srcId="{C81B407F-A00F-5448-ACE7-E66EE0ACF034}" destId="{A9E47C8F-6519-0B4D-8048-EE3D8B064FDE}" srcOrd="3" destOrd="0" presId="urn:microsoft.com/office/officeart/2009/layout/CircleArrowProcess"/>
    <dgm:cxn modelId="{9300908E-FB0D-E24E-885C-BE4E6A126451}" type="presParOf" srcId="{C81B407F-A00F-5448-ACE7-E66EE0ACF034}" destId="{90174152-5800-BB47-9404-A11BE8C067BB}" srcOrd="4" destOrd="0" presId="urn:microsoft.com/office/officeart/2009/layout/CircleArrowProcess"/>
    <dgm:cxn modelId="{272364F2-A2F2-F74F-BC27-431CD946A299}" type="presParOf" srcId="{90174152-5800-BB47-9404-A11BE8C067BB}" destId="{F00482BC-A758-1D48-BAAC-58FA08960C1E}" srcOrd="0" destOrd="0" presId="urn:microsoft.com/office/officeart/2009/layout/CircleArrowProcess"/>
    <dgm:cxn modelId="{0FD8FA0B-8515-4A40-988B-1A5755408A0E}" type="presParOf" srcId="{C81B407F-A00F-5448-ACE7-E66EE0ACF034}" destId="{6CAC9370-2413-B145-8C7B-E416C0849BB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23009B-1581-1447-A8EA-B9FF9A7A7452}" type="doc">
      <dgm:prSet loTypeId="urn:microsoft.com/office/officeart/2005/8/layout/radial4" loCatId="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F1732045-E930-F64D-A569-A422770A023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Стратегии преодоления кризиса </a:t>
          </a:r>
          <a:endParaRPr lang="ru-RU" b="1" dirty="0">
            <a:solidFill>
              <a:schemeClr val="tx1"/>
            </a:solidFill>
          </a:endParaRPr>
        </a:p>
      </dgm:t>
    </dgm:pt>
    <dgm:pt modelId="{862BA22C-88C4-3D4C-9729-0469D841FD9C}" type="parTrans" cxnId="{7DE31DAD-8AA8-BA49-BF88-9BF5552CDA0B}">
      <dgm:prSet/>
      <dgm:spPr/>
      <dgm:t>
        <a:bodyPr/>
        <a:lstStyle/>
        <a:p>
          <a:endParaRPr lang="ru-RU">
            <a:solidFill>
              <a:schemeClr val="bg1">
                <a:lumMod val="50000"/>
              </a:schemeClr>
            </a:solidFill>
          </a:endParaRPr>
        </a:p>
      </dgm:t>
    </dgm:pt>
    <dgm:pt modelId="{8160502A-30A2-3F4F-BD02-166498EF8086}" type="sibTrans" cxnId="{7DE31DAD-8AA8-BA49-BF88-9BF5552CDA0B}">
      <dgm:prSet/>
      <dgm:spPr/>
      <dgm:t>
        <a:bodyPr/>
        <a:lstStyle/>
        <a:p>
          <a:endParaRPr lang="ru-RU">
            <a:solidFill>
              <a:schemeClr val="bg1">
                <a:lumMod val="50000"/>
              </a:schemeClr>
            </a:solidFill>
          </a:endParaRPr>
        </a:p>
      </dgm:t>
    </dgm:pt>
    <dgm:pt modelId="{A067B435-DEAF-4E42-9C98-234918C000B5}">
      <dgm:prSet phldrT="[Текст]"/>
      <dgm:spPr/>
      <dgm:t>
        <a:bodyPr/>
        <a:lstStyle/>
        <a:p>
          <a:r>
            <a:rPr lang="ru-RU" dirty="0" smtClean="0"/>
            <a:t>Замалчивание  и скрытие информации</a:t>
          </a:r>
          <a:endParaRPr lang="ru-RU" dirty="0"/>
        </a:p>
      </dgm:t>
    </dgm:pt>
    <dgm:pt modelId="{036F13E7-B92F-794D-B0D5-25FFE1252C67}" type="parTrans" cxnId="{2365756C-88B1-F247-AED0-099E062A3430}">
      <dgm:prSet/>
      <dgm:spPr/>
      <dgm:t>
        <a:bodyPr/>
        <a:lstStyle/>
        <a:p>
          <a:endParaRPr lang="ru-RU">
            <a:solidFill>
              <a:schemeClr val="bg1">
                <a:lumMod val="50000"/>
              </a:schemeClr>
            </a:solidFill>
          </a:endParaRPr>
        </a:p>
      </dgm:t>
    </dgm:pt>
    <dgm:pt modelId="{0EC5A93A-E01E-B84B-A1BF-F404E6D7D8E9}" type="sibTrans" cxnId="{2365756C-88B1-F247-AED0-099E062A3430}">
      <dgm:prSet/>
      <dgm:spPr/>
      <dgm:t>
        <a:bodyPr/>
        <a:lstStyle/>
        <a:p>
          <a:endParaRPr lang="ru-RU">
            <a:solidFill>
              <a:schemeClr val="bg1">
                <a:lumMod val="50000"/>
              </a:schemeClr>
            </a:solidFill>
          </a:endParaRPr>
        </a:p>
      </dgm:t>
    </dgm:pt>
    <dgm:pt modelId="{702C237C-7806-D745-B4D2-AD6434ED916A}">
      <dgm:prSet phldrT="[Текст]"/>
      <dgm:spPr/>
      <dgm:t>
        <a:bodyPr/>
        <a:lstStyle/>
        <a:p>
          <a:r>
            <a:rPr lang="ru-RU" dirty="0" smtClean="0"/>
            <a:t>Манипуляция и частичное скрытие информации </a:t>
          </a:r>
          <a:endParaRPr lang="ru-RU" dirty="0"/>
        </a:p>
      </dgm:t>
    </dgm:pt>
    <dgm:pt modelId="{C005817D-7259-DE47-8F67-F9AAE3CA33F9}" type="parTrans" cxnId="{E65AC193-606C-784C-8EE7-5546D87D489C}">
      <dgm:prSet/>
      <dgm:spPr/>
      <dgm:t>
        <a:bodyPr/>
        <a:lstStyle/>
        <a:p>
          <a:endParaRPr lang="ru-RU">
            <a:solidFill>
              <a:schemeClr val="bg1">
                <a:lumMod val="50000"/>
              </a:schemeClr>
            </a:solidFill>
          </a:endParaRPr>
        </a:p>
      </dgm:t>
    </dgm:pt>
    <dgm:pt modelId="{F01B1E11-FAAF-B74F-A046-E4A58DBA54BD}" type="sibTrans" cxnId="{E65AC193-606C-784C-8EE7-5546D87D489C}">
      <dgm:prSet/>
      <dgm:spPr/>
      <dgm:t>
        <a:bodyPr/>
        <a:lstStyle/>
        <a:p>
          <a:endParaRPr lang="ru-RU">
            <a:solidFill>
              <a:schemeClr val="bg1">
                <a:lumMod val="50000"/>
              </a:schemeClr>
            </a:solidFill>
          </a:endParaRPr>
        </a:p>
      </dgm:t>
    </dgm:pt>
    <dgm:pt modelId="{D18071DB-C2A3-6445-BD24-63341003788F}">
      <dgm:prSet phldrT="[Текст]"/>
      <dgm:spPr/>
      <dgm:t>
        <a:bodyPr/>
        <a:lstStyle/>
        <a:p>
          <a:r>
            <a:rPr lang="ru-RU" dirty="0" smtClean="0"/>
            <a:t>Открытое взаимодействие с клиентами, сотрудниками и обществом </a:t>
          </a:r>
          <a:endParaRPr lang="ru-RU" dirty="0"/>
        </a:p>
      </dgm:t>
    </dgm:pt>
    <dgm:pt modelId="{96C6A4CF-2F02-0646-B8ED-021D427CEE73}" type="parTrans" cxnId="{2D113B21-3AB2-4B42-AED5-146D0012C3F8}">
      <dgm:prSet/>
      <dgm:spPr/>
      <dgm:t>
        <a:bodyPr/>
        <a:lstStyle/>
        <a:p>
          <a:endParaRPr lang="ru-RU">
            <a:solidFill>
              <a:schemeClr val="bg1">
                <a:lumMod val="50000"/>
              </a:schemeClr>
            </a:solidFill>
          </a:endParaRPr>
        </a:p>
      </dgm:t>
    </dgm:pt>
    <dgm:pt modelId="{CA731DC8-DD1B-0A44-9637-BCD10D39A209}" type="sibTrans" cxnId="{2D113B21-3AB2-4B42-AED5-146D0012C3F8}">
      <dgm:prSet/>
      <dgm:spPr/>
      <dgm:t>
        <a:bodyPr/>
        <a:lstStyle/>
        <a:p>
          <a:endParaRPr lang="ru-RU">
            <a:solidFill>
              <a:schemeClr val="bg1">
                <a:lumMod val="50000"/>
              </a:schemeClr>
            </a:solidFill>
          </a:endParaRPr>
        </a:p>
      </dgm:t>
    </dgm:pt>
    <dgm:pt modelId="{8EE8F2E7-07EB-A54D-B39B-71F694A9AFBF}" type="pres">
      <dgm:prSet presAssocID="{7923009B-1581-1447-A8EA-B9FF9A7A745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EA47AB-D295-F64A-8621-5308E72BE4A0}" type="pres">
      <dgm:prSet presAssocID="{F1732045-E930-F64D-A569-A422770A023C}" presName="centerShape" presStyleLbl="node0" presStyleIdx="0" presStyleCnt="1" custLinFactNeighborX="841" custLinFactNeighborY="-3365"/>
      <dgm:spPr/>
      <dgm:t>
        <a:bodyPr/>
        <a:lstStyle/>
        <a:p>
          <a:endParaRPr lang="ru-RU"/>
        </a:p>
      </dgm:t>
    </dgm:pt>
    <dgm:pt modelId="{8A0C1FFA-66DF-5041-A383-643B6704074D}" type="pres">
      <dgm:prSet presAssocID="{036F13E7-B92F-794D-B0D5-25FFE1252C6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CD6B4913-08BD-0946-B7A8-A6B2A44EAD81}" type="pres">
      <dgm:prSet presAssocID="{A067B435-DEAF-4E42-9C98-234918C000B5}" presName="node" presStyleLbl="node1" presStyleIdx="0" presStyleCnt="3" custRadScaleRad="123854" custRadScaleInc="-3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C2D48-678C-E042-85EB-795D04EC7972}" type="pres">
      <dgm:prSet presAssocID="{C005817D-7259-DE47-8F67-F9AAE3CA33F9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F4631C05-80C8-A14B-A6BD-378627285427}" type="pres">
      <dgm:prSet presAssocID="{702C237C-7806-D745-B4D2-AD6434ED916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C7C23-414C-7C41-AFD2-BDD5C2537E6D}" type="pres">
      <dgm:prSet presAssocID="{96C6A4CF-2F02-0646-B8ED-021D427CEE73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AD52C7DF-352E-8046-9F1A-4D99E47B3285}" type="pres">
      <dgm:prSet presAssocID="{D18071DB-C2A3-6445-BD24-63341003788F}" presName="node" presStyleLbl="node1" presStyleIdx="2" presStyleCnt="3" custRadScaleRad="117331" custRadScaleInc="1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5AC193-606C-784C-8EE7-5546D87D489C}" srcId="{F1732045-E930-F64D-A569-A422770A023C}" destId="{702C237C-7806-D745-B4D2-AD6434ED916A}" srcOrd="1" destOrd="0" parTransId="{C005817D-7259-DE47-8F67-F9AAE3CA33F9}" sibTransId="{F01B1E11-FAAF-B74F-A046-E4A58DBA54BD}"/>
    <dgm:cxn modelId="{1AF3B0EB-58FC-3A4D-842A-A83520AB471A}" type="presOf" srcId="{702C237C-7806-D745-B4D2-AD6434ED916A}" destId="{F4631C05-80C8-A14B-A6BD-378627285427}" srcOrd="0" destOrd="0" presId="urn:microsoft.com/office/officeart/2005/8/layout/radial4"/>
    <dgm:cxn modelId="{2D113B21-3AB2-4B42-AED5-146D0012C3F8}" srcId="{F1732045-E930-F64D-A569-A422770A023C}" destId="{D18071DB-C2A3-6445-BD24-63341003788F}" srcOrd="2" destOrd="0" parTransId="{96C6A4CF-2F02-0646-B8ED-021D427CEE73}" sibTransId="{CA731DC8-DD1B-0A44-9637-BCD10D39A209}"/>
    <dgm:cxn modelId="{7DE31DAD-8AA8-BA49-BF88-9BF5552CDA0B}" srcId="{7923009B-1581-1447-A8EA-B9FF9A7A7452}" destId="{F1732045-E930-F64D-A569-A422770A023C}" srcOrd="0" destOrd="0" parTransId="{862BA22C-88C4-3D4C-9729-0469D841FD9C}" sibTransId="{8160502A-30A2-3F4F-BD02-166498EF8086}"/>
    <dgm:cxn modelId="{18887CB4-D2A4-B249-B3AB-22D55886D42F}" type="presOf" srcId="{D18071DB-C2A3-6445-BD24-63341003788F}" destId="{AD52C7DF-352E-8046-9F1A-4D99E47B3285}" srcOrd="0" destOrd="0" presId="urn:microsoft.com/office/officeart/2005/8/layout/radial4"/>
    <dgm:cxn modelId="{400DC0B7-573A-9B44-833C-6BBD2DAB291A}" type="presOf" srcId="{C005817D-7259-DE47-8F67-F9AAE3CA33F9}" destId="{229C2D48-678C-E042-85EB-795D04EC7972}" srcOrd="0" destOrd="0" presId="urn:microsoft.com/office/officeart/2005/8/layout/radial4"/>
    <dgm:cxn modelId="{7A5F3582-2171-9B46-ACA7-CC8CE0EB3589}" type="presOf" srcId="{036F13E7-B92F-794D-B0D5-25FFE1252C67}" destId="{8A0C1FFA-66DF-5041-A383-643B6704074D}" srcOrd="0" destOrd="0" presId="urn:microsoft.com/office/officeart/2005/8/layout/radial4"/>
    <dgm:cxn modelId="{F099DFEE-801D-9C43-8A14-B06FA0C77B6F}" type="presOf" srcId="{F1732045-E930-F64D-A569-A422770A023C}" destId="{5BEA47AB-D295-F64A-8621-5308E72BE4A0}" srcOrd="0" destOrd="0" presId="urn:microsoft.com/office/officeart/2005/8/layout/radial4"/>
    <dgm:cxn modelId="{EAB6938E-E316-2F4F-8EFC-9BEEFA2C38AD}" type="presOf" srcId="{A067B435-DEAF-4E42-9C98-234918C000B5}" destId="{CD6B4913-08BD-0946-B7A8-A6B2A44EAD81}" srcOrd="0" destOrd="0" presId="urn:microsoft.com/office/officeart/2005/8/layout/radial4"/>
    <dgm:cxn modelId="{F53CB816-9C4D-564F-ACFF-BE77DFA62AE0}" type="presOf" srcId="{7923009B-1581-1447-A8EA-B9FF9A7A7452}" destId="{8EE8F2E7-07EB-A54D-B39B-71F694A9AFBF}" srcOrd="0" destOrd="0" presId="urn:microsoft.com/office/officeart/2005/8/layout/radial4"/>
    <dgm:cxn modelId="{2365756C-88B1-F247-AED0-099E062A3430}" srcId="{F1732045-E930-F64D-A569-A422770A023C}" destId="{A067B435-DEAF-4E42-9C98-234918C000B5}" srcOrd="0" destOrd="0" parTransId="{036F13E7-B92F-794D-B0D5-25FFE1252C67}" sibTransId="{0EC5A93A-E01E-B84B-A1BF-F404E6D7D8E9}"/>
    <dgm:cxn modelId="{5AE7C1E0-9557-E842-9713-8BA654B2DC10}" type="presOf" srcId="{96C6A4CF-2F02-0646-B8ED-021D427CEE73}" destId="{4DAC7C23-414C-7C41-AFD2-BDD5C2537E6D}" srcOrd="0" destOrd="0" presId="urn:microsoft.com/office/officeart/2005/8/layout/radial4"/>
    <dgm:cxn modelId="{CD8D1980-EFFA-4E49-8A84-E29EB8775162}" type="presParOf" srcId="{8EE8F2E7-07EB-A54D-B39B-71F694A9AFBF}" destId="{5BEA47AB-D295-F64A-8621-5308E72BE4A0}" srcOrd="0" destOrd="0" presId="urn:microsoft.com/office/officeart/2005/8/layout/radial4"/>
    <dgm:cxn modelId="{57E0EE55-7C0A-F647-A1CF-63FFF4A0752A}" type="presParOf" srcId="{8EE8F2E7-07EB-A54D-B39B-71F694A9AFBF}" destId="{8A0C1FFA-66DF-5041-A383-643B6704074D}" srcOrd="1" destOrd="0" presId="urn:microsoft.com/office/officeart/2005/8/layout/radial4"/>
    <dgm:cxn modelId="{2A7725AE-C50F-1D4D-9754-223F96A583E9}" type="presParOf" srcId="{8EE8F2E7-07EB-A54D-B39B-71F694A9AFBF}" destId="{CD6B4913-08BD-0946-B7A8-A6B2A44EAD81}" srcOrd="2" destOrd="0" presId="urn:microsoft.com/office/officeart/2005/8/layout/radial4"/>
    <dgm:cxn modelId="{B842EE6B-17DD-5D4F-A19D-CFAD9DE525B0}" type="presParOf" srcId="{8EE8F2E7-07EB-A54D-B39B-71F694A9AFBF}" destId="{229C2D48-678C-E042-85EB-795D04EC7972}" srcOrd="3" destOrd="0" presId="urn:microsoft.com/office/officeart/2005/8/layout/radial4"/>
    <dgm:cxn modelId="{42BE4ADD-9B95-CD4D-8A3F-27E4FEFA89C2}" type="presParOf" srcId="{8EE8F2E7-07EB-A54D-B39B-71F694A9AFBF}" destId="{F4631C05-80C8-A14B-A6BD-378627285427}" srcOrd="4" destOrd="0" presId="urn:microsoft.com/office/officeart/2005/8/layout/radial4"/>
    <dgm:cxn modelId="{D803ABA6-1987-0849-B87D-87F7096AE016}" type="presParOf" srcId="{8EE8F2E7-07EB-A54D-B39B-71F694A9AFBF}" destId="{4DAC7C23-414C-7C41-AFD2-BDD5C2537E6D}" srcOrd="5" destOrd="0" presId="urn:microsoft.com/office/officeart/2005/8/layout/radial4"/>
    <dgm:cxn modelId="{9466B8F0-CBC7-154E-A2E1-625BB7B78E47}" type="presParOf" srcId="{8EE8F2E7-07EB-A54D-B39B-71F694A9AFBF}" destId="{AD52C7DF-352E-8046-9F1A-4D99E47B328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8E4F56-5355-8449-AF10-1A759E727E15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523B29-6328-4A4D-954C-B16E9991912F}">
      <dgm:prSet phldrT="[Текст]"/>
      <dgm:spPr/>
      <dgm:t>
        <a:bodyPr/>
        <a:lstStyle/>
        <a:p>
          <a:r>
            <a:rPr lang="ru-RU" b="0" smtClean="0"/>
            <a:t>Осуществить теоретический анализ отечественных и зарубежных исследований.</a:t>
          </a:r>
          <a:endParaRPr lang="ru-RU" b="0" dirty="0"/>
        </a:p>
      </dgm:t>
    </dgm:pt>
    <dgm:pt modelId="{6242D9B3-F1E4-4644-8FE6-C2DC65971FE5}" type="parTrans" cxnId="{7A8838DB-6F72-8742-A71A-9D84A41551C6}">
      <dgm:prSet/>
      <dgm:spPr/>
      <dgm:t>
        <a:bodyPr/>
        <a:lstStyle/>
        <a:p>
          <a:endParaRPr lang="ru-RU" b="0">
            <a:solidFill>
              <a:schemeClr val="bg1"/>
            </a:solidFill>
          </a:endParaRPr>
        </a:p>
      </dgm:t>
    </dgm:pt>
    <dgm:pt modelId="{7ECA37C5-77EE-6F43-98D8-54152F3756DB}" type="sibTrans" cxnId="{7A8838DB-6F72-8742-A71A-9D84A41551C6}">
      <dgm:prSet/>
      <dgm:spPr/>
      <dgm:t>
        <a:bodyPr/>
        <a:lstStyle/>
        <a:p>
          <a:endParaRPr lang="ru-RU" b="0">
            <a:solidFill>
              <a:schemeClr val="bg1"/>
            </a:solidFill>
          </a:endParaRPr>
        </a:p>
      </dgm:t>
    </dgm:pt>
    <dgm:pt modelId="{5C66DD45-FEBB-2642-AD38-33A1D5BDD074}">
      <dgm:prSet phldrT="[Текст]"/>
      <dgm:spPr/>
      <dgm:t>
        <a:bodyPr/>
        <a:lstStyle/>
        <a:p>
          <a:r>
            <a:rPr lang="ru-RU" b="0" dirty="0" smtClean="0"/>
            <a:t>Разработать классификацию стратегий преодоления кризиса, определить их понятие и специфику </a:t>
          </a:r>
          <a:endParaRPr lang="ru-RU" b="0" dirty="0"/>
        </a:p>
      </dgm:t>
    </dgm:pt>
    <dgm:pt modelId="{11B098A7-0B1F-BC4D-A331-A4ACC2898714}" type="parTrans" cxnId="{64F95A0A-BD83-6C4F-A213-6DF55DAF7390}">
      <dgm:prSet/>
      <dgm:spPr/>
      <dgm:t>
        <a:bodyPr/>
        <a:lstStyle/>
        <a:p>
          <a:endParaRPr lang="ru-RU" b="0">
            <a:solidFill>
              <a:schemeClr val="bg1"/>
            </a:solidFill>
          </a:endParaRPr>
        </a:p>
      </dgm:t>
    </dgm:pt>
    <dgm:pt modelId="{82927179-D53F-5845-B2C5-5D823617CEAA}" type="sibTrans" cxnId="{64F95A0A-BD83-6C4F-A213-6DF55DAF7390}">
      <dgm:prSet/>
      <dgm:spPr/>
      <dgm:t>
        <a:bodyPr/>
        <a:lstStyle/>
        <a:p>
          <a:endParaRPr lang="ru-RU" b="0">
            <a:solidFill>
              <a:schemeClr val="bg1"/>
            </a:solidFill>
          </a:endParaRPr>
        </a:p>
      </dgm:t>
    </dgm:pt>
    <dgm:pt modelId="{C4D9F50A-B784-5447-808E-832E4B1B3EC4}">
      <dgm:prSet phldrT="[Текст]"/>
      <dgm:spPr/>
      <dgm:t>
        <a:bodyPr/>
        <a:lstStyle/>
        <a:p>
          <a:r>
            <a:rPr lang="ru-RU" b="0" smtClean="0"/>
            <a:t>Определить и выявить реакции независимой выборки на определенные стратегии преодоления кризисных ситуаций</a:t>
          </a:r>
          <a:endParaRPr lang="ru-RU" b="0" dirty="0" smtClean="0"/>
        </a:p>
      </dgm:t>
    </dgm:pt>
    <dgm:pt modelId="{14349E62-1FC0-584C-8C8C-8D17887440BF}" type="parTrans" cxnId="{A4E53C61-1EEF-5D4D-AB80-25A502567FED}">
      <dgm:prSet/>
      <dgm:spPr/>
      <dgm:t>
        <a:bodyPr/>
        <a:lstStyle/>
        <a:p>
          <a:endParaRPr lang="ru-RU" b="0">
            <a:solidFill>
              <a:schemeClr val="bg1"/>
            </a:solidFill>
          </a:endParaRPr>
        </a:p>
      </dgm:t>
    </dgm:pt>
    <dgm:pt modelId="{CE5BED46-C6E4-8749-84C3-34D2AB5241F8}" type="sibTrans" cxnId="{A4E53C61-1EEF-5D4D-AB80-25A502567FED}">
      <dgm:prSet/>
      <dgm:spPr/>
      <dgm:t>
        <a:bodyPr/>
        <a:lstStyle/>
        <a:p>
          <a:endParaRPr lang="ru-RU" b="0">
            <a:solidFill>
              <a:schemeClr val="bg1"/>
            </a:solidFill>
          </a:endParaRPr>
        </a:p>
      </dgm:t>
    </dgm:pt>
    <dgm:pt modelId="{703E7652-F0CC-754C-9B6C-C010CA2D44EC}">
      <dgm:prSet/>
      <dgm:spPr/>
      <dgm:t>
        <a:bodyPr/>
        <a:lstStyle/>
        <a:p>
          <a:r>
            <a:rPr lang="ru-RU" b="0" smtClean="0"/>
            <a:t>Выявить реакции клиентов и потребителей компаний на стратегии преодоления кризиса имиджа организации</a:t>
          </a:r>
          <a:endParaRPr lang="ru-RU" b="0" dirty="0"/>
        </a:p>
      </dgm:t>
    </dgm:pt>
    <dgm:pt modelId="{F5D2E8A1-E785-A141-AE8F-765402AB1F17}" type="parTrans" cxnId="{02FF9C4F-2F78-BD4B-B8D4-959284CD133F}">
      <dgm:prSet/>
      <dgm:spPr/>
      <dgm:t>
        <a:bodyPr/>
        <a:lstStyle/>
        <a:p>
          <a:endParaRPr lang="ru-RU" b="0">
            <a:solidFill>
              <a:schemeClr val="bg1"/>
            </a:solidFill>
          </a:endParaRPr>
        </a:p>
      </dgm:t>
    </dgm:pt>
    <dgm:pt modelId="{2AAB896F-9776-BA4C-A8B5-1F116256068E}" type="sibTrans" cxnId="{02FF9C4F-2F78-BD4B-B8D4-959284CD133F}">
      <dgm:prSet/>
      <dgm:spPr/>
      <dgm:t>
        <a:bodyPr/>
        <a:lstStyle/>
        <a:p>
          <a:endParaRPr lang="ru-RU" b="0">
            <a:solidFill>
              <a:schemeClr val="bg1"/>
            </a:solidFill>
          </a:endParaRPr>
        </a:p>
      </dgm:t>
    </dgm:pt>
    <dgm:pt modelId="{50061220-909B-944B-83D7-FC4B826703FF}">
      <dgm:prSet/>
      <dgm:spPr/>
      <dgm:t>
        <a:bodyPr/>
        <a:lstStyle/>
        <a:p>
          <a:r>
            <a:rPr lang="ru-RU" b="0" smtClean="0"/>
            <a:t>Выявить отношение клиентов и потребителей за 2014 – 2015 года к компаниям, пережившим кризисные ситуации</a:t>
          </a:r>
          <a:endParaRPr lang="ru-RU" b="0" dirty="0"/>
        </a:p>
      </dgm:t>
    </dgm:pt>
    <dgm:pt modelId="{E87B9EB6-DCCF-014C-9B13-70EBEC8994E9}" type="parTrans" cxnId="{C472A7CD-44FB-B043-A824-7332081763EF}">
      <dgm:prSet/>
      <dgm:spPr/>
      <dgm:t>
        <a:bodyPr/>
        <a:lstStyle/>
        <a:p>
          <a:endParaRPr lang="ru-RU"/>
        </a:p>
      </dgm:t>
    </dgm:pt>
    <dgm:pt modelId="{3969AE4F-DD0D-184C-925C-F39A2F53F0A2}" type="sibTrans" cxnId="{C472A7CD-44FB-B043-A824-7332081763EF}">
      <dgm:prSet/>
      <dgm:spPr/>
      <dgm:t>
        <a:bodyPr/>
        <a:lstStyle/>
        <a:p>
          <a:endParaRPr lang="ru-RU"/>
        </a:p>
      </dgm:t>
    </dgm:pt>
    <dgm:pt modelId="{D9FE8F02-F15E-C54B-8471-E9337DADAC69}" type="pres">
      <dgm:prSet presAssocID="{E68E4F56-5355-8449-AF10-1A759E727E1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56C97EC-39B1-034E-A497-D5DB8E77A927}" type="pres">
      <dgm:prSet presAssocID="{E68E4F56-5355-8449-AF10-1A759E727E15}" presName="Name1" presStyleCnt="0"/>
      <dgm:spPr/>
      <dgm:t>
        <a:bodyPr/>
        <a:lstStyle/>
        <a:p>
          <a:endParaRPr lang="ru-RU"/>
        </a:p>
      </dgm:t>
    </dgm:pt>
    <dgm:pt modelId="{AFB47E62-948A-344B-9AC2-67D208746772}" type="pres">
      <dgm:prSet presAssocID="{E68E4F56-5355-8449-AF10-1A759E727E15}" presName="cycle" presStyleCnt="0"/>
      <dgm:spPr/>
      <dgm:t>
        <a:bodyPr/>
        <a:lstStyle/>
        <a:p>
          <a:endParaRPr lang="ru-RU"/>
        </a:p>
      </dgm:t>
    </dgm:pt>
    <dgm:pt modelId="{022691E2-2A51-F84B-A887-C8525948D892}" type="pres">
      <dgm:prSet presAssocID="{E68E4F56-5355-8449-AF10-1A759E727E15}" presName="srcNode" presStyleLbl="node1" presStyleIdx="0" presStyleCnt="5"/>
      <dgm:spPr/>
      <dgm:t>
        <a:bodyPr/>
        <a:lstStyle/>
        <a:p>
          <a:endParaRPr lang="ru-RU"/>
        </a:p>
      </dgm:t>
    </dgm:pt>
    <dgm:pt modelId="{F9005C04-FA20-4C47-8962-8F435BA0AD25}" type="pres">
      <dgm:prSet presAssocID="{E68E4F56-5355-8449-AF10-1A759E727E15}" presName="conn" presStyleLbl="parChTrans1D2" presStyleIdx="0" presStyleCnt="1"/>
      <dgm:spPr/>
      <dgm:t>
        <a:bodyPr/>
        <a:lstStyle/>
        <a:p>
          <a:endParaRPr lang="ru-RU"/>
        </a:p>
      </dgm:t>
    </dgm:pt>
    <dgm:pt modelId="{5E52DA65-2AE2-C54B-A940-0D272320D030}" type="pres">
      <dgm:prSet presAssocID="{E68E4F56-5355-8449-AF10-1A759E727E15}" presName="extraNode" presStyleLbl="node1" presStyleIdx="0" presStyleCnt="5"/>
      <dgm:spPr/>
      <dgm:t>
        <a:bodyPr/>
        <a:lstStyle/>
        <a:p>
          <a:endParaRPr lang="ru-RU"/>
        </a:p>
      </dgm:t>
    </dgm:pt>
    <dgm:pt modelId="{B848456D-B525-5346-87FD-D605B6807B58}" type="pres">
      <dgm:prSet presAssocID="{E68E4F56-5355-8449-AF10-1A759E727E15}" presName="dstNode" presStyleLbl="node1" presStyleIdx="0" presStyleCnt="5"/>
      <dgm:spPr/>
      <dgm:t>
        <a:bodyPr/>
        <a:lstStyle/>
        <a:p>
          <a:endParaRPr lang="ru-RU"/>
        </a:p>
      </dgm:t>
    </dgm:pt>
    <dgm:pt modelId="{E26FD244-019E-CC49-85B9-AC37594A047B}" type="pres">
      <dgm:prSet presAssocID="{41523B29-6328-4A4D-954C-B16E9991912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C5697-CE9C-8749-BB48-6BA2E205FB3F}" type="pres">
      <dgm:prSet presAssocID="{41523B29-6328-4A4D-954C-B16E9991912F}" presName="accent_1" presStyleCnt="0"/>
      <dgm:spPr/>
      <dgm:t>
        <a:bodyPr/>
        <a:lstStyle/>
        <a:p>
          <a:endParaRPr lang="ru-RU"/>
        </a:p>
      </dgm:t>
    </dgm:pt>
    <dgm:pt modelId="{FBF37C03-3120-E540-BC58-FE89B98C2198}" type="pres">
      <dgm:prSet presAssocID="{41523B29-6328-4A4D-954C-B16E9991912F}" presName="accentRepeatNode" presStyleLbl="solidFgAcc1" presStyleIdx="0" presStyleCnt="5"/>
      <dgm:spPr/>
      <dgm:t>
        <a:bodyPr/>
        <a:lstStyle/>
        <a:p>
          <a:endParaRPr lang="ru-RU"/>
        </a:p>
      </dgm:t>
    </dgm:pt>
    <dgm:pt modelId="{6A967C30-4E08-E94C-A41F-B33E743C714C}" type="pres">
      <dgm:prSet presAssocID="{5C66DD45-FEBB-2642-AD38-33A1D5BDD07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D634E-6EDF-7747-B1E1-5192D12B8B84}" type="pres">
      <dgm:prSet presAssocID="{5C66DD45-FEBB-2642-AD38-33A1D5BDD074}" presName="accent_2" presStyleCnt="0"/>
      <dgm:spPr/>
      <dgm:t>
        <a:bodyPr/>
        <a:lstStyle/>
        <a:p>
          <a:endParaRPr lang="ru-RU"/>
        </a:p>
      </dgm:t>
    </dgm:pt>
    <dgm:pt modelId="{65998104-8F2F-5F4A-8672-3B8A4802724C}" type="pres">
      <dgm:prSet presAssocID="{5C66DD45-FEBB-2642-AD38-33A1D5BDD074}" presName="accentRepeatNode" presStyleLbl="solidFgAcc1" presStyleIdx="1" presStyleCnt="5"/>
      <dgm:spPr/>
      <dgm:t>
        <a:bodyPr/>
        <a:lstStyle/>
        <a:p>
          <a:endParaRPr lang="ru-RU"/>
        </a:p>
      </dgm:t>
    </dgm:pt>
    <dgm:pt modelId="{0CA7DBEE-C150-B54E-9594-2F702D202500}" type="pres">
      <dgm:prSet presAssocID="{C4D9F50A-B784-5447-808E-832E4B1B3EC4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01DD13-975E-3748-96B1-483B1AB68595}" type="pres">
      <dgm:prSet presAssocID="{C4D9F50A-B784-5447-808E-832E4B1B3EC4}" presName="accent_3" presStyleCnt="0"/>
      <dgm:spPr/>
      <dgm:t>
        <a:bodyPr/>
        <a:lstStyle/>
        <a:p>
          <a:endParaRPr lang="ru-RU"/>
        </a:p>
      </dgm:t>
    </dgm:pt>
    <dgm:pt modelId="{64AF0C1D-E254-7842-BB21-10CA057B081F}" type="pres">
      <dgm:prSet presAssocID="{C4D9F50A-B784-5447-808E-832E4B1B3EC4}" presName="accentRepeatNode" presStyleLbl="solidFgAcc1" presStyleIdx="2" presStyleCnt="5"/>
      <dgm:spPr/>
      <dgm:t>
        <a:bodyPr/>
        <a:lstStyle/>
        <a:p>
          <a:endParaRPr lang="ru-RU"/>
        </a:p>
      </dgm:t>
    </dgm:pt>
    <dgm:pt modelId="{2238F71F-9E98-174D-AC5E-3492B12DEF82}" type="pres">
      <dgm:prSet presAssocID="{703E7652-F0CC-754C-9B6C-C010CA2D44EC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05AB5-2C5D-B34E-90CF-93C82A16CFD2}" type="pres">
      <dgm:prSet presAssocID="{703E7652-F0CC-754C-9B6C-C010CA2D44EC}" presName="accent_4" presStyleCnt="0"/>
      <dgm:spPr/>
      <dgm:t>
        <a:bodyPr/>
        <a:lstStyle/>
        <a:p>
          <a:endParaRPr lang="ru-RU"/>
        </a:p>
      </dgm:t>
    </dgm:pt>
    <dgm:pt modelId="{302ABBA9-B5BE-4F40-A65E-2A0E8AF16C65}" type="pres">
      <dgm:prSet presAssocID="{703E7652-F0CC-754C-9B6C-C010CA2D44EC}" presName="accentRepeatNode" presStyleLbl="solidFgAcc1" presStyleIdx="3" presStyleCnt="5"/>
      <dgm:spPr/>
      <dgm:t>
        <a:bodyPr/>
        <a:lstStyle/>
        <a:p>
          <a:endParaRPr lang="ru-RU"/>
        </a:p>
      </dgm:t>
    </dgm:pt>
    <dgm:pt modelId="{0A88F564-CE52-2344-A985-8CA55DE03ACD}" type="pres">
      <dgm:prSet presAssocID="{50061220-909B-944B-83D7-FC4B826703F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8114D-9BA0-904C-A67F-C6A96C0A83A7}" type="pres">
      <dgm:prSet presAssocID="{50061220-909B-944B-83D7-FC4B826703FF}" presName="accent_5" presStyleCnt="0"/>
      <dgm:spPr/>
      <dgm:t>
        <a:bodyPr/>
        <a:lstStyle/>
        <a:p>
          <a:endParaRPr lang="ru-RU"/>
        </a:p>
      </dgm:t>
    </dgm:pt>
    <dgm:pt modelId="{05CE0C95-D3EC-544D-A7A4-DBE74DD7ACB4}" type="pres">
      <dgm:prSet presAssocID="{50061220-909B-944B-83D7-FC4B826703FF}" presName="accentRepeatNode" presStyleLbl="solidFgAcc1" presStyleIdx="4" presStyleCnt="5"/>
      <dgm:spPr/>
      <dgm:t>
        <a:bodyPr/>
        <a:lstStyle/>
        <a:p>
          <a:endParaRPr lang="ru-RU"/>
        </a:p>
      </dgm:t>
    </dgm:pt>
  </dgm:ptLst>
  <dgm:cxnLst>
    <dgm:cxn modelId="{AE1E8373-8DC9-7744-9653-0A4E1BC36A6A}" type="presOf" srcId="{41523B29-6328-4A4D-954C-B16E9991912F}" destId="{E26FD244-019E-CC49-85B9-AC37594A047B}" srcOrd="0" destOrd="0" presId="urn:microsoft.com/office/officeart/2008/layout/VerticalCurvedList"/>
    <dgm:cxn modelId="{48562A94-208C-B044-9875-22A7C7C152CD}" type="presOf" srcId="{7ECA37C5-77EE-6F43-98D8-54152F3756DB}" destId="{F9005C04-FA20-4C47-8962-8F435BA0AD25}" srcOrd="0" destOrd="0" presId="urn:microsoft.com/office/officeart/2008/layout/VerticalCurvedList"/>
    <dgm:cxn modelId="{C472A7CD-44FB-B043-A824-7332081763EF}" srcId="{E68E4F56-5355-8449-AF10-1A759E727E15}" destId="{50061220-909B-944B-83D7-FC4B826703FF}" srcOrd="4" destOrd="0" parTransId="{E87B9EB6-DCCF-014C-9B13-70EBEC8994E9}" sibTransId="{3969AE4F-DD0D-184C-925C-F39A2F53F0A2}"/>
    <dgm:cxn modelId="{A4E53C61-1EEF-5D4D-AB80-25A502567FED}" srcId="{E68E4F56-5355-8449-AF10-1A759E727E15}" destId="{C4D9F50A-B784-5447-808E-832E4B1B3EC4}" srcOrd="2" destOrd="0" parTransId="{14349E62-1FC0-584C-8C8C-8D17887440BF}" sibTransId="{CE5BED46-C6E4-8749-84C3-34D2AB5241F8}"/>
    <dgm:cxn modelId="{1B4611F3-F64B-1340-B151-27D0F9944D59}" type="presOf" srcId="{E68E4F56-5355-8449-AF10-1A759E727E15}" destId="{D9FE8F02-F15E-C54B-8471-E9337DADAC69}" srcOrd="0" destOrd="0" presId="urn:microsoft.com/office/officeart/2008/layout/VerticalCurvedList"/>
    <dgm:cxn modelId="{FAD47AA7-D061-6545-B6BF-CE259C68FDDF}" type="presOf" srcId="{703E7652-F0CC-754C-9B6C-C010CA2D44EC}" destId="{2238F71F-9E98-174D-AC5E-3492B12DEF82}" srcOrd="0" destOrd="0" presId="urn:microsoft.com/office/officeart/2008/layout/VerticalCurvedList"/>
    <dgm:cxn modelId="{7A8838DB-6F72-8742-A71A-9D84A41551C6}" srcId="{E68E4F56-5355-8449-AF10-1A759E727E15}" destId="{41523B29-6328-4A4D-954C-B16E9991912F}" srcOrd="0" destOrd="0" parTransId="{6242D9B3-F1E4-4644-8FE6-C2DC65971FE5}" sibTransId="{7ECA37C5-77EE-6F43-98D8-54152F3756DB}"/>
    <dgm:cxn modelId="{64F95A0A-BD83-6C4F-A213-6DF55DAF7390}" srcId="{E68E4F56-5355-8449-AF10-1A759E727E15}" destId="{5C66DD45-FEBB-2642-AD38-33A1D5BDD074}" srcOrd="1" destOrd="0" parTransId="{11B098A7-0B1F-BC4D-A331-A4ACC2898714}" sibTransId="{82927179-D53F-5845-B2C5-5D823617CEAA}"/>
    <dgm:cxn modelId="{9086DD8F-5ACB-2043-852D-226622492F6C}" type="presOf" srcId="{50061220-909B-944B-83D7-FC4B826703FF}" destId="{0A88F564-CE52-2344-A985-8CA55DE03ACD}" srcOrd="0" destOrd="0" presId="urn:microsoft.com/office/officeart/2008/layout/VerticalCurvedList"/>
    <dgm:cxn modelId="{60A91048-7C95-8A4D-8C31-C3230C8A487B}" type="presOf" srcId="{5C66DD45-FEBB-2642-AD38-33A1D5BDD074}" destId="{6A967C30-4E08-E94C-A41F-B33E743C714C}" srcOrd="0" destOrd="0" presId="urn:microsoft.com/office/officeart/2008/layout/VerticalCurvedList"/>
    <dgm:cxn modelId="{02FF9C4F-2F78-BD4B-B8D4-959284CD133F}" srcId="{E68E4F56-5355-8449-AF10-1A759E727E15}" destId="{703E7652-F0CC-754C-9B6C-C010CA2D44EC}" srcOrd="3" destOrd="0" parTransId="{F5D2E8A1-E785-A141-AE8F-765402AB1F17}" sibTransId="{2AAB896F-9776-BA4C-A8B5-1F116256068E}"/>
    <dgm:cxn modelId="{172EA13D-FA09-8740-BE30-25E107B4276D}" type="presOf" srcId="{C4D9F50A-B784-5447-808E-832E4B1B3EC4}" destId="{0CA7DBEE-C150-B54E-9594-2F702D202500}" srcOrd="0" destOrd="0" presId="urn:microsoft.com/office/officeart/2008/layout/VerticalCurvedList"/>
    <dgm:cxn modelId="{38594C21-5405-0544-A84A-1969CA644E4D}" type="presParOf" srcId="{D9FE8F02-F15E-C54B-8471-E9337DADAC69}" destId="{956C97EC-39B1-034E-A497-D5DB8E77A927}" srcOrd="0" destOrd="0" presId="urn:microsoft.com/office/officeart/2008/layout/VerticalCurvedList"/>
    <dgm:cxn modelId="{72CB2883-4C34-FE49-BB1C-0CC9554D1C57}" type="presParOf" srcId="{956C97EC-39B1-034E-A497-D5DB8E77A927}" destId="{AFB47E62-948A-344B-9AC2-67D208746772}" srcOrd="0" destOrd="0" presId="urn:microsoft.com/office/officeart/2008/layout/VerticalCurvedList"/>
    <dgm:cxn modelId="{BEC803B4-4E60-9F45-AA51-2CF50E904A90}" type="presParOf" srcId="{AFB47E62-948A-344B-9AC2-67D208746772}" destId="{022691E2-2A51-F84B-A887-C8525948D892}" srcOrd="0" destOrd="0" presId="urn:microsoft.com/office/officeart/2008/layout/VerticalCurvedList"/>
    <dgm:cxn modelId="{A8FA0904-9C29-AE47-9A42-15738B9D6709}" type="presParOf" srcId="{AFB47E62-948A-344B-9AC2-67D208746772}" destId="{F9005C04-FA20-4C47-8962-8F435BA0AD25}" srcOrd="1" destOrd="0" presId="urn:microsoft.com/office/officeart/2008/layout/VerticalCurvedList"/>
    <dgm:cxn modelId="{E4DA3501-A09D-AA4C-B9CD-7FBAF5B0FC92}" type="presParOf" srcId="{AFB47E62-948A-344B-9AC2-67D208746772}" destId="{5E52DA65-2AE2-C54B-A940-0D272320D030}" srcOrd="2" destOrd="0" presId="urn:microsoft.com/office/officeart/2008/layout/VerticalCurvedList"/>
    <dgm:cxn modelId="{107CA2CA-506E-E241-AE93-85973B64E2D2}" type="presParOf" srcId="{AFB47E62-948A-344B-9AC2-67D208746772}" destId="{B848456D-B525-5346-87FD-D605B6807B58}" srcOrd="3" destOrd="0" presId="urn:microsoft.com/office/officeart/2008/layout/VerticalCurvedList"/>
    <dgm:cxn modelId="{C7C97440-869A-8340-98A1-A30EF987B378}" type="presParOf" srcId="{956C97EC-39B1-034E-A497-D5DB8E77A927}" destId="{E26FD244-019E-CC49-85B9-AC37594A047B}" srcOrd="1" destOrd="0" presId="urn:microsoft.com/office/officeart/2008/layout/VerticalCurvedList"/>
    <dgm:cxn modelId="{B652F15F-9F10-4B47-98AB-F98EE12B599A}" type="presParOf" srcId="{956C97EC-39B1-034E-A497-D5DB8E77A927}" destId="{821C5697-CE9C-8749-BB48-6BA2E205FB3F}" srcOrd="2" destOrd="0" presId="urn:microsoft.com/office/officeart/2008/layout/VerticalCurvedList"/>
    <dgm:cxn modelId="{D0B45A70-BF4F-6544-A60C-82013D65048D}" type="presParOf" srcId="{821C5697-CE9C-8749-BB48-6BA2E205FB3F}" destId="{FBF37C03-3120-E540-BC58-FE89B98C2198}" srcOrd="0" destOrd="0" presId="urn:microsoft.com/office/officeart/2008/layout/VerticalCurvedList"/>
    <dgm:cxn modelId="{7E36C99F-36D6-7C44-AFE0-2767690E3406}" type="presParOf" srcId="{956C97EC-39B1-034E-A497-D5DB8E77A927}" destId="{6A967C30-4E08-E94C-A41F-B33E743C714C}" srcOrd="3" destOrd="0" presId="urn:microsoft.com/office/officeart/2008/layout/VerticalCurvedList"/>
    <dgm:cxn modelId="{987A5423-BC43-8E4A-9682-0DC518133CB9}" type="presParOf" srcId="{956C97EC-39B1-034E-A497-D5DB8E77A927}" destId="{59AD634E-6EDF-7747-B1E1-5192D12B8B84}" srcOrd="4" destOrd="0" presId="urn:microsoft.com/office/officeart/2008/layout/VerticalCurvedList"/>
    <dgm:cxn modelId="{4F13E0E1-F59A-8E44-B93D-0DBA3DB17A60}" type="presParOf" srcId="{59AD634E-6EDF-7747-B1E1-5192D12B8B84}" destId="{65998104-8F2F-5F4A-8672-3B8A4802724C}" srcOrd="0" destOrd="0" presId="urn:microsoft.com/office/officeart/2008/layout/VerticalCurvedList"/>
    <dgm:cxn modelId="{CD704D58-F855-1D43-89C1-8E702BEECED8}" type="presParOf" srcId="{956C97EC-39B1-034E-A497-D5DB8E77A927}" destId="{0CA7DBEE-C150-B54E-9594-2F702D202500}" srcOrd="5" destOrd="0" presId="urn:microsoft.com/office/officeart/2008/layout/VerticalCurvedList"/>
    <dgm:cxn modelId="{9160CFFC-1168-9043-A857-A09F00E98E71}" type="presParOf" srcId="{956C97EC-39B1-034E-A497-D5DB8E77A927}" destId="{EB01DD13-975E-3748-96B1-483B1AB68595}" srcOrd="6" destOrd="0" presId="urn:microsoft.com/office/officeart/2008/layout/VerticalCurvedList"/>
    <dgm:cxn modelId="{A45C9A0B-8E21-5443-AB5D-F992DE8ABD7C}" type="presParOf" srcId="{EB01DD13-975E-3748-96B1-483B1AB68595}" destId="{64AF0C1D-E254-7842-BB21-10CA057B081F}" srcOrd="0" destOrd="0" presId="urn:microsoft.com/office/officeart/2008/layout/VerticalCurvedList"/>
    <dgm:cxn modelId="{603176D2-C4E5-7742-B35E-0193CDEB4ADA}" type="presParOf" srcId="{956C97EC-39B1-034E-A497-D5DB8E77A927}" destId="{2238F71F-9E98-174D-AC5E-3492B12DEF82}" srcOrd="7" destOrd="0" presId="urn:microsoft.com/office/officeart/2008/layout/VerticalCurvedList"/>
    <dgm:cxn modelId="{DC286C37-CA69-974E-9BD3-A1F3345E308F}" type="presParOf" srcId="{956C97EC-39B1-034E-A497-D5DB8E77A927}" destId="{CCF05AB5-2C5D-B34E-90CF-93C82A16CFD2}" srcOrd="8" destOrd="0" presId="urn:microsoft.com/office/officeart/2008/layout/VerticalCurvedList"/>
    <dgm:cxn modelId="{A6F28EE7-49DB-5A46-B53D-0587B3BF85CD}" type="presParOf" srcId="{CCF05AB5-2C5D-B34E-90CF-93C82A16CFD2}" destId="{302ABBA9-B5BE-4F40-A65E-2A0E8AF16C65}" srcOrd="0" destOrd="0" presId="urn:microsoft.com/office/officeart/2008/layout/VerticalCurvedList"/>
    <dgm:cxn modelId="{01EA14F0-8E29-9D43-BA88-D60E4263A4FF}" type="presParOf" srcId="{956C97EC-39B1-034E-A497-D5DB8E77A927}" destId="{0A88F564-CE52-2344-A985-8CA55DE03ACD}" srcOrd="9" destOrd="0" presId="urn:microsoft.com/office/officeart/2008/layout/VerticalCurvedList"/>
    <dgm:cxn modelId="{D7D2AECD-35B3-A64E-BD8F-EC8C2C1621FC}" type="presParOf" srcId="{956C97EC-39B1-034E-A497-D5DB8E77A927}" destId="{68E8114D-9BA0-904C-A67F-C6A96C0A83A7}" srcOrd="10" destOrd="0" presId="urn:microsoft.com/office/officeart/2008/layout/VerticalCurvedList"/>
    <dgm:cxn modelId="{3B36DFCE-2861-4343-B8CE-13221F32ECC7}" type="presParOf" srcId="{68E8114D-9BA0-904C-A67F-C6A96C0A83A7}" destId="{05CE0C95-D3EC-544D-A7A4-DBE74DD7ACB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D2E948-7E63-2C4E-8FF6-8F44D9A893AF}" type="doc">
      <dgm:prSet loTypeId="urn:microsoft.com/office/officeart/2005/8/layout/cycle3" loCatId="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DC4B48E4-B3C5-5242-A636-16B048152750}">
      <dgm:prSet phldrT="[Текст]"/>
      <dgm:spPr/>
      <dgm:t>
        <a:bodyPr/>
        <a:lstStyle/>
        <a:p>
          <a:r>
            <a:rPr lang="ru-RU" smtClean="0"/>
            <a:t>Сравнить психологическую эффективность различных стратегий преодоления кризисных ситуаций</a:t>
          </a:r>
          <a:endParaRPr lang="ru-RU" dirty="0"/>
        </a:p>
      </dgm:t>
    </dgm:pt>
    <dgm:pt modelId="{F3D9CADC-3311-CD4B-BE48-96C8E56FCD8C}" type="parTrans" cxnId="{D377BC28-FE5F-614F-8725-337227909B31}">
      <dgm:prSet/>
      <dgm:spPr/>
      <dgm:t>
        <a:bodyPr/>
        <a:lstStyle/>
        <a:p>
          <a:endParaRPr lang="ru-RU"/>
        </a:p>
      </dgm:t>
    </dgm:pt>
    <dgm:pt modelId="{2EAE101C-A45A-9645-83F3-2E6E2E840E01}" type="sibTrans" cxnId="{D377BC28-FE5F-614F-8725-337227909B31}">
      <dgm:prSet/>
      <dgm:spPr/>
      <dgm:t>
        <a:bodyPr/>
        <a:lstStyle/>
        <a:p>
          <a:endParaRPr lang="ru-RU"/>
        </a:p>
      </dgm:t>
    </dgm:pt>
    <dgm:pt modelId="{3021D570-8E28-824C-9B03-EE50839A1591}">
      <dgm:prSet phldrT="[Текст]"/>
      <dgm:spPr/>
      <dgm:t>
        <a:bodyPr/>
        <a:lstStyle/>
        <a:p>
          <a:r>
            <a:rPr lang="ru-RU" dirty="0" smtClean="0"/>
            <a:t>Стратегия замалчивания </a:t>
          </a:r>
          <a:endParaRPr lang="ru-RU" dirty="0"/>
        </a:p>
      </dgm:t>
    </dgm:pt>
    <dgm:pt modelId="{F451C9CD-D93A-DD43-BF5C-5A0EF9378A51}" type="parTrans" cxnId="{19153C8C-7AEE-B147-8D17-13EF092277D1}">
      <dgm:prSet/>
      <dgm:spPr/>
      <dgm:t>
        <a:bodyPr/>
        <a:lstStyle/>
        <a:p>
          <a:endParaRPr lang="ru-RU"/>
        </a:p>
      </dgm:t>
    </dgm:pt>
    <dgm:pt modelId="{1E924917-9ACC-0F44-B62B-9FFD2AFD39BA}" type="sibTrans" cxnId="{19153C8C-7AEE-B147-8D17-13EF092277D1}">
      <dgm:prSet/>
      <dgm:spPr/>
      <dgm:t>
        <a:bodyPr/>
        <a:lstStyle/>
        <a:p>
          <a:endParaRPr lang="ru-RU"/>
        </a:p>
      </dgm:t>
    </dgm:pt>
    <dgm:pt modelId="{519EB1BD-546C-9045-9993-13962CC5D971}">
      <dgm:prSet phldrT="[Текст]"/>
      <dgm:spPr/>
      <dgm:t>
        <a:bodyPr/>
        <a:lstStyle/>
        <a:p>
          <a:r>
            <a:rPr lang="ru-RU" dirty="0" smtClean="0"/>
            <a:t>Стратегия манипуляции информацией</a:t>
          </a:r>
          <a:endParaRPr lang="ru-RU" dirty="0"/>
        </a:p>
      </dgm:t>
    </dgm:pt>
    <dgm:pt modelId="{A1C3DB4B-80DF-5848-8FDF-EBAC069BF7B9}" type="parTrans" cxnId="{7DB525CC-EAA4-854A-895B-E436DB465616}">
      <dgm:prSet/>
      <dgm:spPr/>
      <dgm:t>
        <a:bodyPr/>
        <a:lstStyle/>
        <a:p>
          <a:endParaRPr lang="ru-RU"/>
        </a:p>
      </dgm:t>
    </dgm:pt>
    <dgm:pt modelId="{D0A2E012-E9B2-0947-AFED-DA10450567D5}" type="sibTrans" cxnId="{7DB525CC-EAA4-854A-895B-E436DB465616}">
      <dgm:prSet/>
      <dgm:spPr/>
      <dgm:t>
        <a:bodyPr/>
        <a:lstStyle/>
        <a:p>
          <a:endParaRPr lang="ru-RU"/>
        </a:p>
      </dgm:t>
    </dgm:pt>
    <dgm:pt modelId="{0CBFCA4D-B48A-A147-91C9-60A5D12D5149}">
      <dgm:prSet phldrT="[Текст]"/>
      <dgm:spPr/>
      <dgm:t>
        <a:bodyPr/>
        <a:lstStyle/>
        <a:p>
          <a:r>
            <a:rPr lang="ru-RU" dirty="0" smtClean="0"/>
            <a:t>Стратегия открытой коммуникации</a:t>
          </a:r>
          <a:endParaRPr lang="ru-RU" dirty="0"/>
        </a:p>
      </dgm:t>
    </dgm:pt>
    <dgm:pt modelId="{68FFABBA-CCA2-8845-8D23-662A4F853DAB}" type="parTrans" cxnId="{5F275B79-C8AE-C544-B2DD-3219266504F9}">
      <dgm:prSet/>
      <dgm:spPr/>
      <dgm:t>
        <a:bodyPr/>
        <a:lstStyle/>
        <a:p>
          <a:endParaRPr lang="ru-RU"/>
        </a:p>
      </dgm:t>
    </dgm:pt>
    <dgm:pt modelId="{9CE6ED97-A31B-A540-BACC-2260B85D451E}" type="sibTrans" cxnId="{5F275B79-C8AE-C544-B2DD-3219266504F9}">
      <dgm:prSet/>
      <dgm:spPr/>
      <dgm:t>
        <a:bodyPr/>
        <a:lstStyle/>
        <a:p>
          <a:endParaRPr lang="ru-RU"/>
        </a:p>
      </dgm:t>
    </dgm:pt>
    <dgm:pt modelId="{78BF0532-D043-7548-9F75-48BBFB5716C3}" type="pres">
      <dgm:prSet presAssocID="{9BD2E948-7E63-2C4E-8FF6-8F44D9A893A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F7A0EF-2D3B-ED4D-B795-957A414930C0}" type="pres">
      <dgm:prSet presAssocID="{9BD2E948-7E63-2C4E-8FF6-8F44D9A893AF}" presName="cycle" presStyleCnt="0"/>
      <dgm:spPr/>
      <dgm:t>
        <a:bodyPr/>
        <a:lstStyle/>
        <a:p>
          <a:endParaRPr lang="ru-RU"/>
        </a:p>
      </dgm:t>
    </dgm:pt>
    <dgm:pt modelId="{9E1D5060-8151-AD4E-B415-004543052C27}" type="pres">
      <dgm:prSet presAssocID="{DC4B48E4-B3C5-5242-A636-16B048152750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E80D5-83A1-464B-803E-3F81D20899ED}" type="pres">
      <dgm:prSet presAssocID="{2EAE101C-A45A-9645-83F3-2E6E2E840E0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B56D7862-A3EC-0A4C-9E1D-39213255BAC1}" type="pres">
      <dgm:prSet presAssocID="{3021D570-8E28-824C-9B03-EE50839A1591}" presName="nodeFollowingNodes" presStyleLbl="node1" presStyleIdx="1" presStyleCnt="4" custScaleX="73513" custScaleY="65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B3CCC-7519-E246-8D15-6BAB3659E20D}" type="pres">
      <dgm:prSet presAssocID="{519EB1BD-546C-9045-9993-13962CC5D971}" presName="nodeFollowingNodes" presStyleLbl="node1" presStyleIdx="2" presStyleCnt="4" custScaleX="66228" custScaleY="58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97810-481E-0D44-8A46-3F30E7343D50}" type="pres">
      <dgm:prSet presAssocID="{0CBFCA4D-B48A-A147-91C9-60A5D12D5149}" presName="nodeFollowingNodes" presStyleLbl="node1" presStyleIdx="3" presStyleCnt="4" custScaleX="75054" custScaleY="69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77BC28-FE5F-614F-8725-337227909B31}" srcId="{9BD2E948-7E63-2C4E-8FF6-8F44D9A893AF}" destId="{DC4B48E4-B3C5-5242-A636-16B048152750}" srcOrd="0" destOrd="0" parTransId="{F3D9CADC-3311-CD4B-BE48-96C8E56FCD8C}" sibTransId="{2EAE101C-A45A-9645-83F3-2E6E2E840E01}"/>
    <dgm:cxn modelId="{4BF98033-E899-F64A-B6E5-5065ABC583ED}" type="presOf" srcId="{519EB1BD-546C-9045-9993-13962CC5D971}" destId="{98EB3CCC-7519-E246-8D15-6BAB3659E20D}" srcOrd="0" destOrd="0" presId="urn:microsoft.com/office/officeart/2005/8/layout/cycle3"/>
    <dgm:cxn modelId="{D60DE090-12BB-7341-9AAD-C30FEDDD1474}" type="presOf" srcId="{2EAE101C-A45A-9645-83F3-2E6E2E840E01}" destId="{D96E80D5-83A1-464B-803E-3F81D20899ED}" srcOrd="0" destOrd="0" presId="urn:microsoft.com/office/officeart/2005/8/layout/cycle3"/>
    <dgm:cxn modelId="{22CA65B1-FA16-DC46-AB94-0D00C0CAAFD7}" type="presOf" srcId="{9BD2E948-7E63-2C4E-8FF6-8F44D9A893AF}" destId="{78BF0532-D043-7548-9F75-48BBFB5716C3}" srcOrd="0" destOrd="0" presId="urn:microsoft.com/office/officeart/2005/8/layout/cycle3"/>
    <dgm:cxn modelId="{56234A8B-1C20-2D4C-8241-BB995231E3B6}" type="presOf" srcId="{3021D570-8E28-824C-9B03-EE50839A1591}" destId="{B56D7862-A3EC-0A4C-9E1D-39213255BAC1}" srcOrd="0" destOrd="0" presId="urn:microsoft.com/office/officeart/2005/8/layout/cycle3"/>
    <dgm:cxn modelId="{79B3BF14-242E-AB48-8A13-996CFE095C0B}" type="presOf" srcId="{0CBFCA4D-B48A-A147-91C9-60A5D12D5149}" destId="{CED97810-481E-0D44-8A46-3F30E7343D50}" srcOrd="0" destOrd="0" presId="urn:microsoft.com/office/officeart/2005/8/layout/cycle3"/>
    <dgm:cxn modelId="{17197FB0-4D01-CF4A-98F1-5E37A676066C}" type="presOf" srcId="{DC4B48E4-B3C5-5242-A636-16B048152750}" destId="{9E1D5060-8151-AD4E-B415-004543052C27}" srcOrd="0" destOrd="0" presId="urn:microsoft.com/office/officeart/2005/8/layout/cycle3"/>
    <dgm:cxn modelId="{5F275B79-C8AE-C544-B2DD-3219266504F9}" srcId="{9BD2E948-7E63-2C4E-8FF6-8F44D9A893AF}" destId="{0CBFCA4D-B48A-A147-91C9-60A5D12D5149}" srcOrd="3" destOrd="0" parTransId="{68FFABBA-CCA2-8845-8D23-662A4F853DAB}" sibTransId="{9CE6ED97-A31B-A540-BACC-2260B85D451E}"/>
    <dgm:cxn modelId="{19153C8C-7AEE-B147-8D17-13EF092277D1}" srcId="{9BD2E948-7E63-2C4E-8FF6-8F44D9A893AF}" destId="{3021D570-8E28-824C-9B03-EE50839A1591}" srcOrd="1" destOrd="0" parTransId="{F451C9CD-D93A-DD43-BF5C-5A0EF9378A51}" sibTransId="{1E924917-9ACC-0F44-B62B-9FFD2AFD39BA}"/>
    <dgm:cxn modelId="{7DB525CC-EAA4-854A-895B-E436DB465616}" srcId="{9BD2E948-7E63-2C4E-8FF6-8F44D9A893AF}" destId="{519EB1BD-546C-9045-9993-13962CC5D971}" srcOrd="2" destOrd="0" parTransId="{A1C3DB4B-80DF-5848-8FDF-EBAC069BF7B9}" sibTransId="{D0A2E012-E9B2-0947-AFED-DA10450567D5}"/>
    <dgm:cxn modelId="{EAD044B5-18BB-0149-9FF1-457F5529BDC2}" type="presParOf" srcId="{78BF0532-D043-7548-9F75-48BBFB5716C3}" destId="{ACF7A0EF-2D3B-ED4D-B795-957A414930C0}" srcOrd="0" destOrd="0" presId="urn:microsoft.com/office/officeart/2005/8/layout/cycle3"/>
    <dgm:cxn modelId="{31D855C1-28C6-A14A-BEB7-B3B7946ED2BD}" type="presParOf" srcId="{ACF7A0EF-2D3B-ED4D-B795-957A414930C0}" destId="{9E1D5060-8151-AD4E-B415-004543052C27}" srcOrd="0" destOrd="0" presId="urn:microsoft.com/office/officeart/2005/8/layout/cycle3"/>
    <dgm:cxn modelId="{964ADA2F-0A79-D64F-9689-02DE32C01DBA}" type="presParOf" srcId="{ACF7A0EF-2D3B-ED4D-B795-957A414930C0}" destId="{D96E80D5-83A1-464B-803E-3F81D20899ED}" srcOrd="1" destOrd="0" presId="urn:microsoft.com/office/officeart/2005/8/layout/cycle3"/>
    <dgm:cxn modelId="{7460A92D-35DD-5D4E-BA96-1765928BDF04}" type="presParOf" srcId="{ACF7A0EF-2D3B-ED4D-B795-957A414930C0}" destId="{B56D7862-A3EC-0A4C-9E1D-39213255BAC1}" srcOrd="2" destOrd="0" presId="urn:microsoft.com/office/officeart/2005/8/layout/cycle3"/>
    <dgm:cxn modelId="{7ADA0425-C527-E84F-AD84-D6299A1CA668}" type="presParOf" srcId="{ACF7A0EF-2D3B-ED4D-B795-957A414930C0}" destId="{98EB3CCC-7519-E246-8D15-6BAB3659E20D}" srcOrd="3" destOrd="0" presId="urn:microsoft.com/office/officeart/2005/8/layout/cycle3"/>
    <dgm:cxn modelId="{7F6D180A-071D-E446-83C5-2220616F73CB}" type="presParOf" srcId="{ACF7A0EF-2D3B-ED4D-B795-957A414930C0}" destId="{CED97810-481E-0D44-8A46-3F30E7343D50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BC65B5-DFB2-6243-A1E4-26F882C57338}" type="doc">
      <dgm:prSet loTypeId="urn:microsoft.com/office/officeart/2005/8/layout/venn1" loCatId="" qsTypeId="urn:microsoft.com/office/officeart/2005/8/quickstyle/simple2" qsCatId="simple" csTypeId="urn:microsoft.com/office/officeart/2005/8/colors/colorful4" csCatId="colorful" phldr="1"/>
      <dgm:spPr/>
    </dgm:pt>
    <dgm:pt modelId="{69972EDD-9DF9-2748-8AE4-4750B4FA4523}">
      <dgm:prSet phldrT="[Текст]" custT="1"/>
      <dgm:spPr/>
      <dgm:t>
        <a:bodyPr/>
        <a:lstStyle/>
        <a:p>
          <a:pPr algn="ctr"/>
          <a:r>
            <a:rPr lang="ru-RU" sz="2400" dirty="0" smtClean="0"/>
            <a:t>Центр </a:t>
          </a:r>
          <a:endParaRPr lang="en-US" sz="2400" dirty="0" smtClean="0"/>
        </a:p>
        <a:p>
          <a:pPr algn="ctr"/>
          <a:r>
            <a:rPr lang="en-US" sz="2400" dirty="0" smtClean="0"/>
            <a:t> </a:t>
          </a:r>
          <a:r>
            <a:rPr lang="ru-RU" sz="2400" dirty="0" err="1" smtClean="0"/>
            <a:t>Matrёshka</a:t>
          </a:r>
          <a:r>
            <a:rPr lang="ru-RU" sz="2400" dirty="0" smtClean="0"/>
            <a:t> </a:t>
          </a:r>
          <a:r>
            <a:rPr lang="ru-RU" sz="2400" dirty="0" err="1" smtClean="0"/>
            <a:t>Plaza</a:t>
          </a:r>
          <a:endParaRPr lang="ru-RU" sz="2400" dirty="0"/>
        </a:p>
      </dgm:t>
    </dgm:pt>
    <dgm:pt modelId="{51F2ABD0-7D6F-824A-A6BC-45428898C64B}" type="parTrans" cxnId="{14DBD2AA-34EA-B14C-B86F-FA3F59020F19}">
      <dgm:prSet/>
      <dgm:spPr/>
      <dgm:t>
        <a:bodyPr/>
        <a:lstStyle/>
        <a:p>
          <a:pPr algn="ctr"/>
          <a:endParaRPr lang="ru-RU" sz="2400"/>
        </a:p>
      </dgm:t>
    </dgm:pt>
    <dgm:pt modelId="{BB90A189-9880-4644-9E4C-B8DB728CBE64}" type="sibTrans" cxnId="{14DBD2AA-34EA-B14C-B86F-FA3F59020F19}">
      <dgm:prSet/>
      <dgm:spPr/>
      <dgm:t>
        <a:bodyPr/>
        <a:lstStyle/>
        <a:p>
          <a:pPr algn="ctr"/>
          <a:endParaRPr lang="ru-RU" sz="2400"/>
        </a:p>
      </dgm:t>
    </dgm:pt>
    <dgm:pt modelId="{21486730-F9FB-2145-A435-D7F2D691BEA1}">
      <dgm:prSet phldrT="[Текст]" custT="1"/>
      <dgm:spPr/>
      <dgm:t>
        <a:bodyPr/>
        <a:lstStyle/>
        <a:p>
          <a:pPr algn="ctr"/>
          <a:r>
            <a:rPr lang="ru-RU" sz="2400" dirty="0" smtClean="0"/>
            <a:t>Компания</a:t>
          </a:r>
          <a:endParaRPr lang="en-US" sz="2400" dirty="0" smtClean="0"/>
        </a:p>
        <a:p>
          <a:pPr algn="ctr"/>
          <a:r>
            <a:rPr lang="en-US" sz="2400" dirty="0" smtClean="0"/>
            <a:t> Pepsi Cola</a:t>
          </a:r>
          <a:endParaRPr lang="ru-RU" sz="2400" dirty="0"/>
        </a:p>
      </dgm:t>
    </dgm:pt>
    <dgm:pt modelId="{56AAAF0C-74B7-0246-B054-45A0250C680D}" type="parTrans" cxnId="{1B945074-6BAB-4B48-9F2B-C78C6A581F19}">
      <dgm:prSet/>
      <dgm:spPr/>
      <dgm:t>
        <a:bodyPr/>
        <a:lstStyle/>
        <a:p>
          <a:pPr algn="ctr"/>
          <a:endParaRPr lang="ru-RU" sz="2400"/>
        </a:p>
      </dgm:t>
    </dgm:pt>
    <dgm:pt modelId="{7C95EEAB-9252-C842-9337-861893A63000}" type="sibTrans" cxnId="{1B945074-6BAB-4B48-9F2B-C78C6A581F19}">
      <dgm:prSet/>
      <dgm:spPr/>
      <dgm:t>
        <a:bodyPr/>
        <a:lstStyle/>
        <a:p>
          <a:pPr algn="ctr"/>
          <a:endParaRPr lang="ru-RU" sz="2400"/>
        </a:p>
      </dgm:t>
    </dgm:pt>
    <dgm:pt modelId="{A9F0F0A3-1DB9-2A49-A73C-7A8809D2481F}">
      <dgm:prSet phldrT="[Текст]" custT="1"/>
      <dgm:spPr/>
      <dgm:t>
        <a:bodyPr/>
        <a:lstStyle/>
        <a:p>
          <a:pPr algn="ctr"/>
          <a:r>
            <a:rPr lang="ru-RU" sz="2400" dirty="0" smtClean="0"/>
            <a:t>Компания</a:t>
          </a:r>
          <a:endParaRPr lang="en-US" sz="2400" dirty="0" smtClean="0"/>
        </a:p>
        <a:p>
          <a:pPr algn="ctr"/>
          <a:r>
            <a:rPr lang="en-US" sz="2400" dirty="0" smtClean="0"/>
            <a:t> Toyota</a:t>
          </a:r>
          <a:endParaRPr lang="ru-RU" sz="2400" dirty="0"/>
        </a:p>
      </dgm:t>
    </dgm:pt>
    <dgm:pt modelId="{6DAFCADD-ECD4-7C4F-93D7-97A688966F70}" type="parTrans" cxnId="{983D87E3-A517-2B4A-8C9F-22749915951D}">
      <dgm:prSet/>
      <dgm:spPr/>
      <dgm:t>
        <a:bodyPr/>
        <a:lstStyle/>
        <a:p>
          <a:pPr algn="ctr"/>
          <a:endParaRPr lang="ru-RU" sz="2400"/>
        </a:p>
      </dgm:t>
    </dgm:pt>
    <dgm:pt modelId="{236AE4C6-E570-7D46-900F-3408AE451DE6}" type="sibTrans" cxnId="{983D87E3-A517-2B4A-8C9F-22749915951D}">
      <dgm:prSet/>
      <dgm:spPr/>
      <dgm:t>
        <a:bodyPr/>
        <a:lstStyle/>
        <a:p>
          <a:pPr algn="ctr"/>
          <a:endParaRPr lang="ru-RU" sz="2400"/>
        </a:p>
      </dgm:t>
    </dgm:pt>
    <dgm:pt modelId="{44AC0FD8-EBF4-8049-B8F0-82443556EC5B}" type="pres">
      <dgm:prSet presAssocID="{A4BC65B5-DFB2-6243-A1E4-26F882C57338}" presName="compositeShape" presStyleCnt="0">
        <dgm:presLayoutVars>
          <dgm:chMax val="7"/>
          <dgm:dir/>
          <dgm:resizeHandles val="exact"/>
        </dgm:presLayoutVars>
      </dgm:prSet>
      <dgm:spPr/>
    </dgm:pt>
    <dgm:pt modelId="{7D92F323-8533-4640-94F5-4CECDAD7A74D}" type="pres">
      <dgm:prSet presAssocID="{69972EDD-9DF9-2748-8AE4-4750B4FA4523}" presName="circ1" presStyleLbl="vennNode1" presStyleIdx="0" presStyleCnt="3"/>
      <dgm:spPr/>
      <dgm:t>
        <a:bodyPr/>
        <a:lstStyle/>
        <a:p>
          <a:endParaRPr lang="ru-RU"/>
        </a:p>
      </dgm:t>
    </dgm:pt>
    <dgm:pt modelId="{812FB2B8-A235-E342-A0BB-9159AF59305E}" type="pres">
      <dgm:prSet presAssocID="{69972EDD-9DF9-2748-8AE4-4750B4FA452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92346-B37C-2848-B16F-DAA99F6552DD}" type="pres">
      <dgm:prSet presAssocID="{21486730-F9FB-2145-A435-D7F2D691BEA1}" presName="circ2" presStyleLbl="vennNode1" presStyleIdx="1" presStyleCnt="3"/>
      <dgm:spPr/>
      <dgm:t>
        <a:bodyPr/>
        <a:lstStyle/>
        <a:p>
          <a:endParaRPr lang="ru-RU"/>
        </a:p>
      </dgm:t>
    </dgm:pt>
    <dgm:pt modelId="{C711F134-DDC8-9042-AFA2-DB2ADC9C9ABC}" type="pres">
      <dgm:prSet presAssocID="{21486730-F9FB-2145-A435-D7F2D691BEA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84BF4-E07A-F346-B0F6-D0438E5CAF6C}" type="pres">
      <dgm:prSet presAssocID="{A9F0F0A3-1DB9-2A49-A73C-7A8809D2481F}" presName="circ3" presStyleLbl="vennNode1" presStyleIdx="2" presStyleCnt="3"/>
      <dgm:spPr/>
      <dgm:t>
        <a:bodyPr/>
        <a:lstStyle/>
        <a:p>
          <a:endParaRPr lang="ru-RU"/>
        </a:p>
      </dgm:t>
    </dgm:pt>
    <dgm:pt modelId="{28EC381F-8E75-3848-9D43-8A52158CB843}" type="pres">
      <dgm:prSet presAssocID="{A9F0F0A3-1DB9-2A49-A73C-7A8809D2481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DA6818-B83D-074D-ACC0-50AD06020039}" type="presOf" srcId="{21486730-F9FB-2145-A435-D7F2D691BEA1}" destId="{C711F134-DDC8-9042-AFA2-DB2ADC9C9ABC}" srcOrd="1" destOrd="0" presId="urn:microsoft.com/office/officeart/2005/8/layout/venn1"/>
    <dgm:cxn modelId="{14DBD2AA-34EA-B14C-B86F-FA3F59020F19}" srcId="{A4BC65B5-DFB2-6243-A1E4-26F882C57338}" destId="{69972EDD-9DF9-2748-8AE4-4750B4FA4523}" srcOrd="0" destOrd="0" parTransId="{51F2ABD0-7D6F-824A-A6BC-45428898C64B}" sibTransId="{BB90A189-9880-4644-9E4C-B8DB728CBE64}"/>
    <dgm:cxn modelId="{C855AF0A-95A4-D24F-994D-CB11E6D692BD}" type="presOf" srcId="{69972EDD-9DF9-2748-8AE4-4750B4FA4523}" destId="{7D92F323-8533-4640-94F5-4CECDAD7A74D}" srcOrd="0" destOrd="0" presId="urn:microsoft.com/office/officeart/2005/8/layout/venn1"/>
    <dgm:cxn modelId="{50E1996A-3BA2-2440-950F-437C06EF37E8}" type="presOf" srcId="{A4BC65B5-DFB2-6243-A1E4-26F882C57338}" destId="{44AC0FD8-EBF4-8049-B8F0-82443556EC5B}" srcOrd="0" destOrd="0" presId="urn:microsoft.com/office/officeart/2005/8/layout/venn1"/>
    <dgm:cxn modelId="{1B945074-6BAB-4B48-9F2B-C78C6A581F19}" srcId="{A4BC65B5-DFB2-6243-A1E4-26F882C57338}" destId="{21486730-F9FB-2145-A435-D7F2D691BEA1}" srcOrd="1" destOrd="0" parTransId="{56AAAF0C-74B7-0246-B054-45A0250C680D}" sibTransId="{7C95EEAB-9252-C842-9337-861893A63000}"/>
    <dgm:cxn modelId="{BAB8031F-7860-DD41-B347-12A327802361}" type="presOf" srcId="{A9F0F0A3-1DB9-2A49-A73C-7A8809D2481F}" destId="{28EC381F-8E75-3848-9D43-8A52158CB843}" srcOrd="1" destOrd="0" presId="urn:microsoft.com/office/officeart/2005/8/layout/venn1"/>
    <dgm:cxn modelId="{E30A40DB-3AD7-5E49-B042-E12BE7EB660C}" type="presOf" srcId="{69972EDD-9DF9-2748-8AE4-4750B4FA4523}" destId="{812FB2B8-A235-E342-A0BB-9159AF59305E}" srcOrd="1" destOrd="0" presId="urn:microsoft.com/office/officeart/2005/8/layout/venn1"/>
    <dgm:cxn modelId="{A4048FAB-5FDA-2E42-BA96-8A51356BA6B2}" type="presOf" srcId="{A9F0F0A3-1DB9-2A49-A73C-7A8809D2481F}" destId="{5E684BF4-E07A-F346-B0F6-D0438E5CAF6C}" srcOrd="0" destOrd="0" presId="urn:microsoft.com/office/officeart/2005/8/layout/venn1"/>
    <dgm:cxn modelId="{211765C1-57A9-0245-8280-5CC6CEE11A3E}" type="presOf" srcId="{21486730-F9FB-2145-A435-D7F2D691BEA1}" destId="{D1C92346-B37C-2848-B16F-DAA99F6552DD}" srcOrd="0" destOrd="0" presId="urn:microsoft.com/office/officeart/2005/8/layout/venn1"/>
    <dgm:cxn modelId="{983D87E3-A517-2B4A-8C9F-22749915951D}" srcId="{A4BC65B5-DFB2-6243-A1E4-26F882C57338}" destId="{A9F0F0A3-1DB9-2A49-A73C-7A8809D2481F}" srcOrd="2" destOrd="0" parTransId="{6DAFCADD-ECD4-7C4F-93D7-97A688966F70}" sibTransId="{236AE4C6-E570-7D46-900F-3408AE451DE6}"/>
    <dgm:cxn modelId="{04389649-E0B4-1845-B2C5-9F9ABF9B43D4}" type="presParOf" srcId="{44AC0FD8-EBF4-8049-B8F0-82443556EC5B}" destId="{7D92F323-8533-4640-94F5-4CECDAD7A74D}" srcOrd="0" destOrd="0" presId="urn:microsoft.com/office/officeart/2005/8/layout/venn1"/>
    <dgm:cxn modelId="{0513FC32-8250-DB44-9AA2-21AA254FA84F}" type="presParOf" srcId="{44AC0FD8-EBF4-8049-B8F0-82443556EC5B}" destId="{812FB2B8-A235-E342-A0BB-9159AF59305E}" srcOrd="1" destOrd="0" presId="urn:microsoft.com/office/officeart/2005/8/layout/venn1"/>
    <dgm:cxn modelId="{6D7D71EF-4EF8-A943-9DD8-79CA27408D34}" type="presParOf" srcId="{44AC0FD8-EBF4-8049-B8F0-82443556EC5B}" destId="{D1C92346-B37C-2848-B16F-DAA99F6552DD}" srcOrd="2" destOrd="0" presId="urn:microsoft.com/office/officeart/2005/8/layout/venn1"/>
    <dgm:cxn modelId="{75CBAF29-3629-4941-BBB2-C2ED4274D188}" type="presParOf" srcId="{44AC0FD8-EBF4-8049-B8F0-82443556EC5B}" destId="{C711F134-DDC8-9042-AFA2-DB2ADC9C9ABC}" srcOrd="3" destOrd="0" presId="urn:microsoft.com/office/officeart/2005/8/layout/venn1"/>
    <dgm:cxn modelId="{89087BBA-4F10-AB44-939F-7C4BC68724AA}" type="presParOf" srcId="{44AC0FD8-EBF4-8049-B8F0-82443556EC5B}" destId="{5E684BF4-E07A-F346-B0F6-D0438E5CAF6C}" srcOrd="4" destOrd="0" presId="urn:microsoft.com/office/officeart/2005/8/layout/venn1"/>
    <dgm:cxn modelId="{8C06F97A-299B-D246-89C0-18AF6E886C93}" type="presParOf" srcId="{44AC0FD8-EBF4-8049-B8F0-82443556EC5B}" destId="{28EC381F-8E75-3848-9D43-8A52158CB84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4B7B05-40F3-4E41-9663-CFDE4CB558F4}" type="doc">
      <dgm:prSet loTypeId="urn:microsoft.com/office/officeart/2005/8/layout/vList6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F70F5E13-81A3-AE42-8371-841B286E095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Методы</a:t>
          </a:r>
          <a:endParaRPr lang="ru-RU" b="1" dirty="0">
            <a:solidFill>
              <a:schemeClr val="tx1"/>
            </a:solidFill>
          </a:endParaRPr>
        </a:p>
      </dgm:t>
    </dgm:pt>
    <dgm:pt modelId="{248E4478-07E9-8F43-ADC6-E8ED8D8811BC}" type="parTrans" cxnId="{1C6A85B9-FE91-374A-908E-DBB3B939C09E}">
      <dgm:prSet/>
      <dgm:spPr/>
      <dgm:t>
        <a:bodyPr/>
        <a:lstStyle/>
        <a:p>
          <a:endParaRPr lang="ru-RU"/>
        </a:p>
      </dgm:t>
    </dgm:pt>
    <dgm:pt modelId="{CF449E44-F7B7-A54C-AE48-A195BAC014C6}" type="sibTrans" cxnId="{1C6A85B9-FE91-374A-908E-DBB3B939C09E}">
      <dgm:prSet/>
      <dgm:spPr/>
      <dgm:t>
        <a:bodyPr/>
        <a:lstStyle/>
        <a:p>
          <a:endParaRPr lang="ru-RU"/>
        </a:p>
      </dgm:t>
    </dgm:pt>
    <dgm:pt modelId="{4EF95F14-7325-8142-950A-4DDC3B99B0C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Авторский опросник </a:t>
          </a:r>
          <a:r>
            <a:rPr lang="ru-RU" sz="1600" dirty="0" smtClean="0">
              <a:solidFill>
                <a:schemeClr val="tx1"/>
              </a:solidFill>
            </a:rPr>
            <a:t>– направленный на выявление отношения независимых респондентов к кризисным ситуациям.</a:t>
          </a:r>
          <a:endParaRPr lang="ru-RU" sz="1600" dirty="0">
            <a:solidFill>
              <a:schemeClr val="tx1"/>
            </a:solidFill>
          </a:endParaRPr>
        </a:p>
      </dgm:t>
    </dgm:pt>
    <dgm:pt modelId="{40087EBE-BD5D-7F4B-9D80-97AF7927B940}" type="parTrans" cxnId="{858ED58E-A829-0B47-9C1F-B363A37CAEDC}">
      <dgm:prSet/>
      <dgm:spPr/>
      <dgm:t>
        <a:bodyPr/>
        <a:lstStyle/>
        <a:p>
          <a:endParaRPr lang="ru-RU"/>
        </a:p>
      </dgm:t>
    </dgm:pt>
    <dgm:pt modelId="{DF9E6B69-A803-5146-9897-1C4659BC0930}" type="sibTrans" cxnId="{858ED58E-A829-0B47-9C1F-B363A37CAEDC}">
      <dgm:prSet/>
      <dgm:spPr/>
      <dgm:t>
        <a:bodyPr/>
        <a:lstStyle/>
        <a:p>
          <a:endParaRPr lang="ru-RU"/>
        </a:p>
      </dgm:t>
    </dgm:pt>
    <dgm:pt modelId="{F5B9A469-508E-469F-A12C-7F98B8097B4D}">
      <dgm:prSet phldrT="[Текст]" custT="1"/>
      <dgm:spPr/>
      <dgm:t>
        <a:bodyPr/>
        <a:lstStyle/>
        <a:p>
          <a:endParaRPr lang="ru-RU" sz="1600" dirty="0"/>
        </a:p>
      </dgm:t>
    </dgm:pt>
    <dgm:pt modelId="{DEAE4ABB-88B3-48AE-95F5-7B62A3801E32}" type="parTrans" cxnId="{677AF6BD-574D-46B6-AB1C-6C3F88D8E124}">
      <dgm:prSet/>
      <dgm:spPr/>
      <dgm:t>
        <a:bodyPr/>
        <a:lstStyle/>
        <a:p>
          <a:endParaRPr lang="ru-RU"/>
        </a:p>
      </dgm:t>
    </dgm:pt>
    <dgm:pt modelId="{F13597C1-3F9C-43E0-B219-E0B3334B384D}" type="sibTrans" cxnId="{677AF6BD-574D-46B6-AB1C-6C3F88D8E124}">
      <dgm:prSet/>
      <dgm:spPr/>
      <dgm:t>
        <a:bodyPr/>
        <a:lstStyle/>
        <a:p>
          <a:endParaRPr lang="ru-RU"/>
        </a:p>
      </dgm:t>
    </dgm:pt>
    <dgm:pt modelId="{ABD98ACF-7CBF-40E1-BE6A-1002A82E29D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Контент анализ</a:t>
          </a:r>
          <a:r>
            <a:rPr lang="ru-RU" sz="1600" dirty="0" smtClean="0">
              <a:solidFill>
                <a:schemeClr val="tx1"/>
              </a:solidFill>
            </a:rPr>
            <a:t> - анализ отзывов потребителей после кризисной ситуации и анализ отзывов потребителей за 2014-2015 г.</a:t>
          </a:r>
          <a:endParaRPr lang="ru-RU" sz="1600" dirty="0">
            <a:solidFill>
              <a:schemeClr val="tx1"/>
            </a:solidFill>
          </a:endParaRPr>
        </a:p>
      </dgm:t>
    </dgm:pt>
    <dgm:pt modelId="{0747A9F5-F526-456B-ABF7-F34253C24B37}" type="parTrans" cxnId="{6393A63F-19F7-4842-9920-E903CA9F4DD0}">
      <dgm:prSet/>
      <dgm:spPr/>
      <dgm:t>
        <a:bodyPr/>
        <a:lstStyle/>
        <a:p>
          <a:endParaRPr lang="ru-RU"/>
        </a:p>
      </dgm:t>
    </dgm:pt>
    <dgm:pt modelId="{BAE76E8A-DF5B-4EA6-B159-D5818553E553}" type="sibTrans" cxnId="{6393A63F-19F7-4842-9920-E903CA9F4DD0}">
      <dgm:prSet/>
      <dgm:spPr/>
      <dgm:t>
        <a:bodyPr/>
        <a:lstStyle/>
        <a:p>
          <a:endParaRPr lang="ru-RU"/>
        </a:p>
      </dgm:t>
    </dgm:pt>
    <dgm:pt modelId="{C8556EC8-D370-433A-89FE-CD6A4B023622}">
      <dgm:prSet phldrT="[Текст]" custT="1"/>
      <dgm:spPr/>
      <dgm:t>
        <a:bodyPr/>
        <a:lstStyle/>
        <a:p>
          <a:endParaRPr lang="ru-RU" sz="1600" dirty="0">
            <a:solidFill>
              <a:schemeClr val="tx1"/>
            </a:solidFill>
          </a:endParaRPr>
        </a:p>
      </dgm:t>
    </dgm:pt>
    <dgm:pt modelId="{97815BB3-3DEC-48DA-9A3F-90ECFCA89D88}" type="parTrans" cxnId="{B845A74A-F428-4EFE-9BAF-102BF5AE8E85}">
      <dgm:prSet/>
      <dgm:spPr/>
      <dgm:t>
        <a:bodyPr/>
        <a:lstStyle/>
        <a:p>
          <a:endParaRPr lang="ru-RU"/>
        </a:p>
      </dgm:t>
    </dgm:pt>
    <dgm:pt modelId="{9678980E-C46F-4076-8853-EF3D937DCFC9}" type="sibTrans" cxnId="{B845A74A-F428-4EFE-9BAF-102BF5AE8E85}">
      <dgm:prSet/>
      <dgm:spPr/>
      <dgm:t>
        <a:bodyPr/>
        <a:lstStyle/>
        <a:p>
          <a:endParaRPr lang="ru-RU"/>
        </a:p>
      </dgm:t>
    </dgm:pt>
    <dgm:pt modelId="{73E67516-4BAA-4EE3-BE96-05D87D3F23C0}">
      <dgm:prSet phldrT="[Текст]" custT="1"/>
      <dgm:spPr/>
      <dgm:t>
        <a:bodyPr/>
        <a:lstStyle/>
        <a:p>
          <a:endParaRPr lang="ru-RU" sz="1600" dirty="0">
            <a:solidFill>
              <a:schemeClr val="tx1"/>
            </a:solidFill>
          </a:endParaRPr>
        </a:p>
      </dgm:t>
    </dgm:pt>
    <dgm:pt modelId="{B4B874F5-6ABE-46B2-8206-7A3FDAC1A2BC}" type="parTrans" cxnId="{C4A2CEEE-6744-4B33-B91A-ABBEBDD5A082}">
      <dgm:prSet/>
      <dgm:spPr/>
      <dgm:t>
        <a:bodyPr/>
        <a:lstStyle/>
        <a:p>
          <a:endParaRPr lang="ru-RU"/>
        </a:p>
      </dgm:t>
    </dgm:pt>
    <dgm:pt modelId="{F5EA9F40-E281-45BB-8C44-32B008C292B7}" type="sibTrans" cxnId="{C4A2CEEE-6744-4B33-B91A-ABBEBDD5A082}">
      <dgm:prSet/>
      <dgm:spPr/>
      <dgm:t>
        <a:bodyPr/>
        <a:lstStyle/>
        <a:p>
          <a:endParaRPr lang="ru-RU"/>
        </a:p>
      </dgm:t>
    </dgm:pt>
    <dgm:pt modelId="{91A7D30B-2564-4252-8E72-9440D9CD036F}">
      <dgm:prSet phldrT="[Текст]" custT="1"/>
      <dgm:spPr/>
      <dgm:t>
        <a:bodyPr/>
        <a:lstStyle/>
        <a:p>
          <a:endParaRPr lang="ru-RU" sz="1600" dirty="0">
            <a:solidFill>
              <a:schemeClr val="tx1"/>
            </a:solidFill>
          </a:endParaRPr>
        </a:p>
      </dgm:t>
    </dgm:pt>
    <dgm:pt modelId="{AE8643A9-5F12-493B-8D13-1380426EAC8F}" type="parTrans" cxnId="{E4C2B96C-1BF5-4432-8C87-AB4C3E7FE32C}">
      <dgm:prSet/>
      <dgm:spPr/>
      <dgm:t>
        <a:bodyPr/>
        <a:lstStyle/>
        <a:p>
          <a:endParaRPr lang="ru-RU"/>
        </a:p>
      </dgm:t>
    </dgm:pt>
    <dgm:pt modelId="{6A37540E-403B-4306-9B56-8ED37823D0E7}" type="sibTrans" cxnId="{E4C2B96C-1BF5-4432-8C87-AB4C3E7FE32C}">
      <dgm:prSet/>
      <dgm:spPr/>
      <dgm:t>
        <a:bodyPr/>
        <a:lstStyle/>
        <a:p>
          <a:endParaRPr lang="ru-RU"/>
        </a:p>
      </dgm:t>
    </dgm:pt>
    <dgm:pt modelId="{D55E4745-9698-4365-9E7F-B30835CAEE8A}">
      <dgm:prSet phldrT="[Текст]" custT="1"/>
      <dgm:spPr/>
      <dgm:t>
        <a:bodyPr/>
        <a:lstStyle/>
        <a:p>
          <a:endParaRPr lang="ru-RU" sz="1600" dirty="0">
            <a:solidFill>
              <a:schemeClr val="tx1"/>
            </a:solidFill>
          </a:endParaRPr>
        </a:p>
      </dgm:t>
    </dgm:pt>
    <dgm:pt modelId="{8BFB0C73-C91E-4B0B-8B1A-64C418EC84A5}" type="parTrans" cxnId="{735228DC-28C2-4C87-8A8F-F624BD524FD7}">
      <dgm:prSet/>
      <dgm:spPr/>
      <dgm:t>
        <a:bodyPr/>
        <a:lstStyle/>
        <a:p>
          <a:endParaRPr lang="ru-RU"/>
        </a:p>
      </dgm:t>
    </dgm:pt>
    <dgm:pt modelId="{4E044694-D4F0-4E69-84BA-6D9BB739433D}" type="sibTrans" cxnId="{735228DC-28C2-4C87-8A8F-F624BD524FD7}">
      <dgm:prSet/>
      <dgm:spPr/>
      <dgm:t>
        <a:bodyPr/>
        <a:lstStyle/>
        <a:p>
          <a:endParaRPr lang="ru-RU"/>
        </a:p>
      </dgm:t>
    </dgm:pt>
    <dgm:pt modelId="{8CA932B3-DADA-4356-840E-86B5AA4DAE38}">
      <dgm:prSet phldrT="[Текст]" custT="1"/>
      <dgm:spPr/>
      <dgm:t>
        <a:bodyPr/>
        <a:lstStyle/>
        <a:p>
          <a:endParaRPr lang="ru-RU" sz="1600" dirty="0">
            <a:solidFill>
              <a:schemeClr val="tx1"/>
            </a:solidFill>
          </a:endParaRPr>
        </a:p>
      </dgm:t>
    </dgm:pt>
    <dgm:pt modelId="{E5FC3774-F4BB-44E5-BF2B-ED3F2457A94F}" type="parTrans" cxnId="{7BD229F0-43E1-4E1A-9B23-F8945DA9E544}">
      <dgm:prSet/>
      <dgm:spPr/>
      <dgm:t>
        <a:bodyPr/>
        <a:lstStyle/>
        <a:p>
          <a:endParaRPr lang="ru-RU"/>
        </a:p>
      </dgm:t>
    </dgm:pt>
    <dgm:pt modelId="{BE68305D-C4F7-4E72-BB34-F72D9C651E32}" type="sibTrans" cxnId="{7BD229F0-43E1-4E1A-9B23-F8945DA9E544}">
      <dgm:prSet/>
      <dgm:spPr/>
      <dgm:t>
        <a:bodyPr/>
        <a:lstStyle/>
        <a:p>
          <a:endParaRPr lang="ru-RU"/>
        </a:p>
      </dgm:t>
    </dgm:pt>
    <dgm:pt modelId="{5E147802-FB27-4C5B-9315-6AFF89454C1A}" type="pres">
      <dgm:prSet presAssocID="{614B7B05-40F3-4E41-9663-CFDE4CB558F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AE50328-090D-4A73-B686-FAA828066861}" type="pres">
      <dgm:prSet presAssocID="{F70F5E13-81A3-AE42-8371-841B286E095C}" presName="linNode" presStyleCnt="0"/>
      <dgm:spPr/>
    </dgm:pt>
    <dgm:pt modelId="{8750959C-E1A2-4530-9C0D-AD2AA2BD5AB2}" type="pres">
      <dgm:prSet presAssocID="{F70F5E13-81A3-AE42-8371-841B286E095C}" presName="parentShp" presStyleLbl="node1" presStyleIdx="0" presStyleCnt="1" custScaleX="38746" custScaleY="58641" custLinFactNeighborX="-2612" custLinFactNeighborY="-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4F0EB-9FA4-4FEB-B8C4-6766124C7437}" type="pres">
      <dgm:prSet presAssocID="{F70F5E13-81A3-AE42-8371-841B286E095C}" presName="childShp" presStyleLbl="bgAccFollowNode1" presStyleIdx="0" presStyleCnt="1" custScaleX="125735" custScaleY="100000" custLinFactNeighborY="1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C2B96C-1BF5-4432-8C87-AB4C3E7FE32C}" srcId="{F70F5E13-81A3-AE42-8371-841B286E095C}" destId="{91A7D30B-2564-4252-8E72-9440D9CD036F}" srcOrd="4" destOrd="0" parTransId="{AE8643A9-5F12-493B-8D13-1380426EAC8F}" sibTransId="{6A37540E-403B-4306-9B56-8ED37823D0E7}"/>
    <dgm:cxn modelId="{F74EE7F2-734C-4441-93F7-0710246D7018}" type="presOf" srcId="{614B7B05-40F3-4E41-9663-CFDE4CB558F4}" destId="{5E147802-FB27-4C5B-9315-6AFF89454C1A}" srcOrd="0" destOrd="0" presId="urn:microsoft.com/office/officeart/2005/8/layout/vList6"/>
    <dgm:cxn modelId="{C97609D6-A4D1-48C7-A816-C0862573D20F}" type="presOf" srcId="{D55E4745-9698-4365-9E7F-B30835CAEE8A}" destId="{EB94F0EB-9FA4-4FEB-B8C4-6766124C7437}" srcOrd="0" destOrd="5" presId="urn:microsoft.com/office/officeart/2005/8/layout/vList6"/>
    <dgm:cxn modelId="{858ED58E-A829-0B47-9C1F-B363A37CAEDC}" srcId="{F70F5E13-81A3-AE42-8371-841B286E095C}" destId="{4EF95F14-7325-8142-950A-4DDC3B99B0C3}" srcOrd="1" destOrd="0" parTransId="{40087EBE-BD5D-7F4B-9D80-97AF7927B940}" sibTransId="{DF9E6B69-A803-5146-9897-1C4659BC0930}"/>
    <dgm:cxn modelId="{C4A2CEEE-6744-4B33-B91A-ABBEBDD5A082}" srcId="{F70F5E13-81A3-AE42-8371-841B286E095C}" destId="{73E67516-4BAA-4EE3-BE96-05D87D3F23C0}" srcOrd="3" destOrd="0" parTransId="{B4B874F5-6ABE-46B2-8206-7A3FDAC1A2BC}" sibTransId="{F5EA9F40-E281-45BB-8C44-32B008C292B7}"/>
    <dgm:cxn modelId="{F0FF4FA1-A694-417F-A767-8627E88BC9E1}" type="presOf" srcId="{C8556EC8-D370-433A-89FE-CD6A4B023622}" destId="{EB94F0EB-9FA4-4FEB-B8C4-6766124C7437}" srcOrd="0" destOrd="2" presId="urn:microsoft.com/office/officeart/2005/8/layout/vList6"/>
    <dgm:cxn modelId="{A49B6728-ACC5-417F-B3CC-555E6CC88A86}" type="presOf" srcId="{8CA932B3-DADA-4356-840E-86B5AA4DAE38}" destId="{EB94F0EB-9FA4-4FEB-B8C4-6766124C7437}" srcOrd="0" destOrd="6" presId="urn:microsoft.com/office/officeart/2005/8/layout/vList6"/>
    <dgm:cxn modelId="{222600A3-A474-4F43-AD1A-B5A798BE0764}" type="presOf" srcId="{F70F5E13-81A3-AE42-8371-841B286E095C}" destId="{8750959C-E1A2-4530-9C0D-AD2AA2BD5AB2}" srcOrd="0" destOrd="0" presId="urn:microsoft.com/office/officeart/2005/8/layout/vList6"/>
    <dgm:cxn modelId="{65EC2685-CB6B-4C96-B908-32C6E6AF9419}" type="presOf" srcId="{73E67516-4BAA-4EE3-BE96-05D87D3F23C0}" destId="{EB94F0EB-9FA4-4FEB-B8C4-6766124C7437}" srcOrd="0" destOrd="3" presId="urn:microsoft.com/office/officeart/2005/8/layout/vList6"/>
    <dgm:cxn modelId="{677AF6BD-574D-46B6-AB1C-6C3F88D8E124}" srcId="{F70F5E13-81A3-AE42-8371-841B286E095C}" destId="{F5B9A469-508E-469F-A12C-7F98B8097B4D}" srcOrd="0" destOrd="0" parTransId="{DEAE4ABB-88B3-48AE-95F5-7B62A3801E32}" sibTransId="{F13597C1-3F9C-43E0-B219-E0B3334B384D}"/>
    <dgm:cxn modelId="{92FB3D1B-0EE4-4BBB-B014-041603878A89}" type="presOf" srcId="{91A7D30B-2564-4252-8E72-9440D9CD036F}" destId="{EB94F0EB-9FA4-4FEB-B8C4-6766124C7437}" srcOrd="0" destOrd="4" presId="urn:microsoft.com/office/officeart/2005/8/layout/vList6"/>
    <dgm:cxn modelId="{99B7004A-3CDC-4216-AD62-8EA720CFF48C}" type="presOf" srcId="{4EF95F14-7325-8142-950A-4DDC3B99B0C3}" destId="{EB94F0EB-9FA4-4FEB-B8C4-6766124C7437}" srcOrd="0" destOrd="1" presId="urn:microsoft.com/office/officeart/2005/8/layout/vList6"/>
    <dgm:cxn modelId="{B845A74A-F428-4EFE-9BAF-102BF5AE8E85}" srcId="{F70F5E13-81A3-AE42-8371-841B286E095C}" destId="{C8556EC8-D370-433A-89FE-CD6A4B023622}" srcOrd="2" destOrd="0" parTransId="{97815BB3-3DEC-48DA-9A3F-90ECFCA89D88}" sibTransId="{9678980E-C46F-4076-8853-EF3D937DCFC9}"/>
    <dgm:cxn modelId="{7BD229F0-43E1-4E1A-9B23-F8945DA9E544}" srcId="{F70F5E13-81A3-AE42-8371-841B286E095C}" destId="{8CA932B3-DADA-4356-840E-86B5AA4DAE38}" srcOrd="6" destOrd="0" parTransId="{E5FC3774-F4BB-44E5-BF2B-ED3F2457A94F}" sibTransId="{BE68305D-C4F7-4E72-BB34-F72D9C651E32}"/>
    <dgm:cxn modelId="{CD655E00-83A2-41B0-9562-F2AABF53C868}" type="presOf" srcId="{F5B9A469-508E-469F-A12C-7F98B8097B4D}" destId="{EB94F0EB-9FA4-4FEB-B8C4-6766124C7437}" srcOrd="0" destOrd="0" presId="urn:microsoft.com/office/officeart/2005/8/layout/vList6"/>
    <dgm:cxn modelId="{1C6A85B9-FE91-374A-908E-DBB3B939C09E}" srcId="{614B7B05-40F3-4E41-9663-CFDE4CB558F4}" destId="{F70F5E13-81A3-AE42-8371-841B286E095C}" srcOrd="0" destOrd="0" parTransId="{248E4478-07E9-8F43-ADC6-E8ED8D8811BC}" sibTransId="{CF449E44-F7B7-A54C-AE48-A195BAC014C6}"/>
    <dgm:cxn modelId="{BEA1D264-E8F6-4581-BA26-312F882D9151}" type="presOf" srcId="{ABD98ACF-7CBF-40E1-BE6A-1002A82E29D1}" destId="{EB94F0EB-9FA4-4FEB-B8C4-6766124C7437}" srcOrd="0" destOrd="7" presId="urn:microsoft.com/office/officeart/2005/8/layout/vList6"/>
    <dgm:cxn modelId="{735228DC-28C2-4C87-8A8F-F624BD524FD7}" srcId="{F70F5E13-81A3-AE42-8371-841B286E095C}" destId="{D55E4745-9698-4365-9E7F-B30835CAEE8A}" srcOrd="5" destOrd="0" parTransId="{8BFB0C73-C91E-4B0B-8B1A-64C418EC84A5}" sibTransId="{4E044694-D4F0-4E69-84BA-6D9BB739433D}"/>
    <dgm:cxn modelId="{6393A63F-19F7-4842-9920-E903CA9F4DD0}" srcId="{F70F5E13-81A3-AE42-8371-841B286E095C}" destId="{ABD98ACF-7CBF-40E1-BE6A-1002A82E29D1}" srcOrd="7" destOrd="0" parTransId="{0747A9F5-F526-456B-ABF7-F34253C24B37}" sibTransId="{BAE76E8A-DF5B-4EA6-B159-D5818553E553}"/>
    <dgm:cxn modelId="{6E75AB25-C8C5-4413-B6E8-76836F556E44}" type="presParOf" srcId="{5E147802-FB27-4C5B-9315-6AFF89454C1A}" destId="{2AE50328-090D-4A73-B686-FAA828066861}" srcOrd="0" destOrd="0" presId="urn:microsoft.com/office/officeart/2005/8/layout/vList6"/>
    <dgm:cxn modelId="{2DEA0AD9-315D-4E8F-9029-86B07B0AC71A}" type="presParOf" srcId="{2AE50328-090D-4A73-B686-FAA828066861}" destId="{8750959C-E1A2-4530-9C0D-AD2AA2BD5AB2}" srcOrd="0" destOrd="0" presId="urn:microsoft.com/office/officeart/2005/8/layout/vList6"/>
    <dgm:cxn modelId="{58912E82-E8B1-4EFC-8DFD-8DD6CDD7DFB2}" type="presParOf" srcId="{2AE50328-090D-4A73-B686-FAA828066861}" destId="{EB94F0EB-9FA4-4FEB-B8C4-6766124C743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4B7B05-40F3-4E41-9663-CFDE4CB558F4}" type="doc">
      <dgm:prSet loTypeId="urn:microsoft.com/office/officeart/2005/8/layout/venn3" loCatId="relationship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8556EC8-D370-433A-89FE-CD6A4B023622}">
      <dgm:prSet phldrT="[Текст]" custT="1"/>
      <dgm:spPr/>
      <dgm:t>
        <a:bodyPr/>
        <a:lstStyle/>
        <a:p>
          <a:pPr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/>
            <a:t>ОПРОСНИК 3</a:t>
          </a:r>
        </a:p>
        <a:p>
          <a:pPr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 smtClean="0"/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- </a:t>
          </a:r>
          <a:r>
            <a:rPr lang="ru-RU" sz="1400" b="1" dirty="0" err="1" smtClean="0"/>
            <a:t>Matrёshka</a:t>
          </a:r>
          <a:r>
            <a:rPr lang="ru-RU" sz="1400" b="1" dirty="0" smtClean="0"/>
            <a:t> </a:t>
          </a:r>
          <a:r>
            <a:rPr lang="ru-RU" sz="1400" b="1" dirty="0" err="1" smtClean="0"/>
            <a:t>Plaza</a:t>
          </a:r>
          <a:r>
            <a:rPr lang="ru-RU" sz="1400" b="1" dirty="0" smtClean="0"/>
            <a:t> </a:t>
          </a:r>
          <a:r>
            <a:rPr lang="ru-RU" sz="1400" dirty="0" smtClean="0"/>
            <a:t>- манипуляция и частичное замалчивание </a:t>
          </a:r>
        </a:p>
        <a:p>
          <a:pPr marL="0" marR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-</a:t>
          </a:r>
          <a:r>
            <a:rPr lang="ru-RU" sz="1400" b="1" dirty="0" smtClean="0"/>
            <a:t>Тойота</a:t>
          </a:r>
          <a:r>
            <a:rPr lang="ru-RU" sz="1400" dirty="0" smtClean="0"/>
            <a:t> -отрытая коммуникация</a:t>
          </a:r>
        </a:p>
        <a:p>
          <a:pPr marL="0" marR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 - </a:t>
          </a:r>
          <a:r>
            <a:rPr lang="ru-RU" sz="1400" b="1" dirty="0" smtClean="0"/>
            <a:t>Пепси кола </a:t>
          </a:r>
          <a:r>
            <a:rPr lang="ru-RU" sz="1400" dirty="0" smtClean="0"/>
            <a:t>- замалчивание и сокрытие информации</a:t>
          </a:r>
        </a:p>
      </dgm:t>
    </dgm:pt>
    <dgm:pt modelId="{97815BB3-3DEC-48DA-9A3F-90ECFCA89D88}" type="parTrans" cxnId="{B845A74A-F428-4EFE-9BAF-102BF5AE8E85}">
      <dgm:prSet/>
      <dgm:spPr/>
      <dgm:t>
        <a:bodyPr/>
        <a:lstStyle/>
        <a:p>
          <a:endParaRPr lang="ru-RU"/>
        </a:p>
      </dgm:t>
    </dgm:pt>
    <dgm:pt modelId="{9678980E-C46F-4076-8853-EF3D937DCFC9}" type="sibTrans" cxnId="{B845A74A-F428-4EFE-9BAF-102BF5AE8E85}">
      <dgm:prSet/>
      <dgm:spPr/>
      <dgm:t>
        <a:bodyPr/>
        <a:lstStyle/>
        <a:p>
          <a:endParaRPr lang="ru-RU"/>
        </a:p>
      </dgm:t>
    </dgm:pt>
    <dgm:pt modelId="{2EB05981-9C8D-438C-B244-688C9C70C47A}">
      <dgm:prSet phldrT="[Текст]" custT="1"/>
      <dgm:spPr/>
      <dgm:t>
        <a:bodyPr/>
        <a:lstStyle/>
        <a:p>
          <a:pPr algn="ctr"/>
          <a:r>
            <a:rPr lang="ru-RU" sz="1400" b="1" dirty="0" smtClean="0"/>
            <a:t>ОПРОСНИК 1</a:t>
          </a:r>
        </a:p>
        <a:p>
          <a:pPr algn="ctr"/>
          <a:endParaRPr lang="ru-RU" sz="1400" b="1" dirty="0" smtClean="0"/>
        </a:p>
        <a:p>
          <a:pPr algn="l"/>
          <a:r>
            <a:rPr lang="ru-RU" sz="1400" dirty="0" smtClean="0"/>
            <a:t> - </a:t>
          </a:r>
          <a:r>
            <a:rPr lang="ru-RU" sz="1400" b="1" dirty="0" err="1" smtClean="0"/>
            <a:t>Matrёshka</a:t>
          </a:r>
          <a:r>
            <a:rPr lang="ru-RU" sz="1400" b="1" dirty="0" smtClean="0"/>
            <a:t> </a:t>
          </a:r>
          <a:r>
            <a:rPr lang="ru-RU" sz="1400" b="1" dirty="0" err="1" smtClean="0"/>
            <a:t>Plaza</a:t>
          </a:r>
          <a:r>
            <a:rPr lang="ru-RU" sz="1400" b="1" dirty="0" smtClean="0"/>
            <a:t> </a:t>
          </a:r>
          <a:r>
            <a:rPr lang="ru-RU" sz="1400" dirty="0" smtClean="0"/>
            <a:t>- замалчивание и сокрытие информации</a:t>
          </a:r>
        </a:p>
        <a:p>
          <a:pPr algn="l"/>
          <a:r>
            <a:rPr lang="ru-RU" sz="1400" dirty="0" smtClean="0"/>
            <a:t>-</a:t>
          </a:r>
          <a:r>
            <a:rPr lang="ru-RU" sz="1400" b="1" dirty="0" smtClean="0"/>
            <a:t>Тойота</a:t>
          </a:r>
          <a:r>
            <a:rPr lang="ru-RU" sz="1400" dirty="0" smtClean="0"/>
            <a:t> - манипуляция и частичное замалчивание </a:t>
          </a:r>
        </a:p>
        <a:p>
          <a:pPr algn="l"/>
          <a:r>
            <a:rPr lang="ru-RU" sz="1400" dirty="0" smtClean="0"/>
            <a:t>- </a:t>
          </a:r>
          <a:r>
            <a:rPr lang="ru-RU" sz="1400" b="1" dirty="0" smtClean="0"/>
            <a:t>Пепси кола </a:t>
          </a:r>
          <a:r>
            <a:rPr lang="ru-RU" sz="1400" dirty="0" smtClean="0"/>
            <a:t>- отрытая коммуникация</a:t>
          </a:r>
          <a:endParaRPr lang="ru-RU" sz="1400" dirty="0"/>
        </a:p>
      </dgm:t>
    </dgm:pt>
    <dgm:pt modelId="{55E13CF8-61C4-41CF-BEEF-5AF3FDB9B7DC}" type="parTrans" cxnId="{75132A22-0F2E-4319-85A9-5DFCFE6FA75D}">
      <dgm:prSet/>
      <dgm:spPr/>
      <dgm:t>
        <a:bodyPr/>
        <a:lstStyle/>
        <a:p>
          <a:endParaRPr lang="ru-RU"/>
        </a:p>
      </dgm:t>
    </dgm:pt>
    <dgm:pt modelId="{78A0AAFC-C624-4C6D-9EC0-DEA008EEBDA0}" type="sibTrans" cxnId="{75132A22-0F2E-4319-85A9-5DFCFE6FA75D}">
      <dgm:prSet/>
      <dgm:spPr/>
      <dgm:t>
        <a:bodyPr/>
        <a:lstStyle/>
        <a:p>
          <a:endParaRPr lang="ru-RU"/>
        </a:p>
      </dgm:t>
    </dgm:pt>
    <dgm:pt modelId="{11D84EF4-4127-4201-88FE-0C66717BD454}">
      <dgm:prSet phldrT="[Текст]" custT="1"/>
      <dgm:spPr/>
      <dgm:t>
        <a:bodyPr/>
        <a:lstStyle/>
        <a:p>
          <a:pPr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/>
            <a:t>ОПРОСНИК 2</a:t>
          </a:r>
        </a:p>
        <a:p>
          <a:pPr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 smtClean="0"/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- </a:t>
          </a:r>
          <a:r>
            <a:rPr lang="ru-RU" sz="1400" b="1" dirty="0" err="1" smtClean="0"/>
            <a:t>Matrёshka</a:t>
          </a:r>
          <a:r>
            <a:rPr lang="ru-RU" sz="1400" b="1" dirty="0" smtClean="0"/>
            <a:t> </a:t>
          </a:r>
          <a:r>
            <a:rPr lang="ru-RU" sz="1400" b="1" dirty="0" err="1" smtClean="0"/>
            <a:t>Plaza</a:t>
          </a:r>
          <a:r>
            <a:rPr lang="ru-RU" sz="1400" b="1" dirty="0" smtClean="0"/>
            <a:t>  -</a:t>
          </a:r>
          <a:r>
            <a:rPr lang="ru-RU" sz="1400" dirty="0" smtClean="0"/>
            <a:t>отрытая коммуникация                            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dirty="0" smtClean="0"/>
        </a:p>
        <a:p>
          <a:pPr marL="0" marR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-</a:t>
          </a:r>
          <a:r>
            <a:rPr lang="ru-RU" sz="1400" b="1" dirty="0" smtClean="0"/>
            <a:t>Тойота</a:t>
          </a:r>
          <a:r>
            <a:rPr lang="ru-RU" sz="1400" dirty="0" smtClean="0"/>
            <a:t> -замалчивание и сокрытие информации</a:t>
          </a:r>
        </a:p>
        <a:p>
          <a:pPr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- </a:t>
          </a:r>
          <a:r>
            <a:rPr lang="ru-RU" sz="1400" b="1" dirty="0" smtClean="0"/>
            <a:t>Пепси кола </a:t>
          </a:r>
          <a:r>
            <a:rPr lang="ru-RU" sz="1400" dirty="0" smtClean="0"/>
            <a:t>-манипуляция и частичное замалчивание </a:t>
          </a:r>
          <a:endParaRPr lang="ru-RU" sz="1400" dirty="0"/>
        </a:p>
      </dgm:t>
    </dgm:pt>
    <dgm:pt modelId="{9733613B-7BB9-4276-91C6-464266C078EF}" type="parTrans" cxnId="{D12112B7-DAA4-4A14-9303-CDB18B003650}">
      <dgm:prSet/>
      <dgm:spPr/>
      <dgm:t>
        <a:bodyPr/>
        <a:lstStyle/>
        <a:p>
          <a:endParaRPr lang="ru-RU"/>
        </a:p>
      </dgm:t>
    </dgm:pt>
    <dgm:pt modelId="{984CAE41-F965-44A1-8064-A825D7894786}" type="sibTrans" cxnId="{D12112B7-DAA4-4A14-9303-CDB18B003650}">
      <dgm:prSet/>
      <dgm:spPr/>
      <dgm:t>
        <a:bodyPr/>
        <a:lstStyle/>
        <a:p>
          <a:endParaRPr lang="ru-RU"/>
        </a:p>
      </dgm:t>
    </dgm:pt>
    <dgm:pt modelId="{2A479C5F-4795-493B-9955-33A114383097}" type="pres">
      <dgm:prSet presAssocID="{614B7B05-40F3-4E41-9663-CFDE4CB558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4AEA07-B6AC-440A-98E1-5DB53AA0E0C9}" type="pres">
      <dgm:prSet presAssocID="{2EB05981-9C8D-438C-B244-688C9C70C47A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231D2-F5E1-4521-B66E-340BBC7786A9}" type="pres">
      <dgm:prSet presAssocID="{78A0AAFC-C624-4C6D-9EC0-DEA008EEBDA0}" presName="space" presStyleCnt="0"/>
      <dgm:spPr/>
      <dgm:t>
        <a:bodyPr/>
        <a:lstStyle/>
        <a:p>
          <a:endParaRPr lang="ru-RU"/>
        </a:p>
      </dgm:t>
    </dgm:pt>
    <dgm:pt modelId="{EB25ED9C-5CBE-4802-A100-8743C39C3B62}" type="pres">
      <dgm:prSet presAssocID="{11D84EF4-4127-4201-88FE-0C66717BD454}" presName="Name5" presStyleLbl="vennNode1" presStyleIdx="1" presStyleCnt="3" custLinFactNeighborX="-3943" custLinFactNeighborY="-10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35BCB-7EC6-418D-915C-EC4C50D67BEB}" type="pres">
      <dgm:prSet presAssocID="{984CAE41-F965-44A1-8064-A825D7894786}" presName="space" presStyleCnt="0"/>
      <dgm:spPr/>
      <dgm:t>
        <a:bodyPr/>
        <a:lstStyle/>
        <a:p>
          <a:endParaRPr lang="ru-RU"/>
        </a:p>
      </dgm:t>
    </dgm:pt>
    <dgm:pt modelId="{705F1855-66D8-4186-B906-F086DA30AE44}" type="pres">
      <dgm:prSet presAssocID="{C8556EC8-D370-433A-89FE-CD6A4B023622}" presName="Name5" presStyleLbl="vennNode1" presStyleIdx="2" presStyleCnt="3" custLinFactNeighborX="1725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132A22-0F2E-4319-85A9-5DFCFE6FA75D}" srcId="{614B7B05-40F3-4E41-9663-CFDE4CB558F4}" destId="{2EB05981-9C8D-438C-B244-688C9C70C47A}" srcOrd="0" destOrd="0" parTransId="{55E13CF8-61C4-41CF-BEEF-5AF3FDB9B7DC}" sibTransId="{78A0AAFC-C624-4C6D-9EC0-DEA008EEBDA0}"/>
    <dgm:cxn modelId="{B845A74A-F428-4EFE-9BAF-102BF5AE8E85}" srcId="{614B7B05-40F3-4E41-9663-CFDE4CB558F4}" destId="{C8556EC8-D370-433A-89FE-CD6A4B023622}" srcOrd="2" destOrd="0" parTransId="{97815BB3-3DEC-48DA-9A3F-90ECFCA89D88}" sibTransId="{9678980E-C46F-4076-8853-EF3D937DCFC9}"/>
    <dgm:cxn modelId="{826D062D-6659-4E70-8EF3-24605E1448AD}" type="presOf" srcId="{2EB05981-9C8D-438C-B244-688C9C70C47A}" destId="{C54AEA07-B6AC-440A-98E1-5DB53AA0E0C9}" srcOrd="0" destOrd="0" presId="urn:microsoft.com/office/officeart/2005/8/layout/venn3"/>
    <dgm:cxn modelId="{720B03BE-FD99-4084-878B-A38F02E4F899}" type="presOf" srcId="{614B7B05-40F3-4E41-9663-CFDE4CB558F4}" destId="{2A479C5F-4795-493B-9955-33A114383097}" srcOrd="0" destOrd="0" presId="urn:microsoft.com/office/officeart/2005/8/layout/venn3"/>
    <dgm:cxn modelId="{197F2FDC-1468-4D75-81EC-75FB2B34BAA3}" type="presOf" srcId="{C8556EC8-D370-433A-89FE-CD6A4B023622}" destId="{705F1855-66D8-4186-B906-F086DA30AE44}" srcOrd="0" destOrd="0" presId="urn:microsoft.com/office/officeart/2005/8/layout/venn3"/>
    <dgm:cxn modelId="{4624F19F-54CA-4E88-BD1A-0C54FAEC7477}" type="presOf" srcId="{11D84EF4-4127-4201-88FE-0C66717BD454}" destId="{EB25ED9C-5CBE-4802-A100-8743C39C3B62}" srcOrd="0" destOrd="0" presId="urn:microsoft.com/office/officeart/2005/8/layout/venn3"/>
    <dgm:cxn modelId="{D12112B7-DAA4-4A14-9303-CDB18B003650}" srcId="{614B7B05-40F3-4E41-9663-CFDE4CB558F4}" destId="{11D84EF4-4127-4201-88FE-0C66717BD454}" srcOrd="1" destOrd="0" parTransId="{9733613B-7BB9-4276-91C6-464266C078EF}" sibTransId="{984CAE41-F965-44A1-8064-A825D7894786}"/>
    <dgm:cxn modelId="{724E5080-C61B-4C21-8814-171BF9631CE1}" type="presParOf" srcId="{2A479C5F-4795-493B-9955-33A114383097}" destId="{C54AEA07-B6AC-440A-98E1-5DB53AA0E0C9}" srcOrd="0" destOrd="0" presId="urn:microsoft.com/office/officeart/2005/8/layout/venn3"/>
    <dgm:cxn modelId="{1A7C433C-77C9-49C1-828E-0E0373623F2C}" type="presParOf" srcId="{2A479C5F-4795-493B-9955-33A114383097}" destId="{718231D2-F5E1-4521-B66E-340BBC7786A9}" srcOrd="1" destOrd="0" presId="urn:microsoft.com/office/officeart/2005/8/layout/venn3"/>
    <dgm:cxn modelId="{FB7DEB3F-AC03-411D-B99D-1179871C779D}" type="presParOf" srcId="{2A479C5F-4795-493B-9955-33A114383097}" destId="{EB25ED9C-5CBE-4802-A100-8743C39C3B62}" srcOrd="2" destOrd="0" presId="urn:microsoft.com/office/officeart/2005/8/layout/venn3"/>
    <dgm:cxn modelId="{7FA03361-C672-4E8F-A555-26A31F4F416F}" type="presParOf" srcId="{2A479C5F-4795-493B-9955-33A114383097}" destId="{0C735BCB-7EC6-418D-915C-EC4C50D67BEB}" srcOrd="3" destOrd="0" presId="urn:microsoft.com/office/officeart/2005/8/layout/venn3"/>
    <dgm:cxn modelId="{0903EDEB-ABB8-4526-AB20-B16EA05EDCFC}" type="presParOf" srcId="{2A479C5F-4795-493B-9955-33A114383097}" destId="{705F1855-66D8-4186-B906-F086DA30AE44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043FCE-E3FC-4B4A-92A8-171DAA2D26C4}" type="doc">
      <dgm:prSet loTypeId="urn:microsoft.com/office/officeart/2008/layout/VerticalCurvedList" loCatId="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780D271-FAEE-1549-9126-59F271F0FAFE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65000"/>
                  <a:lumOff val="35000"/>
                </a:schemeClr>
              </a:solidFill>
            </a:rPr>
            <a:t>Стратегия открытого взаимодействия с клиентами и признания вины является наиболее эффективной стратегией преодоления кризиса имиджа организации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BA6FA9A5-1955-5F4F-856D-A331B2609C61}" type="parTrans" cxnId="{BE6D7A3E-446E-F942-BB7C-92F75277819F}">
      <dgm:prSet/>
      <dgm:spPr/>
      <dgm:t>
        <a:bodyPr/>
        <a:lstStyle/>
        <a:p>
          <a:endParaRPr lang="ru-RU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E521E42C-5BD3-6445-A0E8-960A6F66395C}" type="sibTrans" cxnId="{BE6D7A3E-446E-F942-BB7C-92F75277819F}">
      <dgm:prSet/>
      <dgm:spPr/>
      <dgm:t>
        <a:bodyPr/>
        <a:lstStyle/>
        <a:p>
          <a:endParaRPr lang="ru-RU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5C758C09-906F-0944-A809-BAAA35DA0485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65000"/>
                  <a:lumOff val="35000"/>
                </a:schemeClr>
              </a:solidFill>
            </a:rPr>
            <a:t>Стратегия замалчивания  и скрытия информации является наименее эффективной и разрушительной стратегией преодоления кризиса имиджа организации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929743E1-29A1-BE45-B348-32BACBA3D970}" type="parTrans" cxnId="{661BBD7A-6795-5341-A7CF-6E1909F6EBAB}">
      <dgm:prSet/>
      <dgm:spPr/>
      <dgm:t>
        <a:bodyPr/>
        <a:lstStyle/>
        <a:p>
          <a:endParaRPr lang="ru-RU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466E38B2-2ECC-744D-B126-69467D88EF91}" type="sibTrans" cxnId="{661BBD7A-6795-5341-A7CF-6E1909F6EBAB}">
      <dgm:prSet/>
      <dgm:spPr/>
      <dgm:t>
        <a:bodyPr/>
        <a:lstStyle/>
        <a:p>
          <a:endParaRPr lang="ru-RU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B93AD4CF-A2A4-924E-ACAA-9C793C4F044F}" type="pres">
      <dgm:prSet presAssocID="{C1043FCE-E3FC-4B4A-92A8-171DAA2D26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ABF8BE7-A60B-414E-AB2C-9FF265978853}" type="pres">
      <dgm:prSet presAssocID="{C1043FCE-E3FC-4B4A-92A8-171DAA2D26C4}" presName="Name1" presStyleCnt="0"/>
      <dgm:spPr/>
    </dgm:pt>
    <dgm:pt modelId="{02A699FD-278C-2547-BE49-3EF86B7C7CFC}" type="pres">
      <dgm:prSet presAssocID="{C1043FCE-E3FC-4B4A-92A8-171DAA2D26C4}" presName="cycle" presStyleCnt="0"/>
      <dgm:spPr/>
    </dgm:pt>
    <dgm:pt modelId="{D36315C0-3180-F545-A92A-A5A4A841B754}" type="pres">
      <dgm:prSet presAssocID="{C1043FCE-E3FC-4B4A-92A8-171DAA2D26C4}" presName="srcNode" presStyleLbl="node1" presStyleIdx="0" presStyleCnt="2"/>
      <dgm:spPr/>
    </dgm:pt>
    <dgm:pt modelId="{CD61C255-D2C4-B64A-9B84-4B262A91996E}" type="pres">
      <dgm:prSet presAssocID="{C1043FCE-E3FC-4B4A-92A8-171DAA2D26C4}" presName="conn" presStyleLbl="parChTrans1D2" presStyleIdx="0" presStyleCnt="1"/>
      <dgm:spPr/>
      <dgm:t>
        <a:bodyPr/>
        <a:lstStyle/>
        <a:p>
          <a:endParaRPr lang="ru-RU"/>
        </a:p>
      </dgm:t>
    </dgm:pt>
    <dgm:pt modelId="{50B04AAE-C748-F649-B99B-3BBAAEE50709}" type="pres">
      <dgm:prSet presAssocID="{C1043FCE-E3FC-4B4A-92A8-171DAA2D26C4}" presName="extraNode" presStyleLbl="node1" presStyleIdx="0" presStyleCnt="2"/>
      <dgm:spPr/>
    </dgm:pt>
    <dgm:pt modelId="{3CFD71ED-50BD-5E42-8C05-2E032D2C4452}" type="pres">
      <dgm:prSet presAssocID="{C1043FCE-E3FC-4B4A-92A8-171DAA2D26C4}" presName="dstNode" presStyleLbl="node1" presStyleIdx="0" presStyleCnt="2"/>
      <dgm:spPr/>
    </dgm:pt>
    <dgm:pt modelId="{7C94D63D-69DF-474F-B7FC-7E00F5075652}" type="pres">
      <dgm:prSet presAssocID="{A780D271-FAEE-1549-9126-59F271F0FAF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7EA36-7F40-0243-99D5-2B65FB7C5530}" type="pres">
      <dgm:prSet presAssocID="{A780D271-FAEE-1549-9126-59F271F0FAFE}" presName="accent_1" presStyleCnt="0"/>
      <dgm:spPr/>
    </dgm:pt>
    <dgm:pt modelId="{95C0E46B-DEB5-C848-889E-38EC0A248890}" type="pres">
      <dgm:prSet presAssocID="{A780D271-FAEE-1549-9126-59F271F0FAFE}" presName="accentRepeatNode" presStyleLbl="solidFgAcc1" presStyleIdx="0" presStyleCnt="2"/>
      <dgm:spPr/>
    </dgm:pt>
    <dgm:pt modelId="{38C44810-B993-A24B-BA86-4B3DA934043B}" type="pres">
      <dgm:prSet presAssocID="{5C758C09-906F-0944-A809-BAAA35DA0485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9127E-9521-1346-97A0-C838ADE4D643}" type="pres">
      <dgm:prSet presAssocID="{5C758C09-906F-0944-A809-BAAA35DA0485}" presName="accent_2" presStyleCnt="0"/>
      <dgm:spPr/>
    </dgm:pt>
    <dgm:pt modelId="{747FBB14-B38D-1E4A-B811-53BA729D0006}" type="pres">
      <dgm:prSet presAssocID="{5C758C09-906F-0944-A809-BAAA35DA0485}" presName="accentRepeatNode" presStyleLbl="solidFgAcc1" presStyleIdx="1" presStyleCnt="2"/>
      <dgm:spPr/>
    </dgm:pt>
  </dgm:ptLst>
  <dgm:cxnLst>
    <dgm:cxn modelId="{BE6D7A3E-446E-F942-BB7C-92F75277819F}" srcId="{C1043FCE-E3FC-4B4A-92A8-171DAA2D26C4}" destId="{A780D271-FAEE-1549-9126-59F271F0FAFE}" srcOrd="0" destOrd="0" parTransId="{BA6FA9A5-1955-5F4F-856D-A331B2609C61}" sibTransId="{E521E42C-5BD3-6445-A0E8-960A6F66395C}"/>
    <dgm:cxn modelId="{661BBD7A-6795-5341-A7CF-6E1909F6EBAB}" srcId="{C1043FCE-E3FC-4B4A-92A8-171DAA2D26C4}" destId="{5C758C09-906F-0944-A809-BAAA35DA0485}" srcOrd="1" destOrd="0" parTransId="{929743E1-29A1-BE45-B348-32BACBA3D970}" sibTransId="{466E38B2-2ECC-744D-B126-69467D88EF91}"/>
    <dgm:cxn modelId="{2F22A783-2EC1-F94B-A9EB-697436AE8ED7}" type="presOf" srcId="{C1043FCE-E3FC-4B4A-92A8-171DAA2D26C4}" destId="{B93AD4CF-A2A4-924E-ACAA-9C793C4F044F}" srcOrd="0" destOrd="0" presId="urn:microsoft.com/office/officeart/2008/layout/VerticalCurvedList"/>
    <dgm:cxn modelId="{371143F5-76E5-D34F-A86D-F9A51C032920}" type="presOf" srcId="{E521E42C-5BD3-6445-A0E8-960A6F66395C}" destId="{CD61C255-D2C4-B64A-9B84-4B262A91996E}" srcOrd="0" destOrd="0" presId="urn:microsoft.com/office/officeart/2008/layout/VerticalCurvedList"/>
    <dgm:cxn modelId="{8D851B61-CCE2-4445-8688-7C2A8073FF0C}" type="presOf" srcId="{5C758C09-906F-0944-A809-BAAA35DA0485}" destId="{38C44810-B993-A24B-BA86-4B3DA934043B}" srcOrd="0" destOrd="0" presId="urn:microsoft.com/office/officeart/2008/layout/VerticalCurvedList"/>
    <dgm:cxn modelId="{831D6485-6F4E-DC43-9A83-7D088CC70719}" type="presOf" srcId="{A780D271-FAEE-1549-9126-59F271F0FAFE}" destId="{7C94D63D-69DF-474F-B7FC-7E00F5075652}" srcOrd="0" destOrd="0" presId="urn:microsoft.com/office/officeart/2008/layout/VerticalCurvedList"/>
    <dgm:cxn modelId="{1E10E1DC-4C32-324D-A861-4C227F8250A5}" type="presParOf" srcId="{B93AD4CF-A2A4-924E-ACAA-9C793C4F044F}" destId="{DABF8BE7-A60B-414E-AB2C-9FF265978853}" srcOrd="0" destOrd="0" presId="urn:microsoft.com/office/officeart/2008/layout/VerticalCurvedList"/>
    <dgm:cxn modelId="{471A9C1B-4B37-6A47-BCBD-C6624F59E29C}" type="presParOf" srcId="{DABF8BE7-A60B-414E-AB2C-9FF265978853}" destId="{02A699FD-278C-2547-BE49-3EF86B7C7CFC}" srcOrd="0" destOrd="0" presId="urn:microsoft.com/office/officeart/2008/layout/VerticalCurvedList"/>
    <dgm:cxn modelId="{2AF68456-A2D6-DD42-AAB9-1A5618014280}" type="presParOf" srcId="{02A699FD-278C-2547-BE49-3EF86B7C7CFC}" destId="{D36315C0-3180-F545-A92A-A5A4A841B754}" srcOrd="0" destOrd="0" presId="urn:microsoft.com/office/officeart/2008/layout/VerticalCurvedList"/>
    <dgm:cxn modelId="{37E7D9CC-9C90-8E4E-AED0-7B83B06D0DFD}" type="presParOf" srcId="{02A699FD-278C-2547-BE49-3EF86B7C7CFC}" destId="{CD61C255-D2C4-B64A-9B84-4B262A91996E}" srcOrd="1" destOrd="0" presId="urn:microsoft.com/office/officeart/2008/layout/VerticalCurvedList"/>
    <dgm:cxn modelId="{5B6031D0-C907-274A-AAC7-B29BF45995CF}" type="presParOf" srcId="{02A699FD-278C-2547-BE49-3EF86B7C7CFC}" destId="{50B04AAE-C748-F649-B99B-3BBAAEE50709}" srcOrd="2" destOrd="0" presId="urn:microsoft.com/office/officeart/2008/layout/VerticalCurvedList"/>
    <dgm:cxn modelId="{5BE2C9CA-4744-F346-8AA2-5C8A47B04E54}" type="presParOf" srcId="{02A699FD-278C-2547-BE49-3EF86B7C7CFC}" destId="{3CFD71ED-50BD-5E42-8C05-2E032D2C4452}" srcOrd="3" destOrd="0" presId="urn:microsoft.com/office/officeart/2008/layout/VerticalCurvedList"/>
    <dgm:cxn modelId="{099852B0-BBB9-3745-A594-D7B00F50C77A}" type="presParOf" srcId="{DABF8BE7-A60B-414E-AB2C-9FF265978853}" destId="{7C94D63D-69DF-474F-B7FC-7E00F5075652}" srcOrd="1" destOrd="0" presId="urn:microsoft.com/office/officeart/2008/layout/VerticalCurvedList"/>
    <dgm:cxn modelId="{40CCE185-0A0A-9A4F-963B-4D4FE5E92ECB}" type="presParOf" srcId="{DABF8BE7-A60B-414E-AB2C-9FF265978853}" destId="{9047EA36-7F40-0243-99D5-2B65FB7C5530}" srcOrd="2" destOrd="0" presId="urn:microsoft.com/office/officeart/2008/layout/VerticalCurvedList"/>
    <dgm:cxn modelId="{6C0969DE-9625-DB48-A098-3566D9C9A7BA}" type="presParOf" srcId="{9047EA36-7F40-0243-99D5-2B65FB7C5530}" destId="{95C0E46B-DEB5-C848-889E-38EC0A248890}" srcOrd="0" destOrd="0" presId="urn:microsoft.com/office/officeart/2008/layout/VerticalCurvedList"/>
    <dgm:cxn modelId="{D6EAEEE5-60EF-0348-ABE5-D8A643808A94}" type="presParOf" srcId="{DABF8BE7-A60B-414E-AB2C-9FF265978853}" destId="{38C44810-B993-A24B-BA86-4B3DA934043B}" srcOrd="3" destOrd="0" presId="urn:microsoft.com/office/officeart/2008/layout/VerticalCurvedList"/>
    <dgm:cxn modelId="{0F9010CE-3987-4B42-B126-0588F4C2B959}" type="presParOf" srcId="{DABF8BE7-A60B-414E-AB2C-9FF265978853}" destId="{D839127E-9521-1346-97A0-C838ADE4D643}" srcOrd="4" destOrd="0" presId="urn:microsoft.com/office/officeart/2008/layout/VerticalCurvedList"/>
    <dgm:cxn modelId="{ACACC1A7-F133-D541-A22A-00FB1A7EFFAE}" type="presParOf" srcId="{D839127E-9521-1346-97A0-C838ADE4D643}" destId="{747FBB14-B38D-1E4A-B811-53BA729D000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620737-E66D-9D4A-B7D1-52D20953CD75}" type="doc">
      <dgm:prSet loTypeId="urn:microsoft.com/office/officeart/2005/8/layout/funnel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7F2B961-396F-C34A-8679-B4E99B5EDDF6}">
      <dgm:prSet phldrT="[Текст]"/>
      <dgm:spPr/>
      <dgm:t>
        <a:bodyPr/>
        <a:lstStyle/>
        <a:p>
          <a:r>
            <a:rPr lang="ru-RU" dirty="0" smtClean="0"/>
            <a:t>Анализ литературы</a:t>
          </a:r>
          <a:endParaRPr lang="ru-RU" dirty="0"/>
        </a:p>
      </dgm:t>
    </dgm:pt>
    <dgm:pt modelId="{1188869A-FF4C-F04C-AD5B-2C861A50BD8D}" type="parTrans" cxnId="{DA2308C5-9CC4-9642-B5DA-0FB32623DC29}">
      <dgm:prSet/>
      <dgm:spPr/>
      <dgm:t>
        <a:bodyPr/>
        <a:lstStyle/>
        <a:p>
          <a:endParaRPr lang="ru-RU"/>
        </a:p>
      </dgm:t>
    </dgm:pt>
    <dgm:pt modelId="{B7FAA4AF-CD4A-494D-8E60-F331A7C93ADB}" type="sibTrans" cxnId="{DA2308C5-9CC4-9642-B5DA-0FB32623DC29}">
      <dgm:prSet/>
      <dgm:spPr/>
      <dgm:t>
        <a:bodyPr/>
        <a:lstStyle/>
        <a:p>
          <a:endParaRPr lang="ru-RU"/>
        </a:p>
      </dgm:t>
    </dgm:pt>
    <dgm:pt modelId="{9428F35E-F792-B843-9C0A-6075ECD5CE54}">
      <dgm:prSet phldrT="[Текст]"/>
      <dgm:spPr/>
      <dgm:t>
        <a:bodyPr/>
        <a:lstStyle/>
        <a:p>
          <a:r>
            <a:rPr lang="ru-RU" dirty="0" smtClean="0"/>
            <a:t>Анализ реакции  респондентов на компании</a:t>
          </a:r>
          <a:endParaRPr lang="ru-RU" dirty="0"/>
        </a:p>
      </dgm:t>
    </dgm:pt>
    <dgm:pt modelId="{48D19A7A-A6AC-F349-AD13-18FF265C3343}" type="parTrans" cxnId="{E84A129D-013C-E746-96C5-5326722E8C6E}">
      <dgm:prSet/>
      <dgm:spPr/>
      <dgm:t>
        <a:bodyPr/>
        <a:lstStyle/>
        <a:p>
          <a:endParaRPr lang="ru-RU"/>
        </a:p>
      </dgm:t>
    </dgm:pt>
    <dgm:pt modelId="{06456A59-052C-AD47-988C-082D4D5FDDE8}" type="sibTrans" cxnId="{E84A129D-013C-E746-96C5-5326722E8C6E}">
      <dgm:prSet/>
      <dgm:spPr/>
      <dgm:t>
        <a:bodyPr/>
        <a:lstStyle/>
        <a:p>
          <a:endParaRPr lang="ru-RU"/>
        </a:p>
      </dgm:t>
    </dgm:pt>
    <dgm:pt modelId="{C31F2B6F-B80A-6F4A-97CF-9EED5D77CF35}">
      <dgm:prSet phldrT="[Текст]"/>
      <dgm:spPr/>
      <dgm:t>
        <a:bodyPr/>
        <a:lstStyle/>
        <a:p>
          <a:r>
            <a:rPr lang="ru-RU" dirty="0" smtClean="0"/>
            <a:t>Анализ отзывов потребителей и клиентов компаний</a:t>
          </a:r>
          <a:endParaRPr lang="ru-RU" dirty="0"/>
        </a:p>
      </dgm:t>
    </dgm:pt>
    <dgm:pt modelId="{D412ADA8-82EF-914F-98D7-49C030CE3A98}" type="parTrans" cxnId="{36E9197F-A924-884C-8673-2FCBBB48F33E}">
      <dgm:prSet/>
      <dgm:spPr/>
      <dgm:t>
        <a:bodyPr/>
        <a:lstStyle/>
        <a:p>
          <a:endParaRPr lang="ru-RU"/>
        </a:p>
      </dgm:t>
    </dgm:pt>
    <dgm:pt modelId="{8EF24E00-063D-3B40-9B36-A9EA56F1EFCC}" type="sibTrans" cxnId="{36E9197F-A924-884C-8673-2FCBBB48F33E}">
      <dgm:prSet/>
      <dgm:spPr/>
      <dgm:t>
        <a:bodyPr/>
        <a:lstStyle/>
        <a:p>
          <a:endParaRPr lang="ru-RU"/>
        </a:p>
      </dgm:t>
    </dgm:pt>
    <dgm:pt modelId="{A187FFB3-40F5-6F4E-9DBB-245066E3EAE0}">
      <dgm:prSet phldrT="[Текст]"/>
      <dgm:spPr/>
      <dgm:t>
        <a:bodyPr/>
        <a:lstStyle/>
        <a:p>
          <a:r>
            <a:rPr lang="ru-RU" dirty="0" smtClean="0"/>
            <a:t>Рекомендации для топ-</a:t>
          </a:r>
          <a:r>
            <a:rPr lang="ru-RU" dirty="0" err="1" smtClean="0"/>
            <a:t>менежеров</a:t>
          </a:r>
          <a:r>
            <a:rPr lang="ru-RU" dirty="0" smtClean="0"/>
            <a:t> и директоров компаний </a:t>
          </a:r>
          <a:endParaRPr lang="ru-RU" dirty="0"/>
        </a:p>
      </dgm:t>
    </dgm:pt>
    <dgm:pt modelId="{316B4A9C-02B6-DE41-B3C7-331728026FB5}" type="parTrans" cxnId="{5FC9B754-2F3F-4D4B-91C4-E70627B0886B}">
      <dgm:prSet/>
      <dgm:spPr/>
      <dgm:t>
        <a:bodyPr/>
        <a:lstStyle/>
        <a:p>
          <a:endParaRPr lang="ru-RU"/>
        </a:p>
      </dgm:t>
    </dgm:pt>
    <dgm:pt modelId="{AC17A85B-29B6-B642-97C5-52B262228320}" type="sibTrans" cxnId="{5FC9B754-2F3F-4D4B-91C4-E70627B0886B}">
      <dgm:prSet/>
      <dgm:spPr/>
      <dgm:t>
        <a:bodyPr/>
        <a:lstStyle/>
        <a:p>
          <a:endParaRPr lang="ru-RU"/>
        </a:p>
      </dgm:t>
    </dgm:pt>
    <dgm:pt modelId="{BE44E630-2E4A-EC4D-89C1-222A0F9FBB4D}" type="pres">
      <dgm:prSet presAssocID="{99620737-E66D-9D4A-B7D1-52D20953CD7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9B602A-22EA-2444-B4DD-D3DC795AC405}" type="pres">
      <dgm:prSet presAssocID="{99620737-E66D-9D4A-B7D1-52D20953CD75}" presName="ellipse" presStyleLbl="trBgShp" presStyleIdx="0" presStyleCnt="1"/>
      <dgm:spPr/>
    </dgm:pt>
    <dgm:pt modelId="{12EF825E-48B3-B94C-9A72-2FB2B578F3DE}" type="pres">
      <dgm:prSet presAssocID="{99620737-E66D-9D4A-B7D1-52D20953CD75}" presName="arrow1" presStyleLbl="fgShp" presStyleIdx="0" presStyleCnt="1"/>
      <dgm:spPr/>
    </dgm:pt>
    <dgm:pt modelId="{4087B5CE-9E33-F14C-BE3A-B2CF75720297}" type="pres">
      <dgm:prSet presAssocID="{99620737-E66D-9D4A-B7D1-52D20953CD75}" presName="rectangle" presStyleLbl="revTx" presStyleIdx="0" presStyleCnt="1" custScaleX="204471" custLinFactNeighborX="929" custLinFactNeighborY="-13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2782C-06F9-6B46-8F06-67A4EE5961DD}" type="pres">
      <dgm:prSet presAssocID="{9428F35E-F792-B843-9C0A-6075ECD5CE5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1A6EE-C385-C944-813B-2B5B401231F3}" type="pres">
      <dgm:prSet presAssocID="{C31F2B6F-B80A-6F4A-97CF-9EED5D77CF35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60FFF-1087-8242-A0E6-9B6FC481C0A1}" type="pres">
      <dgm:prSet presAssocID="{A187FFB3-40F5-6F4E-9DBB-245066E3EAE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A7C43-A743-EF41-A159-FBF8B954600E}" type="pres">
      <dgm:prSet presAssocID="{99620737-E66D-9D4A-B7D1-52D20953CD75}" presName="funnel" presStyleLbl="trAlignAcc1" presStyleIdx="0" presStyleCnt="1"/>
      <dgm:spPr/>
    </dgm:pt>
  </dgm:ptLst>
  <dgm:cxnLst>
    <dgm:cxn modelId="{E84A129D-013C-E746-96C5-5326722E8C6E}" srcId="{99620737-E66D-9D4A-B7D1-52D20953CD75}" destId="{9428F35E-F792-B843-9C0A-6075ECD5CE54}" srcOrd="1" destOrd="0" parTransId="{48D19A7A-A6AC-F349-AD13-18FF265C3343}" sibTransId="{06456A59-052C-AD47-988C-082D4D5FDDE8}"/>
    <dgm:cxn modelId="{5FC9B754-2F3F-4D4B-91C4-E70627B0886B}" srcId="{99620737-E66D-9D4A-B7D1-52D20953CD75}" destId="{A187FFB3-40F5-6F4E-9DBB-245066E3EAE0}" srcOrd="3" destOrd="0" parTransId="{316B4A9C-02B6-DE41-B3C7-331728026FB5}" sibTransId="{AC17A85B-29B6-B642-97C5-52B262228320}"/>
    <dgm:cxn modelId="{73289D81-5EA5-C14B-8A97-FEC01C9A696A}" type="presOf" srcId="{27F2B961-396F-C34A-8679-B4E99B5EDDF6}" destId="{EC260FFF-1087-8242-A0E6-9B6FC481C0A1}" srcOrd="0" destOrd="0" presId="urn:microsoft.com/office/officeart/2005/8/layout/funnel1"/>
    <dgm:cxn modelId="{36E9197F-A924-884C-8673-2FCBBB48F33E}" srcId="{99620737-E66D-9D4A-B7D1-52D20953CD75}" destId="{C31F2B6F-B80A-6F4A-97CF-9EED5D77CF35}" srcOrd="2" destOrd="0" parTransId="{D412ADA8-82EF-914F-98D7-49C030CE3A98}" sibTransId="{8EF24E00-063D-3B40-9B36-A9EA56F1EFCC}"/>
    <dgm:cxn modelId="{CD615912-7A6B-454E-9FF5-29C8E1E8DB80}" type="presOf" srcId="{A187FFB3-40F5-6F4E-9DBB-245066E3EAE0}" destId="{4087B5CE-9E33-F14C-BE3A-B2CF75720297}" srcOrd="0" destOrd="0" presId="urn:microsoft.com/office/officeart/2005/8/layout/funnel1"/>
    <dgm:cxn modelId="{FF137F7D-CD04-CE4A-87A9-B3D42A6A5F4F}" type="presOf" srcId="{C31F2B6F-B80A-6F4A-97CF-9EED5D77CF35}" destId="{70E2782C-06F9-6B46-8F06-67A4EE5961DD}" srcOrd="0" destOrd="0" presId="urn:microsoft.com/office/officeart/2005/8/layout/funnel1"/>
    <dgm:cxn modelId="{61DC13BE-C261-CF4C-B277-426199244330}" type="presOf" srcId="{99620737-E66D-9D4A-B7D1-52D20953CD75}" destId="{BE44E630-2E4A-EC4D-89C1-222A0F9FBB4D}" srcOrd="0" destOrd="0" presId="urn:microsoft.com/office/officeart/2005/8/layout/funnel1"/>
    <dgm:cxn modelId="{DA2308C5-9CC4-9642-B5DA-0FB32623DC29}" srcId="{99620737-E66D-9D4A-B7D1-52D20953CD75}" destId="{27F2B961-396F-C34A-8679-B4E99B5EDDF6}" srcOrd="0" destOrd="0" parTransId="{1188869A-FF4C-F04C-AD5B-2C861A50BD8D}" sibTransId="{B7FAA4AF-CD4A-494D-8E60-F331A7C93ADB}"/>
    <dgm:cxn modelId="{78BC6A29-B716-774F-B8B4-C07923CFB352}" type="presOf" srcId="{9428F35E-F792-B843-9C0A-6075ECD5CE54}" destId="{4971A6EE-C385-C944-813B-2B5B401231F3}" srcOrd="0" destOrd="0" presId="urn:microsoft.com/office/officeart/2005/8/layout/funnel1"/>
    <dgm:cxn modelId="{491A7B9C-D8BA-284E-BD89-34D2630D4A80}" type="presParOf" srcId="{BE44E630-2E4A-EC4D-89C1-222A0F9FBB4D}" destId="{DD9B602A-22EA-2444-B4DD-D3DC795AC405}" srcOrd="0" destOrd="0" presId="urn:microsoft.com/office/officeart/2005/8/layout/funnel1"/>
    <dgm:cxn modelId="{105AA16A-0495-4B40-9BA9-6A14BA697E69}" type="presParOf" srcId="{BE44E630-2E4A-EC4D-89C1-222A0F9FBB4D}" destId="{12EF825E-48B3-B94C-9A72-2FB2B578F3DE}" srcOrd="1" destOrd="0" presId="urn:microsoft.com/office/officeart/2005/8/layout/funnel1"/>
    <dgm:cxn modelId="{0029D628-BE33-D644-9E15-13206510DB11}" type="presParOf" srcId="{BE44E630-2E4A-EC4D-89C1-222A0F9FBB4D}" destId="{4087B5CE-9E33-F14C-BE3A-B2CF75720297}" srcOrd="2" destOrd="0" presId="urn:microsoft.com/office/officeart/2005/8/layout/funnel1"/>
    <dgm:cxn modelId="{D94D86CF-93C9-6B4B-949A-39D7EC7A90D7}" type="presParOf" srcId="{BE44E630-2E4A-EC4D-89C1-222A0F9FBB4D}" destId="{70E2782C-06F9-6B46-8F06-67A4EE5961DD}" srcOrd="3" destOrd="0" presId="urn:microsoft.com/office/officeart/2005/8/layout/funnel1"/>
    <dgm:cxn modelId="{199308AB-CE7D-3642-82D3-E9FB9ED1079B}" type="presParOf" srcId="{BE44E630-2E4A-EC4D-89C1-222A0F9FBB4D}" destId="{4971A6EE-C385-C944-813B-2B5B401231F3}" srcOrd="4" destOrd="0" presId="urn:microsoft.com/office/officeart/2005/8/layout/funnel1"/>
    <dgm:cxn modelId="{B05DA616-4551-4B4A-AA87-C5AB93D3264F}" type="presParOf" srcId="{BE44E630-2E4A-EC4D-89C1-222A0F9FBB4D}" destId="{EC260FFF-1087-8242-A0E6-9B6FC481C0A1}" srcOrd="5" destOrd="0" presId="urn:microsoft.com/office/officeart/2005/8/layout/funnel1"/>
    <dgm:cxn modelId="{D5AE1B99-4DA3-9843-969E-0F0F138B785E}" type="presParOf" srcId="{BE44E630-2E4A-EC4D-89C1-222A0F9FBB4D}" destId="{FA4A7C43-A743-EF41-A159-FBF8B954600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D19DA-42F1-D347-83BE-26C55523695A}">
      <dsp:nvSpPr>
        <dsp:cNvPr id="0" name=""/>
        <dsp:cNvSpPr/>
      </dsp:nvSpPr>
      <dsp:spPr>
        <a:xfrm>
          <a:off x="3024961" y="0"/>
          <a:ext cx="2509218" cy="241486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9FCD3C-1A63-F044-998A-D213C76CEE9A}">
      <dsp:nvSpPr>
        <dsp:cNvPr id="0" name=""/>
        <dsp:cNvSpPr/>
      </dsp:nvSpPr>
      <dsp:spPr>
        <a:xfrm>
          <a:off x="4823629" y="2212477"/>
          <a:ext cx="1341690" cy="67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 </a:t>
          </a:r>
          <a:endParaRPr lang="ru-RU" sz="4400" kern="1200" dirty="0"/>
        </a:p>
      </dsp:txBody>
      <dsp:txXfrm>
        <a:off x="4823629" y="2212477"/>
        <a:ext cx="1341690" cy="670684"/>
      </dsp:txXfrm>
    </dsp:sp>
    <dsp:sp modelId="{56005C9D-0876-E546-8F47-06153F66CAB1}">
      <dsp:nvSpPr>
        <dsp:cNvPr id="0" name=""/>
        <dsp:cNvSpPr/>
      </dsp:nvSpPr>
      <dsp:spPr>
        <a:xfrm>
          <a:off x="2401703" y="1387519"/>
          <a:ext cx="2414498" cy="241486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E47C8F-6519-0B4D-8048-EE3D8B064FDE}">
      <dsp:nvSpPr>
        <dsp:cNvPr id="0" name=""/>
        <dsp:cNvSpPr/>
      </dsp:nvSpPr>
      <dsp:spPr>
        <a:xfrm>
          <a:off x="2935826" y="2151524"/>
          <a:ext cx="1341690" cy="67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Кризис</a:t>
          </a:r>
          <a:endParaRPr lang="ru-RU" sz="2000" kern="1200" dirty="0"/>
        </a:p>
      </dsp:txBody>
      <dsp:txXfrm>
        <a:off x="2935826" y="2151524"/>
        <a:ext cx="1341690" cy="670684"/>
      </dsp:txXfrm>
    </dsp:sp>
    <dsp:sp modelId="{F00482BC-A758-1D48-BAAC-58FA08960C1E}">
      <dsp:nvSpPr>
        <dsp:cNvPr id="0" name=""/>
        <dsp:cNvSpPr/>
      </dsp:nvSpPr>
      <dsp:spPr>
        <a:xfrm>
          <a:off x="3244170" y="2941079"/>
          <a:ext cx="2074427" cy="207525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AC9370-2413-B145-8C7B-E416C0849BB6}">
      <dsp:nvSpPr>
        <dsp:cNvPr id="0" name=""/>
        <dsp:cNvSpPr/>
      </dsp:nvSpPr>
      <dsp:spPr>
        <a:xfrm>
          <a:off x="6594193" y="2909518"/>
          <a:ext cx="1341690" cy="670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 dirty="0"/>
        </a:p>
      </dsp:txBody>
      <dsp:txXfrm>
        <a:off x="6594193" y="2909518"/>
        <a:ext cx="1341690" cy="670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A47AB-D295-F64A-8621-5308E72BE4A0}">
      <dsp:nvSpPr>
        <dsp:cNvPr id="0" name=""/>
        <dsp:cNvSpPr/>
      </dsp:nvSpPr>
      <dsp:spPr>
        <a:xfrm>
          <a:off x="3443064" y="2353113"/>
          <a:ext cx="2131793" cy="2131793"/>
        </a:xfrm>
        <a:prstGeom prst="ellipse">
          <a:avLst/>
        </a:prstGeom>
        <a:gradFill rotWithShape="0">
          <a:gsLst>
            <a:gs pos="0">
              <a:schemeClr val="accent4">
                <a:alpha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Стратегии преодоления кризиса 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3755258" y="2665307"/>
        <a:ext cx="1507405" cy="1507405"/>
      </dsp:txXfrm>
    </dsp:sp>
    <dsp:sp modelId="{8A0C1FFA-66DF-5041-A383-643B6704074D}">
      <dsp:nvSpPr>
        <dsp:cNvPr id="0" name=""/>
        <dsp:cNvSpPr/>
      </dsp:nvSpPr>
      <dsp:spPr>
        <a:xfrm rot="12572535">
          <a:off x="1402011" y="1981028"/>
          <a:ext cx="2211404" cy="6075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6B4913-08BD-0946-B7A8-A6B2A44EAD81}">
      <dsp:nvSpPr>
        <dsp:cNvPr id="0" name=""/>
        <dsp:cNvSpPr/>
      </dsp:nvSpPr>
      <dsp:spPr>
        <a:xfrm>
          <a:off x="533159" y="929544"/>
          <a:ext cx="2025203" cy="16201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Замалчивание  и скрытие информации</a:t>
          </a:r>
          <a:endParaRPr lang="ru-RU" sz="2000" kern="1200" dirty="0"/>
        </a:p>
      </dsp:txBody>
      <dsp:txXfrm>
        <a:off x="580612" y="976997"/>
        <a:ext cx="1930297" cy="1525256"/>
      </dsp:txXfrm>
    </dsp:sp>
    <dsp:sp modelId="{229C2D48-678C-E042-85EB-795D04EC7972}">
      <dsp:nvSpPr>
        <dsp:cNvPr id="0" name=""/>
        <dsp:cNvSpPr/>
      </dsp:nvSpPr>
      <dsp:spPr>
        <a:xfrm rot="16138012">
          <a:off x="3746323" y="1236060"/>
          <a:ext cx="1457499" cy="6075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-108783"/>
                <a:satOff val="-2965"/>
                <a:lumOff val="1602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90000"/>
                <a:hueOff val="-108783"/>
                <a:satOff val="-2965"/>
                <a:lumOff val="1602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631C05-80C8-A14B-A6BD-378627285427}">
      <dsp:nvSpPr>
        <dsp:cNvPr id="0" name=""/>
        <dsp:cNvSpPr/>
      </dsp:nvSpPr>
      <dsp:spPr>
        <a:xfrm>
          <a:off x="3449331" y="1128"/>
          <a:ext cx="2025203" cy="16201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0000"/>
                <a:tint val="100000"/>
                <a:shade val="100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000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Манипуляция и частичное скрытие информации </a:t>
          </a:r>
          <a:endParaRPr lang="ru-RU" sz="2000" kern="1200" dirty="0"/>
        </a:p>
      </dsp:txBody>
      <dsp:txXfrm>
        <a:off x="3496784" y="48581"/>
        <a:ext cx="1930297" cy="1525256"/>
      </dsp:txXfrm>
    </dsp:sp>
    <dsp:sp modelId="{4DAC7C23-414C-7C41-AFD2-BDD5C2537E6D}">
      <dsp:nvSpPr>
        <dsp:cNvPr id="0" name=""/>
        <dsp:cNvSpPr/>
      </dsp:nvSpPr>
      <dsp:spPr>
        <a:xfrm rot="19701947">
          <a:off x="5368012" y="1982604"/>
          <a:ext cx="1959085" cy="6075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-217566"/>
                <a:satOff val="-5929"/>
                <a:lumOff val="3205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shade val="90000"/>
                <a:hueOff val="-217566"/>
                <a:satOff val="-5929"/>
                <a:lumOff val="3205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52C7DF-352E-8046-9F1A-4D99E47B3285}">
      <dsp:nvSpPr>
        <dsp:cNvPr id="0" name=""/>
        <dsp:cNvSpPr/>
      </dsp:nvSpPr>
      <dsp:spPr>
        <a:xfrm>
          <a:off x="6168950" y="962538"/>
          <a:ext cx="2025203" cy="16201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100000"/>
                <a:shade val="100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Открытое взаимодействие с клиентами, сотрудниками и обществом </a:t>
          </a:r>
          <a:endParaRPr lang="ru-RU" sz="2000" kern="1200" dirty="0"/>
        </a:p>
      </dsp:txBody>
      <dsp:txXfrm>
        <a:off x="6216403" y="1009991"/>
        <a:ext cx="1930297" cy="15252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05C04-FA20-4C47-8962-8F435BA0AD25}">
      <dsp:nvSpPr>
        <dsp:cNvPr id="0" name=""/>
        <dsp:cNvSpPr/>
      </dsp:nvSpPr>
      <dsp:spPr>
        <a:xfrm>
          <a:off x="-5066244" y="-776150"/>
          <a:ext cx="6033409" cy="6033409"/>
        </a:xfrm>
        <a:prstGeom prst="blockArc">
          <a:avLst>
            <a:gd name="adj1" fmla="val 18900000"/>
            <a:gd name="adj2" fmla="val 2700000"/>
            <a:gd name="adj3" fmla="val 358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FD244-019E-CC49-85B9-AC37594A047B}">
      <dsp:nvSpPr>
        <dsp:cNvPr id="0" name=""/>
        <dsp:cNvSpPr/>
      </dsp:nvSpPr>
      <dsp:spPr>
        <a:xfrm>
          <a:off x="423081" y="279979"/>
          <a:ext cx="8201944" cy="5603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75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smtClean="0"/>
            <a:t>Осуществить теоретический анализ отечественных и зарубежных исследований.</a:t>
          </a:r>
          <a:endParaRPr lang="ru-RU" sz="1700" b="0" kern="1200" dirty="0"/>
        </a:p>
      </dsp:txBody>
      <dsp:txXfrm>
        <a:off x="423081" y="279979"/>
        <a:ext cx="8201944" cy="560317"/>
      </dsp:txXfrm>
    </dsp:sp>
    <dsp:sp modelId="{FBF37C03-3120-E540-BC58-FE89B98C2198}">
      <dsp:nvSpPr>
        <dsp:cNvPr id="0" name=""/>
        <dsp:cNvSpPr/>
      </dsp:nvSpPr>
      <dsp:spPr>
        <a:xfrm>
          <a:off x="72882" y="209939"/>
          <a:ext cx="700397" cy="7003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967C30-4E08-E94C-A41F-B33E743C714C}">
      <dsp:nvSpPr>
        <dsp:cNvPr id="0" name=""/>
        <dsp:cNvSpPr/>
      </dsp:nvSpPr>
      <dsp:spPr>
        <a:xfrm>
          <a:off x="824588" y="1120187"/>
          <a:ext cx="7800436" cy="5603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75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/>
            <a:t>Разработать классификацию стратегий преодоления кризиса, определить их понятие и специфику </a:t>
          </a:r>
          <a:endParaRPr lang="ru-RU" sz="1700" b="0" kern="1200" dirty="0"/>
        </a:p>
      </dsp:txBody>
      <dsp:txXfrm>
        <a:off x="824588" y="1120187"/>
        <a:ext cx="7800436" cy="560317"/>
      </dsp:txXfrm>
    </dsp:sp>
    <dsp:sp modelId="{65998104-8F2F-5F4A-8672-3B8A4802724C}">
      <dsp:nvSpPr>
        <dsp:cNvPr id="0" name=""/>
        <dsp:cNvSpPr/>
      </dsp:nvSpPr>
      <dsp:spPr>
        <a:xfrm>
          <a:off x="474390" y="1050147"/>
          <a:ext cx="700397" cy="7003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7DBEE-C150-B54E-9594-2F702D202500}">
      <dsp:nvSpPr>
        <dsp:cNvPr id="0" name=""/>
        <dsp:cNvSpPr/>
      </dsp:nvSpPr>
      <dsp:spPr>
        <a:xfrm>
          <a:off x="947819" y="1960395"/>
          <a:ext cx="7677206" cy="5603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75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smtClean="0"/>
            <a:t>Определить и выявить реакции независимой выборки на определенные стратегии преодоления кризисных ситуаций</a:t>
          </a:r>
          <a:endParaRPr lang="ru-RU" sz="1700" b="0" kern="1200" dirty="0" smtClean="0"/>
        </a:p>
      </dsp:txBody>
      <dsp:txXfrm>
        <a:off x="947819" y="1960395"/>
        <a:ext cx="7677206" cy="560317"/>
      </dsp:txXfrm>
    </dsp:sp>
    <dsp:sp modelId="{64AF0C1D-E254-7842-BB21-10CA057B081F}">
      <dsp:nvSpPr>
        <dsp:cNvPr id="0" name=""/>
        <dsp:cNvSpPr/>
      </dsp:nvSpPr>
      <dsp:spPr>
        <a:xfrm>
          <a:off x="597620" y="1890355"/>
          <a:ext cx="700397" cy="7003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38F71F-9E98-174D-AC5E-3492B12DEF82}">
      <dsp:nvSpPr>
        <dsp:cNvPr id="0" name=""/>
        <dsp:cNvSpPr/>
      </dsp:nvSpPr>
      <dsp:spPr>
        <a:xfrm>
          <a:off x="824588" y="2800602"/>
          <a:ext cx="7800436" cy="5603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75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smtClean="0"/>
            <a:t>Выявить реакции клиентов и потребителей компаний на стратегии преодоления кризиса имиджа организации</a:t>
          </a:r>
          <a:endParaRPr lang="ru-RU" sz="1700" b="0" kern="1200" dirty="0"/>
        </a:p>
      </dsp:txBody>
      <dsp:txXfrm>
        <a:off x="824588" y="2800602"/>
        <a:ext cx="7800436" cy="560317"/>
      </dsp:txXfrm>
    </dsp:sp>
    <dsp:sp modelId="{302ABBA9-B5BE-4F40-A65E-2A0E8AF16C65}">
      <dsp:nvSpPr>
        <dsp:cNvPr id="0" name=""/>
        <dsp:cNvSpPr/>
      </dsp:nvSpPr>
      <dsp:spPr>
        <a:xfrm>
          <a:off x="474390" y="2730563"/>
          <a:ext cx="700397" cy="7003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88F564-CE52-2344-A985-8CA55DE03ACD}">
      <dsp:nvSpPr>
        <dsp:cNvPr id="0" name=""/>
        <dsp:cNvSpPr/>
      </dsp:nvSpPr>
      <dsp:spPr>
        <a:xfrm>
          <a:off x="423081" y="3640810"/>
          <a:ext cx="8201944" cy="5603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75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smtClean="0"/>
            <a:t>Выявить отношение клиентов и потребителей за 2014 – 2015 года к компаниям, пережившим кризисные ситуации</a:t>
          </a:r>
          <a:endParaRPr lang="ru-RU" sz="1700" b="0" kern="1200" dirty="0"/>
        </a:p>
      </dsp:txBody>
      <dsp:txXfrm>
        <a:off x="423081" y="3640810"/>
        <a:ext cx="8201944" cy="560317"/>
      </dsp:txXfrm>
    </dsp:sp>
    <dsp:sp modelId="{05CE0C95-D3EC-544D-A7A4-DBE74DD7ACB4}">
      <dsp:nvSpPr>
        <dsp:cNvPr id="0" name=""/>
        <dsp:cNvSpPr/>
      </dsp:nvSpPr>
      <dsp:spPr>
        <a:xfrm>
          <a:off x="72882" y="3570770"/>
          <a:ext cx="700397" cy="7003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80D5-83A1-464B-803E-3F81D20899ED}">
      <dsp:nvSpPr>
        <dsp:cNvPr id="0" name=""/>
        <dsp:cNvSpPr/>
      </dsp:nvSpPr>
      <dsp:spPr>
        <a:xfrm>
          <a:off x="1388239" y="51810"/>
          <a:ext cx="4953116" cy="4953116"/>
        </a:xfrm>
        <a:prstGeom prst="circularArrow">
          <a:avLst>
            <a:gd name="adj1" fmla="val 4668"/>
            <a:gd name="adj2" fmla="val 272909"/>
            <a:gd name="adj3" fmla="val 12906302"/>
            <a:gd name="adj4" fmla="val 17979959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1D5060-8151-AD4E-B415-004543052C27}">
      <dsp:nvSpPr>
        <dsp:cNvPr id="0" name=""/>
        <dsp:cNvSpPr/>
      </dsp:nvSpPr>
      <dsp:spPr>
        <a:xfrm>
          <a:off x="2247118" y="168793"/>
          <a:ext cx="3235357" cy="161767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Сравнить психологическую эффективность различных стратегий преодоления кризисных ситуаций</a:t>
          </a:r>
          <a:endParaRPr lang="ru-RU" sz="1700" kern="1200" dirty="0"/>
        </a:p>
      </dsp:txBody>
      <dsp:txXfrm>
        <a:off x="2326087" y="247762"/>
        <a:ext cx="3077419" cy="1459740"/>
      </dsp:txXfrm>
    </dsp:sp>
    <dsp:sp modelId="{B56D7862-A3EC-0A4C-9E1D-39213255BAC1}">
      <dsp:nvSpPr>
        <dsp:cNvPr id="0" name=""/>
        <dsp:cNvSpPr/>
      </dsp:nvSpPr>
      <dsp:spPr>
        <a:xfrm>
          <a:off x="4454090" y="2226308"/>
          <a:ext cx="2378408" cy="105964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Стратегия замалчивания </a:t>
          </a:r>
          <a:endParaRPr lang="ru-RU" sz="1700" kern="1200" dirty="0"/>
        </a:p>
      </dsp:txBody>
      <dsp:txXfrm>
        <a:off x="4505818" y="2278036"/>
        <a:ext cx="2274952" cy="956188"/>
      </dsp:txXfrm>
    </dsp:sp>
    <dsp:sp modelId="{98EB3CCC-7519-E246-8D15-6BAB3659E20D}">
      <dsp:nvSpPr>
        <dsp:cNvPr id="0" name=""/>
        <dsp:cNvSpPr/>
      </dsp:nvSpPr>
      <dsp:spPr>
        <a:xfrm>
          <a:off x="2793440" y="4061506"/>
          <a:ext cx="2142712" cy="94624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Стратегия манипуляции информацией</a:t>
          </a:r>
          <a:endParaRPr lang="ru-RU" sz="1700" kern="1200" dirty="0"/>
        </a:p>
      </dsp:txBody>
      <dsp:txXfrm>
        <a:off x="2839632" y="4107698"/>
        <a:ext cx="2050328" cy="853861"/>
      </dsp:txXfrm>
    </dsp:sp>
    <dsp:sp modelId="{CED97810-481E-0D44-8A46-3F30E7343D50}">
      <dsp:nvSpPr>
        <dsp:cNvPr id="0" name=""/>
        <dsp:cNvSpPr/>
      </dsp:nvSpPr>
      <dsp:spPr>
        <a:xfrm>
          <a:off x="872166" y="2196729"/>
          <a:ext cx="2428265" cy="111880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Стратегия открытой коммуникации</a:t>
          </a:r>
          <a:endParaRPr lang="ru-RU" sz="1700" kern="1200" dirty="0"/>
        </a:p>
      </dsp:txBody>
      <dsp:txXfrm>
        <a:off x="926781" y="2251344"/>
        <a:ext cx="2319035" cy="10095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2F323-8533-4640-94F5-4CECDAD7A74D}">
      <dsp:nvSpPr>
        <dsp:cNvPr id="0" name=""/>
        <dsp:cNvSpPr/>
      </dsp:nvSpPr>
      <dsp:spPr>
        <a:xfrm>
          <a:off x="2877165" y="61093"/>
          <a:ext cx="2932470" cy="293247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Центр 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</a:t>
          </a:r>
          <a:r>
            <a:rPr lang="ru-RU" sz="2400" kern="1200" dirty="0" err="1" smtClean="0"/>
            <a:t>Matrёshka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Plaza</a:t>
          </a:r>
          <a:endParaRPr lang="ru-RU" sz="2400" kern="1200" dirty="0"/>
        </a:p>
      </dsp:txBody>
      <dsp:txXfrm>
        <a:off x="3268161" y="574275"/>
        <a:ext cx="2150478" cy="1319611"/>
      </dsp:txXfrm>
    </dsp:sp>
    <dsp:sp modelId="{D1C92346-B37C-2848-B16F-DAA99F6552DD}">
      <dsp:nvSpPr>
        <dsp:cNvPr id="0" name=""/>
        <dsp:cNvSpPr/>
      </dsp:nvSpPr>
      <dsp:spPr>
        <a:xfrm>
          <a:off x="3935297" y="1893886"/>
          <a:ext cx="2932470" cy="2932470"/>
        </a:xfrm>
        <a:prstGeom prst="ellipse">
          <a:avLst/>
        </a:prstGeom>
        <a:solidFill>
          <a:schemeClr val="accent4">
            <a:alpha val="50000"/>
            <a:hueOff val="-2232386"/>
            <a:satOff val="13449"/>
            <a:lumOff val="107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Компания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Pepsi Cola</a:t>
          </a:r>
          <a:endParaRPr lang="ru-RU" sz="2400" kern="1200" dirty="0"/>
        </a:p>
      </dsp:txBody>
      <dsp:txXfrm>
        <a:off x="4832145" y="2651441"/>
        <a:ext cx="1759482" cy="1612858"/>
      </dsp:txXfrm>
    </dsp:sp>
    <dsp:sp modelId="{5E684BF4-E07A-F346-B0F6-D0438E5CAF6C}">
      <dsp:nvSpPr>
        <dsp:cNvPr id="0" name=""/>
        <dsp:cNvSpPr/>
      </dsp:nvSpPr>
      <dsp:spPr>
        <a:xfrm>
          <a:off x="1819032" y="1893886"/>
          <a:ext cx="2932470" cy="2932470"/>
        </a:xfrm>
        <a:prstGeom prst="ellipse">
          <a:avLst/>
        </a:prstGeom>
        <a:solidFill>
          <a:schemeClr val="accent4">
            <a:alpha val="50000"/>
            <a:hueOff val="-4464771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Компания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Toyota</a:t>
          </a:r>
          <a:endParaRPr lang="ru-RU" sz="2400" kern="1200" dirty="0"/>
        </a:p>
      </dsp:txBody>
      <dsp:txXfrm>
        <a:off x="2095173" y="2651441"/>
        <a:ext cx="1759482" cy="16128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4F0EB-9FA4-4FEB-B8C4-6766124C7437}">
      <dsp:nvSpPr>
        <dsp:cNvPr id="0" name=""/>
        <dsp:cNvSpPr/>
      </dsp:nvSpPr>
      <dsp:spPr>
        <a:xfrm>
          <a:off x="1648281" y="4419"/>
          <a:ext cx="6208492" cy="452154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1"/>
              </a:solidFill>
            </a:rPr>
            <a:t>Авторский опросник </a:t>
          </a:r>
          <a:r>
            <a:rPr lang="ru-RU" sz="1600" kern="1200" dirty="0" smtClean="0">
              <a:solidFill>
                <a:schemeClr val="tx1"/>
              </a:solidFill>
            </a:rPr>
            <a:t>– направленный на выявление отношения независимых респондентов к кризисным ситуациям.</a:t>
          </a:r>
          <a:endParaRPr lang="ru-RU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1"/>
              </a:solidFill>
            </a:rPr>
            <a:t>Контент анализ</a:t>
          </a:r>
          <a:r>
            <a:rPr lang="ru-RU" sz="1600" kern="1200" dirty="0" smtClean="0">
              <a:solidFill>
                <a:schemeClr val="tx1"/>
              </a:solidFill>
            </a:rPr>
            <a:t> - анализ отзывов потребителей после кризисной ситуации и анализ отзывов потребителей за 2014-2015 г.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648281" y="569612"/>
        <a:ext cx="4512913" cy="3391157"/>
      </dsp:txXfrm>
    </dsp:sp>
    <dsp:sp modelId="{8750959C-E1A2-4530-9C0D-AD2AA2BD5AB2}">
      <dsp:nvSpPr>
        <dsp:cNvPr id="0" name=""/>
        <dsp:cNvSpPr/>
      </dsp:nvSpPr>
      <dsp:spPr>
        <a:xfrm>
          <a:off x="243851" y="902110"/>
          <a:ext cx="1275456" cy="26514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Методы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06114" y="964373"/>
        <a:ext cx="1150930" cy="25269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AEA07-B6AC-440A-98E1-5DB53AA0E0C9}">
      <dsp:nvSpPr>
        <dsp:cNvPr id="0" name=""/>
        <dsp:cNvSpPr/>
      </dsp:nvSpPr>
      <dsp:spPr>
        <a:xfrm>
          <a:off x="3704" y="643465"/>
          <a:ext cx="3239032" cy="323903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8255" tIns="17780" rIns="17825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ОПРОСНИК 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- </a:t>
          </a:r>
          <a:r>
            <a:rPr lang="ru-RU" sz="1400" b="1" kern="1200" dirty="0" err="1" smtClean="0"/>
            <a:t>Matrёshka</a:t>
          </a:r>
          <a:r>
            <a:rPr lang="ru-RU" sz="1400" b="1" kern="1200" dirty="0" smtClean="0"/>
            <a:t> </a:t>
          </a:r>
          <a:r>
            <a:rPr lang="ru-RU" sz="1400" b="1" kern="1200" dirty="0" err="1" smtClean="0"/>
            <a:t>Plaza</a:t>
          </a:r>
          <a:r>
            <a:rPr lang="ru-RU" sz="1400" b="1" kern="1200" dirty="0" smtClean="0"/>
            <a:t> </a:t>
          </a:r>
          <a:r>
            <a:rPr lang="ru-RU" sz="1400" kern="1200" dirty="0" smtClean="0"/>
            <a:t>- замалчивание и сокрытие информации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</a:t>
          </a:r>
          <a:r>
            <a:rPr lang="ru-RU" sz="1400" b="1" kern="1200" dirty="0" smtClean="0"/>
            <a:t>Тойота</a:t>
          </a:r>
          <a:r>
            <a:rPr lang="ru-RU" sz="1400" kern="1200" dirty="0" smtClean="0"/>
            <a:t> - манипуляция и частичное замалчивание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</a:t>
          </a:r>
          <a:r>
            <a:rPr lang="ru-RU" sz="1400" b="1" kern="1200" dirty="0" smtClean="0"/>
            <a:t>Пепси кола </a:t>
          </a:r>
          <a:r>
            <a:rPr lang="ru-RU" sz="1400" kern="1200" dirty="0" smtClean="0"/>
            <a:t>- отрытая коммуникация</a:t>
          </a:r>
          <a:endParaRPr lang="ru-RU" sz="1400" kern="1200" dirty="0"/>
        </a:p>
      </dsp:txBody>
      <dsp:txXfrm>
        <a:off x="478049" y="1117810"/>
        <a:ext cx="2290342" cy="2290342"/>
      </dsp:txXfrm>
    </dsp:sp>
    <dsp:sp modelId="{EB25ED9C-5CBE-4802-A100-8743C39C3B62}">
      <dsp:nvSpPr>
        <dsp:cNvPr id="0" name=""/>
        <dsp:cNvSpPr/>
      </dsp:nvSpPr>
      <dsp:spPr>
        <a:xfrm>
          <a:off x="2569386" y="608289"/>
          <a:ext cx="3239032" cy="3239032"/>
        </a:xfrm>
        <a:prstGeom prst="ellipse">
          <a:avLst/>
        </a:prstGeom>
        <a:solidFill>
          <a:schemeClr val="accent4">
            <a:alpha val="50000"/>
            <a:hueOff val="-2232386"/>
            <a:satOff val="13449"/>
            <a:lumOff val="107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8255" tIns="17780" rIns="17825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ОПРОСНИК 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- </a:t>
          </a:r>
          <a:r>
            <a:rPr lang="ru-RU" sz="1400" b="1" kern="1200" dirty="0" err="1" smtClean="0"/>
            <a:t>Matrёshka</a:t>
          </a:r>
          <a:r>
            <a:rPr lang="ru-RU" sz="1400" b="1" kern="1200" dirty="0" smtClean="0"/>
            <a:t> </a:t>
          </a:r>
          <a:r>
            <a:rPr lang="ru-RU" sz="1400" b="1" kern="1200" dirty="0" err="1" smtClean="0"/>
            <a:t>Plaza</a:t>
          </a:r>
          <a:r>
            <a:rPr lang="ru-RU" sz="1400" b="1" kern="1200" dirty="0" smtClean="0"/>
            <a:t>  -</a:t>
          </a:r>
          <a:r>
            <a:rPr lang="ru-RU" sz="1400" kern="1200" dirty="0" smtClean="0"/>
            <a:t>отрытая коммуникация                            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kern="1200" dirty="0" smtClean="0"/>
        </a:p>
        <a:p>
          <a:pPr marL="0" marR="0" lvl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-</a:t>
          </a:r>
          <a:r>
            <a:rPr lang="ru-RU" sz="1400" b="1" kern="1200" dirty="0" smtClean="0"/>
            <a:t>Тойота</a:t>
          </a:r>
          <a:r>
            <a:rPr lang="ru-RU" sz="1400" kern="1200" dirty="0" smtClean="0"/>
            <a:t> -замалчивание и сокрытие информации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</a:t>
          </a:r>
          <a:r>
            <a:rPr lang="ru-RU" sz="1400" b="1" kern="1200" dirty="0" smtClean="0"/>
            <a:t>Пепси кола </a:t>
          </a:r>
          <a:r>
            <a:rPr lang="ru-RU" sz="1400" kern="1200" dirty="0" smtClean="0"/>
            <a:t>-манипуляция и частичное замалчивание </a:t>
          </a:r>
          <a:endParaRPr lang="ru-RU" sz="1400" kern="1200" dirty="0"/>
        </a:p>
      </dsp:txBody>
      <dsp:txXfrm>
        <a:off x="3043731" y="1082634"/>
        <a:ext cx="2290342" cy="2290342"/>
      </dsp:txXfrm>
    </dsp:sp>
    <dsp:sp modelId="{705F1855-66D8-4186-B906-F086DA30AE44}">
      <dsp:nvSpPr>
        <dsp:cNvPr id="0" name=""/>
        <dsp:cNvSpPr/>
      </dsp:nvSpPr>
      <dsp:spPr>
        <a:xfrm>
          <a:off x="5189859" y="643465"/>
          <a:ext cx="3239032" cy="3239032"/>
        </a:xfrm>
        <a:prstGeom prst="ellipse">
          <a:avLst/>
        </a:prstGeom>
        <a:solidFill>
          <a:schemeClr val="accent4">
            <a:alpha val="50000"/>
            <a:hueOff val="-4464771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8255" tIns="17780" rIns="17825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ОПРОСНИК 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- </a:t>
          </a:r>
          <a:r>
            <a:rPr lang="ru-RU" sz="1400" b="1" kern="1200" dirty="0" err="1" smtClean="0"/>
            <a:t>Matrёshka</a:t>
          </a:r>
          <a:r>
            <a:rPr lang="ru-RU" sz="1400" b="1" kern="1200" dirty="0" smtClean="0"/>
            <a:t> </a:t>
          </a:r>
          <a:r>
            <a:rPr lang="ru-RU" sz="1400" b="1" kern="1200" dirty="0" err="1" smtClean="0"/>
            <a:t>Plaza</a:t>
          </a:r>
          <a:r>
            <a:rPr lang="ru-RU" sz="1400" b="1" kern="1200" dirty="0" smtClean="0"/>
            <a:t> </a:t>
          </a:r>
          <a:r>
            <a:rPr lang="ru-RU" sz="1400" kern="1200" dirty="0" smtClean="0"/>
            <a:t>- манипуляция и частичное замалчивание </a:t>
          </a:r>
        </a:p>
        <a:p>
          <a:pPr marL="0" marR="0" lvl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-</a:t>
          </a:r>
          <a:r>
            <a:rPr lang="ru-RU" sz="1400" b="1" kern="1200" dirty="0" smtClean="0"/>
            <a:t>Тойота</a:t>
          </a:r>
          <a:r>
            <a:rPr lang="ru-RU" sz="1400" kern="1200" dirty="0" smtClean="0"/>
            <a:t> -отрытая коммуникация</a:t>
          </a:r>
        </a:p>
        <a:p>
          <a:pPr marL="0" marR="0" lvl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 - </a:t>
          </a:r>
          <a:r>
            <a:rPr lang="ru-RU" sz="1400" b="1" kern="1200" dirty="0" smtClean="0"/>
            <a:t>Пепси кола </a:t>
          </a:r>
          <a:r>
            <a:rPr lang="ru-RU" sz="1400" kern="1200" dirty="0" smtClean="0"/>
            <a:t>- замалчивание и сокрытие информации</a:t>
          </a:r>
        </a:p>
      </dsp:txBody>
      <dsp:txXfrm>
        <a:off x="5664204" y="1117810"/>
        <a:ext cx="2290342" cy="22903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1C255-D2C4-B64A-9B84-4B262A91996E}">
      <dsp:nvSpPr>
        <dsp:cNvPr id="0" name=""/>
        <dsp:cNvSpPr/>
      </dsp:nvSpPr>
      <dsp:spPr>
        <a:xfrm>
          <a:off x="-3853378" y="-595884"/>
          <a:ext cx="4624819" cy="4624819"/>
        </a:xfrm>
        <a:prstGeom prst="blockArc">
          <a:avLst>
            <a:gd name="adj1" fmla="val 18900000"/>
            <a:gd name="adj2" fmla="val 2700000"/>
            <a:gd name="adj3" fmla="val 467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4D63D-69DF-474F-B7FC-7E00F5075652}">
      <dsp:nvSpPr>
        <dsp:cNvPr id="0" name=""/>
        <dsp:cNvSpPr/>
      </dsp:nvSpPr>
      <dsp:spPr>
        <a:xfrm>
          <a:off x="631080" y="490445"/>
          <a:ext cx="7751493" cy="9807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78473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Стратегия открытого взаимодействия с клиентами и признания вины является наиболее эффективной стратегией преодоления кризиса имиджа организации</a:t>
          </a:r>
          <a:endParaRPr lang="ru-RU" sz="21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631080" y="490445"/>
        <a:ext cx="7751493" cy="980753"/>
      </dsp:txXfrm>
    </dsp:sp>
    <dsp:sp modelId="{95C0E46B-DEB5-C848-889E-38EC0A248890}">
      <dsp:nvSpPr>
        <dsp:cNvPr id="0" name=""/>
        <dsp:cNvSpPr/>
      </dsp:nvSpPr>
      <dsp:spPr>
        <a:xfrm>
          <a:off x="18109" y="367851"/>
          <a:ext cx="1225942" cy="12259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8C44810-B993-A24B-BA86-4B3DA934043B}">
      <dsp:nvSpPr>
        <dsp:cNvPr id="0" name=""/>
        <dsp:cNvSpPr/>
      </dsp:nvSpPr>
      <dsp:spPr>
        <a:xfrm>
          <a:off x="631080" y="1961850"/>
          <a:ext cx="7751493" cy="980753"/>
        </a:xfrm>
        <a:prstGeom prst="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1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78473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Стратегия замалчивания  и скрытия информации является наименее эффективной и разрушительной стратегией преодоления кризиса имиджа организации</a:t>
          </a:r>
          <a:endParaRPr lang="ru-RU" sz="21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631080" y="1961850"/>
        <a:ext cx="7751493" cy="980753"/>
      </dsp:txXfrm>
    </dsp:sp>
    <dsp:sp modelId="{747FBB14-B38D-1E4A-B811-53BA729D0006}">
      <dsp:nvSpPr>
        <dsp:cNvPr id="0" name=""/>
        <dsp:cNvSpPr/>
      </dsp:nvSpPr>
      <dsp:spPr>
        <a:xfrm>
          <a:off x="18109" y="1839256"/>
          <a:ext cx="1225942" cy="12259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B602A-22EA-2444-B4DD-D3DC795AC405}">
      <dsp:nvSpPr>
        <dsp:cNvPr id="0" name=""/>
        <dsp:cNvSpPr/>
      </dsp:nvSpPr>
      <dsp:spPr>
        <a:xfrm>
          <a:off x="2345887" y="217018"/>
          <a:ext cx="4306981" cy="1495757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F825E-48B3-B94C-9A72-2FB2B578F3DE}">
      <dsp:nvSpPr>
        <dsp:cNvPr id="0" name=""/>
        <dsp:cNvSpPr/>
      </dsp:nvSpPr>
      <dsp:spPr>
        <a:xfrm>
          <a:off x="4088712" y="3879621"/>
          <a:ext cx="834686" cy="534199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87B5CE-9E33-F14C-BE3A-B2CF75720297}">
      <dsp:nvSpPr>
        <dsp:cNvPr id="0" name=""/>
        <dsp:cNvSpPr/>
      </dsp:nvSpPr>
      <dsp:spPr>
        <a:xfrm>
          <a:off x="447217" y="4169978"/>
          <a:ext cx="8192118" cy="1001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Рекомендации для топ-</a:t>
          </a:r>
          <a:r>
            <a:rPr lang="ru-RU" sz="2400" kern="1200" dirty="0" err="1" smtClean="0"/>
            <a:t>менежеров</a:t>
          </a:r>
          <a:r>
            <a:rPr lang="ru-RU" sz="2400" kern="1200" dirty="0" smtClean="0"/>
            <a:t> и директоров компаний </a:t>
          </a:r>
          <a:endParaRPr lang="ru-RU" sz="2400" kern="1200" dirty="0"/>
        </a:p>
      </dsp:txBody>
      <dsp:txXfrm>
        <a:off x="447217" y="4169978"/>
        <a:ext cx="8192118" cy="1001623"/>
      </dsp:txXfrm>
    </dsp:sp>
    <dsp:sp modelId="{70E2782C-06F9-6B46-8F06-67A4EE5961DD}">
      <dsp:nvSpPr>
        <dsp:cNvPr id="0" name=""/>
        <dsp:cNvSpPr/>
      </dsp:nvSpPr>
      <dsp:spPr>
        <a:xfrm>
          <a:off x="3911759" y="1828296"/>
          <a:ext cx="1502435" cy="15024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Анализ отзывов потребителей и клиентов компаний</a:t>
          </a:r>
          <a:endParaRPr lang="ru-RU" sz="1300" kern="1200" dirty="0"/>
        </a:p>
      </dsp:txBody>
      <dsp:txXfrm>
        <a:off x="4131786" y="2048323"/>
        <a:ext cx="1062381" cy="1062381"/>
      </dsp:txXfrm>
    </dsp:sp>
    <dsp:sp modelId="{4971A6EE-C385-C944-813B-2B5B401231F3}">
      <dsp:nvSpPr>
        <dsp:cNvPr id="0" name=""/>
        <dsp:cNvSpPr/>
      </dsp:nvSpPr>
      <dsp:spPr>
        <a:xfrm>
          <a:off x="2836683" y="701136"/>
          <a:ext cx="1502435" cy="1502435"/>
        </a:xfrm>
        <a:prstGeom prst="ellipse">
          <a:avLst/>
        </a:prstGeom>
        <a:solidFill>
          <a:schemeClr val="accent4">
            <a:hueOff val="-2232386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Анализ реакции  респондентов на компании</a:t>
          </a:r>
          <a:endParaRPr lang="ru-RU" sz="1300" kern="1200" dirty="0"/>
        </a:p>
      </dsp:txBody>
      <dsp:txXfrm>
        <a:off x="3056710" y="921163"/>
        <a:ext cx="1062381" cy="1062381"/>
      </dsp:txXfrm>
    </dsp:sp>
    <dsp:sp modelId="{EC260FFF-1087-8242-A0E6-9B6FC481C0A1}">
      <dsp:nvSpPr>
        <dsp:cNvPr id="0" name=""/>
        <dsp:cNvSpPr/>
      </dsp:nvSpPr>
      <dsp:spPr>
        <a:xfrm>
          <a:off x="4372506" y="337880"/>
          <a:ext cx="1502435" cy="1502435"/>
        </a:xfrm>
        <a:prstGeom prst="ellipse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Анализ литературы</a:t>
          </a:r>
          <a:endParaRPr lang="ru-RU" sz="1300" kern="1200" dirty="0"/>
        </a:p>
      </dsp:txBody>
      <dsp:txXfrm>
        <a:off x="4592533" y="557907"/>
        <a:ext cx="1062381" cy="1062381"/>
      </dsp:txXfrm>
    </dsp:sp>
    <dsp:sp modelId="{FA4A7C43-A743-EF41-A159-FBF8B954600E}">
      <dsp:nvSpPr>
        <dsp:cNvPr id="0" name=""/>
        <dsp:cNvSpPr/>
      </dsp:nvSpPr>
      <dsp:spPr>
        <a:xfrm>
          <a:off x="2168934" y="33387"/>
          <a:ext cx="4674243" cy="373939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30D55-AD22-9D4B-BF6E-59E2821A09A6}" type="datetimeFigureOut">
              <a:rPr lang="ru-RU" smtClean="0"/>
              <a:t>17.06.15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3E2D8-A203-2D4C-8A5E-2382411A8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089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E0929-3928-1946-8D7F-3FC86C5B96DB}" type="datetimeFigureOut">
              <a:rPr lang="ru-RU" smtClean="0"/>
              <a:t>17.06.15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B0F7A-0246-A94E-A946-0A053B3CA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12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B0F7A-0246-A94E-A946-0A053B3CA8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278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A9297C-436E-4799-93AB-C17933DE39DF}" type="datetimeFigureOut">
              <a:rPr lang="ru-RU"/>
              <a:pPr/>
              <a:t>17.06.15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83C0D-F7E7-4C3A-9217-4DAEFE73B52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9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6BF34A-3D6B-4DB2-9501-07DB54929BD7}" type="datetimeFigureOut">
              <a:rPr lang="ru-RU"/>
              <a:pPr/>
              <a:t>17.06.15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33169-8314-4314-8BAB-FC306FC5F7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55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57DF4-E09F-4740-833D-C8FB7FE24F1E}" type="datetimeFigureOut">
              <a:rPr lang="ru-RU"/>
              <a:pPr/>
              <a:t>17.06.15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BA8C2-D258-4BEA-A5F3-DDCB2A202C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8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549B34-032E-4842-8373-37A351E9AFE2}" type="datetimeFigureOut">
              <a:rPr lang="ru-RU"/>
              <a:pPr/>
              <a:t>17.06.15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769AD-EE53-4A23-827E-4258F2E188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46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7800B-2949-4444-8B9A-F6514C0C0854}" type="datetimeFigureOut">
              <a:rPr lang="ru-RU"/>
              <a:pPr/>
              <a:t>17.06.15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1B8DB-57DD-4917-883F-A61F7A4C70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19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CA093F-48FD-4DEF-A7B6-39CA5804DD20}" type="datetimeFigureOut">
              <a:rPr lang="ru-RU"/>
              <a:pPr/>
              <a:t>17.06.15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1985A-7159-4045-8002-959313435BF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02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056AA2-7D40-4CEC-B245-553F4113C8F1}" type="datetimeFigureOut">
              <a:rPr lang="ru-RU"/>
              <a:pPr/>
              <a:t>17.06.15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E4882-DE6E-41FA-B7C4-B821FFECB5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94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334252-CDE3-4150-8E3E-05A466CCD959}" type="datetimeFigureOut">
              <a:rPr lang="ru-RU"/>
              <a:pPr/>
              <a:t>17.06.15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43685-FA5F-42CC-A068-BAA24FD866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7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5DD176-4386-4923-A8FD-954C353C6FAF}" type="datetimeFigureOut">
              <a:rPr lang="ru-RU"/>
              <a:pPr/>
              <a:t>17.06.15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A33D0-77FC-4692-9953-EB719BF21D6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67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FE4995-1F8A-4993-BEDA-D7EB37692CDB}" type="datetimeFigureOut">
              <a:rPr lang="ru-RU"/>
              <a:pPr/>
              <a:t>17.06.15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ED92C-29AF-4525-8411-C1C15C098C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53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D67432-7077-411F-86E0-F611E45D2641}" type="datetimeFigureOut">
              <a:rPr lang="ru-RU"/>
              <a:pPr/>
              <a:t>17.06.15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A1B99-D81E-4E18-A535-82B5A7F97C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06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</a:defRPr>
            </a:lvl1pPr>
          </a:lstStyle>
          <a:p>
            <a:fld id="{A0438E91-D690-429A-BF00-2446E97EF728}" type="datetimeFigureOut">
              <a:rPr lang="ru-RU"/>
              <a:pPr/>
              <a:t>17.06.15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</a:defRPr>
            </a:lvl1pPr>
          </a:lstStyle>
          <a:p>
            <a:fld id="{67B8A581-7C70-40F5-9B1C-15B44649959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oleObject" Target="../embeddings/_____Microsoft_Excel_97-20041.xls"/><Relationship Id="rId5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4" Type="http://schemas.openxmlformats.org/officeDocument/2006/relationships/diagramLayout" Target="../diagrams/layout9.xml"/><Relationship Id="rId5" Type="http://schemas.openxmlformats.org/officeDocument/2006/relationships/diagramQuickStyle" Target="../diagrams/quickStyle9.xml"/><Relationship Id="rId6" Type="http://schemas.openxmlformats.org/officeDocument/2006/relationships/diagramColors" Target="../diagrams/colors9.xml"/><Relationship Id="rId7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0"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kumimoji="0" lang="ru-RU" dirty="0">
              <a:cs typeface="+mn-cs"/>
            </a:endParaRPr>
          </a:p>
        </p:txBody>
      </p:sp>
      <p:pic>
        <p:nvPicPr>
          <p:cNvPr id="307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27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ubtitle 2"/>
          <p:cNvSpPr txBox="1">
            <a:spLocks/>
          </p:cNvSpPr>
          <p:nvPr/>
        </p:nvSpPr>
        <p:spPr bwMode="auto">
          <a:xfrm>
            <a:off x="1390650" y="6451600"/>
            <a:ext cx="63817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  <a:p>
            <a:pPr algn="ctr">
              <a:spcBef>
                <a:spcPct val="20000"/>
              </a:spcBef>
            </a:pP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www.hse.ru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 </a:t>
            </a:r>
            <a:endParaRPr lang="ru-RU" sz="800">
              <a:solidFill>
                <a:schemeClr val="bg1"/>
              </a:solidFill>
              <a:latin typeface="Myriad Pro" charset="0"/>
              <a:ea typeface="MS PGothic" pitchFamily="34" charset="-128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8738" y="1508125"/>
            <a:ext cx="9144000" cy="23876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sz="3600" b="1"/>
              <a:t>Сравнительный анализ психологической эффективности стратегий преодоления кризиса имиджа организации</a:t>
            </a:r>
            <a:r>
              <a:rPr kumimoji="0" lang="ru-RU" sz="3600"/>
              <a:t> </a:t>
            </a:r>
            <a:endParaRPr kumimoji="0" lang="ru-RU" sz="3600" b="1">
              <a:solidFill>
                <a:srgbClr val="25406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68275" y="4756150"/>
            <a:ext cx="9144000" cy="1655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kumimoji="0" lang="ru-RU" sz="2400">
                <a:solidFill>
                  <a:srgbClr val="254061"/>
                </a:solidFill>
              </a:rPr>
              <a:t>Федяева Татьяна Александровна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kumimoji="0" lang="ru-RU">
                <a:solidFill>
                  <a:srgbClr val="254061"/>
                </a:solidFill>
              </a:rPr>
              <a:t>Факультет психологии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kumimoji="0" lang="ru-RU">
                <a:solidFill>
                  <a:srgbClr val="254061"/>
                </a:solidFill>
              </a:rPr>
              <a:t>Кафедра организационной психологии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12290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12291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Прямоугольник 9"/>
          <p:cNvSpPr>
            <a:spLocks noChangeArrowheads="1"/>
          </p:cNvSpPr>
          <p:nvPr/>
        </p:nvSpPr>
        <p:spPr bwMode="auto">
          <a:xfrm>
            <a:off x="457200" y="2044700"/>
            <a:ext cx="51244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2000" b="1"/>
              <a:t>Гипотезы</a:t>
            </a:r>
            <a:r>
              <a:rPr kumimoji="0" lang="ru-RU" sz="2000"/>
              <a:t>: </a:t>
            </a:r>
          </a:p>
          <a:p>
            <a:endParaRPr kumimoji="0" lang="en-US" sz="2000"/>
          </a:p>
          <a:p>
            <a:r>
              <a:rPr kumimoji="0" lang="en-US" sz="2000"/>
              <a:t>1) </a:t>
            </a:r>
            <a:r>
              <a:rPr kumimoji="0" lang="ru-RU" sz="2000"/>
              <a:t>Наиболее эффективной стратегией преодоления кризиса имиджа организации  является стратегия открытой коммуникации</a:t>
            </a:r>
            <a:endParaRPr kumimoji="0" lang="en-US" sz="2000"/>
          </a:p>
          <a:p>
            <a:endParaRPr kumimoji="0" lang="ru-RU" sz="2000"/>
          </a:p>
          <a:p>
            <a:r>
              <a:rPr kumimoji="0" lang="ru-RU" sz="2000"/>
              <a:t>2) Наименее эффективной стратегией преодоления кризиса имиджа организации является стратегия замалчивания  и скрытия информации</a:t>
            </a:r>
          </a:p>
        </p:txBody>
      </p:sp>
      <p:sp>
        <p:nvSpPr>
          <p:cNvPr id="12293" name="Прямоугольник 10"/>
          <p:cNvSpPr>
            <a:spLocks noChangeArrowheads="1"/>
          </p:cNvSpPr>
          <p:nvPr/>
        </p:nvSpPr>
        <p:spPr bwMode="auto">
          <a:xfrm>
            <a:off x="1689100" y="230188"/>
            <a:ext cx="5419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3600">
                <a:solidFill>
                  <a:srgbClr val="FFFFFF"/>
                </a:solidFill>
                <a:ea typeface="MS PGothic" pitchFamily="34" charset="-128"/>
              </a:rPr>
              <a:t>Программа исследования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12294" name="Изображение 2" descr="Снимок экрана 2015-06-14 в 21.26.54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2044700"/>
            <a:ext cx="3270250" cy="368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1331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38714"/>
          <a:ext cx="8686800" cy="4887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6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13317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541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4000">
                <a:solidFill>
                  <a:srgbClr val="FFFFFF"/>
                </a:solidFill>
                <a:ea typeface="MS PGothic" pitchFamily="34" charset="-128"/>
              </a:rPr>
              <a:t>Методология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1026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1028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541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4000">
                <a:solidFill>
                  <a:srgbClr val="FFFFFF"/>
                </a:solidFill>
                <a:ea typeface="MS PGothic" pitchFamily="34" charset="-128"/>
              </a:rPr>
              <a:t>Методология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541701"/>
              </p:ext>
            </p:extLst>
          </p:nvPr>
        </p:nvGraphicFramePr>
        <p:xfrm>
          <a:off x="255588" y="15845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575771"/>
              </p:ext>
            </p:extLst>
          </p:nvPr>
        </p:nvGraphicFramePr>
        <p:xfrm>
          <a:off x="2485231" y="3410744"/>
          <a:ext cx="2073275" cy="742950"/>
        </p:xfrm>
        <a:graphic>
          <a:graphicData uri="http://schemas.openxmlformats.org/drawingml/2006/table">
            <a:tbl>
              <a:tblPr/>
              <a:tblGrid>
                <a:gridCol w="20732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Альфа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Кронбаха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,839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14338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14340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541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4000">
                <a:solidFill>
                  <a:srgbClr val="FFFFFF"/>
                </a:solidFill>
                <a:ea typeface="MS PGothic" pitchFamily="34" charset="-128"/>
              </a:rPr>
              <a:t>Методология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graphicFrame>
        <p:nvGraphicFramePr>
          <p:cNvPr id="9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947427"/>
              </p:ext>
            </p:extLst>
          </p:nvPr>
        </p:nvGraphicFramePr>
        <p:xfrm>
          <a:off x="457200" y="1600200"/>
          <a:ext cx="842889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4657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14338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14340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541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4000">
                <a:solidFill>
                  <a:srgbClr val="FFFFFF"/>
                </a:solidFill>
                <a:ea typeface="MS PGothic" pitchFamily="34" charset="-128"/>
              </a:rPr>
              <a:t>Методология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434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kumimoji="0" lang="ru-RU" sz="2400" b="1" smtClean="0"/>
              <a:t>Выборка</a:t>
            </a:r>
            <a:r>
              <a:rPr kumimoji="0" lang="ru-RU" sz="2400" smtClean="0"/>
              <a:t>: 300 человек, 20 – 45 лет, средний возраст – 26,4.</a:t>
            </a:r>
          </a:p>
          <a:p>
            <a:pPr marL="0" indent="0" algn="ctr">
              <a:buFont typeface="Arial" pitchFamily="34" charset="0"/>
              <a:buNone/>
            </a:pPr>
            <a:endParaRPr kumimoji="0" lang="ru-RU" sz="2400" smtClean="0"/>
          </a:p>
        </p:txBody>
      </p:sp>
      <p:graphicFrame>
        <p:nvGraphicFramePr>
          <p:cNvPr id="14342" name="Диаграмма 7"/>
          <p:cNvGraphicFramePr>
            <a:graphicFrameLocks/>
          </p:cNvGraphicFramePr>
          <p:nvPr/>
        </p:nvGraphicFramePr>
        <p:xfrm>
          <a:off x="1644650" y="22352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r:id="rId4" imgW="6199120" imgH="4163224" progId="Excel.Chart.8">
                  <p:embed/>
                </p:oleObj>
              </mc:Choice>
              <mc:Fallback>
                <p:oleObj r:id="rId4" imgW="6199120" imgH="4163224" progId="Excel.Chart.8">
                  <p:embed/>
                  <p:pic>
                    <p:nvPicPr>
                      <p:cNvPr id="0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0" y="2235200"/>
                        <a:ext cx="6197600" cy="416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15362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-15875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022350" y="2735263"/>
          <a:ext cx="7664450" cy="1751184"/>
        </p:xfrm>
        <a:graphic>
          <a:graphicData uri="http://schemas.openxmlformats.org/drawingml/2006/table">
            <a:tbl>
              <a:tblPr/>
              <a:tblGrid>
                <a:gridCol w="2805113"/>
                <a:gridCol w="1582737"/>
                <a:gridCol w="1833563"/>
                <a:gridCol w="1443037"/>
              </a:tblGrid>
              <a:tr h="19685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Matrёshka Plaza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Тойота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Пепси Кола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Стратегия замалчивания  и скрытия информации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Стратегия манипуляции информацией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Стратегия открытого взаимодействия 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1076" marR="11076" marT="1107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0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15391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6243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4000">
                <a:solidFill>
                  <a:srgbClr val="FFFFFF"/>
                </a:solidFill>
                <a:ea typeface="MS PGothic" pitchFamily="34" charset="-128"/>
              </a:rPr>
              <a:t>Полученные результаты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5392" name="Прямоугольник 8"/>
          <p:cNvSpPr>
            <a:spLocks noChangeArrowheads="1"/>
          </p:cNvSpPr>
          <p:nvPr/>
        </p:nvSpPr>
        <p:spPr bwMode="auto">
          <a:xfrm>
            <a:off x="611188" y="1417638"/>
            <a:ext cx="8075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ru-RU" sz="2400" b="1" dirty="0"/>
              <a:t>Экспертный опрос</a:t>
            </a:r>
            <a:endParaRPr kumimoji="0" lang="ru-RU" sz="2400" b="1" dirty="0">
              <a:solidFill>
                <a:srgbClr val="1F497D"/>
              </a:solidFill>
              <a:ea typeface="MS PGothic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2615" y="4795463"/>
            <a:ext cx="6635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Письменный сбор мнений с применением метода</a:t>
            </a:r>
            <a:r>
              <a:rPr lang="en-US" dirty="0" smtClean="0"/>
              <a:t> </a:t>
            </a:r>
            <a:r>
              <a:rPr lang="ru-RU" dirty="0" smtClean="0"/>
              <a:t>«Дельфы»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800287" y="2165200"/>
            <a:ext cx="6635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Выборка: </a:t>
            </a:r>
            <a:r>
              <a:rPr lang="ru-RU" dirty="0" smtClean="0"/>
              <a:t>5 специалистов в области </a:t>
            </a:r>
            <a:r>
              <a:rPr lang="en-US" dirty="0" smtClean="0"/>
              <a:t>PR</a:t>
            </a:r>
            <a:r>
              <a:rPr lang="ru-RU" dirty="0" smtClean="0"/>
              <a:t> и рекламы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16386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16388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5899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4000">
                <a:solidFill>
                  <a:srgbClr val="FFFFFF"/>
                </a:solidFill>
                <a:ea typeface="MS PGothic" pitchFamily="34" charset="-128"/>
              </a:rPr>
              <a:t>Полученные результаты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6389" name="Прямоугольник 8"/>
          <p:cNvSpPr>
            <a:spLocks noChangeArrowheads="1"/>
          </p:cNvSpPr>
          <p:nvPr/>
        </p:nvSpPr>
        <p:spPr bwMode="auto">
          <a:xfrm>
            <a:off x="457200" y="1417638"/>
            <a:ext cx="87885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ru-RU" sz="2000" b="1" dirty="0"/>
              <a:t>Реакции респондентов на компанию</a:t>
            </a:r>
            <a:r>
              <a:rPr kumimoji="0" lang="en-US" sz="2000" b="1" dirty="0"/>
              <a:t> </a:t>
            </a:r>
            <a:r>
              <a:rPr kumimoji="0" lang="en-US" sz="2000" b="1" dirty="0" err="1"/>
              <a:t>Matr</a:t>
            </a:r>
            <a:r>
              <a:rPr kumimoji="0" lang="ru-RU" sz="2000" b="1" dirty="0"/>
              <a:t>ё</a:t>
            </a:r>
            <a:r>
              <a:rPr kumimoji="0" lang="en-US" sz="2000" b="1" dirty="0" err="1"/>
              <a:t>shka</a:t>
            </a:r>
            <a:r>
              <a:rPr kumimoji="0" lang="en-US" sz="2000" b="1" dirty="0"/>
              <a:t> </a:t>
            </a:r>
            <a:r>
              <a:rPr kumimoji="0" lang="en-US" sz="2000" b="1" dirty="0" smtClean="0"/>
              <a:t>Plaza</a:t>
            </a:r>
            <a:r>
              <a:rPr kumimoji="0" lang="ru-RU" sz="2000" b="1" dirty="0" smtClean="0"/>
              <a:t> (</a:t>
            </a:r>
            <a:r>
              <a:rPr lang="ru-RU" sz="2000" b="1" dirty="0" smtClean="0"/>
              <a:t>Критерий </a:t>
            </a:r>
            <a:r>
              <a:rPr lang="ru-RU" sz="2000" b="1" dirty="0" err="1" smtClean="0"/>
              <a:t>Вилкоксона</a:t>
            </a:r>
            <a:r>
              <a:rPr lang="ru-RU" sz="2000" b="1" dirty="0" smtClean="0"/>
              <a:t>)</a:t>
            </a:r>
            <a:r>
              <a:rPr kumimoji="0" lang="en-US" sz="2000" b="1" dirty="0" smtClean="0"/>
              <a:t> </a:t>
            </a:r>
            <a:endParaRPr kumimoji="0" lang="ru-RU" sz="2000" b="1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877950" y="2038154"/>
          <a:ext cx="7808850" cy="4312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400" y="5568879"/>
            <a:ext cx="250337" cy="255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01737" y="5490101"/>
            <a:ext cx="1144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ru-RU" dirty="0" smtClean="0"/>
              <a:t> &lt; 0,05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17410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17412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5899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4000">
                <a:solidFill>
                  <a:srgbClr val="FFFFFF"/>
                </a:solidFill>
                <a:ea typeface="MS PGothic" pitchFamily="34" charset="-128"/>
              </a:rPr>
              <a:t>Полученные результаты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7413" name="Прямоугольник 8"/>
          <p:cNvSpPr>
            <a:spLocks noChangeArrowheads="1"/>
          </p:cNvSpPr>
          <p:nvPr/>
        </p:nvSpPr>
        <p:spPr bwMode="auto">
          <a:xfrm>
            <a:off x="679515" y="1428507"/>
            <a:ext cx="78491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ru-RU" sz="2000" b="1" dirty="0"/>
              <a:t>Реакции респондентов на компанию</a:t>
            </a:r>
            <a:r>
              <a:rPr kumimoji="0" lang="en-US" sz="2000" b="1" dirty="0"/>
              <a:t> </a:t>
            </a:r>
            <a:r>
              <a:rPr kumimoji="0" lang="ru-RU" sz="2000" b="1" dirty="0" smtClean="0"/>
              <a:t>Тойота (</a:t>
            </a:r>
            <a:r>
              <a:rPr lang="ru-RU" sz="2000" b="1" dirty="0" smtClean="0"/>
              <a:t>Критерий </a:t>
            </a:r>
            <a:r>
              <a:rPr lang="ru-RU" sz="2000" b="1" dirty="0" err="1" smtClean="0"/>
              <a:t>Вилкоксона</a:t>
            </a:r>
            <a:r>
              <a:rPr lang="ru-RU" sz="2000" b="1" dirty="0" smtClean="0"/>
              <a:t>)</a:t>
            </a:r>
            <a:r>
              <a:rPr kumimoji="0" lang="en-US" sz="2000" b="1" dirty="0" smtClean="0"/>
              <a:t> </a:t>
            </a:r>
            <a:endParaRPr kumimoji="0" lang="ru-RU" sz="2000" b="1" dirty="0" smtClean="0"/>
          </a:p>
          <a:p>
            <a:endParaRPr kumimoji="0" lang="ru-RU" sz="2000" b="1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621826" y="1973282"/>
          <a:ext cx="7906825" cy="4437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01737" y="5490101"/>
            <a:ext cx="1144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ru-RU" dirty="0" smtClean="0"/>
              <a:t> &lt; 0,05</a:t>
            </a:r>
            <a:endParaRPr lang="ru-RU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400" y="5568879"/>
            <a:ext cx="250337" cy="255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1843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18436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5899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4000">
                <a:solidFill>
                  <a:srgbClr val="FFFFFF"/>
                </a:solidFill>
                <a:ea typeface="MS PGothic" pitchFamily="34" charset="-128"/>
              </a:rPr>
              <a:t>Полученные результаты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8437" name="Прямоугольник 8"/>
          <p:cNvSpPr>
            <a:spLocks noChangeArrowheads="1"/>
          </p:cNvSpPr>
          <p:nvPr/>
        </p:nvSpPr>
        <p:spPr bwMode="auto">
          <a:xfrm>
            <a:off x="143730" y="1417638"/>
            <a:ext cx="83714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ru-RU" sz="2000" b="1" dirty="0"/>
              <a:t>Реакции респондентов на компанию</a:t>
            </a:r>
            <a:r>
              <a:rPr kumimoji="0" lang="en-US" sz="2000" b="1" dirty="0"/>
              <a:t> </a:t>
            </a:r>
            <a:r>
              <a:rPr kumimoji="0" lang="ru-RU" sz="2000" b="1" dirty="0"/>
              <a:t>Пепси </a:t>
            </a:r>
            <a:r>
              <a:rPr kumimoji="0" lang="ru-RU" sz="2000" b="1" dirty="0" smtClean="0"/>
              <a:t>Кола (</a:t>
            </a:r>
            <a:r>
              <a:rPr lang="ru-RU" sz="2000" b="1" dirty="0" smtClean="0"/>
              <a:t>Критерий </a:t>
            </a:r>
            <a:r>
              <a:rPr lang="ru-RU" sz="2000" b="1" dirty="0" err="1" smtClean="0"/>
              <a:t>Вилкоксона</a:t>
            </a:r>
            <a:r>
              <a:rPr lang="ru-RU" sz="2000" b="1" dirty="0" smtClean="0"/>
              <a:t>)</a:t>
            </a:r>
            <a:r>
              <a:rPr kumimoji="0" lang="en-US" sz="2000" b="1" dirty="0" smtClean="0"/>
              <a:t> </a:t>
            </a:r>
            <a:endParaRPr kumimoji="0" lang="ru-RU" sz="2000" b="1" dirty="0" smtClean="0"/>
          </a:p>
          <a:p>
            <a:endParaRPr kumimoji="0" lang="ru-RU" sz="2000" b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943655" y="1879303"/>
          <a:ext cx="7632030" cy="4471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01737" y="5490101"/>
            <a:ext cx="1144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ru-RU" dirty="0" smtClean="0"/>
              <a:t> &lt; 0,05</a:t>
            </a:r>
            <a:endParaRPr lang="ru-RU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400" y="5568879"/>
            <a:ext cx="250337" cy="255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19458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19460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5899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4000" dirty="0">
                <a:solidFill>
                  <a:srgbClr val="FFFFFF"/>
                </a:solidFill>
                <a:ea typeface="MS PGothic" pitchFamily="34" charset="-128"/>
              </a:rPr>
              <a:t>Полученные результаты</a:t>
            </a:r>
            <a:endParaRPr kumimoji="0" lang="en-US" sz="4000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9461" name="Прямоугольник 8"/>
          <p:cNvSpPr>
            <a:spLocks noChangeArrowheads="1"/>
          </p:cNvSpPr>
          <p:nvPr/>
        </p:nvSpPr>
        <p:spPr bwMode="auto">
          <a:xfrm>
            <a:off x="819150" y="1417638"/>
            <a:ext cx="7867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ru-RU" sz="2000" b="1" dirty="0" smtClean="0"/>
              <a:t>Категориальная сетка </a:t>
            </a:r>
            <a:endParaRPr kumimoji="0" lang="ru-RU" sz="20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890990"/>
              </p:ext>
            </p:extLst>
          </p:nvPr>
        </p:nvGraphicFramePr>
        <p:xfrm>
          <a:off x="344121" y="2288687"/>
          <a:ext cx="8553696" cy="3407557"/>
        </p:xfrm>
        <a:graphic>
          <a:graphicData uri="http://schemas.openxmlformats.org/drawingml/2006/table">
            <a:tbl>
              <a:tblPr/>
              <a:tblGrid>
                <a:gridCol w="1921174"/>
                <a:gridCol w="1992947"/>
                <a:gridCol w="4639575"/>
              </a:tblGrid>
              <a:tr h="618637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Критерии оценки отзывов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Примеры отзывов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Отношение к компании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Положительное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Компания очень хорошая; Мы с мужем остались довольны качеством обслуживания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334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Отрицательное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Больше никогда не обращусь в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эту компанию!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Эмоциональность высказываний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Ярко-выраженная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 ужас!! Они производят отраву!!!!! Берегитесь!;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Ураааа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! Обожаю пить Пепси!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Нейтральная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Я недовольна качеством обслуживания.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Кризис компании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Упоминание о кризисе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Люди погибают, а вы ничего не делаете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555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Отсутствие упоминания о кризисе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Мне кажется, что эти напитки очень вредны для здоровья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017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sp>
        <p:nvSpPr>
          <p:cNvPr id="40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4099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7" name="Прямоугольник 8"/>
          <p:cNvSpPr>
            <a:spLocks noChangeArrowheads="1"/>
          </p:cNvSpPr>
          <p:nvPr/>
        </p:nvSpPr>
        <p:spPr bwMode="auto">
          <a:xfrm>
            <a:off x="649288" y="1857375"/>
            <a:ext cx="5664200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just">
              <a:lnSpc>
                <a:spcPct val="150000"/>
              </a:lnSpc>
              <a:buFont typeface="Calibri" pitchFamily="34" charset="0"/>
              <a:buAutoNum type="arabicPeriod"/>
            </a:pPr>
            <a:r>
              <a:rPr kumimoji="0" lang="ru-RU" sz="2400" dirty="0">
                <a:solidFill>
                  <a:srgbClr val="000000"/>
                </a:solidFill>
                <a:ea typeface="MS PGothic" pitchFamily="34" charset="-128"/>
              </a:rPr>
              <a:t>Теоретическое обоснование</a:t>
            </a:r>
            <a:endParaRPr kumimoji="0" lang="en-US" sz="2400" dirty="0">
              <a:solidFill>
                <a:srgbClr val="000000"/>
              </a:solidFill>
              <a:ea typeface="MS PGothic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Calibri" pitchFamily="34" charset="0"/>
              <a:buAutoNum type="arabicPeriod"/>
            </a:pPr>
            <a:r>
              <a:rPr kumimoji="0" lang="ru-RU" sz="2400" dirty="0">
                <a:solidFill>
                  <a:srgbClr val="000000"/>
                </a:solidFill>
                <a:ea typeface="MS PGothic" pitchFamily="34" charset="-128"/>
              </a:rPr>
              <a:t>Программа исследования</a:t>
            </a:r>
            <a:endParaRPr kumimoji="0" lang="en-US" sz="2400" dirty="0">
              <a:solidFill>
                <a:srgbClr val="000000"/>
              </a:solidFill>
              <a:ea typeface="MS PGothic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Calibri" pitchFamily="34" charset="0"/>
              <a:buAutoNum type="arabicPeriod"/>
            </a:pPr>
            <a:r>
              <a:rPr kumimoji="0" lang="ru-RU" sz="2400" dirty="0">
                <a:solidFill>
                  <a:srgbClr val="000000"/>
                </a:solidFill>
                <a:ea typeface="MS PGothic" pitchFamily="34" charset="-128"/>
              </a:rPr>
              <a:t>Методология</a:t>
            </a:r>
          </a:p>
          <a:p>
            <a:pPr marL="457200" indent="-457200" algn="just">
              <a:lnSpc>
                <a:spcPct val="150000"/>
              </a:lnSpc>
              <a:buFont typeface="Calibri" pitchFamily="34" charset="0"/>
              <a:buAutoNum type="arabicPeriod"/>
            </a:pPr>
            <a:r>
              <a:rPr kumimoji="0" lang="ru-RU" sz="2400" dirty="0">
                <a:solidFill>
                  <a:srgbClr val="000000"/>
                </a:solidFill>
                <a:ea typeface="MS PGothic" pitchFamily="34" charset="-128"/>
              </a:rPr>
              <a:t>Полученные результаты</a:t>
            </a:r>
            <a:endParaRPr kumimoji="0" lang="en-US" sz="2400" dirty="0">
              <a:solidFill>
                <a:srgbClr val="000000"/>
              </a:solidFill>
              <a:ea typeface="MS PGothic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Calibri" pitchFamily="34" charset="0"/>
              <a:buAutoNum type="arabicPeriod"/>
            </a:pPr>
            <a:r>
              <a:rPr kumimoji="0" lang="ru-RU" sz="2400" dirty="0">
                <a:ea typeface="MS PGothic" pitchFamily="34" charset="-128"/>
              </a:rPr>
              <a:t>Выводы</a:t>
            </a:r>
          </a:p>
          <a:p>
            <a:pPr marL="457200" indent="-457200" algn="just">
              <a:lnSpc>
                <a:spcPct val="150000"/>
              </a:lnSpc>
            </a:pPr>
            <a:endParaRPr kumimoji="0" lang="ru-RU" sz="2400" dirty="0">
              <a:solidFill>
                <a:srgbClr val="FF0000"/>
              </a:solidFill>
              <a:ea typeface="MS PGothic" pitchFamily="34" charset="-128"/>
            </a:endParaRPr>
          </a:p>
        </p:txBody>
      </p:sp>
      <p:pic>
        <p:nvPicPr>
          <p:cNvPr id="4102" name="Изображение 7" descr="Снимок экрана 2015-03-22 в 20.29.33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2F3F2"/>
              </a:clrFrom>
              <a:clrTo>
                <a:srgbClr val="F2F3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13" y="2190750"/>
            <a:ext cx="29083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19458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19460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5899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4000">
                <a:solidFill>
                  <a:srgbClr val="FFFFFF"/>
                </a:solidFill>
                <a:ea typeface="MS PGothic" pitchFamily="34" charset="-128"/>
              </a:rPr>
              <a:t>Полученные результаты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9461" name="Прямоугольник 8"/>
          <p:cNvSpPr>
            <a:spLocks noChangeArrowheads="1"/>
          </p:cNvSpPr>
          <p:nvPr/>
        </p:nvSpPr>
        <p:spPr bwMode="auto">
          <a:xfrm>
            <a:off x="819150" y="1417638"/>
            <a:ext cx="7867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ru-RU" sz="2000" b="1" dirty="0"/>
              <a:t>Распределение по критериям отзывов потребителей после переживания компаниями кризисной </a:t>
            </a:r>
            <a:r>
              <a:rPr kumimoji="0" lang="ru-RU" sz="2000" b="1" dirty="0" smtClean="0"/>
              <a:t>ситуации ( Контент-анализ) </a:t>
            </a:r>
            <a:endParaRPr kumimoji="0" lang="ru-RU" sz="20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46113" y="2359025"/>
          <a:ext cx="8040687" cy="3672839"/>
        </p:xfrm>
        <a:graphic>
          <a:graphicData uri="http://schemas.openxmlformats.org/drawingml/2006/table">
            <a:tbl>
              <a:tblPr/>
              <a:tblGrid>
                <a:gridCol w="2146300"/>
                <a:gridCol w="2068512"/>
                <a:gridCol w="1411288"/>
                <a:gridCol w="1192212"/>
                <a:gridCol w="1222375"/>
              </a:tblGrid>
              <a:tr h="57785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Критерии оценки отзывов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Matr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ё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shka Plaza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Тойота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Пепси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Отношение к компании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Положительное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334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Отрицательное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Эмоциональность высказываний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Ярко-выраженная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Нейтральная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Кризис компании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Упоминание о кризисе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555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Отсутствие упоминания о кризисе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18539" y="6134477"/>
            <a:ext cx="3379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Мельникова О.Т., Скрипкина С.В. 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20482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15875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20484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5899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4000">
                <a:solidFill>
                  <a:srgbClr val="FFFFFF"/>
                </a:solidFill>
                <a:ea typeface="MS PGothic" pitchFamily="34" charset="-128"/>
              </a:rPr>
              <a:t>Полученные результаты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0485" name="Прямоугольник 8"/>
          <p:cNvSpPr>
            <a:spLocks noChangeArrowheads="1"/>
          </p:cNvSpPr>
          <p:nvPr/>
        </p:nvSpPr>
        <p:spPr bwMode="auto">
          <a:xfrm>
            <a:off x="819150" y="1417638"/>
            <a:ext cx="78676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ru-RU" sz="2000" b="1" dirty="0"/>
              <a:t>Распределение по критериям отзывов компаний за 2014-2015 </a:t>
            </a:r>
            <a:r>
              <a:rPr kumimoji="0" lang="ru-RU" sz="2000" b="1" dirty="0" smtClean="0"/>
              <a:t>года </a:t>
            </a:r>
          </a:p>
          <a:p>
            <a:pPr algn="ctr"/>
            <a:r>
              <a:rPr kumimoji="0" lang="ru-RU" sz="2000" b="1" dirty="0" smtClean="0"/>
              <a:t>( Контент –анализ)</a:t>
            </a:r>
            <a:endParaRPr kumimoji="0" lang="ru-RU" sz="20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46113" y="2359025"/>
          <a:ext cx="8040687" cy="3672839"/>
        </p:xfrm>
        <a:graphic>
          <a:graphicData uri="http://schemas.openxmlformats.org/drawingml/2006/table">
            <a:tbl>
              <a:tblPr/>
              <a:tblGrid>
                <a:gridCol w="2146300"/>
                <a:gridCol w="2068512"/>
                <a:gridCol w="1411288"/>
                <a:gridCol w="1192212"/>
                <a:gridCol w="1222375"/>
              </a:tblGrid>
              <a:tr h="57785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Критерии оценки отзывов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Matr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ё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shka Plaza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Тойота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Пепси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Отношение к компании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Положительное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334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Отрицательное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Эмоциональность высказываний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Ярко-выраженная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Нейтральная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Кризис компании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Упоминание о кризисе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555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Отсутствие упоминания о кризисе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96929" y="6134477"/>
            <a:ext cx="3300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Мельникова О.Т., Скрипкина С.В. 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21506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6117" y="2086278"/>
          <a:ext cx="8400683" cy="3433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509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6997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4000">
                <a:solidFill>
                  <a:srgbClr val="FFFFFF"/>
                </a:solidFill>
                <a:ea typeface="MS PGothic" pitchFamily="34" charset="-128"/>
              </a:rPr>
              <a:t>Выводы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22530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22532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6997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4000">
                <a:solidFill>
                  <a:srgbClr val="FFFFFF"/>
                </a:solidFill>
                <a:ea typeface="MS PGothic" pitchFamily="34" charset="-128"/>
              </a:rPr>
              <a:t>Выводы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899937"/>
              </p:ext>
            </p:extLst>
          </p:nvPr>
        </p:nvGraphicFramePr>
        <p:xfrm>
          <a:off x="159324" y="1301434"/>
          <a:ext cx="9012112" cy="534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0" lang="ru-RU" smtClean="0"/>
          </a:p>
        </p:txBody>
      </p:sp>
      <p:sp>
        <p:nvSpPr>
          <p:cNvPr id="23555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Прямоугольник 7"/>
          <p:cNvSpPr>
            <a:spLocks noChangeArrowheads="1"/>
          </p:cNvSpPr>
          <p:nvPr/>
        </p:nvSpPr>
        <p:spPr bwMode="auto">
          <a:xfrm>
            <a:off x="2060575" y="6427788"/>
            <a:ext cx="6096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ru-RU" sz="800">
                <a:solidFill>
                  <a:srgbClr val="FFFFFF"/>
                </a:solidFill>
                <a:latin typeface="Arial" pitchFamily="34" charset="0"/>
              </a:rPr>
              <a:t>Higher School of Economics , </a:t>
            </a:r>
            <a:r>
              <a:rPr kumimoji="0" lang="en-US" sz="800">
                <a:solidFill>
                  <a:srgbClr val="FFFFFF"/>
                </a:solidFill>
                <a:latin typeface="Arial" pitchFamily="34" charset="0"/>
              </a:rPr>
              <a:t>Moscow</a:t>
            </a:r>
            <a:r>
              <a:rPr kumimoji="0" lang="ru-RU" sz="800">
                <a:solidFill>
                  <a:srgbClr val="FFFFFF"/>
                </a:solidFill>
                <a:latin typeface="Arial" pitchFamily="34" charset="0"/>
              </a:rPr>
              <a:t>, 2014</a:t>
            </a:r>
          </a:p>
          <a:p>
            <a:pPr algn="ctr"/>
            <a:r>
              <a:rPr kumimoji="0" lang="en-US" sz="800">
                <a:solidFill>
                  <a:srgbClr val="FFFFFF"/>
                </a:solidFill>
                <a:latin typeface="Arial" pitchFamily="34" charset="0"/>
              </a:rPr>
              <a:t>www.hse.ru</a:t>
            </a:r>
            <a:r>
              <a:rPr kumimoji="0" lang="ru-RU" sz="800">
                <a:solidFill>
                  <a:srgbClr val="FFFFFF"/>
                </a:solidFill>
                <a:latin typeface="Arial" pitchFamily="34" charset="0"/>
              </a:rPr>
              <a:t> </a:t>
            </a:r>
            <a:endParaRPr kumimoji="0" lang="ru-RU" sz="800">
              <a:solidFill>
                <a:srgbClr val="FFFFFF"/>
              </a:solidFill>
              <a:latin typeface="Myriad Pro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57200" y="1993900"/>
            <a:ext cx="8431213" cy="23876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sz="3600" b="1"/>
              <a:t>Сравнительный анализ психологической эффективности стратегий преодоления кризиса имиджа организации</a:t>
            </a:r>
            <a:r>
              <a:rPr kumimoji="0" lang="ru-RU" sz="3600"/>
              <a:t> </a:t>
            </a:r>
            <a:endParaRPr kumimoji="0" lang="ru-RU" sz="3600" b="1">
              <a:solidFill>
                <a:srgbClr val="25406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68275" y="4756150"/>
            <a:ext cx="9144000" cy="1655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kumimoji="0" lang="ru-RU" sz="2400">
                <a:solidFill>
                  <a:srgbClr val="254061"/>
                </a:solidFill>
              </a:rPr>
              <a:t>Федяева Татьяна Александровна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5122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280"/>
            <a:ext cx="9170988" cy="682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5124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6321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3600">
                <a:solidFill>
                  <a:srgbClr val="FFFFFF"/>
                </a:solidFill>
                <a:ea typeface="MS PGothic" pitchFamily="34" charset="-128"/>
              </a:rPr>
              <a:t>Теоритическое обоснование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125" name="Прямоугольник 3"/>
          <p:cNvSpPr>
            <a:spLocks noChangeArrowheads="1"/>
          </p:cNvSpPr>
          <p:nvPr/>
        </p:nvSpPr>
        <p:spPr bwMode="auto">
          <a:xfrm>
            <a:off x="319088" y="1417638"/>
            <a:ext cx="40798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ru-RU" sz="2000" b="1"/>
              <a:t>Кризис</a:t>
            </a:r>
            <a:r>
              <a:rPr kumimoji="0" lang="ru-RU" sz="2000"/>
              <a:t> –</a:t>
            </a:r>
            <a:endParaRPr kumimoji="0" lang="en-US" sz="2000"/>
          </a:p>
          <a:p>
            <a:pPr algn="ctr"/>
            <a:r>
              <a:rPr kumimoji="0" lang="ru-RU" sz="2000"/>
              <a:t> это событие, по вине которого компания попадает в центр не всегда доброжелательного внимания СМИ и других внешних целевых аудиторий </a:t>
            </a:r>
          </a:p>
        </p:txBody>
      </p:sp>
      <p:pic>
        <p:nvPicPr>
          <p:cNvPr id="5126" name="Содержимое 11" descr="Снимок экрана 2015-04-28 в 9.16.24.png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2F3F2"/>
              </a:clrFrom>
              <a:clrTo>
                <a:srgbClr val="F2F3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6" b="10716"/>
          <a:stretch>
            <a:fillRect/>
          </a:stretch>
        </p:blipFill>
        <p:spPr>
          <a:xfrm>
            <a:off x="457200" y="3594100"/>
            <a:ext cx="3697288" cy="2032000"/>
          </a:xfrm>
        </p:spPr>
      </p:pic>
      <p:sp>
        <p:nvSpPr>
          <p:cNvPr id="5127" name="Прямоугольник 2"/>
          <p:cNvSpPr>
            <a:spLocks noChangeArrowheads="1"/>
          </p:cNvSpPr>
          <p:nvPr/>
        </p:nvSpPr>
        <p:spPr bwMode="auto">
          <a:xfrm>
            <a:off x="4530725" y="3971925"/>
            <a:ext cx="3778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ru-RU" sz="2000" b="1"/>
              <a:t>Имидж организации</a:t>
            </a:r>
            <a:r>
              <a:rPr kumimoji="0" lang="ru-RU" sz="2000"/>
              <a:t> — </a:t>
            </a:r>
          </a:p>
          <a:p>
            <a:pPr algn="ctr"/>
            <a:r>
              <a:rPr kumimoji="0" lang="ru-RU" sz="2000"/>
              <a:t>это мнение, складывающееся у клиентов, партнеров, общественности</a:t>
            </a:r>
          </a:p>
        </p:txBody>
      </p:sp>
      <p:pic>
        <p:nvPicPr>
          <p:cNvPr id="5128" name="Изображение 7" descr="Снимок экрана 2015-06-14 в 21.19.44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2130425"/>
            <a:ext cx="3489325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Box 10"/>
          <p:cNvSpPr txBox="1">
            <a:spLocks noChangeArrowheads="1"/>
          </p:cNvSpPr>
          <p:nvPr/>
        </p:nvSpPr>
        <p:spPr bwMode="auto">
          <a:xfrm>
            <a:off x="3081338" y="3424238"/>
            <a:ext cx="2147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sz="1600" i="1"/>
              <a:t>Чумиков А.Н.</a:t>
            </a:r>
          </a:p>
        </p:txBody>
      </p:sp>
      <p:sp>
        <p:nvSpPr>
          <p:cNvPr id="5130" name="TextBox 12"/>
          <p:cNvSpPr txBox="1">
            <a:spLocks noChangeArrowheads="1"/>
          </p:cNvSpPr>
          <p:nvPr/>
        </p:nvSpPr>
        <p:spPr bwMode="auto">
          <a:xfrm>
            <a:off x="6657975" y="5295900"/>
            <a:ext cx="2147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sz="1600" i="1"/>
              <a:t>Зазыкин В.Г</a:t>
            </a:r>
            <a:r>
              <a:rPr kumimoji="0" lang="ru-RU" sz="1600"/>
              <a:t>. </a:t>
            </a:r>
            <a:r>
              <a:rPr kumimoji="0" lang="ru-RU" sz="1600" i="1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6146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6148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6321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3600">
                <a:solidFill>
                  <a:srgbClr val="FFFFFF"/>
                </a:solidFill>
                <a:ea typeface="MS PGothic" pitchFamily="34" charset="-128"/>
              </a:rPr>
              <a:t>Теоритическое обоснование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149" name="Прямоугольник 2"/>
          <p:cNvSpPr>
            <a:spLocks noChangeArrowheads="1"/>
          </p:cNvSpPr>
          <p:nvPr/>
        </p:nvSpPr>
        <p:spPr bwMode="auto">
          <a:xfrm>
            <a:off x="1689100" y="2092325"/>
            <a:ext cx="644366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ru-RU" sz="2000" b="1"/>
              <a:t>Психологическая эффективность –</a:t>
            </a:r>
            <a:endParaRPr kumimoji="0" lang="en-US" sz="2000" b="1"/>
          </a:p>
          <a:p>
            <a:pPr algn="ctr"/>
            <a:r>
              <a:rPr kumimoji="0" lang="ru-RU" sz="2000" b="1"/>
              <a:t> </a:t>
            </a:r>
            <a:r>
              <a:rPr kumimoji="0" lang="ru-RU" sz="2000"/>
              <a:t>психологическое отношение, которое проявляется в оценке потребителем (реальным или потенциальным) рекламного сообщения, объекта и источников рекламы</a:t>
            </a:r>
          </a:p>
        </p:txBody>
      </p:sp>
      <p:pic>
        <p:nvPicPr>
          <p:cNvPr id="6150" name="Изображение 3" descr="Снимок экрана 2015-06-14 в 21.23.03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4094163"/>
            <a:ext cx="2097088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5926138" y="3465513"/>
            <a:ext cx="2147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sz="1600" i="1"/>
              <a:t>Купрейченко А.Б.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sp>
        <p:nvSpPr>
          <p:cNvPr id="71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7171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419618" y="1393425"/>
          <a:ext cx="7935884" cy="5016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174" name="Изображение 9" descr="Снимок экрана 2015-03-16 в 21.42.51.png"/>
          <p:cNvPicPr>
            <a:picLocks noChangeAspect="1"/>
          </p:cNvPicPr>
          <p:nvPr/>
        </p:nvPicPr>
        <p:blipFill>
          <a:blip r:embed="rId8">
            <a:clrChange>
              <a:clrFrom>
                <a:srgbClr val="F2F3F2"/>
              </a:clrFrom>
              <a:clrTo>
                <a:srgbClr val="F2F3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2092325"/>
            <a:ext cx="16478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Изображение 10" descr="Снимок экрана 2015-03-22 в 20.28.38.png"/>
          <p:cNvPicPr>
            <a:picLocks noChangeAspect="1"/>
          </p:cNvPicPr>
          <p:nvPr/>
        </p:nvPicPr>
        <p:blipFill>
          <a:blip r:embed="rId9">
            <a:clrChange>
              <a:clrFrom>
                <a:srgbClr val="F2F3F2"/>
              </a:clrFrom>
              <a:clrTo>
                <a:srgbClr val="F2F3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38" y="4646613"/>
            <a:ext cx="21082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5419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3600">
                <a:solidFill>
                  <a:srgbClr val="FFFFFF"/>
                </a:solidFill>
                <a:ea typeface="MS PGothic" pitchFamily="34" charset="-128"/>
              </a:rPr>
              <a:t>Программа исследования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sp>
        <p:nvSpPr>
          <p:cNvPr id="81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819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8197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6321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3600">
                <a:solidFill>
                  <a:srgbClr val="FFFFFF"/>
                </a:solidFill>
                <a:ea typeface="MS PGothic" pitchFamily="34" charset="-128"/>
              </a:rPr>
              <a:t>Программа исследования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1" y="1417638"/>
          <a:ext cx="8923866" cy="4674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163513" y="5972175"/>
            <a:ext cx="8980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sz="1400" i="1" dirty="0" err="1"/>
              <a:t>Чумиков</a:t>
            </a:r>
            <a:r>
              <a:rPr kumimoji="0" lang="ru-RU" sz="1400" i="1" dirty="0"/>
              <a:t> А.Н., Бочаров М.П., </a:t>
            </a:r>
            <a:r>
              <a:rPr kumimoji="0" lang="ru-RU" sz="1400" i="1" dirty="0" err="1"/>
              <a:t>Ольшевский</a:t>
            </a:r>
            <a:r>
              <a:rPr kumimoji="0" lang="ru-RU" sz="1400" i="1" dirty="0"/>
              <a:t> А,  Купрейченко А.Б.,</a:t>
            </a:r>
            <a:r>
              <a:rPr kumimoji="0" lang="ru-RU" sz="1400" i="1" dirty="0" err="1"/>
              <a:t>Newsome</a:t>
            </a:r>
            <a:r>
              <a:rPr kumimoji="0" lang="ru-RU" sz="1400" i="1" dirty="0"/>
              <a:t>, </a:t>
            </a:r>
            <a:r>
              <a:rPr kumimoji="0" lang="ru-RU" sz="1400" i="1" dirty="0" err="1"/>
              <a:t>D</a:t>
            </a:r>
            <a:r>
              <a:rPr kumimoji="0" lang="ru-RU" sz="1400" i="1" dirty="0"/>
              <a:t>.,</a:t>
            </a:r>
            <a:r>
              <a:rPr kumimoji="0" lang="ru-RU" sz="1400" i="1" dirty="0" err="1"/>
              <a:t>Turk</a:t>
            </a:r>
            <a:r>
              <a:rPr kumimoji="0" lang="ru-RU" sz="1400" i="1" dirty="0"/>
              <a:t> </a:t>
            </a:r>
            <a:r>
              <a:rPr kumimoji="0" lang="ru-RU" sz="1400" i="1" dirty="0" err="1"/>
              <a:t>J</a:t>
            </a:r>
            <a:r>
              <a:rPr kumimoji="0" lang="ru-RU" sz="1400" i="1" dirty="0"/>
              <a:t>., </a:t>
            </a:r>
            <a:r>
              <a:rPr kumimoji="0" lang="ru-RU" sz="1400" i="1" dirty="0" err="1"/>
              <a:t>Kruckeberg</a:t>
            </a:r>
            <a:r>
              <a:rPr kumimoji="0" lang="ru-RU" sz="1400" i="1" dirty="0"/>
              <a:t> </a:t>
            </a:r>
            <a:r>
              <a:rPr kumimoji="0" lang="ru-RU" sz="1400" i="1" dirty="0" err="1"/>
              <a:t>D</a:t>
            </a:r>
            <a:r>
              <a:rPr kumimoji="0" lang="ru-RU" sz="1400" i="1" dirty="0"/>
              <a:t>., </a:t>
            </a:r>
            <a:r>
              <a:rPr kumimoji="0" lang="ru-RU" sz="1400" i="1" dirty="0" err="1"/>
              <a:t>Scott</a:t>
            </a:r>
            <a:r>
              <a:rPr kumimoji="0" lang="ru-RU" sz="1400" i="1" dirty="0"/>
              <a:t> </a:t>
            </a:r>
            <a:r>
              <a:rPr kumimoji="0" lang="ru-RU" sz="1400" i="1" dirty="0" err="1"/>
              <a:t>A</a:t>
            </a:r>
            <a:r>
              <a:rPr kumimoji="0" lang="ru-RU" sz="1400" i="1" dirty="0"/>
              <a:t>. </a:t>
            </a:r>
            <a:r>
              <a:rPr kumimoji="0" lang="ru-RU" sz="1400" i="1" dirty="0" err="1"/>
              <a:t>Black</a:t>
            </a:r>
            <a:r>
              <a:rPr kumimoji="0" lang="ru-RU" sz="1400" i="1" dirty="0"/>
              <a:t>, </a:t>
            </a:r>
            <a:r>
              <a:rPr kumimoji="0" lang="ru-RU" sz="1400" i="1" dirty="0" err="1"/>
              <a:t>S</a:t>
            </a:r>
            <a:r>
              <a:rPr kumimoji="0" lang="ru-RU" sz="1400" i="1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9218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9220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5419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3600">
                <a:solidFill>
                  <a:srgbClr val="FFFFFF"/>
                </a:solidFill>
                <a:ea typeface="MS PGothic" pitchFamily="34" charset="-128"/>
              </a:rPr>
              <a:t>Программа исследования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611188" y="1417638"/>
            <a:ext cx="8075612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kumimoji="0" lang="ru-RU" sz="2000"/>
          </a:p>
          <a:p>
            <a:r>
              <a:rPr kumimoji="0" lang="ru-RU" sz="2000" b="1"/>
              <a:t>Объект</a:t>
            </a:r>
            <a:r>
              <a:rPr kumimoji="0" lang="ru-RU" sz="2000"/>
              <a:t>:  стратегии преодоления кризисных ситуаций   </a:t>
            </a:r>
          </a:p>
          <a:p>
            <a:endParaRPr kumimoji="0" lang="ru-RU" sz="2000"/>
          </a:p>
          <a:p>
            <a:r>
              <a:rPr kumimoji="0" lang="ru-RU" sz="2000" b="1"/>
              <a:t>Предмет</a:t>
            </a:r>
            <a:r>
              <a:rPr kumimoji="0" lang="ru-RU" sz="2000"/>
              <a:t>: психологическая эффективность стратегий преодоления кризисных ситуаций</a:t>
            </a:r>
          </a:p>
          <a:p>
            <a:r>
              <a:rPr kumimoji="0" lang="ru-RU" sz="2000"/>
              <a:t>   </a:t>
            </a:r>
          </a:p>
          <a:p>
            <a:r>
              <a:rPr kumimoji="0" lang="ru-RU" sz="2000" b="1"/>
              <a:t>Проблема обусловлена</a:t>
            </a:r>
            <a:r>
              <a:rPr kumimoji="0" lang="ru-RU" sz="2000"/>
              <a:t> противоречием между необходимостью поиска оптимальной стратегии преодоления кризиса имиджа организации в условиях быстрых социальных изменений и отсутствием достоверных научных данных об эффективности стратегий.</a:t>
            </a:r>
            <a:endParaRPr kumimoji="0" lang="ru-RU" sz="2000">
              <a:solidFill>
                <a:srgbClr val="1F497D"/>
              </a:solidFill>
              <a:ea typeface="MS PGothic" pitchFamily="34" charset="-128"/>
            </a:endParaRPr>
          </a:p>
        </p:txBody>
      </p:sp>
      <p:pic>
        <p:nvPicPr>
          <p:cNvPr id="9222" name="Содержимое 8" descr="Снимок экрана 2015-04-27 в 20.52.11.png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2F3F2"/>
              </a:clrFrom>
              <a:clrTo>
                <a:srgbClr val="F2F3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88" b="12688"/>
          <a:stretch>
            <a:fillRect/>
          </a:stretch>
        </p:blipFill>
        <p:spPr>
          <a:xfrm>
            <a:off x="3138488" y="4587875"/>
            <a:ext cx="3022600" cy="166211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sp>
        <p:nvSpPr>
          <p:cNvPr id="102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10243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0" y="1645055"/>
          <a:ext cx="8686800" cy="4481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6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5419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3600">
                <a:solidFill>
                  <a:srgbClr val="FFFFFF"/>
                </a:solidFill>
                <a:ea typeface="MS PGothic" pitchFamily="34" charset="-128"/>
              </a:rPr>
              <a:t>Программа исследования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ru-RU" smtClean="0"/>
          </a:p>
        </p:txBody>
      </p:sp>
      <p:sp>
        <p:nvSpPr>
          <p:cNvPr id="112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0" lang="ru-RU" smtClean="0"/>
          </a:p>
        </p:txBody>
      </p:sp>
      <p:pic>
        <p:nvPicPr>
          <p:cNvPr id="1126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Subtitle 2"/>
          <p:cNvSpPr txBox="1">
            <a:spLocks/>
          </p:cNvSpPr>
          <p:nvPr/>
        </p:nvSpPr>
        <p:spPr bwMode="auto">
          <a:xfrm>
            <a:off x="255588" y="6350000"/>
            <a:ext cx="4143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Higher School of Economics , </a:t>
            </a:r>
            <a:r>
              <a:rPr kumimoji="0" lang="en-US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Moscow</a:t>
            </a:r>
            <a:r>
              <a:rPr kumimoji="0" lang="ru-RU" sz="80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, 2015</a:t>
            </a:r>
          </a:p>
        </p:txBody>
      </p:sp>
      <p:sp>
        <p:nvSpPr>
          <p:cNvPr id="11269" name="Прямоугольник 6"/>
          <p:cNvSpPr>
            <a:spLocks noChangeArrowheads="1"/>
          </p:cNvSpPr>
          <p:nvPr/>
        </p:nvSpPr>
        <p:spPr bwMode="auto">
          <a:xfrm>
            <a:off x="1689100" y="230188"/>
            <a:ext cx="5419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3600">
                <a:solidFill>
                  <a:srgbClr val="FFFFFF"/>
                </a:solidFill>
                <a:ea typeface="MS PGothic" pitchFamily="34" charset="-128"/>
              </a:rPr>
              <a:t>Программа исследования</a:t>
            </a:r>
            <a:endParaRPr kumimoji="0" lang="en-US" sz="4000">
              <a:solidFill>
                <a:srgbClr val="FFFFFF"/>
              </a:solidFill>
              <a:ea typeface="MS PGothic" pitchFamily="34" charset="-128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846667" y="1368188"/>
          <a:ext cx="7704666" cy="5176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71" name="Изображение 8" descr="Снимок экрана 2015-03-16 в 21.55.50.png"/>
          <p:cNvPicPr>
            <a:picLocks noChangeAspect="1"/>
          </p:cNvPicPr>
          <p:nvPr/>
        </p:nvPicPr>
        <p:blipFill>
          <a:blip r:embed="rId8">
            <a:clrChange>
              <a:clrFrom>
                <a:srgbClr val="F2F3F2"/>
              </a:clrFrom>
              <a:clrTo>
                <a:srgbClr val="F2F3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3375025"/>
            <a:ext cx="16446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Изображение 9" descr="Снимок экрана 2015-03-16 в 21.51.31.png"/>
          <p:cNvPicPr>
            <a:picLocks noChangeAspect="1"/>
          </p:cNvPicPr>
          <p:nvPr/>
        </p:nvPicPr>
        <p:blipFill>
          <a:blip r:embed="rId9">
            <a:clrChange>
              <a:clrFrom>
                <a:srgbClr val="F2F3F2"/>
              </a:clrFrom>
              <a:clrTo>
                <a:srgbClr val="F2F3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04125" y="3659188"/>
            <a:ext cx="1195388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Изображение 10" descr="Снимок экрана 2015-03-16 в 21.51.01.png"/>
          <p:cNvPicPr>
            <a:picLocks noChangeAspect="1"/>
          </p:cNvPicPr>
          <p:nvPr/>
        </p:nvPicPr>
        <p:blipFill>
          <a:blip r:embed="rId10">
            <a:clrChange>
              <a:clrFrom>
                <a:srgbClr val="F2F3F2"/>
              </a:clrFrom>
              <a:clrTo>
                <a:srgbClr val="F2F3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4521200"/>
            <a:ext cx="11588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4791</TotalTime>
  <Words>972</Words>
  <Application>Microsoft Macintosh PowerPoint</Application>
  <PresentationFormat>Экран (4:3)</PresentationFormat>
  <Paragraphs>254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Excel.Chart.8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танечка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Федяева</dc:creator>
  <cp:lastModifiedBy>Татьяна Федяева</cp:lastModifiedBy>
  <cp:revision>47</cp:revision>
  <cp:lastPrinted>2015-06-17T16:17:09Z</cp:lastPrinted>
  <dcterms:created xsi:type="dcterms:W3CDTF">2015-04-27T17:01:59Z</dcterms:created>
  <dcterms:modified xsi:type="dcterms:W3CDTF">2015-06-17T19:00:26Z</dcterms:modified>
</cp:coreProperties>
</file>