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70" r:id="rId4"/>
    <p:sldId id="257" r:id="rId5"/>
    <p:sldId id="260" r:id="rId6"/>
    <p:sldId id="271" r:id="rId7"/>
    <p:sldId id="265" r:id="rId8"/>
    <p:sldId id="272" r:id="rId9"/>
    <p:sldId id="261" r:id="rId10"/>
    <p:sldId id="264" r:id="rId11"/>
    <p:sldId id="266" r:id="rId12"/>
    <p:sldId id="268" r:id="rId13"/>
    <p:sldId id="269" r:id="rId14"/>
    <p:sldId id="273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87" d="100"/>
          <a:sy n="87" d="100"/>
        </p:scale>
        <p:origin x="-798" y="-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BC34-9484-4A8C-AB96-BF0505A337A6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965E0-8BD3-44FD-AD7B-5615F6424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249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965E0-8BD3-44FD-AD7B-5615F64243C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679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090C-2A4C-4E84-B714-ECF95528C634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DD3C-DBB7-44A8-80EA-56D5CF1D9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48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090C-2A4C-4E84-B714-ECF95528C634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DD3C-DBB7-44A8-80EA-56D5CF1D9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350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090C-2A4C-4E84-B714-ECF95528C634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DD3C-DBB7-44A8-80EA-56D5CF1D9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67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090C-2A4C-4E84-B714-ECF95528C634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DD3C-DBB7-44A8-80EA-56D5CF1D9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459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090C-2A4C-4E84-B714-ECF95528C634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DD3C-DBB7-44A8-80EA-56D5CF1D9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62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090C-2A4C-4E84-B714-ECF95528C634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DD3C-DBB7-44A8-80EA-56D5CF1D9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38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090C-2A4C-4E84-B714-ECF95528C634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DD3C-DBB7-44A8-80EA-56D5CF1D9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223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090C-2A4C-4E84-B714-ECF95528C634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DD3C-DBB7-44A8-80EA-56D5CF1D9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42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090C-2A4C-4E84-B714-ECF95528C634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DD3C-DBB7-44A8-80EA-56D5CF1D9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22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090C-2A4C-4E84-B714-ECF95528C634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DD3C-DBB7-44A8-80EA-56D5CF1D9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43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090C-2A4C-4E84-B714-ECF95528C634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DD3C-DBB7-44A8-80EA-56D5CF1D9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23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4090C-2A4C-4E84-B714-ECF95528C634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CDD3C-DBB7-44A8-80EA-56D5CF1D9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2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Имидж бренда как результат его восприятия потребителем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Автор: Аджай Кумар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4623978"/>
            <a:ext cx="9144000" cy="5195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Научно-учебная группа «Психология потребительского поведения»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2131"/>
            <a:ext cx="9163911" cy="10098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User\Desktop\hse_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1" y="6416"/>
            <a:ext cx="1104375" cy="100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815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623978"/>
            <a:ext cx="9144000" cy="5195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Научно-учебная группа «Психология потребительского поведения»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2130"/>
            <a:ext cx="9163911" cy="10055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User\Desktop\hse_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1" y="2130"/>
            <a:ext cx="1104375" cy="100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15616" y="-74212"/>
            <a:ext cx="7772400" cy="1102519"/>
          </a:xfrm>
        </p:spPr>
        <p:txBody>
          <a:bodyPr>
            <a:noAutofit/>
          </a:bodyPr>
          <a:lstStyle/>
          <a:p>
            <a:r>
              <a:rPr lang="ru-RU" sz="3200" dirty="0" smtClean="0"/>
              <a:t>5 компонентов Восприятия бренда (</a:t>
            </a:r>
            <a:r>
              <a:rPr lang="en-US" sz="3200" dirty="0" smtClean="0"/>
              <a:t>Biel, 1996</a:t>
            </a:r>
            <a:r>
              <a:rPr lang="ru-RU" sz="3200" dirty="0" smtClean="0"/>
              <a:t>; </a:t>
            </a:r>
            <a:r>
              <a:rPr lang="en-US" sz="3200" dirty="0" smtClean="0"/>
              <a:t>Keller, </a:t>
            </a:r>
            <a:r>
              <a:rPr lang="ru-RU" sz="3200" dirty="0" smtClean="0"/>
              <a:t>1993)</a:t>
            </a:r>
            <a:endParaRPr lang="ru-RU" sz="32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39553" y="1167594"/>
            <a:ext cx="8064896" cy="306150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03598"/>
            <a:ext cx="6517315" cy="3276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352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623978"/>
            <a:ext cx="9144000" cy="5195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Научно-учебная группа «Психология потребительского поведения»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2130"/>
            <a:ext cx="9163911" cy="10055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User\Desktop\hse_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1" y="2130"/>
            <a:ext cx="1104375" cy="100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15616" y="-74212"/>
            <a:ext cx="7772400" cy="1102519"/>
          </a:xfrm>
        </p:spPr>
        <p:txBody>
          <a:bodyPr>
            <a:normAutofit/>
          </a:bodyPr>
          <a:lstStyle/>
          <a:p>
            <a:endParaRPr lang="ru-RU" sz="36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39553" y="1167594"/>
            <a:ext cx="8064896" cy="306150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677" y="1080711"/>
            <a:ext cx="3501896" cy="3508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352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623978"/>
            <a:ext cx="9144000" cy="5195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Научно-учебная группа «Психология потребительского поведения»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2130"/>
            <a:ext cx="9163911" cy="10055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User\Desktop\hse_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1" y="2130"/>
            <a:ext cx="1104375" cy="100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15616" y="-74212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Имидж бренда и идентичность потребителя</a:t>
            </a:r>
            <a:endParaRPr lang="ru-RU" sz="36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51520" y="1059582"/>
            <a:ext cx="8352929" cy="3564396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Бренд может стать символом идентичности потребителя (</a:t>
            </a:r>
            <a:r>
              <a:rPr lang="en-US" sz="2000" dirty="0" smtClean="0">
                <a:solidFill>
                  <a:schemeClr val="tx1"/>
                </a:solidFill>
              </a:rPr>
              <a:t>Levy, 1959)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Есть связь между брендами и Я-концепциями потребителей (</a:t>
            </a:r>
            <a:r>
              <a:rPr lang="en-US" sz="2000" dirty="0" smtClean="0">
                <a:solidFill>
                  <a:schemeClr val="tx1"/>
                </a:solidFill>
              </a:rPr>
              <a:t>Grub and </a:t>
            </a:r>
            <a:r>
              <a:rPr lang="en-US" sz="2000" dirty="0" err="1" smtClean="0">
                <a:solidFill>
                  <a:schemeClr val="tx1"/>
                </a:solidFill>
              </a:rPr>
              <a:t>Grathwohl</a:t>
            </a:r>
            <a:r>
              <a:rPr lang="en-US" sz="2000" dirty="0" smtClean="0">
                <a:solidFill>
                  <a:schemeClr val="tx1"/>
                </a:solidFill>
              </a:rPr>
              <a:t>, 1967)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Потребление бренда может соответствовать «Образу себя» (</a:t>
            </a:r>
            <a:r>
              <a:rPr lang="en-US" sz="2000" dirty="0" smtClean="0">
                <a:solidFill>
                  <a:schemeClr val="tx1"/>
                </a:solidFill>
              </a:rPr>
              <a:t>self-image) </a:t>
            </a:r>
            <a:r>
              <a:rPr lang="ru-RU" sz="2000" dirty="0" smtClean="0">
                <a:solidFill>
                  <a:schemeClr val="tx1"/>
                </a:solidFill>
              </a:rPr>
              <a:t>потребителя (</a:t>
            </a:r>
            <a:r>
              <a:rPr lang="en-US" sz="2000" dirty="0" err="1" smtClean="0">
                <a:solidFill>
                  <a:schemeClr val="tx1"/>
                </a:solidFill>
              </a:rPr>
              <a:t>Sirgy</a:t>
            </a:r>
            <a:r>
              <a:rPr lang="en-US" sz="2000" dirty="0" smtClean="0">
                <a:solidFill>
                  <a:schemeClr val="tx1"/>
                </a:solidFill>
              </a:rPr>
              <a:t>, 1982)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Чем больше соответствия между чертами индивидуума, которые описывают его и отличают от других, с чертами, которые описывают и отличают бренд, тем больше этому бренду отдается предпочтение (</a:t>
            </a:r>
            <a:r>
              <a:rPr lang="en-US" sz="2000" dirty="0" smtClean="0">
                <a:solidFill>
                  <a:schemeClr val="tx1"/>
                </a:solidFill>
              </a:rPr>
              <a:t>Malhotra, 1988)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Потребитель-бренд отношения – результат воспринятой совместимости целей (</a:t>
            </a:r>
            <a:r>
              <a:rPr lang="en-US" sz="2000" dirty="0" smtClean="0">
                <a:solidFill>
                  <a:schemeClr val="tx1"/>
                </a:solidFill>
              </a:rPr>
              <a:t>Fournier, 1998)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Для возникновения истинной лояльности потребляемый бренд должен быть частью «</a:t>
            </a:r>
            <a:r>
              <a:rPr lang="ru-RU" sz="2000" dirty="0" err="1" smtClean="0">
                <a:solidFill>
                  <a:schemeClr val="tx1"/>
                </a:solidFill>
              </a:rPr>
              <a:t>самоидентичности</a:t>
            </a:r>
            <a:r>
              <a:rPr lang="ru-RU" sz="2000" dirty="0" smtClean="0">
                <a:solidFill>
                  <a:schemeClr val="tx1"/>
                </a:solidFill>
              </a:rPr>
              <a:t>» (</a:t>
            </a:r>
            <a:r>
              <a:rPr lang="en-US" sz="2000" dirty="0" smtClean="0">
                <a:solidFill>
                  <a:schemeClr val="tx1"/>
                </a:solidFill>
              </a:rPr>
              <a:t>self-identity)</a:t>
            </a:r>
            <a:r>
              <a:rPr lang="ru-RU" sz="2000" dirty="0" smtClean="0">
                <a:solidFill>
                  <a:schemeClr val="tx1"/>
                </a:solidFill>
              </a:rPr>
              <a:t> и «социальной идентичности»</a:t>
            </a:r>
            <a:r>
              <a:rPr lang="en-US" sz="2000" dirty="0" smtClean="0">
                <a:solidFill>
                  <a:schemeClr val="tx1"/>
                </a:solidFill>
              </a:rPr>
              <a:t> (social-identity)</a:t>
            </a:r>
            <a:r>
              <a:rPr lang="ru-RU" sz="2000" dirty="0" smtClean="0">
                <a:solidFill>
                  <a:schemeClr val="tx1"/>
                </a:solidFill>
              </a:rPr>
              <a:t> (</a:t>
            </a:r>
            <a:r>
              <a:rPr lang="en-US" sz="2000" dirty="0" smtClean="0">
                <a:solidFill>
                  <a:schemeClr val="tx1"/>
                </a:solidFill>
              </a:rPr>
              <a:t>Oliver, 1999)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Прочие исследования (</a:t>
            </a:r>
            <a:r>
              <a:rPr lang="en-US" sz="2000" dirty="0" err="1" smtClean="0">
                <a:solidFill>
                  <a:schemeClr val="tx1"/>
                </a:solidFill>
              </a:rPr>
              <a:t>Escalas</a:t>
            </a:r>
            <a:r>
              <a:rPr lang="en-US" sz="2000" dirty="0" smtClean="0">
                <a:solidFill>
                  <a:schemeClr val="tx1"/>
                </a:solidFill>
              </a:rPr>
              <a:t> and </a:t>
            </a:r>
            <a:r>
              <a:rPr lang="en-US" sz="2000" dirty="0" err="1" smtClean="0">
                <a:solidFill>
                  <a:schemeClr val="tx1"/>
                </a:solidFill>
              </a:rPr>
              <a:t>Bettman</a:t>
            </a:r>
            <a:r>
              <a:rPr lang="en-US" sz="2000" dirty="0" smtClean="0">
                <a:solidFill>
                  <a:schemeClr val="tx1"/>
                </a:solidFill>
              </a:rPr>
              <a:t>, 2005</a:t>
            </a:r>
            <a:r>
              <a:rPr lang="ru-RU" sz="2000" dirty="0" smtClean="0">
                <a:solidFill>
                  <a:schemeClr val="tx1"/>
                </a:solidFill>
              </a:rPr>
              <a:t>; 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</a:rPr>
              <a:t>Swaminathan</a:t>
            </a:r>
            <a:r>
              <a:rPr lang="en-US" sz="2000" dirty="0" smtClean="0">
                <a:solidFill>
                  <a:schemeClr val="tx1"/>
                </a:solidFill>
              </a:rPr>
              <a:t>, Page, &amp; </a:t>
            </a:r>
            <a:r>
              <a:rPr lang="en-US" sz="2000" dirty="0" err="1" smtClean="0">
                <a:solidFill>
                  <a:schemeClr val="tx1"/>
                </a:solidFill>
              </a:rPr>
              <a:t>Gürhan-Canli</a:t>
            </a:r>
            <a:r>
              <a:rPr lang="en-US" sz="2000" dirty="0" smtClean="0">
                <a:solidFill>
                  <a:schemeClr val="tx1"/>
                </a:solidFill>
              </a:rPr>
              <a:t>,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2007)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70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623978"/>
            <a:ext cx="9144000" cy="5195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Научно-учебная группа «Психология потребительского поведения»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2130"/>
            <a:ext cx="9163911" cy="10055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User\Desktop\hse_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1" y="2130"/>
            <a:ext cx="1104375" cy="100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15616" y="-74212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Теории социальной идентичности и социальной категоризации</a:t>
            </a:r>
            <a:endParaRPr lang="ru-RU" sz="36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49508" y="1007706"/>
            <a:ext cx="8064896" cy="3061506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Два способа влияния имиджа бренда на лояльность к бренду (</a:t>
            </a:r>
            <a:r>
              <a:rPr lang="en-US" sz="2800" dirty="0" err="1" smtClean="0">
                <a:solidFill>
                  <a:schemeClr val="tx1"/>
                </a:solidFill>
              </a:rPr>
              <a:t>Aaker</a:t>
            </a:r>
            <a:r>
              <a:rPr lang="en-US" sz="2800" dirty="0" smtClean="0">
                <a:solidFill>
                  <a:schemeClr val="tx1"/>
                </a:solidFill>
              </a:rPr>
              <a:t>, 1997</a:t>
            </a:r>
            <a:r>
              <a:rPr lang="ru-RU" sz="2800" dirty="0" smtClean="0">
                <a:solidFill>
                  <a:schemeClr val="tx1"/>
                </a:solidFill>
              </a:rPr>
              <a:t>;</a:t>
            </a:r>
            <a:r>
              <a:rPr lang="en-US" sz="2800" dirty="0" err="1" smtClean="0">
                <a:solidFill>
                  <a:schemeClr val="tx1"/>
                </a:solidFill>
              </a:rPr>
              <a:t>Kuusik</a:t>
            </a:r>
            <a:r>
              <a:rPr lang="en-US" sz="2800" dirty="0" smtClean="0">
                <a:solidFill>
                  <a:schemeClr val="tx1"/>
                </a:solidFill>
              </a:rPr>
              <a:t>, 2007</a:t>
            </a:r>
            <a:r>
              <a:rPr lang="ru-RU" sz="2800" dirty="0" smtClean="0">
                <a:solidFill>
                  <a:schemeClr val="tx1"/>
                </a:solidFill>
              </a:rPr>
              <a:t>):</a:t>
            </a:r>
          </a:p>
          <a:p>
            <a:pPr algn="just"/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504" y="2355726"/>
            <a:ext cx="4104456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Теория социальной идентичности:</a:t>
            </a:r>
          </a:p>
          <a:p>
            <a:pPr algn="just"/>
            <a:endParaRPr lang="ru-RU" sz="2000" b="1" dirty="0" smtClean="0"/>
          </a:p>
          <a:p>
            <a:pPr algn="just"/>
            <a:r>
              <a:rPr lang="ru-RU" dirty="0" smtClean="0"/>
              <a:t>Выражение собственной идентичности через предпочтение тех или иных брендов и формирование желаемого образа себя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593569" y="2078727"/>
            <a:ext cx="4104456" cy="23698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Теория социальной категоризации:</a:t>
            </a:r>
          </a:p>
          <a:p>
            <a:pPr algn="just"/>
            <a:endParaRPr lang="ru-RU" sz="2000" b="1" dirty="0" smtClean="0"/>
          </a:p>
          <a:p>
            <a:pPr algn="just"/>
            <a:r>
              <a:rPr lang="ru-RU" dirty="0"/>
              <a:t>П</a:t>
            </a:r>
            <a:r>
              <a:rPr lang="ru-RU" dirty="0" smtClean="0"/>
              <a:t>редпочтение тех или иных брендов как предмет межличностной совместимости с той социальной категорией людей, которые имеют схожий с потребителем имидж и разделяют его ценности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85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623978"/>
            <a:ext cx="9144000" cy="5195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Научно-учебная группа «Психология потребительского поведения»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2130"/>
            <a:ext cx="9163911" cy="10055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User\Desktop\hse_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1" y="2130"/>
            <a:ext cx="1104375" cy="100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95756" y="1851670"/>
            <a:ext cx="7772400" cy="1102519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Спасибо!</a:t>
            </a: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47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623978"/>
            <a:ext cx="9144000" cy="5195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Научно-учебная группа «Психология потребительского поведения»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2131"/>
            <a:ext cx="9144000" cy="10104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User\Desktop\hse_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1" y="6974"/>
            <a:ext cx="1104375" cy="100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15616" y="-25738"/>
            <a:ext cx="7772400" cy="110251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Введение </a:t>
            </a:r>
            <a:endParaRPr lang="ru-RU" sz="32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67544" y="1167594"/>
            <a:ext cx="8208912" cy="3348372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с</a:t>
            </a:r>
            <a:r>
              <a:rPr lang="ru-RU" sz="2800" dirty="0" smtClean="0">
                <a:solidFill>
                  <a:schemeClr val="tx1"/>
                </a:solidFill>
              </a:rPr>
              <a:t>тарая и новая школы маркетинга;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п</a:t>
            </a:r>
            <a:r>
              <a:rPr lang="ru-RU" sz="2800" dirty="0" smtClean="0">
                <a:solidFill>
                  <a:schemeClr val="tx1"/>
                </a:solidFill>
              </a:rPr>
              <a:t>ринципы дифференциации и сегментирования;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п</a:t>
            </a:r>
            <a:r>
              <a:rPr lang="ru-RU" sz="2800" dirty="0" smtClean="0">
                <a:solidFill>
                  <a:schemeClr val="tx1"/>
                </a:solidFill>
              </a:rPr>
              <a:t>оявление потребителя как активной личности, а не как серой массы;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р</a:t>
            </a:r>
            <a:r>
              <a:rPr lang="ru-RU" sz="2800" dirty="0" smtClean="0">
                <a:solidFill>
                  <a:schemeClr val="tx1"/>
                </a:solidFill>
              </a:rPr>
              <a:t>аспространение применения психологических знаний в изучении брендов;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в</a:t>
            </a:r>
            <a:r>
              <a:rPr lang="ru-RU" sz="2800" dirty="0" smtClean="0">
                <a:solidFill>
                  <a:schemeClr val="tx1"/>
                </a:solidFill>
              </a:rPr>
              <a:t>озникновение маркетинга отношений – фокусирование внимания на взаимоотношениях потребителя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и бренда (</a:t>
            </a:r>
            <a:r>
              <a:rPr lang="en-US" sz="2800" dirty="0" smtClean="0">
                <a:solidFill>
                  <a:schemeClr val="tx1"/>
                </a:solidFill>
              </a:rPr>
              <a:t>consumer brand relationship)</a:t>
            </a:r>
            <a:endParaRPr lang="ru-RU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21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623978"/>
            <a:ext cx="9144000" cy="5195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Научно-учебная группа «Психология потребительского поведения»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2130"/>
            <a:ext cx="9163911" cy="10055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User\Desktop\hse_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1" y="2130"/>
            <a:ext cx="1104375" cy="100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15616" y="-74212"/>
            <a:ext cx="7772400" cy="1102519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Потребитель-Бренд отношения</a:t>
            </a:r>
            <a:endParaRPr lang="ru-RU" sz="36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15516" y="1059582"/>
            <a:ext cx="8712968" cy="1728192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Max </a:t>
            </a:r>
            <a:r>
              <a:rPr lang="en-US" sz="2000" dirty="0" err="1" smtClean="0">
                <a:solidFill>
                  <a:schemeClr val="tx1"/>
                </a:solidFill>
              </a:rPr>
              <a:t>Blackston</a:t>
            </a:r>
            <a:r>
              <a:rPr lang="en-US" sz="2000" dirty="0" smtClean="0">
                <a:solidFill>
                  <a:schemeClr val="tx1"/>
                </a:solidFill>
              </a:rPr>
              <a:t> – </a:t>
            </a:r>
            <a:r>
              <a:rPr lang="ru-RU" sz="2000" dirty="0" smtClean="0">
                <a:solidFill>
                  <a:schemeClr val="tx1"/>
                </a:solidFill>
              </a:rPr>
              <a:t>«</a:t>
            </a:r>
            <a:r>
              <a:rPr lang="en-US" sz="2000" dirty="0" smtClean="0">
                <a:solidFill>
                  <a:schemeClr val="tx1"/>
                </a:solidFill>
              </a:rPr>
              <a:t>Beyond Brand Personality: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Building Brand Relationships</a:t>
            </a:r>
            <a:r>
              <a:rPr lang="ru-RU" sz="2000" dirty="0" smtClean="0">
                <a:solidFill>
                  <a:schemeClr val="tx1"/>
                </a:solidFill>
              </a:rPr>
              <a:t>» (1993)</a:t>
            </a:r>
            <a:r>
              <a:rPr lang="ru-RU" sz="2000" dirty="0">
                <a:solidFill>
                  <a:schemeClr val="tx1"/>
                </a:solidFill>
              </a:rPr>
              <a:t>;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dirty="0" err="1" smtClean="0">
                <a:solidFill>
                  <a:schemeClr val="tx1"/>
                </a:solidFill>
              </a:rPr>
              <a:t>Фоурнер</a:t>
            </a:r>
            <a:r>
              <a:rPr lang="ru-RU" sz="2000" dirty="0" smtClean="0">
                <a:solidFill>
                  <a:schemeClr val="tx1"/>
                </a:solidFill>
              </a:rPr>
              <a:t> предложил теорию отношений (</a:t>
            </a:r>
            <a:r>
              <a:rPr lang="en-US" sz="2000" dirty="0" smtClean="0">
                <a:solidFill>
                  <a:schemeClr val="tx1"/>
                </a:solidFill>
              </a:rPr>
              <a:t>relationship theory) </a:t>
            </a:r>
            <a:r>
              <a:rPr lang="ru-RU" sz="2000" dirty="0" smtClean="0">
                <a:solidFill>
                  <a:schemeClr val="tx1"/>
                </a:solidFill>
              </a:rPr>
              <a:t>в исследовании потребителя): «то, как мы относимся к брендам очень схоже с тем, как мы относимся к другим людям».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95536" y="2859782"/>
            <a:ext cx="3960440" cy="165618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Отношения нижнего порядка: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Бренд – потенциальный друг\случайный друг;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опытка использования бренда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ru-RU" dirty="0" smtClean="0">
                <a:solidFill>
                  <a:schemeClr val="tx1"/>
                </a:solidFill>
              </a:rPr>
              <a:t>бренд чуть-чуть нравится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0317" y="2980260"/>
            <a:ext cx="3960440" cy="14152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Отношения верхнего порядка: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Бренд – лучший друг\близкий друг;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л</a:t>
            </a:r>
            <a:r>
              <a:rPr lang="ru-RU" dirty="0" smtClean="0">
                <a:solidFill>
                  <a:schemeClr val="tx1"/>
                </a:solidFill>
              </a:rPr>
              <a:t>ояльность к бренду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ru-RU" dirty="0" smtClean="0">
                <a:solidFill>
                  <a:schemeClr val="tx1"/>
                </a:solidFill>
              </a:rPr>
              <a:t>бренд-зависимость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85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623978"/>
            <a:ext cx="9144000" cy="5195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Научно-учебная группа «Психология потребительского поведения»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2130"/>
            <a:ext cx="9163911" cy="10055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User\Desktop\hse_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1" y="2130"/>
            <a:ext cx="1104375" cy="100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87624" y="2131"/>
            <a:ext cx="7772400" cy="97770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Определения имиджа бренда и близких конструктов</a:t>
            </a:r>
            <a:endParaRPr lang="ru-RU" sz="36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67544" y="1131590"/>
            <a:ext cx="8208912" cy="34923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Восприятие бренда (</a:t>
            </a:r>
            <a:r>
              <a:rPr lang="en-US" sz="2000" b="1" dirty="0" smtClean="0">
                <a:solidFill>
                  <a:schemeClr val="tx1"/>
                </a:solidFill>
              </a:rPr>
              <a:t>brand perception</a:t>
            </a:r>
            <a:r>
              <a:rPr lang="ru-RU" sz="2000" b="1" dirty="0" smtClean="0">
                <a:solidFill>
                  <a:schemeClr val="tx1"/>
                </a:solidFill>
              </a:rPr>
              <a:t>) </a:t>
            </a:r>
            <a:r>
              <a:rPr lang="ru-RU" sz="2000" dirty="0" smtClean="0">
                <a:solidFill>
                  <a:schemeClr val="tx1"/>
                </a:solidFill>
              </a:rPr>
              <a:t>– состоящий из нескольких связанных друг с другом компонентов конструкт, включающий описание, оценку бренда, а также любую связанную с брендом информацию, которая содержится в памяти потребителя. (</a:t>
            </a:r>
            <a:r>
              <a:rPr lang="en-US" sz="2000" dirty="0" smtClean="0">
                <a:solidFill>
                  <a:schemeClr val="tx1"/>
                </a:solidFill>
              </a:rPr>
              <a:t>Keller, 2001)</a:t>
            </a:r>
          </a:p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Восприятие бренда (</a:t>
            </a:r>
            <a:r>
              <a:rPr lang="en-US" sz="2000" b="1" dirty="0" smtClean="0">
                <a:solidFill>
                  <a:schemeClr val="tx1"/>
                </a:solidFill>
              </a:rPr>
              <a:t>brand perception) </a:t>
            </a:r>
            <a:r>
              <a:rPr lang="en-US" sz="2000" dirty="0" smtClean="0">
                <a:solidFill>
                  <a:schemeClr val="tx1"/>
                </a:solidFill>
              </a:rPr>
              <a:t>– </a:t>
            </a:r>
            <a:r>
              <a:rPr lang="ru-RU" sz="2000" dirty="0" smtClean="0">
                <a:solidFill>
                  <a:schemeClr val="tx1"/>
                </a:solidFill>
              </a:rPr>
              <a:t>интерпретация и информация о бренда, возникающая из ассоциаций с именем бренда (</a:t>
            </a:r>
            <a:r>
              <a:rPr lang="en-US" sz="2000" dirty="0" smtClean="0">
                <a:solidFill>
                  <a:schemeClr val="tx1"/>
                </a:solidFill>
              </a:rPr>
              <a:t>brand name)</a:t>
            </a:r>
            <a:r>
              <a:rPr lang="ru-RU" sz="2000" dirty="0" smtClean="0">
                <a:solidFill>
                  <a:schemeClr val="tx1"/>
                </a:solidFill>
              </a:rPr>
              <a:t>, которые влияют на конечное поведение потребителя, то есть они являются частью капитала бренда (</a:t>
            </a:r>
            <a:r>
              <a:rPr lang="en-US" sz="2000" dirty="0" smtClean="0">
                <a:solidFill>
                  <a:schemeClr val="tx1"/>
                </a:solidFill>
              </a:rPr>
              <a:t>brand equity).</a:t>
            </a:r>
            <a:r>
              <a:rPr lang="ru-RU" sz="2000" dirty="0" smtClean="0">
                <a:solidFill>
                  <a:schemeClr val="tx1"/>
                </a:solidFill>
              </a:rPr>
              <a:t> (</a:t>
            </a:r>
            <a:r>
              <a:rPr lang="en-US" sz="2000" dirty="0" smtClean="0">
                <a:solidFill>
                  <a:schemeClr val="tx1"/>
                </a:solidFill>
              </a:rPr>
              <a:t>Keller, 1993)</a:t>
            </a:r>
          </a:p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Привязанность к бренду </a:t>
            </a:r>
            <a:r>
              <a:rPr lang="en-US" sz="2000" b="1" dirty="0" smtClean="0">
                <a:solidFill>
                  <a:schemeClr val="tx1"/>
                </a:solidFill>
              </a:rPr>
              <a:t>(brand attachment) </a:t>
            </a:r>
            <a:r>
              <a:rPr lang="en-US" sz="2000" dirty="0" smtClean="0">
                <a:solidFill>
                  <a:schemeClr val="tx1"/>
                </a:solidFill>
              </a:rPr>
              <a:t>– </a:t>
            </a:r>
            <a:r>
              <a:rPr lang="ru-RU" sz="2000" dirty="0" smtClean="0">
                <a:solidFill>
                  <a:schemeClr val="tx1"/>
                </a:solidFill>
              </a:rPr>
              <a:t>сила эмоциональной связи потребителя с брендом. (</a:t>
            </a:r>
            <a:r>
              <a:rPr lang="en-US" sz="2000" dirty="0" smtClean="0">
                <a:solidFill>
                  <a:schemeClr val="tx1"/>
                </a:solidFill>
              </a:rPr>
              <a:t>Thomson, </a:t>
            </a:r>
            <a:r>
              <a:rPr lang="en-US" sz="2000" dirty="0" err="1" smtClean="0">
                <a:solidFill>
                  <a:schemeClr val="tx1"/>
                </a:solidFill>
              </a:rPr>
              <a:t>MacInnis</a:t>
            </a:r>
            <a:r>
              <a:rPr lang="en-US" sz="2000" dirty="0" smtClean="0">
                <a:solidFill>
                  <a:schemeClr val="tx1"/>
                </a:solidFill>
              </a:rPr>
              <a:t>, and Park 2005)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Имидж бренда </a:t>
            </a:r>
            <a:r>
              <a:rPr lang="en-US" sz="2000" b="1" dirty="0" smtClean="0">
                <a:solidFill>
                  <a:schemeClr val="tx1"/>
                </a:solidFill>
              </a:rPr>
              <a:t>(brand image) </a:t>
            </a:r>
            <a:r>
              <a:rPr lang="ru-RU" sz="2000" dirty="0" smtClean="0">
                <a:solidFill>
                  <a:schemeClr val="tx1"/>
                </a:solidFill>
              </a:rPr>
              <a:t>– </a:t>
            </a:r>
            <a:r>
              <a:rPr lang="ru-RU" sz="2000" dirty="0" err="1" smtClean="0">
                <a:solidFill>
                  <a:schemeClr val="tx1"/>
                </a:solidFill>
              </a:rPr>
              <a:t>многоразме</a:t>
            </a:r>
            <a:r>
              <a:rPr lang="ru-RU" sz="2000" dirty="0" err="1">
                <a:solidFill>
                  <a:schemeClr val="tx1"/>
                </a:solidFill>
              </a:rPr>
              <a:t>р</a:t>
            </a:r>
            <a:r>
              <a:rPr lang="ru-RU" sz="2000" dirty="0" err="1" smtClean="0">
                <a:solidFill>
                  <a:schemeClr val="tx1"/>
                </a:solidFill>
              </a:rPr>
              <a:t>ный</a:t>
            </a:r>
            <a:r>
              <a:rPr lang="ru-RU" sz="2000" dirty="0" smtClean="0">
                <a:solidFill>
                  <a:schemeClr val="tx1"/>
                </a:solidFill>
              </a:rPr>
              <a:t> концепт, определяемый как совокупность множественных ассоциаций с брендом в сознании потребителей.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28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623978"/>
            <a:ext cx="9144000" cy="5195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Научно-учебная группа «Психология потребительского поведения»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2130"/>
            <a:ext cx="9163911" cy="10055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User\Desktop\hse_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1" y="2130"/>
            <a:ext cx="1104375" cy="100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259632" y="-74212"/>
            <a:ext cx="7628384" cy="1102519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Влияние восприятия бренда и имиджа бренда на лояльность</a:t>
            </a:r>
            <a:endParaRPr lang="ru-RU" sz="36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39552" y="4227934"/>
            <a:ext cx="8064896" cy="519522"/>
          </a:xfrm>
        </p:spPr>
        <p:txBody>
          <a:bodyPr>
            <a:norm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dirty="0" smtClean="0">
                <a:solidFill>
                  <a:schemeClr val="tx1"/>
                </a:solidFill>
              </a:rPr>
              <a:t>Alison, R. and </a:t>
            </a:r>
            <a:r>
              <a:rPr lang="en-US" sz="1600" dirty="0" err="1" smtClean="0">
                <a:solidFill>
                  <a:schemeClr val="tx1"/>
                </a:solidFill>
              </a:rPr>
              <a:t>Uhl</a:t>
            </a:r>
            <a:r>
              <a:rPr lang="en-US" sz="1600" dirty="0" smtClean="0">
                <a:solidFill>
                  <a:schemeClr val="tx1"/>
                </a:solidFill>
              </a:rPr>
              <a:t>, K.1964</a:t>
            </a:r>
            <a:r>
              <a:rPr lang="ru-RU" sz="1600" dirty="0" smtClean="0">
                <a:solidFill>
                  <a:schemeClr val="tx1"/>
                </a:solidFill>
              </a:rPr>
              <a:t>; </a:t>
            </a:r>
            <a:r>
              <a:rPr lang="en-US" sz="1600" dirty="0" err="1" smtClean="0">
                <a:solidFill>
                  <a:schemeClr val="tx1"/>
                </a:solidFill>
              </a:rPr>
              <a:t>Almenberg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J.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Dreber</a:t>
            </a:r>
            <a:r>
              <a:rPr lang="en-US" sz="1600" dirty="0" smtClean="0">
                <a:solidFill>
                  <a:schemeClr val="tx1"/>
                </a:solidFill>
              </a:rPr>
              <a:t> A. and Goldstein R., 2014)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42694"/>
            <a:ext cx="4355976" cy="3076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31589"/>
            <a:ext cx="4367087" cy="30762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495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623978"/>
            <a:ext cx="9144000" cy="5195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Научно-учебная группа «Психология потребительского поведения»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2130"/>
            <a:ext cx="9163911" cy="10055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User\Desktop\hse_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1" y="2130"/>
            <a:ext cx="1104375" cy="100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15616" y="-74212"/>
            <a:ext cx="7772400" cy="1102519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Привязанность к бренду </a:t>
            </a:r>
            <a:endParaRPr lang="ru-RU" sz="36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39553" y="1007706"/>
            <a:ext cx="8064896" cy="3724284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Теория привязанности (</a:t>
            </a:r>
            <a:r>
              <a:rPr lang="en-US" sz="2400" dirty="0" smtClean="0">
                <a:solidFill>
                  <a:schemeClr val="tx1"/>
                </a:solidFill>
              </a:rPr>
              <a:t>Bowlby, 1969, 1973)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Безопасный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smtClean="0">
                <a:solidFill>
                  <a:schemeClr val="tx1"/>
                </a:solidFill>
              </a:rPr>
              <a:t>небезопасно-избегающий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smtClean="0">
                <a:solidFill>
                  <a:schemeClr val="tx1"/>
                </a:solidFill>
              </a:rPr>
              <a:t>небезопасно-тревожный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smtClean="0">
                <a:solidFill>
                  <a:schemeClr val="tx1"/>
                </a:solidFill>
              </a:rPr>
              <a:t>дезорганизованный типы привязанности;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Привязанность к бренду как подобие привязанности к значимому человеку (например, матери), и как фактор развития отношений с брендом.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В отличие от модели </a:t>
            </a:r>
            <a:r>
              <a:rPr lang="en-US" sz="2400" dirty="0" smtClean="0">
                <a:solidFill>
                  <a:schemeClr val="tx1"/>
                </a:solidFill>
              </a:rPr>
              <a:t>BIAF </a:t>
            </a:r>
            <a:r>
              <a:rPr lang="ru-RU" sz="2400" dirty="0" smtClean="0">
                <a:solidFill>
                  <a:schemeClr val="tx1"/>
                </a:solidFill>
              </a:rPr>
              <a:t>(намерение и теплота), восприятие бренда как надежного зависит не только от бренда как от участника отношений, но и от потребителя.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85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623978"/>
            <a:ext cx="9144000" cy="5195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Научно-учебная группа «Психология потребительского поведения»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2130"/>
            <a:ext cx="9163911" cy="10055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User\Desktop\hse_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1" y="2130"/>
            <a:ext cx="1104375" cy="100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15616" y="-74212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Теория структурного баланса Ф. </a:t>
            </a:r>
            <a:r>
              <a:rPr lang="ru-RU" sz="3600" dirty="0" err="1" smtClean="0"/>
              <a:t>Хайдера</a:t>
            </a:r>
            <a:r>
              <a:rPr lang="ru-RU" sz="3600" dirty="0" smtClean="0"/>
              <a:t> и Когнитивного диссонанса Л. </a:t>
            </a:r>
            <a:r>
              <a:rPr lang="ru-RU" sz="3600" dirty="0" err="1" smtClean="0"/>
              <a:t>Фестингера</a:t>
            </a:r>
            <a:endParaRPr lang="ru-RU" sz="36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39553" y="1167594"/>
            <a:ext cx="8064896" cy="306150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Рисунок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8" y="1491630"/>
            <a:ext cx="4540644" cy="2088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952" y="1491630"/>
            <a:ext cx="4608512" cy="2088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352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623978"/>
            <a:ext cx="9144000" cy="5195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Научно-учебная группа «Психология потребительского поведения»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2130"/>
            <a:ext cx="9163911" cy="10055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User\Desktop\hse_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1" y="2130"/>
            <a:ext cx="1104375" cy="100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15616" y="-74212"/>
            <a:ext cx="7772400" cy="1102519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Архетипы бренда</a:t>
            </a:r>
            <a:endParaRPr lang="ru-RU" sz="36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95536" y="1167594"/>
            <a:ext cx="3384376" cy="3061506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Соответствие бренда различным архетипам создает целостный имидж бренда и упрочняет привязанность к бренду (</a:t>
            </a:r>
            <a:r>
              <a:rPr lang="en-US" sz="2400" dirty="0" smtClean="0">
                <a:solidFill>
                  <a:schemeClr val="tx1"/>
                </a:solidFill>
              </a:rPr>
              <a:t>Mark and Pearson, 2001)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131590"/>
            <a:ext cx="2190750" cy="32956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417340"/>
            <a:ext cx="247650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85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623978"/>
            <a:ext cx="9144000" cy="5195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Научно-учебная группа «Психология потребительского поведения»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2130"/>
            <a:ext cx="9163911" cy="10055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User\Desktop\hse_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1" y="2130"/>
            <a:ext cx="1104375" cy="100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043608" y="-74212"/>
            <a:ext cx="7844408" cy="110251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Модель </a:t>
            </a:r>
            <a:r>
              <a:rPr lang="ru-RU" sz="3200" dirty="0" err="1" smtClean="0"/>
              <a:t>Биила</a:t>
            </a:r>
            <a:r>
              <a:rPr lang="ru-RU" sz="3200" dirty="0" smtClean="0"/>
              <a:t> </a:t>
            </a:r>
            <a:r>
              <a:rPr lang="en-US" sz="3200" dirty="0" smtClean="0"/>
              <a:t>(Biel, 1996)</a:t>
            </a:r>
            <a:endParaRPr lang="ru-RU" sz="32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448827" y="1007706"/>
            <a:ext cx="2088231" cy="62794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Три аспекта: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99127" y="1491630"/>
            <a:ext cx="2448272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Имидж компании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86809" y="1491630"/>
            <a:ext cx="2412268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Имидж продукта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00192" y="1491630"/>
            <a:ext cx="2376264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Имидж пользователя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15616" y="3219822"/>
            <a:ext cx="3024336" cy="8640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Жесткие ассоциации (</a:t>
            </a:r>
            <a:r>
              <a:rPr lang="ru-RU" dirty="0" err="1" smtClean="0"/>
              <a:t>когниция</a:t>
            </a:r>
            <a:r>
              <a:rPr lang="ru-RU" dirty="0" smtClean="0"/>
              <a:t>, рациональные выгоды)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32040" y="3219822"/>
            <a:ext cx="3024336" cy="8640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Мягкие ассоциации (эмоциональные преимущества)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603226" y="2787774"/>
            <a:ext cx="1957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Типы ассоциаций: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32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783</Words>
  <Application>Microsoft Office PowerPoint</Application>
  <PresentationFormat>Экран (16:9)</PresentationFormat>
  <Paragraphs>75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Имидж бренда как результат его восприятия потребителем</vt:lpstr>
      <vt:lpstr>Введение </vt:lpstr>
      <vt:lpstr>Потребитель-Бренд отношения</vt:lpstr>
      <vt:lpstr>Определения имиджа бренда и близких конструктов</vt:lpstr>
      <vt:lpstr>Влияние восприятия бренда и имиджа бренда на лояльность</vt:lpstr>
      <vt:lpstr>Привязанность к бренду </vt:lpstr>
      <vt:lpstr>Теория структурного баланса Ф. Хайдера и Когнитивного диссонанса Л. Фестингера</vt:lpstr>
      <vt:lpstr>Архетипы бренда</vt:lpstr>
      <vt:lpstr>Модель Биила (Biel, 1996)</vt:lpstr>
      <vt:lpstr>5 компонентов Восприятия бренда (Biel, 1996; Keller, 1993)</vt:lpstr>
      <vt:lpstr>Презентация PowerPoint</vt:lpstr>
      <vt:lpstr>Имидж бренда и идентичность потребителя</vt:lpstr>
      <vt:lpstr>Теории социальной идентичности и социальной категоризации</vt:lpstr>
      <vt:lpstr>Спасибо!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Имидж бренда как результат его восприятия потребителем</dc:title>
  <dc:creator>User</dc:creator>
  <cp:lastModifiedBy>User</cp:lastModifiedBy>
  <cp:revision>38</cp:revision>
  <dcterms:created xsi:type="dcterms:W3CDTF">2015-04-22T17:04:37Z</dcterms:created>
  <dcterms:modified xsi:type="dcterms:W3CDTF">2015-04-23T12:23:58Z</dcterms:modified>
</cp:coreProperties>
</file>