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5"/>
  </p:handoutMasterIdLst>
  <p:sldIdLst>
    <p:sldId id="256" r:id="rId2"/>
    <p:sldId id="266" r:id="rId3"/>
    <p:sldId id="257" r:id="rId4"/>
    <p:sldId id="258" r:id="rId5"/>
    <p:sldId id="268" r:id="rId6"/>
    <p:sldId id="261" r:id="rId7"/>
    <p:sldId id="259" r:id="rId8"/>
    <p:sldId id="260" r:id="rId9"/>
    <p:sldId id="262" r:id="rId10"/>
    <p:sldId id="265" r:id="rId11"/>
    <p:sldId id="263" r:id="rId12"/>
    <p:sldId id="267" r:id="rId13"/>
    <p:sldId id="264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6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2FEA9-FFA1-416E-B347-3610838B435B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9AE86-05F2-43DD-BAF5-39963B01671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1101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5B3F-7C8C-4213-8323-A7B67C736FCC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9D30916-A14C-4E7A-8FC4-20E96CF45F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5B3F-7C8C-4213-8323-A7B67C736FCC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0916-A14C-4E7A-8FC4-20E96CF45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5B3F-7C8C-4213-8323-A7B67C736FCC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0916-A14C-4E7A-8FC4-20E96CF45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5B3F-7C8C-4213-8323-A7B67C736FCC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0916-A14C-4E7A-8FC4-20E96CF45F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5B3F-7C8C-4213-8323-A7B67C736FCC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9D30916-A14C-4E7A-8FC4-20E96CF45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5B3F-7C8C-4213-8323-A7B67C736FCC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0916-A14C-4E7A-8FC4-20E96CF45F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5B3F-7C8C-4213-8323-A7B67C736FCC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0916-A14C-4E7A-8FC4-20E96CF45F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5B3F-7C8C-4213-8323-A7B67C736FCC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0916-A14C-4E7A-8FC4-20E96CF45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5B3F-7C8C-4213-8323-A7B67C736FCC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0916-A14C-4E7A-8FC4-20E96CF45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5B3F-7C8C-4213-8323-A7B67C736FCC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30916-A14C-4E7A-8FC4-20E96CF45F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F5B3F-7C8C-4213-8323-A7B67C736FCC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9D30916-A14C-4E7A-8FC4-20E96CF45F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AFF5B3F-7C8C-4213-8323-A7B67C736FCC}" type="datetimeFigureOut">
              <a:rPr lang="ru-RU" smtClean="0"/>
              <a:pPr/>
              <a:t>24.10.2014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9D30916-A14C-4E7A-8FC4-20E96CF45F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/>
              <a:t>Evgeny Terentev</a:t>
            </a:r>
          </a:p>
          <a:p>
            <a:pPr algn="r"/>
            <a:r>
              <a:rPr lang="en-US" dirty="0" smtClean="0"/>
              <a:t>Natalia Maloshonok</a:t>
            </a:r>
          </a:p>
          <a:p>
            <a:pPr algn="r"/>
            <a:r>
              <a:rPr lang="en-US" dirty="0" smtClean="0"/>
              <a:t>Aigul Mavletova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628800"/>
            <a:ext cx="8229600" cy="1470025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Increasing </a:t>
            </a:r>
            <a:r>
              <a:rPr lang="en-US" sz="3600" dirty="0" smtClean="0"/>
              <a:t>response rates </a:t>
            </a:r>
            <a:r>
              <a:rPr lang="en-US" sz="3600" dirty="0"/>
              <a:t>by c</a:t>
            </a:r>
            <a:r>
              <a:rPr lang="en-US" sz="3600" dirty="0" smtClean="0"/>
              <a:t>hanging</a:t>
            </a:r>
            <a:br>
              <a:rPr lang="en-US" sz="3600" dirty="0" smtClean="0"/>
            </a:br>
            <a:r>
              <a:rPr lang="en-US" sz="3600" dirty="0" smtClean="0"/>
              <a:t> </a:t>
            </a:r>
            <a:r>
              <a:rPr lang="en-US" sz="3600" dirty="0"/>
              <a:t>e</a:t>
            </a:r>
            <a:r>
              <a:rPr lang="en-US" sz="3600" dirty="0" smtClean="0"/>
              <a:t>-mail </a:t>
            </a:r>
            <a:r>
              <a:rPr lang="en-US" sz="3600" dirty="0"/>
              <a:t>Invitations in </a:t>
            </a:r>
            <a:r>
              <a:rPr lang="en-US" sz="3600" dirty="0" smtClean="0"/>
              <a:t>web </a:t>
            </a:r>
            <a:r>
              <a:rPr lang="en-US" sz="3600" dirty="0"/>
              <a:t>s</a:t>
            </a:r>
            <a:r>
              <a:rPr lang="en-US" sz="3600" dirty="0" smtClean="0"/>
              <a:t>urveys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6457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5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74003532"/>
              </p:ext>
            </p:extLst>
          </p:nvPr>
        </p:nvGraphicFramePr>
        <p:xfrm>
          <a:off x="467544" y="1484784"/>
          <a:ext cx="8280920" cy="3809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2168"/>
                <a:gridCol w="864096"/>
                <a:gridCol w="936104"/>
                <a:gridCol w="1008112"/>
                <a:gridCol w="936104"/>
                <a:gridCol w="1008112"/>
                <a:gridCol w="1008112"/>
                <a:gridCol w="1008112"/>
              </a:tblGrid>
              <a:tr h="13681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Applicants to HSE undergraduate programs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Applicants to HSE master programs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Graduates of HSE bachelor programs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HSE 1</a:t>
                      </a:r>
                      <a:r>
                        <a:rPr lang="en-US" sz="1000" baseline="30000" dirty="0">
                          <a:effectLst/>
                        </a:rPr>
                        <a:t>st</a:t>
                      </a:r>
                      <a:r>
                        <a:rPr lang="en-US" sz="1000" dirty="0">
                          <a:effectLst/>
                        </a:rPr>
                        <a:t>, 2</a:t>
                      </a:r>
                      <a:r>
                        <a:rPr lang="en-US" sz="1000" baseline="30000" dirty="0">
                          <a:effectLst/>
                        </a:rPr>
                        <a:t>nd</a:t>
                      </a:r>
                      <a:r>
                        <a:rPr lang="en-US" sz="1000" dirty="0">
                          <a:effectLst/>
                        </a:rPr>
                        <a:t>, 5</a:t>
                      </a:r>
                      <a:r>
                        <a:rPr lang="en-US" sz="1000" baseline="30000" dirty="0">
                          <a:effectLst/>
                        </a:rPr>
                        <a:t>th </a:t>
                      </a:r>
                      <a:r>
                        <a:rPr lang="en-US" sz="1000" dirty="0">
                          <a:effectLst/>
                        </a:rPr>
                        <a:t> years students and master programs students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HSE 3</a:t>
                      </a:r>
                      <a:r>
                        <a:rPr lang="en-US" sz="1000" baseline="30000">
                          <a:effectLst/>
                        </a:rPr>
                        <a:t>rd</a:t>
                      </a:r>
                      <a:r>
                        <a:rPr lang="en-US" sz="1000">
                          <a:effectLst/>
                        </a:rPr>
                        <a:t> and 4</a:t>
                      </a:r>
                      <a:r>
                        <a:rPr lang="en-US" sz="1000" baseline="30000">
                          <a:effectLst/>
                        </a:rPr>
                        <a:t>th </a:t>
                      </a:r>
                      <a:r>
                        <a:rPr lang="en-US" sz="1000">
                          <a:effectLst/>
                        </a:rPr>
                        <a:t>years students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Students of technical university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Students of pedagogical university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/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 salutation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56" marR="650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+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868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about importance of participation for particular groups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56" marR="650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Selectivity</a:t>
                      </a:r>
                    </a:p>
                  </a:txBody>
                  <a:tcPr marL="65056" marR="650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+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Feedback</a:t>
                      </a:r>
                    </a:p>
                  </a:txBody>
                  <a:tcPr marL="65056" marR="650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Sender</a:t>
                      </a:r>
                    </a:p>
                  </a:txBody>
                  <a:tcPr marL="65056" marR="650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+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+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rgbClr val="FFC000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Subject line</a:t>
                      </a:r>
                    </a:p>
                  </a:txBody>
                  <a:tcPr marL="65056" marR="650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Changing in reminders</a:t>
                      </a:r>
                    </a:p>
                  </a:txBody>
                  <a:tcPr marL="65056" marR="6505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-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-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56" marR="65056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3627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and discussion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 all factors have the same effect on all categories of respondents.</a:t>
            </a:r>
          </a:p>
          <a:p>
            <a:r>
              <a:rPr lang="en-US" dirty="0" smtClean="0"/>
              <a:t>If main effects were not always significant, the interaction effects can significantly increase response rates.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7994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i="1" dirty="0" smtClean="0"/>
              <a:t>Cook C., Heath F., Thompson R. L. A Meta-Analysis of Response Rates in Web-or Internet-Based Surveys // Educational and Psychological Measurement. 2000. Vol. 60. №. 6. P. 821-836.</a:t>
            </a:r>
          </a:p>
          <a:p>
            <a:r>
              <a:rPr lang="en-US" i="1" dirty="0" smtClean="0"/>
              <a:t>Heerwegh D., Loosveldt G. An Experimental Study on the Effects of Personalization, Survey Length Statements, Progress Indicators, and Survey Sponsor Logos in Web Surveys // Journal of Official Statistics. 2006. Vol. 22. №. 2. P. 191–210.</a:t>
            </a:r>
          </a:p>
          <a:p>
            <a:r>
              <a:rPr lang="en-US" i="1" dirty="0" smtClean="0"/>
              <a:t>Joinson A.N., Woodly A., Reips U-D. Personalization, Authentication and Self-Disclosure in Self-Administered Internet Surveys // Computers in Human Behavior. 2007. Vol. 23. №. 1. P. 275-285. </a:t>
            </a:r>
          </a:p>
          <a:p>
            <a:r>
              <a:rPr lang="en-US" i="1" dirty="0" smtClean="0"/>
              <a:t>Muñoz-Leiva F., </a:t>
            </a:r>
            <a:r>
              <a:rPr lang="en-US" i="1" dirty="0" err="1" smtClean="0"/>
              <a:t>Sánchez-Fernández</a:t>
            </a:r>
            <a:r>
              <a:rPr lang="en-US" i="1" dirty="0" smtClean="0"/>
              <a:t> J., </a:t>
            </a:r>
            <a:r>
              <a:rPr lang="en-US" i="1" dirty="0" err="1" smtClean="0"/>
              <a:t>Montoro</a:t>
            </a:r>
            <a:r>
              <a:rPr lang="en-US" i="1" dirty="0" smtClean="0"/>
              <a:t>-Ríos F., Ibáñez-Zapata J. Á. Improving the Response Rate and Quality in Web-Based Surveys through the Personalization and Frequency of Reminder Mailings // Quality &amp; Quantity. 2010. Vol. 44. №. 5. P. 1037-1052.</a:t>
            </a:r>
          </a:p>
          <a:p>
            <a:r>
              <a:rPr lang="en-US" i="1" dirty="0" smtClean="0"/>
              <a:t>Marcus B., </a:t>
            </a:r>
            <a:r>
              <a:rPr lang="en-US" i="1" dirty="0" err="1" smtClean="0"/>
              <a:t>Bosnjak</a:t>
            </a:r>
            <a:r>
              <a:rPr lang="en-US" i="1" dirty="0" smtClean="0"/>
              <a:t> M., Lindner S., </a:t>
            </a:r>
            <a:r>
              <a:rPr lang="en-US" i="1" dirty="0" err="1" smtClean="0"/>
              <a:t>Pilischenko</a:t>
            </a:r>
            <a:r>
              <a:rPr lang="en-US" i="1" dirty="0" smtClean="0"/>
              <a:t> S., </a:t>
            </a:r>
            <a:r>
              <a:rPr lang="en-US" i="1" dirty="0" err="1" smtClean="0"/>
              <a:t>Schütz</a:t>
            </a:r>
            <a:r>
              <a:rPr lang="en-US" i="1" dirty="0" smtClean="0"/>
              <a:t> A. Compensating for Low Topic Interest and Long Surveys. A Field Experiment on </a:t>
            </a:r>
            <a:r>
              <a:rPr lang="en-US" i="1" dirty="0" err="1" smtClean="0"/>
              <a:t>Nonresponse</a:t>
            </a:r>
            <a:r>
              <a:rPr lang="en-US" i="1" dirty="0" smtClean="0"/>
              <a:t> in Web Surveys // Social Science Computer Review. 2007. Vol. 25. №. 3. P. 372-383.</a:t>
            </a:r>
          </a:p>
          <a:p>
            <a:r>
              <a:rPr lang="en-US" i="1" dirty="0" smtClean="0"/>
              <a:t>Guéguen N., Jacob C. Solicitation by E-mail and Solicitor's Status: A Field Study of Social Influence on the Web // </a:t>
            </a:r>
            <a:r>
              <a:rPr lang="en-US" i="1" dirty="0" err="1" smtClean="0"/>
              <a:t>CyberPsychology</a:t>
            </a:r>
            <a:r>
              <a:rPr lang="en-US" i="1" dirty="0" smtClean="0"/>
              <a:t> &amp; Behavior. 2002. Vol. 5. №. 4. P. 377-383.</a:t>
            </a:r>
          </a:p>
          <a:p>
            <a:r>
              <a:rPr lang="en-US" i="1" dirty="0" smtClean="0"/>
              <a:t>Joinson A. N., Reips U. D. Personalized Salutation, Power of Sender and Response Rates to Web-Based Surveys // Computers in Human Behavior. 2007. Vol. 23. №. 3. P. 1372-1383.</a:t>
            </a:r>
          </a:p>
          <a:p>
            <a:r>
              <a:rPr lang="en-US" i="1" dirty="0" smtClean="0"/>
              <a:t>Sauermann H., Roach M. Increasing Web Survey Response Rates in Innovation Research: An Experimental Study of Static and Dynamic Contact Design Features // Research Policy. 2013. Vol. 42. №. 1. P. 273-286.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Thank you for attention!</a:t>
            </a:r>
          </a:p>
          <a:p>
            <a:pPr marL="0" indent="0" algn="ctr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177393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studies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Usage of personal salutation increases response rate [</a:t>
            </a:r>
            <a:r>
              <a:rPr lang="en-US" i="1" dirty="0" smtClean="0"/>
              <a:t>Cook C., Heath F., Thompson R. L. 2000; Heerwegh D., Loosveldt G. 2006; Joinson A.N., Woodly A., Reips U-D. 2007; Muñoz-Leiva F., et al. 2010].</a:t>
            </a:r>
          </a:p>
          <a:p>
            <a:r>
              <a:rPr lang="en-US" dirty="0" smtClean="0"/>
              <a:t>Offering personalized feedback</a:t>
            </a:r>
            <a:r>
              <a:rPr lang="ru-RU" dirty="0" smtClean="0"/>
              <a:t> </a:t>
            </a:r>
            <a:r>
              <a:rPr lang="en-US" dirty="0" smtClean="0"/>
              <a:t>compensates for the negative effects of low topic salience on response rates [</a:t>
            </a:r>
            <a:r>
              <a:rPr lang="en-US" i="1" dirty="0" smtClean="0"/>
              <a:t>Marcus B. et al. 2007].</a:t>
            </a:r>
          </a:p>
          <a:p>
            <a:r>
              <a:rPr lang="en-US" dirty="0" smtClean="0"/>
              <a:t>Usage of authoritative or high status sender increases response rate [</a:t>
            </a:r>
            <a:r>
              <a:rPr lang="en-US" i="1" dirty="0" smtClean="0"/>
              <a:t>Guéguen N., Jacob C. 2002; Joinson A. N., Reips U. D. 2003].</a:t>
            </a:r>
          </a:p>
          <a:p>
            <a:r>
              <a:rPr lang="en-US" dirty="0" smtClean="0"/>
              <a:t>Subject line in a form of request for help increases response rate [</a:t>
            </a:r>
            <a:r>
              <a:rPr lang="en-US" i="1" dirty="0" smtClean="0"/>
              <a:t>Henderson V. 2011; Trouteaud A. R. 2004].</a:t>
            </a:r>
          </a:p>
          <a:p>
            <a:r>
              <a:rPr lang="en-US" dirty="0" smtClean="0"/>
              <a:t>Changing in the text of reminders increases response rate [</a:t>
            </a:r>
            <a:r>
              <a:rPr lang="en-US" i="1" dirty="0" smtClean="0"/>
              <a:t>Sauermann H., Roach M. 2013].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base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Applicants to HSE undergraduate programs: </a:t>
            </a:r>
            <a:r>
              <a:rPr lang="en-US" dirty="0" smtClean="0"/>
              <a:t>N=6027</a:t>
            </a:r>
            <a:r>
              <a:rPr lang="en-US" dirty="0"/>
              <a:t>, RR=37%, BR= 6%. </a:t>
            </a:r>
            <a:endParaRPr lang="ru-RU" dirty="0"/>
          </a:p>
          <a:p>
            <a:pPr lvl="0"/>
            <a:r>
              <a:rPr lang="en-US" dirty="0"/>
              <a:t>Applicants to HSE master programs: </a:t>
            </a:r>
            <a:r>
              <a:rPr lang="en-US" dirty="0" smtClean="0"/>
              <a:t>N=1873</a:t>
            </a:r>
            <a:r>
              <a:rPr lang="en-US" dirty="0"/>
              <a:t>, </a:t>
            </a:r>
            <a:r>
              <a:rPr lang="en-US" dirty="0" smtClean="0"/>
              <a:t>RR=45</a:t>
            </a:r>
            <a:r>
              <a:rPr lang="en-US" dirty="0"/>
              <a:t>%, </a:t>
            </a:r>
            <a:r>
              <a:rPr lang="en-US" dirty="0" smtClean="0"/>
              <a:t>BR=7</a:t>
            </a:r>
            <a:r>
              <a:rPr lang="en-US" dirty="0"/>
              <a:t>%. </a:t>
            </a:r>
            <a:endParaRPr lang="ru-RU" dirty="0"/>
          </a:p>
          <a:p>
            <a:pPr lvl="0"/>
            <a:r>
              <a:rPr lang="en-US" dirty="0"/>
              <a:t>Graduates of HSE bachelor programs: </a:t>
            </a:r>
            <a:r>
              <a:rPr lang="en-US" dirty="0" smtClean="0"/>
              <a:t>N=2437</a:t>
            </a:r>
            <a:r>
              <a:rPr lang="en-US" dirty="0"/>
              <a:t>, </a:t>
            </a:r>
            <a:r>
              <a:rPr lang="en-US" dirty="0" smtClean="0"/>
              <a:t>RR=11</a:t>
            </a:r>
            <a:r>
              <a:rPr lang="en-US" dirty="0"/>
              <a:t>%, </a:t>
            </a:r>
            <a:r>
              <a:rPr lang="en-US" dirty="0" smtClean="0"/>
              <a:t>BR=6</a:t>
            </a:r>
            <a:r>
              <a:rPr lang="en-US" dirty="0"/>
              <a:t>%. </a:t>
            </a:r>
            <a:endParaRPr lang="ru-RU" dirty="0"/>
          </a:p>
          <a:p>
            <a:pPr lvl="0"/>
            <a:r>
              <a:rPr lang="en-US" dirty="0"/>
              <a:t>HSE Students (bachelors and masters): </a:t>
            </a:r>
            <a:r>
              <a:rPr lang="en-US" dirty="0" smtClean="0"/>
              <a:t>N=13350</a:t>
            </a:r>
            <a:r>
              <a:rPr lang="en-US" dirty="0"/>
              <a:t>, </a:t>
            </a:r>
            <a:r>
              <a:rPr lang="en-US" dirty="0" smtClean="0"/>
              <a:t>RR=11</a:t>
            </a:r>
            <a:r>
              <a:rPr lang="en-US" dirty="0"/>
              <a:t>%, </a:t>
            </a:r>
            <a:r>
              <a:rPr lang="en-US" dirty="0" smtClean="0"/>
              <a:t>BR=4</a:t>
            </a:r>
            <a:r>
              <a:rPr lang="en-US" dirty="0"/>
              <a:t>%. </a:t>
            </a:r>
            <a:endParaRPr lang="ru-RU" dirty="0"/>
          </a:p>
          <a:p>
            <a:pPr lvl="0"/>
            <a:r>
              <a:rPr lang="en-US" dirty="0"/>
              <a:t>Students of </a:t>
            </a:r>
            <a:r>
              <a:rPr lang="en-US" dirty="0" smtClean="0"/>
              <a:t>pedagogical </a:t>
            </a:r>
            <a:r>
              <a:rPr lang="en-US" dirty="0"/>
              <a:t>university: </a:t>
            </a:r>
            <a:r>
              <a:rPr lang="en-US" dirty="0" smtClean="0"/>
              <a:t>N=186</a:t>
            </a:r>
            <a:r>
              <a:rPr lang="en-US" dirty="0"/>
              <a:t>, </a:t>
            </a:r>
            <a:r>
              <a:rPr lang="en-US" dirty="0" smtClean="0"/>
              <a:t>RR=33</a:t>
            </a:r>
            <a:r>
              <a:rPr lang="en-US" dirty="0"/>
              <a:t>%, </a:t>
            </a:r>
            <a:r>
              <a:rPr lang="en-US" dirty="0" smtClean="0"/>
              <a:t>BR=10</a:t>
            </a:r>
            <a:r>
              <a:rPr lang="en-US" dirty="0"/>
              <a:t>%. </a:t>
            </a:r>
            <a:endParaRPr lang="ru-RU" dirty="0"/>
          </a:p>
          <a:p>
            <a:pPr lvl="0"/>
            <a:r>
              <a:rPr lang="en-US" dirty="0"/>
              <a:t>Students of </a:t>
            </a:r>
            <a:r>
              <a:rPr lang="en-US" dirty="0" smtClean="0"/>
              <a:t>technical </a:t>
            </a:r>
            <a:r>
              <a:rPr lang="en-US" dirty="0"/>
              <a:t>university: </a:t>
            </a:r>
            <a:r>
              <a:rPr lang="en-US" dirty="0" smtClean="0"/>
              <a:t>N=223</a:t>
            </a:r>
            <a:r>
              <a:rPr lang="en-US" dirty="0"/>
              <a:t>, </a:t>
            </a:r>
            <a:r>
              <a:rPr lang="en-US" dirty="0" smtClean="0"/>
              <a:t>RR=31</a:t>
            </a:r>
            <a:r>
              <a:rPr lang="en-US" dirty="0"/>
              <a:t>%, </a:t>
            </a:r>
            <a:r>
              <a:rPr lang="en-US" dirty="0" smtClean="0"/>
              <a:t>BR=5</a:t>
            </a:r>
            <a:r>
              <a:rPr lang="en-US" dirty="0"/>
              <a:t>%.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2276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</a:t>
            </a:r>
            <a:r>
              <a:rPr lang="en-US" dirty="0" smtClean="0"/>
              <a:t>factors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868490301"/>
              </p:ext>
            </p:extLst>
          </p:nvPr>
        </p:nvGraphicFramePr>
        <p:xfrm>
          <a:off x="395536" y="1412776"/>
          <a:ext cx="8496944" cy="50815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3538"/>
                <a:gridCol w="4445134"/>
                <a:gridCol w="2448272"/>
              </a:tblGrid>
              <a:tr h="276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kern="12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Factors</a:t>
                      </a:r>
                      <a:endParaRPr kumimoji="0" lang="ru-RU" sz="1600" b="1" kern="1200" dirty="0">
                        <a:solidFill>
                          <a:schemeClr val="l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Factor levels</a:t>
                      </a:r>
                      <a:endParaRPr kumimoji="0" lang="ru-RU" sz="1600" b="1" kern="1200" dirty="0">
                        <a:solidFill>
                          <a:schemeClr val="l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Surveys</a:t>
                      </a:r>
                      <a:endParaRPr kumimoji="0" lang="ru-RU" sz="1600" b="1" kern="1200" dirty="0">
                        <a:solidFill>
                          <a:schemeClr val="l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5096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1) </a:t>
                      </a:r>
                      <a:r>
                        <a:rPr lang="en-US" sz="1600" dirty="0">
                          <a:effectLst/>
                        </a:rPr>
                        <a:t>Personal salutation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</a:rPr>
                        <a:t>First name</a:t>
                      </a:r>
                      <a:endParaRPr lang="ru-RU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</a:rPr>
                        <a:t>First name and middle name</a:t>
                      </a:r>
                      <a:endParaRPr lang="ru-RU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effectLst/>
                        </a:rPr>
                        <a:t>Dear </a:t>
                      </a:r>
                      <a:r>
                        <a:rPr lang="en-US" sz="1600" dirty="0" smtClean="0">
                          <a:effectLst/>
                        </a:rPr>
                        <a:t>applicant</a:t>
                      </a:r>
                      <a:r>
                        <a:rPr lang="ru-RU" sz="1600" dirty="0" smtClean="0">
                          <a:effectLst/>
                        </a:rPr>
                        <a:t>/</a:t>
                      </a:r>
                      <a:r>
                        <a:rPr lang="en-US" sz="1600" dirty="0" smtClean="0">
                          <a:effectLst/>
                        </a:rPr>
                        <a:t>student</a:t>
                      </a:r>
                      <a:r>
                        <a:rPr lang="ru-RU" sz="1600" dirty="0" smtClean="0">
                          <a:effectLst/>
                        </a:rPr>
                        <a:t>/</a:t>
                      </a:r>
                      <a:r>
                        <a:rPr lang="en-US" sz="1600" dirty="0" smtClean="0">
                          <a:effectLst/>
                        </a:rPr>
                        <a:t>graduate!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Applicants to HSE undergraduate programs, HSE </a:t>
                      </a:r>
                      <a:r>
                        <a:rPr lang="en-US" sz="1600" dirty="0" smtClean="0">
                          <a:effectLst/>
                        </a:rPr>
                        <a:t>students and graduates</a:t>
                      </a:r>
                      <a:r>
                        <a:rPr lang="en-US" sz="1600" dirty="0">
                          <a:effectLst/>
                        </a:rPr>
                        <a:t>, students of </a:t>
                      </a:r>
                      <a:r>
                        <a:rPr lang="en-US" sz="1600" dirty="0" smtClean="0">
                          <a:effectLst/>
                        </a:rPr>
                        <a:t> technical </a:t>
                      </a:r>
                      <a:r>
                        <a:rPr lang="en-US" sz="1600" dirty="0">
                          <a:effectLst/>
                        </a:rPr>
                        <a:t>university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651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2) Information about importance of participation for particular groups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effectLst/>
                        </a:rPr>
                        <a:t>This year the answers of  3</a:t>
                      </a:r>
                      <a:r>
                        <a:rPr lang="en-US" sz="1600" baseline="30000" dirty="0" smtClean="0">
                          <a:effectLst/>
                        </a:rPr>
                        <a:t>rd</a:t>
                      </a:r>
                      <a:r>
                        <a:rPr lang="en-US" sz="1600" dirty="0" smtClean="0">
                          <a:effectLst/>
                        </a:rPr>
                        <a:t> and 4</a:t>
                      </a:r>
                      <a:r>
                        <a:rPr lang="en-US" sz="1600" baseline="30000" dirty="0" smtClean="0">
                          <a:effectLst/>
                        </a:rPr>
                        <a:t>th</a:t>
                      </a:r>
                      <a:r>
                        <a:rPr lang="en-US" sz="1600" baseline="0" dirty="0" smtClean="0">
                          <a:effectLst/>
                        </a:rPr>
                        <a:t> </a:t>
                      </a:r>
                      <a:r>
                        <a:rPr lang="en-US" sz="1600" dirty="0" smtClean="0">
                          <a:effectLst/>
                        </a:rPr>
                        <a:t>year</a:t>
                      </a:r>
                      <a:r>
                        <a:rPr lang="en-US" sz="1600" baseline="0" dirty="0" smtClean="0">
                          <a:effectLst/>
                        </a:rPr>
                        <a:t> students</a:t>
                      </a:r>
                      <a:r>
                        <a:rPr lang="en-US" sz="1600" dirty="0" smtClean="0">
                          <a:effectLst/>
                        </a:rPr>
                        <a:t> are especially important</a:t>
                      </a:r>
                      <a:endParaRPr lang="ru-RU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effectLst/>
                        </a:rPr>
                        <a:t>-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HSE 3</a:t>
                      </a:r>
                      <a:r>
                        <a:rPr lang="en-US" sz="1600" baseline="30000" dirty="0" smtClean="0">
                          <a:effectLst/>
                        </a:rPr>
                        <a:t>rd</a:t>
                      </a:r>
                      <a:r>
                        <a:rPr lang="en-US" sz="1600" dirty="0" smtClean="0">
                          <a:effectLst/>
                        </a:rPr>
                        <a:t> and 4</a:t>
                      </a:r>
                      <a:r>
                        <a:rPr lang="en-US" sz="1600" baseline="30000" dirty="0" smtClean="0">
                          <a:effectLst/>
                        </a:rPr>
                        <a:t>th</a:t>
                      </a:r>
                      <a:r>
                        <a:rPr lang="en-US" sz="1600" dirty="0" smtClean="0">
                          <a:effectLst/>
                        </a:rPr>
                        <a:t> years students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1078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3) </a:t>
                      </a:r>
                      <a:r>
                        <a:rPr lang="en-US" sz="1600" dirty="0">
                          <a:effectLst/>
                        </a:rPr>
                        <a:t>Selectivity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effectLst/>
                        </a:rPr>
                        <a:t>You are one of a small number of graduates who have been selected to answer specific questions about the knowledge acquired in the HSE. Your participation in the survey will be especially important for us!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Applicants to HSE undergraduate programs, HSE graduates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3476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factors</a:t>
            </a:r>
            <a:endParaRPr lang="ru-RU" dirty="0"/>
          </a:p>
        </p:txBody>
      </p:sp>
      <p:graphicFrame>
        <p:nvGraphicFramePr>
          <p:cNvPr id="6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68490301"/>
              </p:ext>
            </p:extLst>
          </p:nvPr>
        </p:nvGraphicFramePr>
        <p:xfrm>
          <a:off x="395536" y="1412776"/>
          <a:ext cx="8496944" cy="4610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3538"/>
                <a:gridCol w="4445134"/>
                <a:gridCol w="2448272"/>
              </a:tblGrid>
              <a:tr h="2765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kern="1200" dirty="0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Factors</a:t>
                      </a:r>
                      <a:endParaRPr kumimoji="0" lang="ru-RU" sz="1600" b="1" kern="1200" dirty="0">
                        <a:solidFill>
                          <a:schemeClr val="l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Factor levels</a:t>
                      </a:r>
                      <a:endParaRPr kumimoji="0" lang="ru-RU" sz="1600" b="1" kern="1200" dirty="0">
                        <a:solidFill>
                          <a:schemeClr val="l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Surveys</a:t>
                      </a:r>
                      <a:endParaRPr kumimoji="0" lang="ru-RU" sz="1600" b="1" kern="1200" dirty="0">
                        <a:solidFill>
                          <a:schemeClr val="l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5096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4) </a:t>
                      </a:r>
                      <a:r>
                        <a:rPr lang="en-US" sz="1600" dirty="0">
                          <a:effectLst/>
                        </a:rPr>
                        <a:t>Feedback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effectLst/>
                        </a:rPr>
                        <a:t>We are pleased to announce that  we will share with you the main results of this survey. </a:t>
                      </a:r>
                      <a:r>
                        <a:rPr lang="en-US" sz="1600" baseline="0" dirty="0" smtClean="0">
                          <a:effectLst/>
                        </a:rPr>
                        <a:t>We will send  the small report to your e-mail.</a:t>
                      </a:r>
                      <a:endParaRPr lang="ru-RU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effectLst/>
                        </a:rPr>
                        <a:t>-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Applicants to HSE undergraduate and master programs,</a:t>
                      </a:r>
                      <a:r>
                        <a:rPr lang="en-US" sz="1600" baseline="0" dirty="0" smtClean="0">
                          <a:effectLst/>
                        </a:rPr>
                        <a:t> HSE students</a:t>
                      </a:r>
                      <a:endParaRPr lang="ru-RU" sz="16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5096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5) </a:t>
                      </a:r>
                      <a:r>
                        <a:rPr lang="en-US" sz="1600">
                          <a:effectLst/>
                        </a:rPr>
                        <a:t>Sender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effectLst/>
                        </a:rPr>
                        <a:t>Dean of</a:t>
                      </a:r>
                      <a:r>
                        <a:rPr lang="en-US" sz="1600" baseline="0" dirty="0" smtClean="0">
                          <a:effectLst/>
                        </a:rPr>
                        <a:t> university department</a:t>
                      </a:r>
                      <a:endParaRPr lang="ru-RU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effectLst/>
                        </a:rPr>
                        <a:t>Institutional research office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Students of Russian pedagogical university</a:t>
                      </a:r>
                      <a:r>
                        <a:rPr lang="en-US" sz="1600" dirty="0" smtClean="0">
                          <a:effectLst/>
                        </a:rPr>
                        <a:t>, HSE graduates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6517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6) </a:t>
                      </a:r>
                      <a:r>
                        <a:rPr lang="en-US" sz="1600" dirty="0">
                          <a:effectLst/>
                        </a:rPr>
                        <a:t>Subject line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effectLst/>
                        </a:rPr>
                        <a:t>Survey of students of leading universities in the field of economics and management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effectLst/>
                        </a:rPr>
                        <a:t>Express your opinion, help to make university better!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Students of technical university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  <a:tr h="1266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7) </a:t>
                      </a:r>
                      <a:r>
                        <a:rPr lang="en-US" sz="1600" dirty="0">
                          <a:effectLst/>
                        </a:rPr>
                        <a:t>Changing in reminders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effectLst/>
                        </a:rPr>
                        <a:t>Different reminders</a:t>
                      </a:r>
                      <a:endParaRPr lang="ru-RU" sz="16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effectLst/>
                        </a:rPr>
                        <a:t>Same reminders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Applicants to HSE undergraduate and master programs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1. Sender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12757476"/>
              </p:ext>
            </p:extLst>
          </p:nvPr>
        </p:nvGraphicFramePr>
        <p:xfrm>
          <a:off x="755576" y="1916832"/>
          <a:ext cx="4536504" cy="20029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3601"/>
                <a:gridCol w="1354711"/>
                <a:gridCol w="1728192"/>
              </a:tblGrid>
              <a:tr h="776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HSE graduates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Students of pedagogical</a:t>
                      </a:r>
                      <a:r>
                        <a:rPr lang="en-US" sz="1050" baseline="0" dirty="0" smtClean="0">
                          <a:effectLst/>
                        </a:rPr>
                        <a:t> university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7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Dean of university department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18.3%***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(671)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44</a:t>
                      </a: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6%***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(92)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7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Institutional research office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9.1%***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(1766)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22.3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%***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(94)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6021288"/>
            <a:ext cx="7305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Chi square(graduates)=</a:t>
            </a:r>
            <a:r>
              <a:rPr lang="ru-RU" dirty="0"/>
              <a:t>40.098</a:t>
            </a:r>
            <a:r>
              <a:rPr lang="en-US" dirty="0" smtClean="0"/>
              <a:t>, df=1, p&lt;0.001</a:t>
            </a:r>
          </a:p>
          <a:p>
            <a:r>
              <a:rPr lang="en-US" dirty="0" smtClean="0"/>
              <a:t>Chi square(students of pedagogical university)=</a:t>
            </a:r>
            <a:r>
              <a:rPr lang="ru-RU" dirty="0"/>
              <a:t>10.707</a:t>
            </a:r>
            <a:r>
              <a:rPr lang="en-US" dirty="0" smtClean="0"/>
              <a:t>, df=1, p&lt;0.001</a:t>
            </a:r>
          </a:p>
        </p:txBody>
      </p:sp>
      <p:sp>
        <p:nvSpPr>
          <p:cNvPr id="6" name="Овал 5"/>
          <p:cNvSpPr/>
          <p:nvPr/>
        </p:nvSpPr>
        <p:spPr>
          <a:xfrm>
            <a:off x="2499476" y="2780928"/>
            <a:ext cx="792088" cy="504056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042306" y="2760955"/>
            <a:ext cx="792088" cy="504056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380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</a:t>
            </a:r>
            <a:r>
              <a:rPr lang="en-US" dirty="0"/>
              <a:t>2</a:t>
            </a:r>
            <a:r>
              <a:rPr lang="en-US" dirty="0" smtClean="0"/>
              <a:t>. Personal salutation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110580935"/>
              </p:ext>
            </p:extLst>
          </p:nvPr>
        </p:nvGraphicFramePr>
        <p:xfrm>
          <a:off x="611560" y="1844824"/>
          <a:ext cx="7200800" cy="22483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3601"/>
                <a:gridCol w="1642743"/>
                <a:gridCol w="1008112"/>
                <a:gridCol w="1512168"/>
                <a:gridCol w="1584176"/>
              </a:tblGrid>
              <a:tr h="776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05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Applicants to undergraduate programs</a:t>
                      </a:r>
                      <a:endParaRPr kumimoji="0" lang="ru-RU" sz="1050" b="1" kern="120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HSE graduates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HSE 1</a:t>
                      </a:r>
                      <a:r>
                        <a:rPr lang="en-US" sz="1050" baseline="30000" dirty="0" smtClean="0">
                          <a:effectLst/>
                        </a:rPr>
                        <a:t>st</a:t>
                      </a:r>
                      <a:r>
                        <a:rPr lang="en-US" sz="1050" baseline="0" dirty="0" smtClean="0">
                          <a:effectLst/>
                        </a:rPr>
                        <a:t>, 2</a:t>
                      </a:r>
                      <a:r>
                        <a:rPr lang="en-US" sz="1050" baseline="30000" dirty="0" smtClean="0">
                          <a:effectLst/>
                        </a:rPr>
                        <a:t>nd</a:t>
                      </a:r>
                      <a:r>
                        <a:rPr lang="en-US" sz="1050" baseline="0" dirty="0" smtClean="0">
                          <a:effectLst/>
                        </a:rPr>
                        <a:t>, 5</a:t>
                      </a:r>
                      <a:r>
                        <a:rPr lang="en-US" sz="1050" baseline="30000" dirty="0" smtClean="0">
                          <a:effectLst/>
                        </a:rPr>
                        <a:t>th </a:t>
                      </a:r>
                      <a:r>
                        <a:rPr lang="en-US" sz="1050" baseline="0" dirty="0" smtClean="0">
                          <a:effectLst/>
                        </a:rPr>
                        <a:t> years students and master programs students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Students of technical university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7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First name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38.4%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(747)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en-US" sz="1200" dirty="0" smtClean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11.7%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(990)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29.6%*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(115)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7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First name and middle name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39.7%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(765)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12.0%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(1215)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-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47.7%*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(44)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7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Dear applicant/student/graduate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36.4%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(4514)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11.3%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(1222)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11.8%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(8921)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23.5%*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(68)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6021288"/>
            <a:ext cx="3419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Chi square=</a:t>
            </a:r>
            <a:r>
              <a:rPr lang="ru-RU" dirty="0" smtClean="0"/>
              <a:t>7.595</a:t>
            </a:r>
            <a:r>
              <a:rPr lang="en-US" dirty="0" smtClean="0"/>
              <a:t>, df=2, p&lt;0,05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624228" y="3033967"/>
            <a:ext cx="792088" cy="416575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341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</a:t>
            </a:r>
            <a:r>
              <a:rPr lang="en-US" dirty="0" smtClean="0"/>
              <a:t>3. Selectivity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15248980"/>
              </p:ext>
            </p:extLst>
          </p:nvPr>
        </p:nvGraphicFramePr>
        <p:xfrm>
          <a:off x="755576" y="1916832"/>
          <a:ext cx="5040560" cy="16173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3601"/>
                <a:gridCol w="1714751"/>
                <a:gridCol w="1872208"/>
              </a:tblGrid>
              <a:tr h="7761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05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Applicants to undergraduate programs</a:t>
                      </a:r>
                      <a:endParaRPr kumimoji="0" lang="ru-RU" sz="1050" b="1" kern="120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</a:rPr>
                        <a:t>HSE graduates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7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Yes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41.5%**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(911)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13.4%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(748)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57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36.2%**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(5115)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10.9%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(1689)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1560" y="6021288"/>
            <a:ext cx="3509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Chi square=</a:t>
            </a:r>
            <a:r>
              <a:rPr lang="ru-RU" dirty="0"/>
              <a:t>9.127</a:t>
            </a:r>
            <a:r>
              <a:rPr lang="en-US" dirty="0" smtClean="0"/>
              <a:t>, df=1, p&lt;0.01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2624184" y="2680652"/>
            <a:ext cx="871297" cy="416576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441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4. Interaction of factors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92467" y="1556792"/>
            <a:ext cx="4168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Survey</a:t>
            </a:r>
            <a:r>
              <a:rPr lang="en-US" dirty="0" smtClean="0"/>
              <a:t>: HSE 3</a:t>
            </a:r>
            <a:r>
              <a:rPr lang="en-US" baseline="30000" dirty="0" smtClean="0"/>
              <a:t>rd</a:t>
            </a:r>
            <a:r>
              <a:rPr lang="en-US" dirty="0" smtClean="0"/>
              <a:t> and 4</a:t>
            </a:r>
            <a:r>
              <a:rPr lang="en-US" baseline="30000" dirty="0" smtClean="0"/>
              <a:t>th</a:t>
            </a:r>
            <a:r>
              <a:rPr lang="en-US" dirty="0" smtClean="0"/>
              <a:t> years students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5283338"/>
              </p:ext>
            </p:extLst>
          </p:nvPr>
        </p:nvGraphicFramePr>
        <p:xfrm>
          <a:off x="611560" y="2132856"/>
          <a:ext cx="7772400" cy="1025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272"/>
                <a:gridCol w="1437928"/>
                <a:gridCol w="1943100"/>
                <a:gridCol w="1943100"/>
              </a:tblGrid>
              <a:tr h="262245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73" marR="67673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Feedback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73" marR="676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0237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Yes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73" marR="676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73" marR="67673" marT="0" marB="0"/>
                </a:tc>
              </a:tr>
              <a:tr h="35340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Information about importance of participation for particular groups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73" marR="676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Yes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73" marR="676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11,2%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73" marR="676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73" marR="67673" marT="0" marB="0" anchor="ctr"/>
                </a:tc>
              </a:tr>
              <a:tr h="2173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No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73" marR="676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7,2%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73" marR="676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7,9%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73" marR="67673" marT="0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100659" y="3275692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OR=1,592,p&lt;0,01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5109320" y="2625960"/>
            <a:ext cx="720080" cy="258660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084942" y="3901680"/>
            <a:ext cx="421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Survey</a:t>
            </a:r>
            <a:r>
              <a:rPr lang="en-US" dirty="0" smtClean="0"/>
              <a:t>: Students of technical university</a:t>
            </a:r>
            <a:endParaRPr lang="ru-RU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49323338"/>
              </p:ext>
            </p:extLst>
          </p:nvPr>
        </p:nvGraphicFramePr>
        <p:xfrm>
          <a:off x="683568" y="4437113"/>
          <a:ext cx="7772400" cy="12913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176"/>
                <a:gridCol w="1524784"/>
                <a:gridCol w="1554480"/>
                <a:gridCol w="1554480"/>
                <a:gridCol w="1554480"/>
              </a:tblGrid>
              <a:tr h="302877"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73" marR="67673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 Salutation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673" marR="6767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73" marR="67673" marT="0" marB="0"/>
                </a:tc>
              </a:tr>
              <a:tr h="190237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First name and middle name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673" marR="676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First name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673" marR="676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Dear student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673" marR="67673" marT="0" marB="0" anchor="ctr"/>
                </a:tc>
              </a:tr>
              <a:tr h="35340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1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Subject line</a:t>
                      </a:r>
                      <a:endParaRPr kumimoji="0" lang="ru-RU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673" marR="676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Dean of university department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73" marR="676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72,7</a:t>
                      </a:r>
                      <a:r>
                        <a:rPr kumimoji="0"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ru-RU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673" marR="676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30,2</a:t>
                      </a:r>
                      <a:r>
                        <a:rPr kumimoji="0"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ru-RU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673" marR="676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21,2</a:t>
                      </a:r>
                      <a:r>
                        <a:rPr kumimoji="0"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kumimoji="0" lang="ru-RU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7673" marR="67673" marT="0" marB="0" anchor="ctr"/>
                </a:tc>
              </a:tr>
              <a:tr h="2173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Institutional research office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673" marR="676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22,7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%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67673" marR="676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29,0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%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67673" marR="67673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25,7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mbria" pitchFamily="18" charset="0"/>
                        </a:rPr>
                        <a:t>%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latin typeface="Cambria" pitchFamily="18" charset="0"/>
                      </a:endParaRPr>
                    </a:p>
                  </a:txBody>
                  <a:tcPr marL="67673" marR="67673" marT="0" marB="0" anchor="ctr"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201680" y="6020957"/>
            <a:ext cx="21467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OR=7,273,p&lt;0,001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4198510" y="5185563"/>
            <a:ext cx="720080" cy="284526"/>
          </a:xfrm>
          <a:prstGeom prst="ellipse">
            <a:avLst/>
          </a:prstGeom>
          <a:noFill/>
          <a:ln w="254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24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368</TotalTime>
  <Words>964</Words>
  <Application>Microsoft Office PowerPoint</Application>
  <PresentationFormat>Экран (4:3)</PresentationFormat>
  <Paragraphs>225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Справедливость</vt:lpstr>
      <vt:lpstr>Increasing response rates by changing  e-mail Invitations in web surveys </vt:lpstr>
      <vt:lpstr>Previous studies</vt:lpstr>
      <vt:lpstr>Empirical base</vt:lpstr>
      <vt:lpstr>Experimental factors</vt:lpstr>
      <vt:lpstr>Experimental factors</vt:lpstr>
      <vt:lpstr>Results 1. Sender</vt:lpstr>
      <vt:lpstr>Results 2. Personal salutation</vt:lpstr>
      <vt:lpstr>Results 3. Selectivity</vt:lpstr>
      <vt:lpstr>Results 4. Interaction of factors</vt:lpstr>
      <vt:lpstr>Results 5</vt:lpstr>
      <vt:lpstr>Conclusions and discussion</vt:lpstr>
      <vt:lpstr>References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Increasing Response Rate by.</dc:title>
  <dc:creator>Пользователь Windows</dc:creator>
  <cp:lastModifiedBy>ACER</cp:lastModifiedBy>
  <cp:revision>95</cp:revision>
  <cp:lastPrinted>2014-10-21T14:59:46Z</cp:lastPrinted>
  <dcterms:created xsi:type="dcterms:W3CDTF">2014-10-20T08:56:05Z</dcterms:created>
  <dcterms:modified xsi:type="dcterms:W3CDTF">2014-10-24T09:53:09Z</dcterms:modified>
</cp:coreProperties>
</file>