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767"/>
    <a:srgbClr val="D4FF00"/>
    <a:srgbClr val="00CC00"/>
    <a:srgbClr val="93F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A7899-6EAB-42E4-BFC3-D60587243103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6B628-4CF7-4B0C-80BD-9B116E198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6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6B628-4CF7-4B0C-80BD-9B116E198B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5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6B628-4CF7-4B0C-80BD-9B116E198B1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3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6B628-4CF7-4B0C-80BD-9B116E198B1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4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6B628-4CF7-4B0C-80BD-9B116E198B1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4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6B628-4CF7-4B0C-80BD-9B116E198B1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10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6B628-4CF7-4B0C-80BD-9B116E198B1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9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F92D-548C-47A5-989B-3D964CF7E317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3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818-0A51-434E-A7A9-C7CC729A2DE6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A73-418E-46C6-A63E-E14F1275EA88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9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5126-AB5E-4FBD-8443-182AFE31C264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7497-B5F1-4FFA-A418-1A0D41D303C8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3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166-52FA-44F3-AD99-375B0B0272EB}" type="datetime1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88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4701-26A3-4EAC-A634-3CBE0AB747AD}" type="datetime1">
              <a:rPr lang="ru-RU" smtClean="0"/>
              <a:t>24.10.2014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3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DBE1-6749-45B5-9490-FDBF545F48C3}" type="datetime1">
              <a:rPr lang="ru-RU" smtClean="0"/>
              <a:t>24.10.2014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B0AF-CC4F-4CD9-9515-D67EDF95DD71}" type="datetime1">
              <a:rPr lang="ru-RU" smtClean="0"/>
              <a:t>24.10.2014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90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5924-3EC7-4BA5-857B-D960C0C06029}" type="datetime1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82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FC03-C7D8-42A8-B653-CD999E807D14}" type="datetime1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2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8656-7934-474F-B2F5-F60D06BC61A3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14FF-6DCA-432B-9776-18781F09B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9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oc.hse.ru/en/onlin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252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13563"/>
            <a:ext cx="7772400" cy="2387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Dynamics </a:t>
            </a:r>
            <a:r>
              <a:rPr lang="en-US" sz="5400" b="1" dirty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quality of WebRDS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466654"/>
            <a:ext cx="7516504" cy="1391346"/>
          </a:xfrm>
        </p:spPr>
        <p:txBody>
          <a:bodyPr>
            <a:noAutofit/>
          </a:bodyPr>
          <a:lstStyle/>
          <a:p>
            <a:pPr algn="l"/>
            <a:r>
              <a:rPr lang="en-US" sz="2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Stanislav </a:t>
            </a:r>
            <a:r>
              <a:rPr lang="en-US" sz="2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Moiseev</a:t>
            </a:r>
            <a:r>
              <a:rPr lang="en-US" sz="2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Yuliya</a:t>
            </a:r>
            <a:r>
              <a:rPr lang="en-US" sz="2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2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Savinkova</a:t>
            </a:r>
            <a:endParaRPr lang="en-US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sz="2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“Web Survey Methodology” Research </a:t>
            </a:r>
            <a:r>
              <a:rPr lang="en-US" sz="2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Group, NRU HSE</a:t>
            </a:r>
          </a:p>
          <a:p>
            <a:pPr algn="l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://soc.hse.ru/en/online/</a:t>
            </a:r>
            <a:endParaRPr lang="ru-RU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ru-RU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8422"/>
            <a:ext cx="4895176" cy="32634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Results</a:t>
            </a:r>
            <a:r>
              <a:rPr lang="ru-RU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dynamic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and quality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>
                <a:latin typeface="Segoe UI" panose="020B0502040204020203" pitchFamily="34" charset="0"/>
                <a:cs typeface="Segoe UI" panose="020B0502040204020203" pitchFamily="34" charset="0"/>
              </a:rPr>
              <a:t>10</a:t>
            </a:fld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7243"/>
            <a:ext cx="4741069" cy="316071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67115" y="2536589"/>
            <a:ext cx="129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WebRDS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7115" y="5141119"/>
            <a:ext cx="129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WebRDS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-2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4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Results</a:t>
            </a:r>
            <a:r>
              <a:rPr lang="ru-RU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dynamic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and quality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>
                <a:latin typeface="Segoe UI" panose="020B0502040204020203" pitchFamily="34" charset="0"/>
                <a:cs typeface="Segoe UI" panose="020B0502040204020203" pitchFamily="34" charset="0"/>
              </a:rPr>
              <a:t>11</a:t>
            </a:fld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13720"/>
              </p:ext>
            </p:extLst>
          </p:nvPr>
        </p:nvGraphicFramePr>
        <p:xfrm>
          <a:off x="628650" y="2213381"/>
          <a:ext cx="7620000" cy="421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850"/>
                <a:gridCol w="1771650"/>
                <a:gridCol w="1714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  <a:ea typeface="Arial" panose="020B0604020202020204" pitchFamily="34" charset="0"/>
                          <a:cs typeface="Segoe UI Light" panose="020B0502040204020203" pitchFamily="34" charset="0"/>
                        </a:rPr>
                        <a:t> 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lt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Graph Metrics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ea typeface="Arial" panose="020B0604020202020204" pitchFamily="34" charset="0"/>
                          <a:cs typeface="Segoe UI Light" panose="020B0502040204020203" pitchFamily="34" charset="0"/>
                        </a:rPr>
                        <a:t>WebRDS-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ea typeface="Arial" panose="020B0604020202020204" pitchFamily="34" charset="0"/>
                          <a:cs typeface="Segoe UI Light" panose="020B0502040204020203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ea typeface="Arial" panose="020B0604020202020204" pitchFamily="34" charset="0"/>
                          <a:cs typeface="Segoe UI Light" panose="020B0502040204020203" pitchFamily="34" charset="0"/>
                        </a:rPr>
                        <a:t>WebRDS-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ea typeface="Arial" panose="020B0604020202020204" pitchFamily="34" charset="0"/>
                          <a:cs typeface="Segoe UI Light" panose="020B0502040204020203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Vertices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72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79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</a:tr>
              <a:tr h="5610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Maximum Vertices in a Connected</a:t>
                      </a:r>
                    </a:p>
                    <a:p>
                      <a:pPr algn="l"/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Component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56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56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</a:tr>
              <a:tr h="914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Maximum Geodesic Distance (Diameter)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13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</a:tr>
              <a:tr h="914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Average Geodesic Distance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5,285183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5,814577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Segoe UI Light" panose="020B0502040204020203" pitchFamily="34" charset="0"/>
                        <a:ea typeface="Arial" panose="020B0604020202020204" pitchFamily="34" charset="0"/>
                        <a:cs typeface="Segoe UI Light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9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409282"/>
            <a:ext cx="7886700" cy="288256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Respondent-Driven Sampling (RDS)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Research questions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Methods &amp; Data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</a:t>
            </a:r>
            <a:endParaRPr lang="ru-RU" sz="3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5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Social research go online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564924"/>
            <a:ext cx="7886700" cy="288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52% </a:t>
            </a:r>
            <a:r>
              <a:rPr lang="en-US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all </a:t>
            </a:r>
            <a:r>
              <a:rPr lang="en-US" sz="3600" dirty="0" smtClean="0"/>
              <a:t>marketing </a:t>
            </a:r>
            <a:r>
              <a:rPr lang="en-US" sz="3600" dirty="0"/>
              <a:t>surveys were </a:t>
            </a:r>
            <a:r>
              <a:rPr lang="en-US" sz="3600" dirty="0" smtClean="0"/>
              <a:t>online In 2012*</a:t>
            </a:r>
          </a:p>
          <a:p>
            <a:pPr marL="0" indent="0">
              <a:buNone/>
            </a:pPr>
            <a:endParaRPr lang="en-US" sz="3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3600" b="1" dirty="0" smtClean="0"/>
              <a:t>BUT</a:t>
            </a:r>
            <a:r>
              <a:rPr lang="en-US" sz="3600" dirty="0" smtClean="0"/>
              <a:t> we </a:t>
            </a:r>
            <a:r>
              <a:rPr lang="en-US" sz="3600" dirty="0"/>
              <a:t>still </a:t>
            </a:r>
            <a:r>
              <a:rPr lang="en-US" sz="3600" dirty="0" smtClean="0"/>
              <a:t>have problems with online survey sampling </a:t>
            </a:r>
            <a:endParaRPr lang="en-US" sz="3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6137055"/>
            <a:ext cx="7270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*According to the ESOMAR statistics  </a:t>
            </a:r>
            <a:endParaRPr lang="ru-RU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9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RDS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380151"/>
            <a:ext cx="7886700" cy="2882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Respondents maintain reciprocal relationships with individuals whom they know to be members of the target population.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 Respondents are all linked to a single component in the network.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 Sampling is with replacement.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 Respondents can accurately report their personal network size or, equivalently,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their degree.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5. Peer recruitment is a random selection of the recruiter’s peers.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2181477"/>
            <a:ext cx="7886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RDS – is a network sample which is </a:t>
            </a:r>
            <a:r>
              <a:rPr lang="en-US" sz="20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starts </a:t>
            </a: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from “seeds” – initial respondents selected and motivated by researcher</a:t>
            </a:r>
            <a:endParaRPr lang="ru-RU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Research questions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2181477"/>
            <a:ext cx="7886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Critics </a:t>
            </a:r>
            <a:r>
              <a:rPr lang="en-US" sz="2000" dirty="0"/>
              <a:t>insist that </a:t>
            </a:r>
            <a:r>
              <a:rPr lang="en-US" sz="2000" dirty="0" smtClean="0"/>
              <a:t>assumptions </a:t>
            </a:r>
            <a:r>
              <a:rPr lang="en-US" sz="2000" dirty="0"/>
              <a:t>are non-realistic, and impugn quality of the research conducted with RDS (</a:t>
            </a:r>
            <a:r>
              <a:rPr lang="en-US" sz="2000" dirty="0" err="1"/>
              <a:t>Goel</a:t>
            </a:r>
            <a:r>
              <a:rPr lang="en-US" sz="2000" dirty="0"/>
              <a:t> at al. 2010</a:t>
            </a:r>
            <a:r>
              <a:rPr lang="en-US" sz="2000" dirty="0" smtClean="0"/>
              <a:t>).</a:t>
            </a:r>
          </a:p>
          <a:p>
            <a:endParaRPr lang="en-US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b="1" dirty="0" smtClean="0"/>
              <a:t>Q1:</a:t>
            </a:r>
            <a:r>
              <a:rPr lang="en-US" sz="2000" dirty="0" smtClean="0"/>
              <a:t> Does </a:t>
            </a:r>
            <a:r>
              <a:rPr lang="en-US" sz="2000" dirty="0"/>
              <a:t>final sample comply with the RDS assumption about random </a:t>
            </a:r>
            <a:r>
              <a:rPr lang="en-US" sz="2000" dirty="0" smtClean="0"/>
              <a:t>selection </a:t>
            </a:r>
            <a:r>
              <a:rPr lang="en-US" sz="2000" dirty="0"/>
              <a:t>of the recruiter’s peers; reciprocal relationships between the respondent and members of target population; and ability of the respondent to accurately report their degree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There is no data about influence of the </a:t>
            </a:r>
            <a:r>
              <a:rPr lang="en-US" sz="2000" dirty="0"/>
              <a:t>personal </a:t>
            </a:r>
            <a:r>
              <a:rPr lang="en-US" sz="2000" dirty="0" smtClean="0"/>
              <a:t>acquaintance on the RDS dynamics and quality. </a:t>
            </a:r>
          </a:p>
          <a:p>
            <a:endParaRPr lang="en-US" sz="2000" dirty="0"/>
          </a:p>
          <a:p>
            <a:r>
              <a:rPr lang="en-US" sz="2000" b="1" dirty="0"/>
              <a:t>Q2:</a:t>
            </a:r>
            <a:r>
              <a:rPr lang="en-US" sz="2000" dirty="0"/>
              <a:t> How personal acquaintance between </a:t>
            </a:r>
            <a:r>
              <a:rPr lang="en-US" sz="2000" dirty="0" smtClean="0"/>
              <a:t>researchers </a:t>
            </a:r>
            <a:r>
              <a:rPr lang="en-US" sz="2000" dirty="0"/>
              <a:t>and </a:t>
            </a:r>
            <a:r>
              <a:rPr lang="en-US" sz="2000" dirty="0" smtClean="0"/>
              <a:t>seeds </a:t>
            </a:r>
            <a:r>
              <a:rPr lang="en-US" sz="2000" dirty="0"/>
              <a:t>influence on the on sample </a:t>
            </a:r>
            <a:r>
              <a:rPr lang="en-US" sz="2000" dirty="0" smtClean="0"/>
              <a:t>dynamics and quality</a:t>
            </a:r>
            <a:r>
              <a:rPr lang="ru-RU" sz="2000" dirty="0" smtClean="0"/>
              <a:t>?</a:t>
            </a:r>
            <a:endParaRPr lang="ru-RU" sz="2000" dirty="0"/>
          </a:p>
          <a:p>
            <a:endParaRPr lang="ru-RU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collection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1851277"/>
            <a:ext cx="7886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online-surveys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based on WebRDS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in the period from February to June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2013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881" y="3333005"/>
            <a:ext cx="1514475" cy="31337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912" y="3363485"/>
            <a:ext cx="1323975" cy="304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66912" y="2963673"/>
            <a:ext cx="129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WebRDS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5502" y="2963673"/>
            <a:ext cx="129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WebRDS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-2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6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68527" y="2963673"/>
            <a:ext cx="129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WebRDS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7117" y="2963673"/>
            <a:ext cx="129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WebRDS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-2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8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</a:t>
            </a:r>
            <a:r>
              <a:rPr lang="ru-RU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RDS assumptions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7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8650" y="2104324"/>
            <a:ext cx="81216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ea typeface="Arial" panose="020B0604020202020204" pitchFamily="34" charset="0"/>
                <a:cs typeface="Segoe UI" panose="020B0502040204020203" pitchFamily="34" charset="0"/>
              </a:rPr>
              <a:t>Both samples did correspond RDS assumptions about reciprocal relationships between the respondent and members of target population and ability of respondents to accurately report their degree.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5905"/>
              </p:ext>
            </p:extLst>
          </p:nvPr>
        </p:nvGraphicFramePr>
        <p:xfrm>
          <a:off x="819150" y="3797301"/>
          <a:ext cx="7112001" cy="255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667"/>
                <a:gridCol w="2370667"/>
                <a:gridCol w="2370667"/>
              </a:tblGrid>
              <a:tr h="522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WebRDS-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, %%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WebRDS-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, %%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Friend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64,2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65,8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</a:tr>
              <a:tr h="56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Acquaintance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34,3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34.2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</a:tr>
              <a:tr h="914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Do not know before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 the research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1,5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3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</a:t>
            </a:r>
            <a:r>
              <a:rPr lang="ru-RU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RDS assumptions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/>
              <a:t>8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8650" y="2104324"/>
            <a:ext cx="81216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ea typeface="Arial" panose="020B0604020202020204" pitchFamily="34" charset="0"/>
                <a:cs typeface="Segoe UI" panose="020B0502040204020203" pitchFamily="34" charset="0"/>
              </a:rPr>
              <a:t>Both samples did </a:t>
            </a:r>
            <a:r>
              <a:rPr lang="en-US" sz="2000" dirty="0" smtClean="0">
                <a:solidFill>
                  <a:srgbClr val="000000"/>
                </a:solidFill>
                <a:latin typeface="Segoe UI" panose="020B0502040204020203" pitchFamily="34" charset="0"/>
                <a:ea typeface="Arial" panose="020B0604020202020204" pitchFamily="34" charset="0"/>
                <a:cs typeface="Segoe UI" panose="020B0502040204020203" pitchFamily="34" charset="0"/>
              </a:rPr>
              <a:t>not correspond to the </a:t>
            </a:r>
            <a:r>
              <a:rPr lang="en-US" sz="2000" dirty="0"/>
              <a:t>random selection </a:t>
            </a:r>
            <a:r>
              <a:rPr lang="en-US" sz="2000" dirty="0" smtClean="0"/>
              <a:t>requirement.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98149"/>
              </p:ext>
            </p:extLst>
          </p:nvPr>
        </p:nvGraphicFramePr>
        <p:xfrm>
          <a:off x="819150" y="3797301"/>
          <a:ext cx="7112000" cy="193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78000"/>
                <a:gridCol w="1778000"/>
                <a:gridCol w="1778000"/>
              </a:tblGrid>
              <a:tr h="522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Statistical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 population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WebRDS-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, %%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WebRDS-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, %%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61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Male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46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32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22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</a:tr>
              <a:tr h="54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Female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54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69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Arial" panose="020B0604020202020204" pitchFamily="34" charset="0"/>
                          <a:cs typeface="Segoe UI" panose="020B0502040204020203" pitchFamily="34" charset="0"/>
                        </a:rPr>
                        <a:t>78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Arial" panose="020B0604020202020204" pitchFamily="34" charset="0"/>
                        <a:cs typeface="Segoe UI" panose="020B0502040204020203" pitchFamily="34" charset="0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25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Results</a:t>
            </a:r>
            <a:r>
              <a:rPr lang="ru-RU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dynamic </a:t>
            </a:r>
            <a:r>
              <a:rPr lang="en-US" sz="5400" b="1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and quality</a:t>
            </a:r>
            <a:endParaRPr lang="ru-RU" sz="5400" b="1" dirty="0">
              <a:solidFill>
                <a:schemeClr val="bg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14FF-6DCA-432B-9776-18781F09B345}" type="slidenum">
              <a:rPr lang="ru-RU" smtClean="0">
                <a:latin typeface="Segoe UI" panose="020B0502040204020203" pitchFamily="34" charset="0"/>
                <a:cs typeface="Segoe UI" panose="020B0502040204020203" pitchFamily="34" charset="0"/>
              </a:rPr>
              <a:t>9</a:t>
            </a:fld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0" y="2104324"/>
            <a:ext cx="81216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The sample with seeds personally connected to the researchers had much more effective dynamic of growth: </a:t>
            </a:r>
            <a:endParaRPr lang="ru-R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  </a:t>
            </a:r>
            <a:endParaRPr lang="ru-R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2 times faster</a:t>
            </a:r>
            <a:endParaRPr lang="ru-R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reminders</a:t>
            </a:r>
            <a:endParaRPr lang="ru-R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Same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result </a:t>
            </a:r>
            <a:endParaRPr lang="ru-R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1337</TotalTime>
  <Words>447</Words>
  <Application>Microsoft Office PowerPoint</Application>
  <PresentationFormat>Экран (4:3)</PresentationFormat>
  <Paragraphs>107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Segoe UI Light</vt:lpstr>
      <vt:lpstr>Wingdings</vt:lpstr>
      <vt:lpstr>Тема Office</vt:lpstr>
      <vt:lpstr>Dynamics and quality of WebRDS</vt:lpstr>
      <vt:lpstr>Agenda</vt:lpstr>
      <vt:lpstr>Social research go online</vt:lpstr>
      <vt:lpstr>RDS</vt:lpstr>
      <vt:lpstr>Research questions</vt:lpstr>
      <vt:lpstr>Data collection</vt:lpstr>
      <vt:lpstr>Results: RDS assumptions</vt:lpstr>
      <vt:lpstr>Results: RDS assumptions</vt:lpstr>
      <vt:lpstr>Results: dynamic and quality</vt:lpstr>
      <vt:lpstr>Results: dynamic and quality</vt:lpstr>
      <vt:lpstr>Results: dynamic and quality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Станислав Моисеев</dc:creator>
  <cp:lastModifiedBy>Станислав Моисеев</cp:lastModifiedBy>
  <cp:revision>49</cp:revision>
  <dcterms:created xsi:type="dcterms:W3CDTF">2013-08-19T06:09:00Z</dcterms:created>
  <dcterms:modified xsi:type="dcterms:W3CDTF">2014-10-24T13:17:58Z</dcterms:modified>
</cp:coreProperties>
</file>