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4" r:id="rId3"/>
    <p:sldId id="269" r:id="rId4"/>
    <p:sldId id="281" r:id="rId5"/>
    <p:sldId id="267" r:id="rId6"/>
    <p:sldId id="268" r:id="rId7"/>
    <p:sldId id="272" r:id="rId8"/>
    <p:sldId id="270" r:id="rId9"/>
    <p:sldId id="271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57" r:id="rId18"/>
    <p:sldId id="258" r:id="rId19"/>
    <p:sldId id="260" r:id="rId20"/>
    <p:sldId id="259" r:id="rId21"/>
    <p:sldId id="261" r:id="rId22"/>
    <p:sldId id="262" r:id="rId23"/>
    <p:sldId id="265" r:id="rId24"/>
    <p:sldId id="263" r:id="rId25"/>
    <p:sldId id="266" r:id="rId26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>
        <p:scale>
          <a:sx n="70" d="100"/>
          <a:sy n="70" d="100"/>
        </p:scale>
        <p:origin x="-136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540BC-AF57-4177-A76D-B33DB3D660B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4AB11-2260-489F-9F31-9790264E04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576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95326-58F0-4ABC-9433-9B2B5299834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719A4-B390-41BE-BA4F-E7CBFC6E8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908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19A4-B390-41BE-BA4F-E7CBFC6E806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774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19A4-B390-41BE-BA4F-E7CBFC6E806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477715-9287-418C-B5A8-418D8FFAE11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3C56C7-5F99-41A4-A654-26569F513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00010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Влияние формата вопросов на качество данных, полученных в онлайн-опросе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Евгений Терентьев</a:t>
            </a:r>
          </a:p>
          <a:p>
            <a:pPr algn="r"/>
            <a:r>
              <a:rPr lang="ru-RU" dirty="0" smtClean="0"/>
              <a:t>Наталья </a:t>
            </a:r>
            <a:r>
              <a:rPr lang="ru-RU" dirty="0" err="1" smtClean="0"/>
              <a:t>Малошонок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 2: время заполнения - </a:t>
            </a:r>
            <a:r>
              <a:rPr lang="en-US" dirty="0" smtClean="0"/>
              <a:t>T-test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286808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778864"/>
                <a:gridCol w="660011"/>
                <a:gridCol w="806681"/>
                <a:gridCol w="1100019"/>
                <a:gridCol w="733346"/>
                <a:gridCol w="1246688"/>
                <a:gridCol w="1246687"/>
              </a:tblGrid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Levene's Test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T-test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2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Difference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 Error Difference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r>
                        <a:rPr lang="ru-RU" baseline="0" dirty="0" smtClean="0"/>
                        <a:t> заполнения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41,829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-11,064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1693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-17,911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1,619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-10,804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1425,113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-17,911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1,658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 2: </a:t>
            </a:r>
            <a:r>
              <a:rPr lang="en-US" dirty="0" smtClean="0"/>
              <a:t>U-</a:t>
            </a:r>
            <a:r>
              <a:rPr lang="ru-RU" dirty="0" smtClean="0"/>
              <a:t>тест Манна-Уитни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571612"/>
          <a:ext cx="850112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154914"/>
                <a:gridCol w="1785950"/>
                <a:gridCol w="1309698"/>
                <a:gridCol w="1119194"/>
                <a:gridCol w="1714514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Никогда</a:t>
                      </a:r>
                    </a:p>
                    <a:p>
                      <a:pPr algn="ctr"/>
                      <a:r>
                        <a:rPr lang="ru-RU" dirty="0" smtClean="0"/>
                        <a:t> 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Крайне</a:t>
                      </a:r>
                      <a:r>
                        <a:rPr lang="ru-RU" baseline="0" dirty="0" smtClean="0"/>
                        <a:t> редко</a:t>
                      </a:r>
                    </a:p>
                    <a:p>
                      <a:pPr algn="ctr"/>
                      <a:r>
                        <a:rPr lang="ru-RU" baseline="0" dirty="0" smtClean="0"/>
                        <a:t>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Иногда </a:t>
                      </a:r>
                    </a:p>
                    <a:p>
                      <a:pPr algn="ctr"/>
                      <a:r>
                        <a:rPr lang="ru-RU" dirty="0" smtClean="0"/>
                        <a:t>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Часто </a:t>
                      </a:r>
                    </a:p>
                    <a:p>
                      <a:pPr algn="ctr"/>
                      <a:r>
                        <a:rPr lang="ru-RU" dirty="0" smtClean="0"/>
                        <a:t>(в %)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Очень часто</a:t>
                      </a:r>
                    </a:p>
                    <a:p>
                      <a:pPr algn="ctr"/>
                      <a:r>
                        <a:rPr lang="ru-RU" dirty="0" smtClean="0"/>
                        <a:t>(в 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Таблица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Кнопки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3286124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Вопрос: В прошлом учебном году, как часто Ваше обучение </a:t>
            </a:r>
          </a:p>
          <a:p>
            <a:r>
              <a:rPr lang="ru-RU" dirty="0" smtClean="0"/>
              <a:t>предполагало выполнение следующих видов деятельности? </a:t>
            </a:r>
          </a:p>
          <a:p>
            <a:r>
              <a:rPr lang="ru-RU" i="1" dirty="0" smtClean="0"/>
              <a:t>Приведение фактов и примеров в поддержку собственной точки зрения.</a:t>
            </a:r>
            <a:endParaRPr lang="ru-RU" dirty="0" smtClean="0"/>
          </a:p>
          <a:p>
            <a:pPr lvl="0"/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4714884"/>
          <a:ext cx="8501123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392726"/>
                <a:gridCol w="1880779"/>
                <a:gridCol w="1880779"/>
                <a:gridCol w="1203699"/>
              </a:tblGrid>
              <a:tr h="40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Wilcoxon</a:t>
                      </a:r>
                      <a:r>
                        <a:rPr lang="en-US" baseline="0" dirty="0" smtClean="0"/>
                        <a:t> W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Asymp.</a:t>
                      </a:r>
                      <a:r>
                        <a:rPr lang="en-US" baseline="0" dirty="0" smtClean="0"/>
                        <a:t> Sig.(2-tailed)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Mann-Whitney 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389976,</a:t>
                      </a:r>
                      <a:r>
                        <a:rPr lang="en-US" baseline="0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805392,5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-2,457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 2: </a:t>
            </a:r>
            <a:r>
              <a:rPr lang="en-US" dirty="0" smtClean="0"/>
              <a:t>U-</a:t>
            </a:r>
            <a:r>
              <a:rPr lang="ru-RU" dirty="0" smtClean="0"/>
              <a:t>тест Манна-Уитни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571612"/>
          <a:ext cx="850112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154914"/>
                <a:gridCol w="1785950"/>
                <a:gridCol w="1309698"/>
                <a:gridCol w="1119194"/>
                <a:gridCol w="1714514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Никогда</a:t>
                      </a:r>
                    </a:p>
                    <a:p>
                      <a:pPr algn="ctr"/>
                      <a:r>
                        <a:rPr lang="ru-RU" dirty="0" smtClean="0"/>
                        <a:t> 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Крайне</a:t>
                      </a:r>
                      <a:r>
                        <a:rPr lang="ru-RU" baseline="0" dirty="0" smtClean="0"/>
                        <a:t> редко</a:t>
                      </a:r>
                    </a:p>
                    <a:p>
                      <a:pPr algn="ctr"/>
                      <a:r>
                        <a:rPr lang="ru-RU" baseline="0" dirty="0" smtClean="0"/>
                        <a:t>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Иногда </a:t>
                      </a:r>
                    </a:p>
                    <a:p>
                      <a:pPr algn="ctr"/>
                      <a:r>
                        <a:rPr lang="ru-RU" dirty="0" smtClean="0"/>
                        <a:t>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Часто </a:t>
                      </a:r>
                    </a:p>
                    <a:p>
                      <a:pPr algn="ctr"/>
                      <a:r>
                        <a:rPr lang="ru-RU" dirty="0" smtClean="0"/>
                        <a:t>(в %)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Очень часто</a:t>
                      </a:r>
                    </a:p>
                    <a:p>
                      <a:pPr algn="ctr"/>
                      <a:r>
                        <a:rPr lang="ru-RU" dirty="0" smtClean="0"/>
                        <a:t>(в 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Таблица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Кнопки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3286124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Вопрос: В прошлом учебном году, как часто Ваше обучение </a:t>
            </a:r>
          </a:p>
          <a:p>
            <a:r>
              <a:rPr lang="ru-RU" dirty="0" smtClean="0"/>
              <a:t>предполагало выполнение следующих видов деятельности? </a:t>
            </a:r>
          </a:p>
          <a:p>
            <a:r>
              <a:rPr lang="ru-RU" i="1" dirty="0" smtClean="0"/>
              <a:t>Критический анализ идей, теорий и методов, описанных в работах ученых.</a:t>
            </a:r>
            <a:endParaRPr lang="ru-RU" dirty="0" smtClean="0"/>
          </a:p>
          <a:p>
            <a:pPr lvl="0"/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4714884"/>
          <a:ext cx="8501123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392726"/>
                <a:gridCol w="1880779"/>
                <a:gridCol w="1880779"/>
                <a:gridCol w="1203699"/>
              </a:tblGrid>
              <a:tr h="40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Wilcoxon</a:t>
                      </a:r>
                      <a:r>
                        <a:rPr lang="en-US" baseline="0" dirty="0" smtClean="0"/>
                        <a:t> W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Asymp.</a:t>
                      </a:r>
                      <a:r>
                        <a:rPr lang="en-US" baseline="0" dirty="0" smtClean="0"/>
                        <a:t> Sig.(2-tailed)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Mann-Whitney 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377744,</a:t>
                      </a:r>
                      <a:r>
                        <a:rPr lang="en-US" baseline="0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778704,5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-2,324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2: корреляционный анализ – формат «таблица»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9886175"/>
              </p:ext>
            </p:extLst>
          </p:nvPr>
        </p:nvGraphicFramePr>
        <p:xfrm>
          <a:off x="138550" y="1150352"/>
          <a:ext cx="8648292" cy="530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740"/>
                <a:gridCol w="1143008"/>
                <a:gridCol w="1000132"/>
                <a:gridCol w="1067260"/>
                <a:gridCol w="1107285"/>
                <a:gridCol w="1107285"/>
                <a:gridCol w="1107285"/>
                <a:gridCol w="897297"/>
              </a:tblGrid>
              <a:tr h="921326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</a:p>
                  </a:txBody>
                  <a:tcPr anchor="ctr"/>
                </a:tc>
              </a:tr>
              <a:tr h="668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,056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(,091)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,139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,007 (,842)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-,035 (,289)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-,093 (,006)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,016 (,632)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58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,056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(0,091)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,246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,157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-,038 (,246)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-,092 (,006)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,005 (,871)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,139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(,000)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,246 (,000)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,221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,070 (,036)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,142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,139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15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,007 (,842)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,157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,221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,366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,283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,141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7563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-,035 (,289)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-,038 (,246)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,070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(,036)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,366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,537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,352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-,093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(,006)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-,092 (,006)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,142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,283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,537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,371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722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,016 (,091)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,005 (,871)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,139 (,000)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,141 (,000)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,352 (,000)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,371 (,000)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2: корреляционный анализ – формат «кнопки»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3834804"/>
              </p:ext>
            </p:extLst>
          </p:nvPr>
        </p:nvGraphicFramePr>
        <p:xfrm>
          <a:off x="142844" y="1428736"/>
          <a:ext cx="8719730" cy="5052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178"/>
                <a:gridCol w="1143008"/>
                <a:gridCol w="1000132"/>
                <a:gridCol w="1067260"/>
                <a:gridCol w="1107285"/>
                <a:gridCol w="1107285"/>
                <a:gridCol w="1107285"/>
                <a:gridCol w="897297"/>
              </a:tblGrid>
              <a:tr h="785818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</a:p>
                  </a:txBody>
                  <a:tcPr anchor="ctr"/>
                </a:tc>
              </a:tr>
              <a:tr h="668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-,0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(,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129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(,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000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,00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600" baseline="0" smtClean="0">
                          <a:solidFill>
                            <a:schemeClr val="tx1"/>
                          </a:solidFill>
                        </a:rPr>
                        <a:t> (,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955</a:t>
                      </a:r>
                      <a:r>
                        <a:rPr lang="ru-RU" sz="1600" baseline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0,0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ru-RU" sz="1600" baseline="0" smtClean="0">
                          <a:solidFill>
                            <a:schemeClr val="tx1"/>
                          </a:solidFill>
                        </a:rPr>
                        <a:t> (,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468</a:t>
                      </a:r>
                      <a:r>
                        <a:rPr lang="ru-RU" sz="1600" baseline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rgbClr val="FF0000"/>
                          </a:solidFill>
                        </a:rPr>
                        <a:t>-,0</a:t>
                      </a:r>
                      <a:r>
                        <a:rPr lang="en-US" sz="1600" smtClean="0">
                          <a:solidFill>
                            <a:srgbClr val="FF0000"/>
                          </a:solidFill>
                        </a:rPr>
                        <a:t>77</a:t>
                      </a:r>
                      <a:r>
                        <a:rPr lang="ru-RU" sz="1600" smtClean="0">
                          <a:solidFill>
                            <a:srgbClr val="FF0000"/>
                          </a:solidFill>
                        </a:rPr>
                        <a:t> (,</a:t>
                      </a:r>
                      <a:r>
                        <a:rPr lang="en-US" sz="1600" smtClean="0">
                          <a:solidFill>
                            <a:srgbClr val="FF0000"/>
                          </a:solidFill>
                        </a:rPr>
                        <a:t>021</a:t>
                      </a:r>
                      <a:r>
                        <a:rPr lang="ru-RU" sz="160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(,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991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96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-,0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(,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,229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,118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,057 (,085)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,013 (,698)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,020 (,554)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92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129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(,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000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,229 (,000)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,075 (,023)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,079 (,018)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,154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,174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3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,002 (,955)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,118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,075 (,023)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,429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,324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,164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,024 (,468)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,057 (,085)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,079 (,018)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,429 (,000)</a:t>
                      </a: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,468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,339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720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-,077 (,021)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,013 (,698)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,154 (,000)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,324 (,000)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,468 (,000)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,367 (,000)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722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(,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991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,020 (,554)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,174 (,000)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,164 (,000)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,339 (,000)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,367 (,000)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 2: тест Левене на гомогенность дисперсий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97000"/>
          <a:ext cx="8572559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1643074"/>
                <a:gridCol w="1000132"/>
                <a:gridCol w="1357322"/>
                <a:gridCol w="114300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Статистика</a:t>
                      </a:r>
                      <a:r>
                        <a:rPr lang="ru-RU" baseline="0" dirty="0" smtClean="0"/>
                        <a:t> Левене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Переписывание материалов с доски или со слайдов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20,413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,000</a:t>
                      </a:r>
                      <a:endParaRPr lang="ru-RU" dirty="0"/>
                    </a:p>
                  </a:txBody>
                  <a:tcPr anchor="ctr"/>
                </a:tc>
              </a:tr>
              <a:tr h="361626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Заучивание конспектов лекций или методичек по курсу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12,426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1841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,000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Самостоятельный поиск нового материала по курсу в нескольких источниках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5,864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1846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,016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фактов и примеров в поддержку собственной точки зрения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7,510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,006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анализ идей, теорий и методов, описанных в работах ученых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21,014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,000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теоретических концепций к решению кейсов и практических задач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29,121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,000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 2: значение стандартных отклонений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397000"/>
          <a:ext cx="850112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3"/>
                <a:gridCol w="2166953"/>
                <a:gridCol w="283370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Таблица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Кнопки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Переписывание материалов с доски или со слайдов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1,047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N=928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,934</a:t>
                      </a:r>
                      <a:r>
                        <a:rPr lang="en-US" baseline="0" dirty="0" smtClean="0"/>
                        <a:t> (N=928)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Заучивание конспектов лекций или методичек по курсу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1,036</a:t>
                      </a:r>
                      <a:r>
                        <a:rPr lang="en-US" baseline="0" dirty="0" smtClean="0"/>
                        <a:t> (N=921)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,916 (N=922)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Самостоятельный поиск нового материала по курсу в нескольких источниках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1,023</a:t>
                      </a:r>
                      <a:r>
                        <a:rPr lang="en-US" baseline="0" dirty="0" smtClean="0"/>
                        <a:t> (N=923)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,957 (N=925)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фактов и примеров в поддержку собственной точки зрения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1,001</a:t>
                      </a:r>
                      <a:r>
                        <a:rPr lang="en-US" baseline="0" dirty="0" smtClean="0"/>
                        <a:t> (N=911)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,929</a:t>
                      </a:r>
                      <a:r>
                        <a:rPr lang="en-US" baseline="0" dirty="0" smtClean="0"/>
                        <a:t> (N=914)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Критический анализ идей, теорий и методов, описанных в работах ученых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1,142 (N=895)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1,043 (N=899)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теоретических концепций к решению кейсов и практических задач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1,115 (N=907)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,947</a:t>
                      </a:r>
                      <a:r>
                        <a:rPr lang="en-US" baseline="0" dirty="0" smtClean="0"/>
                        <a:t> (N=915)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Эксперимент 3: расположение вопросов, относящихся к одной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Вопросы: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лекции и семинары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671" y="2214554"/>
            <a:ext cx="8983329" cy="2248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3: описательные статистики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000108"/>
          <a:ext cx="825820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1643074"/>
                <a:gridCol w="714380"/>
                <a:gridCol w="857256"/>
                <a:gridCol w="857256"/>
                <a:gridCol w="2000264"/>
                <a:gridCol w="1785947"/>
              </a:tblGrid>
              <a:tr h="40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r>
                        <a:rPr lang="ru-RU" baseline="0" dirty="0" smtClean="0"/>
                        <a:t> 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Стандартное отклонение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лекций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семинаров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лекций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семинаров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4071934" y="2428868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4572000" y="2714620"/>
            <a:ext cx="150019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86380" y="400050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респонденты, отвечавшие на вопросы более 5 минут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6" y="5000636"/>
          <a:ext cx="8143933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4"/>
                <a:gridCol w="642942"/>
                <a:gridCol w="857256"/>
                <a:gridCol w="857256"/>
                <a:gridCol w="2071702"/>
                <a:gridCol w="164307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r>
                        <a:rPr lang="ru-RU" baseline="0" dirty="0" smtClean="0"/>
                        <a:t> 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Стандартное отклонение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формат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формат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42968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857256"/>
                <a:gridCol w="714380"/>
                <a:gridCol w="866590"/>
                <a:gridCol w="735577"/>
                <a:gridCol w="882693"/>
                <a:gridCol w="1544712"/>
                <a:gridCol w="147115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Levene's Test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T-test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Difference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 Error Difference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1,829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0,176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0,55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0,805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0,489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0,55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Семинары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3,66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0,95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0,68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0,952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0,685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17,60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11,997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9,473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0,7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11,962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198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9,47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0,79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560390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3: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результаты </a:t>
            </a:r>
            <a:r>
              <a:rPr lang="en-US" dirty="0" smtClean="0"/>
              <a:t>t-</a:t>
            </a:r>
            <a:r>
              <a:rPr lang="ru-RU" dirty="0" smtClean="0"/>
              <a:t>теста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Описание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259530"/>
          </a:xfrm>
        </p:spPr>
        <p:txBody>
          <a:bodyPr>
            <a:normAutofit fontScale="92500" lnSpcReduction="10000"/>
          </a:bodyPr>
          <a:lstStyle/>
          <a:p>
            <a:pPr marL="4763" indent="-4763" algn="just">
              <a:buNone/>
            </a:pPr>
            <a:r>
              <a:rPr lang="ru-RU" dirty="0" smtClean="0"/>
              <a:t>Исследование осуществлено в рамках </a:t>
            </a:r>
            <a:r>
              <a:rPr lang="ru-RU" dirty="0" smtClean="0"/>
              <a:t>проекта, </a:t>
            </a:r>
            <a:r>
              <a:rPr lang="ru-RU" dirty="0" smtClean="0"/>
              <a:t>запущенного в 2013 г. Ассоциацией ведущих вузов в области экономики и менеджмента (АВВЭМ).</a:t>
            </a:r>
          </a:p>
          <a:p>
            <a:pPr marL="4763" indent="-4763" algn="just">
              <a:buNone/>
            </a:pPr>
            <a:r>
              <a:rPr lang="ru-RU" b="1" dirty="0" smtClean="0"/>
              <a:t>Объект исследования</a:t>
            </a:r>
            <a:r>
              <a:rPr lang="ru-RU" dirty="0" smtClean="0"/>
              <a:t>: студенты очной формы, обучающиеся в </a:t>
            </a:r>
            <a:r>
              <a:rPr lang="ru-RU" dirty="0" err="1" smtClean="0"/>
              <a:t>бакалавриате</a:t>
            </a:r>
            <a:r>
              <a:rPr lang="ru-RU" dirty="0" smtClean="0"/>
              <a:t> или </a:t>
            </a:r>
            <a:r>
              <a:rPr lang="ru-RU" dirty="0" err="1" smtClean="0"/>
              <a:t>специалитете</a:t>
            </a:r>
            <a:r>
              <a:rPr lang="ru-RU" dirty="0" smtClean="0"/>
              <a:t> на специальностях в области экономики, менеджмента и социологии.</a:t>
            </a:r>
          </a:p>
          <a:p>
            <a:pPr marL="4763" indent="-4763" algn="just">
              <a:buNone/>
            </a:pPr>
            <a:endParaRPr lang="ru-RU" dirty="0" smtClean="0"/>
          </a:p>
          <a:p>
            <a:pPr marL="4763" indent="-4763" algn="just">
              <a:buNone/>
            </a:pPr>
            <a:r>
              <a:rPr lang="ru-RU" dirty="0" smtClean="0"/>
              <a:t>Опрос проводился 3 способами: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Заполнение анкеты студентами в компьютерных классах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Рассылка индивидуальной ссылки на опрос респондентам (осуществлялась нами)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Рассылка общей ссылки на опрос респондентам (осуществлялась представителями вуза-партнера)</a:t>
            </a:r>
          </a:p>
          <a:p>
            <a:pPr marL="4763" indent="-4763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8" y="2285992"/>
          <a:ext cx="81153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335"/>
                <a:gridCol w="1863226"/>
                <a:gridCol w="1863226"/>
                <a:gridCol w="3022541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лекций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семинаров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Формат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лекций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0,664 (0,000)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семинаров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0,664 (0,000)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Формат 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лекций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0,561 (0,000)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семинаров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0,561 (0,000)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63182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3: корреляционный анализ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48" y="-71462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Эксперимент 4: размер окна для ответа на открытый вопрос</a:t>
            </a:r>
            <a:endParaRPr lang="ru-RU" dirty="0"/>
          </a:p>
        </p:txBody>
      </p:sp>
      <p:pic>
        <p:nvPicPr>
          <p:cNvPr id="4" name="Содержимое 3" descr="big window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8531561" cy="2571768"/>
          </a:xfrm>
        </p:spPr>
      </p:pic>
      <p:sp>
        <p:nvSpPr>
          <p:cNvPr id="5" name="TextBox 4"/>
          <p:cNvSpPr txBox="1"/>
          <p:nvPr/>
        </p:nvSpPr>
        <p:spPr>
          <a:xfrm>
            <a:off x="214282" y="121442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Формат 1: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286256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Формат 2:</a:t>
            </a:r>
            <a:endParaRPr lang="ru-RU" dirty="0"/>
          </a:p>
        </p:txBody>
      </p:sp>
      <p:pic>
        <p:nvPicPr>
          <p:cNvPr id="7" name="Рисунок 6" descr="small win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775042"/>
            <a:ext cx="8215370" cy="129716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4: описательные статистики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571613"/>
          <a:ext cx="82582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1643074"/>
                <a:gridCol w="714380"/>
                <a:gridCol w="857256"/>
                <a:gridCol w="857256"/>
                <a:gridCol w="2000264"/>
                <a:gridCol w="1785947"/>
              </a:tblGrid>
              <a:tr h="6057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r>
                        <a:rPr lang="ru-RU" baseline="0" dirty="0" smtClean="0"/>
                        <a:t> 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Стандартное отклонение</a:t>
                      </a:r>
                      <a:endParaRPr lang="ru-RU" dirty="0"/>
                    </a:p>
                  </a:txBody>
                  <a:tcPr anchor="ctr"/>
                </a:tc>
              </a:tr>
              <a:tr h="39175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99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знаков</a:t>
                      </a:r>
                      <a:r>
                        <a:rPr lang="ru-RU" baseline="0" dirty="0" smtClean="0"/>
                        <a:t> с пробелами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152,2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012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99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знаков</a:t>
                      </a:r>
                      <a:r>
                        <a:rPr lang="ru-RU" baseline="0" dirty="0" smtClean="0"/>
                        <a:t> с пробелами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695,3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4000496" y="3857628"/>
            <a:ext cx="71438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14810" y="5500702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респонденты, оставившие очень длинные комментарии. Ограничили длину комментария до 200 слов и 2000 знаков с пробелами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4643438" y="4857760"/>
            <a:ext cx="157163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4: описательные статистики</a:t>
            </a:r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571613"/>
          <a:ext cx="82582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1643074"/>
                <a:gridCol w="714380"/>
                <a:gridCol w="857256"/>
                <a:gridCol w="857256"/>
                <a:gridCol w="2000264"/>
                <a:gridCol w="1785947"/>
              </a:tblGrid>
              <a:tr h="6057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r>
                        <a:rPr lang="ru-RU" baseline="0" dirty="0" smtClean="0"/>
                        <a:t> 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Стандартное отклонение</a:t>
                      </a:r>
                      <a:endParaRPr lang="ru-RU" dirty="0"/>
                    </a:p>
                  </a:txBody>
                  <a:tcPr anchor="ctr"/>
                </a:tc>
              </a:tr>
              <a:tr h="39175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99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знаков</a:t>
                      </a:r>
                      <a:r>
                        <a:rPr lang="ru-RU" baseline="0" dirty="0" smtClean="0"/>
                        <a:t> с пробелами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152,2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012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99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знаков</a:t>
                      </a:r>
                      <a:r>
                        <a:rPr lang="ru-RU" baseline="0" dirty="0" smtClean="0"/>
                        <a:t> с пробелами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4: Т-тест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1406" y="1428736"/>
          <a:ext cx="8715437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646574"/>
                <a:gridCol w="738596"/>
                <a:gridCol w="895966"/>
                <a:gridCol w="760512"/>
                <a:gridCol w="912615"/>
                <a:gridCol w="1597075"/>
                <a:gridCol w="152102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Levene's Test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T-test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Difference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 Error Difference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4,348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1,755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6,867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3,913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1,740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6,867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3,947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знаков с пробелами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4,610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1,696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45,510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26,838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1,678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0,095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45,510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27,116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7467600" cy="642942"/>
          </a:xfrm>
        </p:spPr>
        <p:txBody>
          <a:bodyPr/>
          <a:lstStyle/>
          <a:p>
            <a:r>
              <a:rPr lang="ru-RU" dirty="0" smtClean="0"/>
              <a:t>Описание экспериментов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429684" cy="5473844"/>
          </a:xfrm>
        </p:spPr>
        <p:txBody>
          <a:bodyPr/>
          <a:lstStyle/>
          <a:p>
            <a:r>
              <a:rPr lang="ru-RU" dirty="0" smtClean="0"/>
              <a:t>4 эксперимента, в каждом из которых использовалось 2 формата вопросов</a:t>
            </a:r>
          </a:p>
          <a:p>
            <a:r>
              <a:rPr lang="ru-RU" dirty="0" smtClean="0"/>
              <a:t>Один из двух форматов выдавался респондентам случайным образом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0855572"/>
              </p:ext>
            </p:extLst>
          </p:nvPr>
        </p:nvGraphicFramePr>
        <p:xfrm>
          <a:off x="467544" y="2852936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296144"/>
                <a:gridCol w="1403648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Формат 1</a:t>
                      </a:r>
                      <a:r>
                        <a:rPr lang="en-US" dirty="0" smtClean="0"/>
                        <a:t> (</a:t>
                      </a:r>
                      <a:r>
                        <a:rPr lang="ru-RU" dirty="0" smtClean="0"/>
                        <a:t>в</a:t>
                      </a:r>
                      <a:r>
                        <a:rPr lang="en-US" dirty="0" smtClean="0"/>
                        <a:t>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Формат 2 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1866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2668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2668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респондентов по </a:t>
            </a:r>
            <a:r>
              <a:rPr lang="ru-RU" dirty="0" smtClean="0"/>
              <a:t>вузам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7270892"/>
              </p:ext>
            </p:extLst>
          </p:nvPr>
        </p:nvGraphicFramePr>
        <p:xfrm>
          <a:off x="539552" y="1628800"/>
          <a:ext cx="60960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от общего числа ответивших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Вуз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Total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100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2668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719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Эксперимент 1: окно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ru-RU" dirty="0" err="1" smtClean="0"/>
              <a:t>слайдер</a:t>
            </a:r>
            <a:endParaRPr lang="ru-RU" dirty="0"/>
          </a:p>
        </p:txBody>
      </p:sp>
      <p:pic>
        <p:nvPicPr>
          <p:cNvPr id="6" name="Рисунок 5" descr="формат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461" y="4143380"/>
            <a:ext cx="8640381" cy="1590897"/>
          </a:xfrm>
          <a:prstGeom prst="rect">
            <a:avLst/>
          </a:prstGeom>
        </p:spPr>
      </p:pic>
      <p:pic>
        <p:nvPicPr>
          <p:cNvPr id="7" name="Рисунок 6" descr="формат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961964"/>
            <a:ext cx="8640381" cy="1324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1345156"/>
            <a:ext cx="5214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Формат 1: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500438"/>
            <a:ext cx="5214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Формат 2: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582594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эксперимента 1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20" y="1285860"/>
          <a:ext cx="807249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1928826"/>
                <a:gridCol w="677864"/>
                <a:gridCol w="714380"/>
                <a:gridCol w="822334"/>
                <a:gridCol w="1857388"/>
                <a:gridCol w="17859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r>
                        <a:rPr lang="ru-RU" baseline="0" dirty="0" smtClean="0"/>
                        <a:t> 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Стандартное отклонение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Слайдер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</a:t>
                      </a:r>
                      <a:r>
                        <a:rPr lang="ru-RU" baseline="0" dirty="0" smtClean="0"/>
                        <a:t> слайдер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923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8,9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Окошко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638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окошко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797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1" y="3500438"/>
          <a:ext cx="8072493" cy="322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808"/>
                <a:gridCol w="820931"/>
                <a:gridCol w="684110"/>
                <a:gridCol w="829870"/>
                <a:gridCol w="1080188"/>
                <a:gridCol w="785818"/>
                <a:gridCol w="1285884"/>
                <a:gridCol w="1285884"/>
              </a:tblGrid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Levene's Test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T-test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Difference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 Error Difference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3,341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0,068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1,769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2,577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1,457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1,776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1379,993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0,076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2,577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1,451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0,266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0,606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0,250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0,107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0,427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0,251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1694,958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0,107</a:t>
                      </a:r>
                    </a:p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0,427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 1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6316417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785818"/>
                <a:gridCol w="3701815"/>
              </a:tblGrid>
              <a:tr h="40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ответивших «Затрудняюсь</a:t>
                      </a:r>
                      <a:r>
                        <a:rPr lang="ru-RU" baseline="0" dirty="0" smtClean="0"/>
                        <a:t> ответить</a:t>
                      </a:r>
                      <a:r>
                        <a:rPr lang="ru-RU" dirty="0" smtClean="0"/>
                        <a:t>» (в</a:t>
                      </a:r>
                      <a:r>
                        <a:rPr lang="ru-RU" baseline="0" dirty="0" smtClean="0"/>
                        <a:t> %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Окошко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Слайдер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9253077"/>
              </p:ext>
            </p:extLst>
          </p:nvPr>
        </p:nvGraphicFramePr>
        <p:xfrm>
          <a:off x="275795" y="3571876"/>
          <a:ext cx="6392183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07"/>
                <a:gridCol w="944300"/>
                <a:gridCol w="635365"/>
                <a:gridCol w="2342811"/>
              </a:tblGrid>
              <a:tr h="40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Asymp.</a:t>
                      </a:r>
                      <a:r>
                        <a:rPr lang="en-US" baseline="0" dirty="0" smtClean="0"/>
                        <a:t> Sig.(2-sided)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Pearson</a:t>
                      </a:r>
                      <a:r>
                        <a:rPr lang="en-US" baseline="0" dirty="0" smtClean="0"/>
                        <a:t> Chi-Square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48,882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,000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Эксперимент 2: таблицы </a:t>
            </a:r>
            <a:r>
              <a:rPr lang="en-US" dirty="0" smtClean="0"/>
              <a:t>VS </a:t>
            </a:r>
            <a:r>
              <a:rPr lang="ru-RU" dirty="0" smtClean="0"/>
              <a:t>кнопки</a:t>
            </a:r>
            <a:endParaRPr lang="ru-RU" dirty="0"/>
          </a:p>
        </p:txBody>
      </p:sp>
      <p:pic>
        <p:nvPicPr>
          <p:cNvPr id="4" name="Содержимое 3" descr="таблица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8607264" cy="2214578"/>
          </a:xfrm>
        </p:spPr>
      </p:pic>
      <p:sp>
        <p:nvSpPr>
          <p:cNvPr id="5" name="TextBox 4"/>
          <p:cNvSpPr txBox="1"/>
          <p:nvPr/>
        </p:nvSpPr>
        <p:spPr>
          <a:xfrm>
            <a:off x="214282" y="107154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Формат 1: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4071942"/>
            <a:ext cx="6286544" cy="13573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363117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Формат 2: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эксперимента 2: время заполнения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071546"/>
          <a:ext cx="821537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4"/>
                <a:gridCol w="642942"/>
                <a:gridCol w="857256"/>
                <a:gridCol w="857256"/>
                <a:gridCol w="2071702"/>
                <a:gridCol w="171451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r>
                        <a:rPr lang="ru-RU" baseline="0" dirty="0" smtClean="0"/>
                        <a:t> 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Стандартное отклонение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формат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49,13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59,727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формат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1698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70,11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101,430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4143372" y="2000240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143372" y="2428868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44614" y="2928934"/>
          <a:ext cx="8199352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4"/>
                <a:gridCol w="642942"/>
                <a:gridCol w="857256"/>
                <a:gridCol w="857256"/>
                <a:gridCol w="2071702"/>
                <a:gridCol w="169849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Среднее</a:t>
                      </a:r>
                      <a:r>
                        <a:rPr lang="ru-RU" baseline="0" dirty="0" smtClean="0"/>
                        <a:t> значение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Стандартное отклонение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формат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929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45,23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29,131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формат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766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63,14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37,490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1846</TotalTime>
  <Words>1737</Words>
  <Application>Microsoft Office PowerPoint</Application>
  <PresentationFormat>Экран (4:3)</PresentationFormat>
  <Paragraphs>708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Влияние формата вопросов на качество данных, полученных в онлайн-опросе</vt:lpstr>
      <vt:lpstr>Описание исследования</vt:lpstr>
      <vt:lpstr>Описание экспериментов</vt:lpstr>
      <vt:lpstr>Распределение респондентов по вузам</vt:lpstr>
      <vt:lpstr>Эксперимент 1: окно vs слайдер</vt:lpstr>
      <vt:lpstr>Результаты эксперимента 1</vt:lpstr>
      <vt:lpstr>Результаты эксперимента 1 </vt:lpstr>
      <vt:lpstr>Эксперимент 2: таблицы VS кнопки</vt:lpstr>
      <vt:lpstr>Результаты эксперимента 2: время заполнения</vt:lpstr>
      <vt:lpstr>Результаты эксперимента 2: время заполнения - T-test</vt:lpstr>
      <vt:lpstr>Результаты эксперимента 2: U-тест Манна-Уитни</vt:lpstr>
      <vt:lpstr>Результаты эксперимента 2: U-тест Манна-Уитни</vt:lpstr>
      <vt:lpstr>Результаты эксперимента 2: корреляционный анализ – формат «таблица»</vt:lpstr>
      <vt:lpstr>Результаты эксперимента 2: корреляционный анализ – формат «кнопки»</vt:lpstr>
      <vt:lpstr>Результаты эксперимента 2: тест Левене на гомогенность дисперсий</vt:lpstr>
      <vt:lpstr>Результаты эксперимента 2: значение стандартных отклонений</vt:lpstr>
      <vt:lpstr>Эксперимент 3: расположение вопросов, относящихся к одной теме</vt:lpstr>
      <vt:lpstr>Результаты эксперимента 3: описательные статистики</vt:lpstr>
      <vt:lpstr>Результаты эксперимента 3:  результаты t-теста</vt:lpstr>
      <vt:lpstr>Результаты эксперимента 3: корреляционный анализ</vt:lpstr>
      <vt:lpstr>Эксперимент 4: размер окна для ответа на открытый вопрос</vt:lpstr>
      <vt:lpstr>Результаты эксперимента 4: описательные статистики</vt:lpstr>
      <vt:lpstr>Результаты эксперимента 4: описательные статистики</vt:lpstr>
      <vt:lpstr>Результаты эксперимента 4: Т-тест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формата вопросов на качество данных, полученных в онлайн-опросе</dc:title>
  <dc:creator>user</dc:creator>
  <cp:lastModifiedBy>user</cp:lastModifiedBy>
  <cp:revision>205</cp:revision>
  <cp:lastPrinted>2014-03-11T08:30:11Z</cp:lastPrinted>
  <dcterms:created xsi:type="dcterms:W3CDTF">2014-03-07T13:35:41Z</dcterms:created>
  <dcterms:modified xsi:type="dcterms:W3CDTF">2014-03-12T15:06:03Z</dcterms:modified>
</cp:coreProperties>
</file>