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2"/>
  </p:notesMasterIdLst>
  <p:handoutMasterIdLst>
    <p:handoutMasterId r:id="rId13"/>
  </p:handoutMasterIdLst>
  <p:sldIdLst>
    <p:sldId id="302" r:id="rId2"/>
    <p:sldId id="285" r:id="rId3"/>
    <p:sldId id="318" r:id="rId4"/>
    <p:sldId id="369" r:id="rId5"/>
    <p:sldId id="376" r:id="rId6"/>
    <p:sldId id="354" r:id="rId7"/>
    <p:sldId id="370" r:id="rId8"/>
    <p:sldId id="371" r:id="rId9"/>
    <p:sldId id="372" r:id="rId10"/>
    <p:sldId id="353" r:id="rId11"/>
  </p:sldIdLst>
  <p:sldSz cx="9144000" cy="6858000" type="screen4x3"/>
  <p:notesSz cx="9872663" cy="67421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mbria" pitchFamily="18" charset="0"/>
              </a:defRPr>
            </a:lvl1pPr>
          </a:lstStyle>
          <a:p>
            <a:endParaRPr 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96" y="0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mbria" pitchFamily="18" charset="0"/>
                <a:cs typeface="+mn-cs"/>
              </a:defRPr>
            </a:lvl1pPr>
          </a:lstStyle>
          <a:p>
            <a:pPr>
              <a:defRPr/>
            </a:pPr>
            <a:fld id="{31556D03-51F3-4070-BFA7-97B7BBB0E821}" type="datetime1">
              <a:rPr lang="ru-RU" smtClean="0"/>
              <a:t>20.10.2013</a:t>
            </a:fld>
            <a:endParaRPr lang="ru-RU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03447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mbria" pitchFamily="18" charset="0"/>
              </a:defRPr>
            </a:lvl1pPr>
          </a:lstStyle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96" y="6403447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mbria" pitchFamily="18" charset="0"/>
                <a:cs typeface="+mn-cs"/>
              </a:defRPr>
            </a:lvl1pPr>
          </a:lstStyle>
          <a:p>
            <a:pPr>
              <a:defRPr/>
            </a:pPr>
            <a:fld id="{F6195B09-E375-48C1-9D10-8713D4F5E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46885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mbria" pitchFamily="18" charset="0"/>
              </a:defRPr>
            </a:lvl1pPr>
          </a:lstStyle>
          <a:p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796" y="0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mbria" pitchFamily="18" charset="0"/>
                <a:cs typeface="+mn-cs"/>
              </a:defRPr>
            </a:lvl1pPr>
          </a:lstStyle>
          <a:p>
            <a:pPr>
              <a:defRPr/>
            </a:pPr>
            <a:fld id="{536CB243-E979-4B54-BFE0-870E9AA98523}" type="datetime1">
              <a:rPr lang="ru-RU" smtClean="0"/>
              <a:t>20.10.2013</a:t>
            </a:fld>
            <a:endParaRPr lang="ru-RU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1200" y="506413"/>
            <a:ext cx="3370263" cy="2527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267" y="3202504"/>
            <a:ext cx="7898130" cy="3033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03447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mbria" pitchFamily="18" charset="0"/>
              </a:defRPr>
            </a:lvl1pPr>
          </a:lstStyle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96" y="6403447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mbria" pitchFamily="18" charset="0"/>
                <a:cs typeface="+mn-cs"/>
              </a:defRPr>
            </a:lvl1pPr>
          </a:lstStyle>
          <a:p>
            <a:pPr>
              <a:defRPr/>
            </a:pPr>
            <a:fld id="{00C81A87-6E88-4101-938A-938AC4977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313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37F171-6C4F-46F0-BBB9-32F2FC46024E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9528761-42D1-441E-8C53-984D09387F06}" type="datetime1">
              <a:rPr lang="ru-RU" smtClean="0"/>
              <a:t>20.10.2013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174BD18-8F1B-40B6-B17B-7B2047EFC46B}" type="datetime1">
              <a:rPr lang="ru-RU" smtClean="0"/>
              <a:t>20.10.2013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C99AB95-5DEF-49FA-8067-19F63CC6613E}" type="datetime1">
              <a:rPr lang="ru-RU" smtClean="0"/>
              <a:t>20.10.2013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C1AF2127-5C55-4C26-872D-3420B0CD72D2}" type="datetime1">
              <a:rPr lang="ru-RU" smtClean="0">
                <a:solidFill>
                  <a:prstClr val="black"/>
                </a:solidFill>
              </a:rPr>
              <a:t>20.10.2013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DAEC7D01-BFD1-4714-9367-CFAC2C53A18F}" type="datetime1">
              <a:rPr lang="ru-RU" smtClean="0">
                <a:solidFill>
                  <a:prstClr val="black"/>
                </a:solidFill>
              </a:rPr>
              <a:t>20.10.2013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B023A1AA-19E9-458E-A366-84D81462B973}" type="datetime1">
              <a:rPr lang="ru-RU" smtClean="0"/>
              <a:t>20.10.2013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EAFC0413-0D9D-437E-9A05-8FD2EFE9BC5F}" type="datetime1">
              <a:rPr lang="ru-RU" smtClean="0">
                <a:solidFill>
                  <a:prstClr val="black"/>
                </a:solidFill>
              </a:rPr>
              <a:t>20.10.2013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BCDBA-CA97-4072-9014-AFECB5B61EF3}" type="datetime1">
              <a:rPr lang="ru-RU" smtClean="0">
                <a:solidFill>
                  <a:prstClr val="black"/>
                </a:solidFill>
              </a:rPr>
              <a:t>20.10.2013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EDA546B-F8CD-4337-AA05-3BF41CC94879}" type="datetime1">
              <a:rPr lang="ru-RU" smtClean="0">
                <a:solidFill>
                  <a:prstClr val="black"/>
                </a:solidFill>
              </a:rPr>
              <a:t>20.10.2013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33F94-BDB3-4A2C-9443-D335AD2177FD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FF2FD-109E-45F8-B1AD-94FC76724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DBE09-E337-406A-9783-F9868EE1B993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92A74-3118-44D7-AB1E-5401DB44C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00989-1191-4F45-A769-35A05F7F277E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38645-E497-4C0A-BBB9-213A5A999C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82372-AD32-4B01-B989-3EE62ADB99FF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15E43-1FE9-4AC6-AE6D-8B86776B6A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DFFD3-7D90-44FF-8A2F-67464D33DCD8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1072-E9F3-4CCE-956A-AC504CC591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49DCA-5F60-41D1-BA28-01285A71D3AE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E673-C16A-4E90-8922-7A3A95D8FB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7963F-FD9F-485F-B6B0-07D195201550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382FD-F1DB-43A9-B12E-92F402DA6D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038C8-039B-4C4A-849F-C67644F21F00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6DAC8-B8A6-426A-8515-EBC0D65B98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6AAA2-FE22-4EC3-A728-6CD68CA880EC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DE06C-ADCC-4076-A2DE-0055666854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3AA22-DE82-4C2D-9DBB-93772590EF35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0BA8D-BABC-4462-A096-242EB815C6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2505A-B984-41E3-9452-01DBA81B1057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7EF76-A28F-4923-B57E-F18CCB06D4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400BF7D6-4DB3-4218-8916-A941F06EF90B}" type="datetime1">
              <a:rPr lang="ru-RU"/>
              <a:pPr>
                <a:defRPr/>
              </a:pPr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1AED0801-B962-4B62-BCAD-BA717DA3B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ssorokin@mail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F2664FE-BBC8-4B7D-8880-83E5F21B7D93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latin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</a:rPr>
              <a:t> </a:t>
            </a:r>
          </a:p>
          <a:p>
            <a:endParaRPr lang="ru-RU" sz="2400"/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714375" y="792163"/>
            <a:ext cx="8034089" cy="4816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lvl="1" algn="ctr">
              <a:spcBef>
                <a:spcPct val="50000"/>
              </a:spcBef>
            </a:pPr>
            <a:r>
              <a:rPr lang="ru-RU" sz="2400" b="1" dirty="0"/>
              <a:t>Трудности и перспективы развития малого и среднего предпринимательства в сельских территориях России в контексте проблем социальной организации</a:t>
            </a:r>
            <a:r>
              <a:rPr lang="ru-RU" sz="2400" b="1" i="1" dirty="0"/>
              <a:t> (на примере Белгородской области) </a:t>
            </a:r>
            <a:endParaRPr lang="ru-RU" sz="2400" b="1" i="1" dirty="0" smtClean="0"/>
          </a:p>
          <a:p>
            <a:pPr lvl="1" algn="ctr">
              <a:spcBef>
                <a:spcPct val="50000"/>
              </a:spcBef>
            </a:pPr>
            <a:r>
              <a:rPr lang="ru-RU" sz="2000" dirty="0" err="1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Эфендиев</a:t>
            </a:r>
            <a:r>
              <a:rPr lang="ru-RU" sz="20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20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А.Г., Ординарный профессор НИУ ВШЭ, директор Центра исследований социальной организации фирмы НИУ </a:t>
            </a:r>
            <a:r>
              <a:rPr lang="ru-RU" sz="20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ВШЭ</a:t>
            </a:r>
          </a:p>
          <a:p>
            <a:pPr lvl="1" algn="ctr">
              <a:spcBef>
                <a:spcPct val="50000"/>
              </a:spcBef>
            </a:pPr>
            <a:r>
              <a:rPr lang="ru-RU" sz="20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Сорокин П.С., </a:t>
            </a:r>
            <a:r>
              <a:rPr lang="ru-RU" sz="2000" dirty="0" err="1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к.с.н</a:t>
            </a:r>
            <a:r>
              <a:rPr lang="ru-RU" sz="20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.,  научный сотрудник </a:t>
            </a:r>
            <a:r>
              <a:rPr lang="ru-RU" sz="2000" dirty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Центра исследований социальной организации фирмы НИУ ВШЭ</a:t>
            </a:r>
            <a:endParaRPr lang="ru-RU" sz="2000" dirty="0" smtClean="0">
              <a:solidFill>
                <a:srgbClr val="0033CC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1" algn="ctr">
              <a:spcBef>
                <a:spcPct val="50000"/>
              </a:spcBef>
            </a:pPr>
            <a:r>
              <a:rPr lang="ru-RU" sz="2800" dirty="0" smtClean="0"/>
              <a:t>НИУ ВШЭ, </a:t>
            </a:r>
            <a:r>
              <a:rPr lang="ru-RU" sz="2800" dirty="0" smtClean="0"/>
              <a:t>24 </a:t>
            </a:r>
            <a:r>
              <a:rPr lang="ru-RU" sz="2800" dirty="0" smtClean="0"/>
              <a:t>октября 2013</a:t>
            </a:r>
            <a:endParaRPr lang="ru-RU" sz="2800" dirty="0"/>
          </a:p>
          <a:p>
            <a:pPr lvl="1" algn="ctr">
              <a:spcBef>
                <a:spcPct val="50000"/>
              </a:spcBef>
            </a:pPr>
            <a:r>
              <a:rPr lang="ru-RU" dirty="0" smtClean="0"/>
              <a:t>Исследование </a:t>
            </a:r>
            <a:r>
              <a:rPr lang="ru-RU" dirty="0"/>
              <a:t>осуществлено в рамках Программы фундаментальных исследований НИУ ВШЭ в </a:t>
            </a:r>
            <a:r>
              <a:rPr lang="ru-RU" dirty="0" smtClean="0"/>
              <a:t>201</a:t>
            </a:r>
            <a:r>
              <a:rPr lang="en-US" dirty="0"/>
              <a:t>3</a:t>
            </a:r>
            <a:r>
              <a:rPr lang="ru-RU" dirty="0" smtClean="0"/>
              <a:t> </a:t>
            </a:r>
            <a:r>
              <a:rPr lang="ru-RU" dirty="0"/>
              <a:t>году.</a:t>
            </a:r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C3E79CD-3A3F-49DC-8CE6-739032BAA1D1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101" y="-160362"/>
            <a:ext cx="8229600" cy="1528812"/>
          </a:xfrm>
        </p:spPr>
        <p:txBody>
          <a:bodyPr/>
          <a:lstStyle/>
          <a:p>
            <a:r>
              <a:rPr lang="ru-RU" sz="2800" b="1" i="1" dirty="0" smtClean="0"/>
              <a:t/>
            </a:r>
            <a:br>
              <a:rPr lang="ru-RU" sz="2800" b="1" i="1" dirty="0" smtClean="0"/>
            </a:br>
            <a:endParaRPr lang="ru-RU" sz="1400" dirty="0"/>
          </a:p>
        </p:txBody>
      </p:sp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4800" b="1" dirty="0" smtClean="0"/>
              <a:t>Спасибо за внимание!</a:t>
            </a:r>
            <a:endParaRPr lang="ru-RU" sz="4800" b="1" dirty="0"/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Вопросы?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en-US" sz="2400" dirty="0" smtClean="0">
                <a:hlinkClick r:id="rId3"/>
              </a:rPr>
              <a:t>efendiev@hse.ru</a:t>
            </a:r>
            <a:endParaRPr lang="en-US" sz="2400" dirty="0" smtClean="0"/>
          </a:p>
          <a:p>
            <a:pPr marL="0" indent="0" algn="ctr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21714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latin typeface="Times New Roman" pitchFamily="18" charset="0"/>
            </a:endParaRPr>
          </a:p>
          <a:p>
            <a:endParaRPr lang="ru-RU" sz="2400"/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467545" y="604044"/>
            <a:ext cx="7662044" cy="4524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lvl="1" algn="ctr">
              <a:spcBef>
                <a:spcPct val="50000"/>
              </a:spcBef>
            </a:pPr>
            <a:r>
              <a:rPr lang="ru-RU" sz="3600" dirty="0" smtClean="0"/>
              <a:t>Актуальность проблемы</a:t>
            </a:r>
            <a:endParaRPr lang="ru-RU" sz="3600" dirty="0" smtClean="0"/>
          </a:p>
          <a:p>
            <a:pPr lvl="1" algn="just">
              <a:spcBef>
                <a:spcPct val="50000"/>
              </a:spcBef>
            </a:pPr>
            <a:r>
              <a:rPr lang="ru-RU" sz="2000" b="1" dirty="0" smtClean="0"/>
              <a:t>	</a:t>
            </a:r>
            <a:r>
              <a:rPr lang="ru-RU" sz="2400" b="1" dirty="0" smtClean="0"/>
              <a:t>Вопросы </a:t>
            </a:r>
            <a:r>
              <a:rPr lang="ru-RU" sz="2400" b="1" dirty="0"/>
              <a:t>о роли социальных факторов в экономическом развитии современного села в развитых странах за последние годы получают серьезную эмпирическую и теоретическую </a:t>
            </a:r>
            <a:r>
              <a:rPr lang="ru-RU" sz="2400" b="1" dirty="0" smtClean="0"/>
              <a:t>проработку (Кроу, Шор и др.). </a:t>
            </a:r>
            <a:r>
              <a:rPr lang="ru-RU" sz="2400" b="1" dirty="0"/>
              <a:t>Вместе с тем, применительно к развивающимся обществам и, в частности, к российскому обществу подобная работа до сих пор не была проведена в полном объеме</a:t>
            </a:r>
            <a:r>
              <a:rPr lang="ru-RU" sz="2400" b="1" dirty="0" smtClean="0"/>
              <a:t>.</a:t>
            </a: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856357" y="188548"/>
            <a:ext cx="8388350" cy="830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Специфика развивающихся обществ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517236" y="1065213"/>
            <a:ext cx="8352928" cy="3893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lvl="1" algn="just">
              <a:spcBef>
                <a:spcPct val="50000"/>
              </a:spcBef>
            </a:pPr>
            <a:r>
              <a:rPr lang="ru-RU" sz="2000" b="1" dirty="0" smtClean="0"/>
              <a:t>	Для </a:t>
            </a:r>
            <a:r>
              <a:rPr lang="ru-RU" sz="2000" b="1" dirty="0"/>
              <a:t>развивающихся стран процессы экономического развития проходят на фоне сохранения в существенной степени традиционалистского уклада социальной организации и, в то же время, постепенного развития рыночно-ориентированных структур более современного типа. Эти социальные структуры могут быть связаны как с вертикальной интеграцией хозяйственной деятельности и индустриализацией, так и с более гибкими технологическими решениями и организационными формами, базирующимися, в частности, на ферме семейного типа.</a:t>
            </a:r>
            <a:r>
              <a:rPr lang="ru-RU" sz="2000" dirty="0"/>
              <a:t> </a:t>
            </a:r>
          </a:p>
          <a:p>
            <a:pPr lvl="1" algn="ctr">
              <a:spcBef>
                <a:spcPct val="50000"/>
              </a:spcBef>
            </a:pPr>
            <a:endParaRPr lang="en-US" b="1" i="1" dirty="0"/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40200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856357" y="188548"/>
            <a:ext cx="8388350" cy="830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pPr algn="ctr"/>
            <a:r>
              <a:rPr lang="ru-RU" sz="2400" dirty="0" smtClean="0"/>
              <a:t>Актуальность проблемы </a:t>
            </a:r>
            <a:r>
              <a:rPr lang="ru-RU" sz="2400" dirty="0"/>
              <a:t>социально-экономической трансформации </a:t>
            </a:r>
            <a:r>
              <a:rPr lang="ru-RU" sz="2400" dirty="0" smtClean="0"/>
              <a:t>села в России</a:t>
            </a:r>
            <a:endParaRPr lang="ru-RU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508000" y="1556792"/>
            <a:ext cx="8352928" cy="409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lvl="1" algn="just">
              <a:spcBef>
                <a:spcPct val="50000"/>
              </a:spcBef>
            </a:pPr>
            <a:r>
              <a:rPr lang="ru-RU" dirty="0" smtClean="0"/>
              <a:t>	</a:t>
            </a:r>
            <a:r>
              <a:rPr lang="ru-RU" sz="2000" dirty="0" smtClean="0"/>
              <a:t>На </a:t>
            </a:r>
            <a:r>
              <a:rPr lang="ru-RU" sz="2000" dirty="0"/>
              <a:t>сегодняшний день не ясны стратегические перспективы различных альтернативных вариантов развития отечественного сельского хозяйства: продолжающиеся попытки формирования массового класса индивидуальных фермеров в российском селе пока не дали однозначных результатов (С.Ю. </a:t>
            </a:r>
            <a:r>
              <a:rPr lang="ru-RU" sz="2000" dirty="0" err="1"/>
              <a:t>Барсукова</a:t>
            </a:r>
            <a:r>
              <a:rPr lang="ru-RU" sz="2000" dirty="0"/>
              <a:t>, 2013). Результаты и последствия предпринятых в 1990-х и 2000-х годах мер на сегодняшний день не были подвергнуты фундаментальному и комплексному научному анализу. В то же время, на территориях отдельных регионов (в том числе, Белгородской области) активно развиваются крупные вертикально интегрированные агропромышленные холдинги, что вызывает различные оценки исследователей с точки зрения их полезности для российского села (</a:t>
            </a:r>
            <a:r>
              <a:rPr lang="en-US" sz="2000" dirty="0"/>
              <a:t>O</a:t>
            </a:r>
            <a:r>
              <a:rPr lang="ru-RU" sz="2000" dirty="0"/>
              <a:t>.</a:t>
            </a:r>
            <a:r>
              <a:rPr lang="en-US" sz="2000" dirty="0" err="1"/>
              <a:t>Visser</a:t>
            </a:r>
            <a:r>
              <a:rPr lang="en-US" sz="2000" dirty="0"/>
              <a:t> et al</a:t>
            </a:r>
            <a:r>
              <a:rPr lang="ru-RU" sz="2000" dirty="0"/>
              <a:t>., 2012). </a:t>
            </a:r>
            <a:endParaRPr lang="en-US" sz="2000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96042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12034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algn="ctr"/>
            <a:r>
              <a:rPr lang="ru-RU" b="1" i="1" dirty="0"/>
              <a:t>В поисках оптимальной модели социально-экономического развития села: «</a:t>
            </a:r>
            <a:r>
              <a:rPr lang="ru-RU" b="1" i="1" dirty="0" err="1"/>
              <a:t>Модернизационная</a:t>
            </a:r>
            <a:r>
              <a:rPr lang="ru-RU" b="1" i="1" dirty="0"/>
              <a:t> парадигма» </a:t>
            </a:r>
            <a:r>
              <a:rPr lang="en-US" b="1" i="1" dirty="0"/>
              <a:t>VS</a:t>
            </a:r>
            <a:r>
              <a:rPr lang="ru-RU" b="1" i="1" dirty="0"/>
              <a:t> «Новая парадигма развития»</a:t>
            </a:r>
            <a:endParaRPr lang="ru-RU" dirty="0"/>
          </a:p>
          <a:p>
            <a:pPr marL="36000" lvl="1">
              <a:spcBef>
                <a:spcPts val="0"/>
              </a:spcBef>
            </a:pPr>
            <a:r>
              <a:rPr lang="ru-RU" sz="2000" b="1" dirty="0"/>
              <a:t>«</a:t>
            </a:r>
            <a:r>
              <a:rPr lang="ru-RU" sz="2000" b="1" dirty="0" err="1"/>
              <a:t>модернизационная</a:t>
            </a:r>
            <a:r>
              <a:rPr lang="ru-RU" sz="2000" b="1" dirty="0"/>
              <a:t> парадигма</a:t>
            </a:r>
            <a:r>
              <a:rPr lang="ru-RU" sz="2000" b="1" dirty="0" smtClean="0"/>
              <a:t>»:</a:t>
            </a:r>
          </a:p>
          <a:p>
            <a:pPr marL="36000" lvl="1" algn="just">
              <a:spcBef>
                <a:spcPts val="0"/>
              </a:spcBef>
            </a:pPr>
            <a:r>
              <a:rPr lang="ru-RU" sz="2000" dirty="0"/>
              <a:t>привлечение в село компаний и бизнес-структур, которые организуют крупные предприятия (прежде всего, промышленные), что дает работу населению и способствует экономическому росту. Данный подход может включать следующие практические меры: предоставление налоговых льгот для предприятий, дешевых кредитов, доступа к инфраструктуре и т.п.</a:t>
            </a:r>
            <a:endParaRPr lang="ru-RU" sz="2000" b="1" dirty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endParaRPr lang="ru-RU" sz="2000" b="1" dirty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r>
              <a:rPr lang="ru-RU" sz="2000" b="1" dirty="0" smtClean="0">
                <a:solidFill>
                  <a:prstClr val="black"/>
                </a:solidFill>
              </a:rPr>
              <a:t>Модель саморазвития:</a:t>
            </a:r>
          </a:p>
          <a:p>
            <a:pPr marL="36000" lvl="1" algn="just">
              <a:spcBef>
                <a:spcPts val="0"/>
              </a:spcBef>
            </a:pPr>
            <a:r>
              <a:rPr lang="ru-RU" sz="2000" dirty="0"/>
              <a:t>ориентирована на стимулирование локальной предпринимательской активности и на создание бизнес-проектов на основе местных ресурсов (</a:t>
            </a:r>
            <a:r>
              <a:rPr lang="ru-RU" sz="2000" dirty="0" err="1"/>
              <a:t>Flora</a:t>
            </a:r>
            <a:r>
              <a:rPr lang="ru-RU" sz="2000" dirty="0"/>
              <a:t> </a:t>
            </a:r>
            <a:r>
              <a:rPr lang="ru-RU" sz="2000" dirty="0" err="1"/>
              <a:t>et</a:t>
            </a:r>
            <a:r>
              <a:rPr lang="ru-RU" sz="2000" dirty="0"/>
              <a:t> </a:t>
            </a:r>
            <a:r>
              <a:rPr lang="ru-RU" sz="2000" dirty="0" err="1"/>
              <a:t>al</a:t>
            </a:r>
            <a:r>
              <a:rPr lang="ru-RU" sz="2000" dirty="0"/>
              <a:t>. 1992). Примеры реализации этой модели состоят в развитии туристического бизнеса в конкретной сельской территории, создании льготных условий для развития предпринимательства среди местного населения, частного фермерства и т.п. </a:t>
            </a:r>
            <a:endParaRPr lang="ru-RU" sz="20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r>
              <a:rPr lang="ru-RU" sz="1400" b="1" dirty="0" smtClean="0">
                <a:solidFill>
                  <a:prstClr val="black"/>
                </a:solidFill>
              </a:rPr>
              <a:t>  </a:t>
            </a:r>
          </a:p>
          <a:p>
            <a:pPr lvl="1">
              <a:spcBef>
                <a:spcPct val="50000"/>
              </a:spcBef>
            </a:pPr>
            <a:endParaRPr lang="ru-RU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7922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6678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000" b="1" i="1" dirty="0"/>
              <a:t>Эмпирические результаты опроса сельских жителей по проблемам развития предпринимательства и фермерства</a:t>
            </a:r>
            <a:endParaRPr lang="ru-RU" sz="2000" dirty="0"/>
          </a:p>
          <a:p>
            <a:pPr marL="36000" lvl="1">
              <a:spcBef>
                <a:spcPts val="0"/>
              </a:spcBef>
            </a:pPr>
            <a:endParaRPr lang="ru-RU" sz="1200" b="1" dirty="0">
              <a:solidFill>
                <a:prstClr val="black"/>
              </a:solidFill>
            </a:endParaRPr>
          </a:p>
          <a:p>
            <a:pPr algn="just"/>
            <a:r>
              <a:rPr lang="ru-RU" sz="1200" b="1" dirty="0" smtClean="0">
                <a:solidFill>
                  <a:prstClr val="black"/>
                </a:solidFill>
              </a:rPr>
              <a:t>  </a:t>
            </a:r>
            <a:r>
              <a:rPr lang="ru-RU" sz="1600" dirty="0"/>
              <a:t>Какая модель более адекватна социально-экономическим характеристикам российского общества: «саморазвитие» или «индустриальная занятость»? В нашей работе на основе эмпирических данных, собранных летом 2013 года в Белгородской области, мы предлагаем конкретно-социологический анализ проблем развития предпринимательства в указанном регионе в контексте различения двух описанных выше альтернативных способов развития сельского хозяйства.</a:t>
            </a:r>
          </a:p>
          <a:p>
            <a:pPr algn="just"/>
            <a:r>
              <a:rPr lang="ru-RU" sz="1600" dirty="0"/>
              <a:t> </a:t>
            </a:r>
          </a:p>
          <a:p>
            <a:pPr algn="just"/>
            <a:r>
              <a:rPr lang="ru-RU" sz="1600" dirty="0"/>
              <a:t>Эмпирическую базу исследования составляют 55 глубинных интервью, которые мы взяли у жителей трех сел Алексеевского и </a:t>
            </a:r>
            <a:r>
              <a:rPr lang="ru-RU" sz="1600" dirty="0" err="1"/>
              <a:t>Красненского</a:t>
            </a:r>
            <a:r>
              <a:rPr lang="ru-RU" sz="1600" dirty="0"/>
              <a:t> районов Белгородской области. Указанные интервью были проведены в рамках предварительного этапа реализации проекта «Крестьянство Белгородской области в 2000-2013 годах: комплексный анализ развития хозяйственной деятельности и социальной организации сельской жизни», поддержанного в рамках Программы фундаментальных исследований НИУ ВШЭ</a:t>
            </a:r>
            <a:r>
              <a:rPr lang="ru-RU" sz="1600" dirty="0" smtClean="0"/>
              <a:t>.</a:t>
            </a:r>
          </a:p>
          <a:p>
            <a:pPr algn="just"/>
            <a:endParaRPr lang="ru-RU" sz="1600" dirty="0" smtClean="0"/>
          </a:p>
          <a:p>
            <a:pPr algn="just"/>
            <a:r>
              <a:rPr lang="ru-RU" sz="1600" dirty="0"/>
              <a:t>Представленный ниже анализ строится на основе интервью с фермерами, а также незарегистрированными лицами, занимающимися предпринимательством в области сельского хозяйства, и в первую очередь, производством сельскохозяйственной </a:t>
            </a:r>
            <a:r>
              <a:rPr lang="ru-RU" sz="1600" dirty="0" smtClean="0"/>
              <a:t>продукции (всего около 15 человек).</a:t>
            </a:r>
            <a:endParaRPr lang="ru-RU" sz="1600" dirty="0"/>
          </a:p>
          <a:p>
            <a:pPr algn="just"/>
            <a:endParaRPr lang="ru-RU" dirty="0"/>
          </a:p>
          <a:p>
            <a:pPr marL="36000" lvl="1">
              <a:spcBef>
                <a:spcPts val="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9601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1831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400" b="1" dirty="0"/>
              <a:t>Табл.№1. Основные проблемы развития предпринимательства в изученных селах (мнения респондентов) </a:t>
            </a:r>
            <a:endParaRPr lang="ru-RU" sz="2400" b="1" dirty="0" smtClean="0"/>
          </a:p>
          <a:p>
            <a:pPr marL="36000" lvl="1" algn="ctr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694127"/>
              </p:ext>
            </p:extLst>
          </p:nvPr>
        </p:nvGraphicFramePr>
        <p:xfrm>
          <a:off x="1043608" y="1622425"/>
          <a:ext cx="7272808" cy="48830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2519"/>
                <a:gridCol w="3710289"/>
              </a:tblGrid>
              <a:tr h="7571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</a:rPr>
                        <a:t>Основные проблемы</a:t>
                      </a:r>
                      <a:endParaRPr lang="ru-RU" sz="18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</a:rPr>
                        <a:t>Структуры и контрагенты, являющиеся причиной существующих проблем, по мнению респондентов</a:t>
                      </a:r>
                      <a:endParaRPr lang="ru-RU" sz="18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Низкие закупочные цены на продукцию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Перекупщики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Недостаточная предсказуемость цен на продукцию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Перекупщики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23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Высокие налоги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Государство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Трудности с оформлением прав на землю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Местные чиновники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571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Административные запреты и ограничения на различные виды фермерства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Местные чиновники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Трудности с получением кредитов и грантов на развитие бизнеса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Местные чиновники  и банки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571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Проблемы с привлечением финансирования (отсутствие стартового капитала)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Собственная семья, местные чиновники и банки.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0578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9156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algn="ctr"/>
            <a:r>
              <a:rPr lang="ru-RU" sz="2400" b="1" i="1" dirty="0"/>
              <a:t>Социальная организация изученных сел как фактор развития предпринимательства: препятствие или драйвер?</a:t>
            </a:r>
            <a:endParaRPr lang="ru-RU" sz="2400" dirty="0"/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1600" dirty="0"/>
              <a:t>Исследование, проведенное под руководством профессора А.Г. </a:t>
            </a:r>
            <a:r>
              <a:rPr lang="ru-RU" sz="1600" dirty="0" err="1"/>
              <a:t>Эфендиева</a:t>
            </a:r>
            <a:r>
              <a:rPr lang="ru-RU" sz="1600" dirty="0"/>
              <a:t> в 2000 году в Белгородской области, охватившие изучаемые регионы, выступило исходной точкой при анализе полученных в ходе интервью результатов. Исследование 2000 года показало массовое распространение социальных девиаций, пьянства, а также воровства (</a:t>
            </a:r>
            <a:r>
              <a:rPr lang="ru-RU" sz="1600" dirty="0" err="1"/>
              <a:t>Эфендиев</a:t>
            </a:r>
            <a:r>
              <a:rPr lang="ru-RU" sz="1600" dirty="0"/>
              <a:t>, Болотина, 2002). При этом предпринимательская активность селян в то время проявлялась на минимальном уровне. </a:t>
            </a:r>
            <a:endParaRPr lang="ru-RU" sz="1600" dirty="0" smtClean="0"/>
          </a:p>
          <a:p>
            <a:pPr marL="36000" lvl="1" algn="just">
              <a:spcBef>
                <a:spcPts val="0"/>
              </a:spcBef>
            </a:pPr>
            <a:endParaRPr lang="ru-RU" sz="1600" dirty="0" smtClean="0"/>
          </a:p>
          <a:p>
            <a:pPr marL="36000" lvl="1" algn="just">
              <a:spcBef>
                <a:spcPts val="0"/>
              </a:spcBef>
            </a:pPr>
            <a:r>
              <a:rPr lang="ru-RU" sz="1600" b="1" dirty="0" smtClean="0">
                <a:solidFill>
                  <a:prstClr val="black"/>
                </a:solidFill>
              </a:rPr>
              <a:t>В 2013 году была обнаружена обратная картина:</a:t>
            </a:r>
          </a:p>
          <a:p>
            <a:pPr marL="36000" lvl="1" algn="just">
              <a:spcBef>
                <a:spcPts val="0"/>
              </a:spcBef>
            </a:pPr>
            <a:r>
              <a:rPr lang="ru-RU" sz="1600" dirty="0"/>
              <a:t>Пьянство и воровство, как показали наши интервью, больше не являются существенными проблемами в исследованных селах. Также, значительное количество респондентов (как минимум 20-25% опрошенных) не только выражали положительное отношение к предпринимательству, но и отмечали, что сами хотели бы работать в этой сфере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2299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1038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400" b="1" dirty="0" smtClean="0">
                <a:solidFill>
                  <a:prstClr val="black"/>
                </a:solidFill>
              </a:rPr>
              <a:t>Вывод</a:t>
            </a:r>
            <a:endParaRPr lang="ru-RU" sz="24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b="1" u="sng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dirty="0" smtClean="0"/>
              <a:t>	Как </a:t>
            </a:r>
            <a:r>
              <a:rPr lang="ru-RU" dirty="0"/>
              <a:t>показало наше локальное эмпирическое исследование (55 глубинных интервью с жителями трех сел Белгородской области), социальная организация изученных сел претерпела за 13 лет кардинальные изменения, и теперь выступает не препятствием для развития предпринимательства, но скорее ценным ресурсом для его дальнейшего роста. При этом происходящие в исследованных селах процессы, в целом, соответствуют традиционному различению между двумя различными парадигмами сельского экономического развития: «саморазвития» и «</a:t>
            </a:r>
            <a:r>
              <a:rPr lang="ru-RU" dirty="0" err="1"/>
              <a:t>модернизационной</a:t>
            </a:r>
            <a:r>
              <a:rPr lang="ru-RU" dirty="0"/>
              <a:t> парадигмы». На сегодняшний день руководство изученных территорий явный приоритет отдает второй парадигме и наращиванию в селах «индустриальной занятости».  Однако примечательно, что на фоне большого блока рассмотренных объективных институциональных препятствий для развития предпринимательства, социальная организация села – не только не является барьером для роста предпринимательской активности и фермерства как желаемых формах деятельности среди </a:t>
            </a:r>
            <a:r>
              <a:rPr lang="ru-RU" dirty="0" smtClean="0"/>
              <a:t>населения, но </a:t>
            </a:r>
            <a:r>
              <a:rPr lang="ru-RU" dirty="0"/>
              <a:t>их стимулирует. </a:t>
            </a: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133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2209</TotalTime>
  <Words>615</Words>
  <Application>Microsoft Office PowerPoint</Application>
  <PresentationFormat>Экран (4:3)</PresentationFormat>
  <Paragraphs>116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Организационная культура российских бизнес-организаций: нормативно-ролевые требования и трудовое поведение работника.</dc:title>
  <dc:creator>123</dc:creator>
  <cp:lastModifiedBy>Kornetova</cp:lastModifiedBy>
  <cp:revision>158</cp:revision>
  <cp:lastPrinted>2013-10-01T11:12:38Z</cp:lastPrinted>
  <dcterms:created xsi:type="dcterms:W3CDTF">2012-02-12T14:27:25Z</dcterms:created>
  <dcterms:modified xsi:type="dcterms:W3CDTF">2013-10-20T13:21:51Z</dcterms:modified>
</cp:coreProperties>
</file>