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61" r:id="rId7"/>
    <p:sldId id="262" r:id="rId8"/>
    <p:sldId id="263" r:id="rId9"/>
    <p:sldId id="264" r:id="rId10"/>
    <p:sldId id="259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4660"/>
  </p:normalViewPr>
  <p:slideViewPr>
    <p:cSldViewPr>
      <p:cViewPr varScale="1">
        <p:scale>
          <a:sx n="51" d="100"/>
          <a:sy n="51" d="100"/>
        </p:scale>
        <p:origin x="-117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CAB43A-0395-411A-AD32-966E9848F35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2BB37A-9D0E-440F-85BC-B32016C47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im.hse.ru/abityra_ba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207167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методического эксперимента в исследовании «Мониторинг абитуриентов </a:t>
            </a:r>
            <a:r>
              <a:rPr lang="ru-RU" dirty="0" err="1" smtClean="0"/>
              <a:t>бакалавриата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16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дальнейших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r>
              <a:rPr lang="ru-RU" dirty="0" smtClean="0"/>
              <a:t>Проверить надежность полученных выводов о влиянии селективности и </a:t>
            </a:r>
            <a:r>
              <a:rPr lang="ru-RU" dirty="0" err="1" smtClean="0"/>
              <a:t>персонализации</a:t>
            </a:r>
            <a:r>
              <a:rPr lang="ru-RU" dirty="0" smtClean="0"/>
              <a:t> на отклик респондентов</a:t>
            </a:r>
          </a:p>
          <a:p>
            <a:r>
              <a:rPr lang="ru-RU" dirty="0" smtClean="0"/>
              <a:t>Расширить список факторов, которые потенциально могут привести к повышению отклика респондентов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714356"/>
          </a:xfrm>
        </p:spPr>
        <p:txBody>
          <a:bodyPr>
            <a:normAutofit/>
          </a:bodyPr>
          <a:lstStyle/>
          <a:p>
            <a:r>
              <a:rPr lang="ru-RU" sz="3500" dirty="0" err="1" smtClean="0"/>
              <a:t>Персонализация</a:t>
            </a:r>
            <a:r>
              <a:rPr lang="ru-RU" sz="3500" dirty="0" smtClean="0"/>
              <a:t> может включать: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7862150" cy="614364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500" dirty="0" smtClean="0"/>
              <a:t>Обращение к респонденту по имени (</a:t>
            </a:r>
            <a:r>
              <a:rPr lang="ru-RU" sz="2500" dirty="0" err="1" smtClean="0"/>
              <a:t>имени</a:t>
            </a:r>
            <a:r>
              <a:rPr lang="ru-RU" sz="2500" dirty="0" smtClean="0"/>
              <a:t> и отчеству)</a:t>
            </a:r>
          </a:p>
          <a:p>
            <a:pPr algn="just"/>
            <a:r>
              <a:rPr lang="ru-RU" sz="2500" dirty="0" smtClean="0"/>
              <a:t>Отправка писем от имени декана факультета (учебной части, просто факультета)</a:t>
            </a:r>
          </a:p>
          <a:p>
            <a:pPr algn="just"/>
            <a:r>
              <a:rPr lang="ru-RU" sz="2500" dirty="0" smtClean="0"/>
              <a:t>Указание в письме дополнительной информации о респонденте, которая нам известна заранее</a:t>
            </a:r>
          </a:p>
          <a:p>
            <a:pPr marL="365125" indent="-4763">
              <a:buNone/>
            </a:pPr>
            <a:r>
              <a:rPr lang="ru-RU" sz="1600" b="1" i="1" dirty="0" smtClean="0"/>
              <a:t>Например</a:t>
            </a:r>
            <a:r>
              <a:rPr lang="ru-RU" sz="1600" i="1" dirty="0" smtClean="0"/>
              <a:t>: </a:t>
            </a:r>
          </a:p>
          <a:p>
            <a:pPr marL="365125" indent="-4763" algn="just">
              <a:buNone/>
            </a:pPr>
            <a:r>
              <a:rPr lang="ru-RU" sz="1600" b="1" dirty="0" smtClean="0"/>
              <a:t>1. Информацию о факультете обучения студента</a:t>
            </a:r>
            <a:r>
              <a:rPr lang="ru-RU" sz="1600" i="1" dirty="0" smtClean="0"/>
              <a:t>: «анкета содержит вопросы о Вашей удовлетворенности обучением на факультете экономики»;</a:t>
            </a:r>
          </a:p>
          <a:p>
            <a:pPr marL="365125" indent="-4763" algn="just">
              <a:buNone/>
            </a:pPr>
            <a:r>
              <a:rPr lang="ru-RU" sz="1600" b="1" dirty="0" smtClean="0"/>
              <a:t>2. О курсе обучения: </a:t>
            </a:r>
            <a:r>
              <a:rPr lang="ru-RU" sz="1600" i="1" dirty="0" smtClean="0"/>
              <a:t>«третий курс очень важный период обучения в университете. Поэтому для создания наиболее благоприятной учебной среды в ВШЭ  нам важно знать Ваше мнение об организации обучения и </a:t>
            </a:r>
            <a:r>
              <a:rPr lang="ru-RU" sz="1600" i="1" dirty="0" err="1" smtClean="0"/>
              <a:t>внеучебной</a:t>
            </a:r>
            <a:r>
              <a:rPr lang="ru-RU" sz="1600" i="1" dirty="0" smtClean="0"/>
              <a:t> жизни в Вышке»</a:t>
            </a:r>
          </a:p>
          <a:p>
            <a:pPr marL="365125" indent="-4763" algn="just">
              <a:buNone/>
            </a:pPr>
            <a:r>
              <a:rPr lang="ru-RU" sz="1600" b="1" dirty="0" smtClean="0"/>
              <a:t>3. Об участии в предыдущих исследованиях: </a:t>
            </a:r>
            <a:r>
              <a:rPr lang="ru-RU" sz="1600" i="1" dirty="0" smtClean="0"/>
              <a:t>«спасибо Вам за то, что Вы участвовали в прошлогоднем опросе Мониторинга студенческой жизни». Ваше мнение о разных аспектах пребывания в Вышке уже было учтено при подготовке отчета для ректора. В опросе данного года у Вас есть возможность  вновь проявить свою активную позицию и выразить свое мнение о событиях произошедших в Вышке за год».</a:t>
            </a:r>
          </a:p>
          <a:p>
            <a:pPr marL="365125" indent="-4763" algn="just">
              <a:buNone/>
            </a:pPr>
            <a:r>
              <a:rPr lang="ru-RU" sz="1600" b="1" dirty="0" smtClean="0"/>
              <a:t>4. О проживании в общежитии: </a:t>
            </a:r>
            <a:r>
              <a:rPr lang="ru-RU" sz="1600" i="1" dirty="0" smtClean="0"/>
              <a:t>«Для всех студентов, проживающих в общежитии, в опросе предлагается блок вопросов об оценке условий проживания, отношении администрации общежития и персонала, проблемах, связанных с проживанием и т.д. Ваши проблемы и мнения будут услышаны высшим руководством университета»</a:t>
            </a:r>
          </a:p>
          <a:p>
            <a:pPr marL="365125" indent="-4763"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14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Селективность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/>
          <a:lstStyle/>
          <a:p>
            <a:r>
              <a:rPr lang="ru-RU" dirty="0" smtClean="0"/>
              <a:t>Вы были выбраны для заполнения специального блока опроса</a:t>
            </a:r>
          </a:p>
          <a:p>
            <a:r>
              <a:rPr lang="ru-RU" dirty="0" smtClean="0"/>
              <a:t>Вы были выбраны для участия в специальной лотерее (как респондент, который постоянно участвует в наших опросах)</a:t>
            </a:r>
          </a:p>
          <a:p>
            <a:r>
              <a:rPr lang="ru-RU" dirty="0" smtClean="0"/>
              <a:t>Вы были выбраны для участия в методическом эксперименте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0324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Наши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81038"/>
            <a:ext cx="7786742" cy="58197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Проверить действие факторов селективность и </a:t>
            </a:r>
            <a:r>
              <a:rPr lang="ru-RU" dirty="0" err="1" smtClean="0"/>
              <a:t>персонализация</a:t>
            </a:r>
            <a:r>
              <a:rPr lang="ru-RU" dirty="0" smtClean="0"/>
              <a:t> на других аудиториях (студенты, преподаватели);</a:t>
            </a:r>
          </a:p>
          <a:p>
            <a:r>
              <a:rPr lang="ru-RU" dirty="0" smtClean="0"/>
              <a:t>Для создания впечатления «индивидуального подхода к респондентам» помимо имени, использовать другую информацию о респонденте в письме</a:t>
            </a:r>
          </a:p>
          <a:p>
            <a:r>
              <a:rPr lang="ru-RU" dirty="0" smtClean="0"/>
              <a:t>В опросе студентов и выпускников проверить эффективность рассылки от факультета</a:t>
            </a:r>
          </a:p>
          <a:p>
            <a:r>
              <a:rPr lang="ru-RU" dirty="0" smtClean="0"/>
              <a:t>Проверить эффективность лотерей для привлечения респондентов к опросу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Мониторинг абитуриентов </a:t>
            </a:r>
            <a:r>
              <a:rPr lang="ru-RU" dirty="0" err="1" smtClean="0"/>
              <a:t>бакалавриата</a:t>
            </a:r>
            <a:r>
              <a:rPr lang="ru-RU" dirty="0" smtClean="0"/>
              <a:t> проводится с 2010 года</a:t>
            </a:r>
          </a:p>
          <a:p>
            <a:pPr algn="just"/>
            <a:r>
              <a:rPr lang="ru-RU" dirty="0" smtClean="0"/>
              <a:t>Включает в себя бумажный опрос абитуриентов во время подачи документов и </a:t>
            </a:r>
            <a:r>
              <a:rPr lang="ru-RU" dirty="0" err="1" smtClean="0"/>
              <a:t>онлайн</a:t>
            </a:r>
            <a:r>
              <a:rPr lang="ru-RU" dirty="0" smtClean="0"/>
              <a:t> опрос после завершения приемной кампании</a:t>
            </a:r>
          </a:p>
          <a:p>
            <a:pPr algn="just"/>
            <a:r>
              <a:rPr lang="ru-RU" dirty="0" smtClean="0"/>
              <a:t>Методический эксперимент проводился на базе </a:t>
            </a:r>
            <a:r>
              <a:rPr lang="ru-RU" dirty="0" err="1" smtClean="0"/>
              <a:t>онлайн</a:t>
            </a:r>
            <a:r>
              <a:rPr lang="ru-RU" dirty="0" smtClean="0"/>
              <a:t> опроса</a:t>
            </a:r>
          </a:p>
          <a:p>
            <a:pPr>
              <a:buNone/>
            </a:pPr>
            <a:endParaRPr lang="ru-RU" dirty="0" smtClean="0"/>
          </a:p>
          <a:p>
            <a:pPr marL="365125" indent="-4763">
              <a:buNone/>
            </a:pPr>
            <a:r>
              <a:rPr lang="ru-RU" sz="2600" i="1" dirty="0" smtClean="0"/>
              <a:t>Ссылка на описание исследования: </a:t>
            </a:r>
            <a:r>
              <a:rPr lang="en-US" sz="2600" i="1" dirty="0" smtClean="0">
                <a:hlinkClick r:id="rId2"/>
              </a:rPr>
              <a:t>http://cim.hse.ru/abityra_bak</a:t>
            </a:r>
            <a:endParaRPr lang="ru-RU" sz="26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Определить, какие элементы приглашения к участию в опросе влияют на отклик респондентов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142900"/>
            <a:ext cx="7498080" cy="1143000"/>
          </a:xfrm>
        </p:spPr>
        <p:txBody>
          <a:bodyPr/>
          <a:lstStyle/>
          <a:p>
            <a:r>
              <a:rPr lang="ru-RU" dirty="0" smtClean="0"/>
              <a:t>Экспериментальные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534044"/>
          </a:xfrm>
        </p:spPr>
        <p:txBody>
          <a:bodyPr>
            <a:normAutofit/>
          </a:bodyPr>
          <a:lstStyle/>
          <a:p>
            <a:r>
              <a:rPr lang="ru-RU" dirty="0" smtClean="0"/>
              <a:t>Наличие </a:t>
            </a:r>
            <a:r>
              <a:rPr lang="ru-RU" dirty="0" err="1" smtClean="0"/>
              <a:t>фидбэка</a:t>
            </a:r>
            <a:endParaRPr lang="ru-RU" dirty="0" smtClean="0"/>
          </a:p>
          <a:p>
            <a:pPr marL="88900" indent="-12700" algn="just">
              <a:buNone/>
            </a:pPr>
            <a:r>
              <a:rPr lang="ru-RU" sz="1900" i="1" dirty="0" smtClean="0"/>
              <a:t>«Мы рады сообщить, что с удовольствием поделимся с Вами основными результатами данного опроса. По завершении исследования мы вышлем Вам небольшой отчет на данный электронный адрес».</a:t>
            </a:r>
          </a:p>
          <a:p>
            <a:r>
              <a:rPr lang="ru-RU" dirty="0" smtClean="0"/>
              <a:t>Наличие изменений в повторных напоминаниях</a:t>
            </a:r>
          </a:p>
          <a:p>
            <a:r>
              <a:rPr lang="ru-RU" dirty="0" err="1" smtClean="0"/>
              <a:t>Персонализация</a:t>
            </a:r>
            <a:r>
              <a:rPr lang="ru-RU" dirty="0" smtClean="0"/>
              <a:t> (25%)</a:t>
            </a:r>
          </a:p>
          <a:p>
            <a:r>
              <a:rPr lang="ru-RU" dirty="0" smtClean="0"/>
              <a:t>Селективность (15%)</a:t>
            </a:r>
          </a:p>
          <a:p>
            <a:pPr marL="90488" indent="-7938" algn="just">
              <a:buNone/>
            </a:pPr>
            <a:r>
              <a:rPr lang="ru-RU" sz="1900" i="1" dirty="0" smtClean="0"/>
              <a:t>«Кроме того, Вы один из небольшого числа абитуриентов, которые были отобраны для ответа на специальный блок вопросов об оценке приемной кампании НИУ ВШЭ. В связи с этим Ваше участие и мнение будет особенно важным для нас!»</a:t>
            </a:r>
            <a:endParaRPr lang="ru-RU" sz="1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14290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Основные результаты (1)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142984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14380"/>
                <a:gridCol w="1071570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,012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,825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1,012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,221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9,094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1,247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1,054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,305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1,056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Персонализация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,116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,061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3,624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1,124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-,627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156,014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,534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78579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(ответившие полностью)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335756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*</a:t>
            </a:r>
            <a:r>
              <a:rPr lang="ru-RU" sz="1400" dirty="0" smtClean="0"/>
              <a:t> Зависимая переменная «</a:t>
            </a:r>
            <a:r>
              <a:rPr lang="en-US" sz="1400" dirty="0" smtClean="0"/>
              <a:t>status</a:t>
            </a:r>
            <a:r>
              <a:rPr lang="ru-RU" sz="1400" dirty="0" smtClean="0"/>
              <a:t>», принимает значение «1» при статусе «</a:t>
            </a:r>
            <a:r>
              <a:rPr lang="en-US" sz="1400" dirty="0" smtClean="0"/>
              <a:t>completed</a:t>
            </a:r>
            <a:r>
              <a:rPr lang="ru-RU" sz="1400" dirty="0" smtClean="0"/>
              <a:t>»</a:t>
            </a:r>
            <a:r>
              <a:rPr lang="en-US" sz="1400" dirty="0" smtClean="0"/>
              <a:t>, </a:t>
            </a:r>
            <a:r>
              <a:rPr lang="ru-RU" sz="1400" dirty="0" smtClean="0"/>
              <a:t>«0» при статусах «</a:t>
            </a:r>
            <a:r>
              <a:rPr lang="en-US" sz="1400" dirty="0" smtClean="0"/>
              <a:t>inactive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r>
              <a:rPr lang="ru-RU" sz="1400" dirty="0" smtClean="0"/>
              <a:t>и «</a:t>
            </a:r>
            <a:r>
              <a:rPr lang="en-US" sz="1400" dirty="0" smtClean="0"/>
              <a:t>dropout</a:t>
            </a:r>
            <a:r>
              <a:rPr lang="ru-RU" sz="1400" dirty="0" smtClean="0"/>
              <a:t>» , </a:t>
            </a:r>
            <a:r>
              <a:rPr lang="en-US" sz="1400" dirty="0" smtClean="0"/>
              <a:t>N=6026</a:t>
            </a:r>
            <a:endParaRPr lang="ru-RU" sz="1400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285852" y="4214818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85818"/>
                <a:gridCol w="1000132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-,013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,066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,797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,987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,164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5,153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,023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1,178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,022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,177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,674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1,022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Персонализация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,060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2,543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-,326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44,862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,721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385594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(перешедшие по ссылке)</a:t>
            </a:r>
            <a:r>
              <a:rPr lang="en-US" b="1" dirty="0" smtClean="0"/>
              <a:t>**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6365031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**</a:t>
            </a:r>
            <a:r>
              <a:rPr lang="ru-RU" sz="1400" dirty="0" smtClean="0"/>
              <a:t> Зависимая переменная «</a:t>
            </a:r>
            <a:r>
              <a:rPr lang="en-US" sz="1400" dirty="0" smtClean="0"/>
              <a:t>status</a:t>
            </a:r>
            <a:r>
              <a:rPr lang="ru-RU" sz="1400" dirty="0" smtClean="0"/>
              <a:t>», принимает значение «1» при статусах «</a:t>
            </a:r>
            <a:r>
              <a:rPr lang="en-US" sz="1400" dirty="0" smtClean="0"/>
              <a:t>completed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r>
              <a:rPr lang="ru-RU" sz="1400" dirty="0" smtClean="0"/>
              <a:t>и «</a:t>
            </a:r>
            <a:r>
              <a:rPr lang="en-US" sz="1400" dirty="0" smtClean="0"/>
              <a:t>dropout</a:t>
            </a:r>
            <a:r>
              <a:rPr lang="ru-RU" sz="1400" dirty="0" smtClean="0"/>
              <a:t>»</a:t>
            </a:r>
            <a:r>
              <a:rPr lang="en-US" sz="1400" dirty="0" smtClean="0"/>
              <a:t>, </a:t>
            </a:r>
            <a:r>
              <a:rPr lang="ru-RU" sz="1400" dirty="0" smtClean="0"/>
              <a:t>«0» при статусе «</a:t>
            </a:r>
            <a:r>
              <a:rPr lang="en-US" sz="1400" dirty="0" smtClean="0"/>
              <a:t>inactive</a:t>
            </a:r>
            <a:r>
              <a:rPr lang="ru-RU" sz="1400" dirty="0" smtClean="0"/>
              <a:t>»</a:t>
            </a:r>
            <a:r>
              <a:rPr lang="en-US" sz="1400" dirty="0" smtClean="0"/>
              <a:t> , N=6026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14290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Основные результаты (2)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142984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14380"/>
                <a:gridCol w="1071570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,832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,221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9,105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1,248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1,032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,310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1,056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,131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2,717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1,140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-,614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158,723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,541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78579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(ответившие полностью)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335756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*</a:t>
            </a:r>
            <a:r>
              <a:rPr lang="ru-RU" sz="1400" dirty="0" smtClean="0"/>
              <a:t> Зависимая переменная «</a:t>
            </a:r>
            <a:r>
              <a:rPr lang="en-US" sz="1400" dirty="0" smtClean="0"/>
              <a:t>status</a:t>
            </a:r>
            <a:r>
              <a:rPr lang="ru-RU" sz="1400" dirty="0" smtClean="0"/>
              <a:t>», принимает значение «1» при статусе «</a:t>
            </a:r>
            <a:r>
              <a:rPr lang="en-US" sz="1400" dirty="0" smtClean="0"/>
              <a:t>completed</a:t>
            </a:r>
            <a:r>
              <a:rPr lang="ru-RU" sz="1400" dirty="0" smtClean="0"/>
              <a:t>»</a:t>
            </a:r>
            <a:r>
              <a:rPr lang="en-US" sz="1400" dirty="0" smtClean="0"/>
              <a:t>, </a:t>
            </a:r>
            <a:r>
              <a:rPr lang="ru-RU" sz="1400" dirty="0" smtClean="0"/>
              <a:t>«0» при статусах «</a:t>
            </a:r>
            <a:r>
              <a:rPr lang="en-US" sz="1400" dirty="0" smtClean="0"/>
              <a:t>inactive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r>
              <a:rPr lang="ru-RU" sz="1400" dirty="0" smtClean="0"/>
              <a:t>и «</a:t>
            </a:r>
            <a:r>
              <a:rPr lang="en-US" sz="1400" dirty="0" smtClean="0"/>
              <a:t>dropout</a:t>
            </a:r>
            <a:r>
              <a:rPr lang="ru-RU" sz="1400" dirty="0" smtClean="0"/>
              <a:t>» </a:t>
            </a:r>
            <a:endParaRPr lang="ru-RU" sz="1400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285852" y="4214818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85818"/>
                <a:gridCol w="1000132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-,014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,789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,986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,164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5,161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,023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1,178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,021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,166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,683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1,021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,172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4,918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,027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1,188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-,324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46,807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,723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385594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(перешедшие по ссылке)</a:t>
            </a:r>
            <a:r>
              <a:rPr lang="en-US" b="1" dirty="0" smtClean="0"/>
              <a:t>**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6365031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**</a:t>
            </a:r>
            <a:r>
              <a:rPr lang="ru-RU" sz="1400" dirty="0" smtClean="0"/>
              <a:t> Зависимая переменная «</a:t>
            </a:r>
            <a:r>
              <a:rPr lang="en-US" sz="1400" dirty="0" smtClean="0"/>
              <a:t>status</a:t>
            </a:r>
            <a:r>
              <a:rPr lang="ru-RU" sz="1400" dirty="0" smtClean="0"/>
              <a:t>», принимает значение «1» при статусах «</a:t>
            </a:r>
            <a:r>
              <a:rPr lang="en-US" sz="1400" dirty="0" smtClean="0"/>
              <a:t>completed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r>
              <a:rPr lang="ru-RU" sz="1400" dirty="0" smtClean="0"/>
              <a:t>и «</a:t>
            </a:r>
            <a:r>
              <a:rPr lang="en-US" sz="1400" dirty="0" smtClean="0"/>
              <a:t>dropout</a:t>
            </a:r>
            <a:r>
              <a:rPr lang="ru-RU" sz="1400" dirty="0" smtClean="0"/>
              <a:t>»</a:t>
            </a:r>
            <a:r>
              <a:rPr lang="en-US" sz="1400" dirty="0" smtClean="0"/>
              <a:t>, </a:t>
            </a:r>
            <a:r>
              <a:rPr lang="ru-RU" sz="1400" dirty="0" smtClean="0"/>
              <a:t>«0» при статусе «</a:t>
            </a:r>
            <a:r>
              <a:rPr lang="en-US" sz="1400" dirty="0" smtClean="0"/>
              <a:t>inactive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42900"/>
            <a:ext cx="85725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Действие факторов в зависимости от пола</a:t>
            </a:r>
            <a:r>
              <a:rPr lang="en-US" sz="3500" dirty="0" smtClean="0"/>
              <a:t> (</a:t>
            </a:r>
            <a:r>
              <a:rPr lang="ru-RU" sz="3500" dirty="0" smtClean="0"/>
              <a:t>перешедшие по ссылке</a:t>
            </a:r>
            <a:r>
              <a:rPr lang="en-US" sz="3500" dirty="0" smtClean="0"/>
              <a:t>)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214422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14380"/>
                <a:gridCol w="1071570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,269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,604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1,048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,427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,112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14,647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1,533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-,038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,161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,688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,963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-,034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,146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,054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,817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,967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-,520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,083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39,022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,595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84509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(мужчины, </a:t>
            </a:r>
            <a:r>
              <a:rPr lang="en-US" b="1" dirty="0" smtClean="0"/>
              <a:t>N=2088</a:t>
            </a:r>
            <a:r>
              <a:rPr lang="ru-RU" b="1" dirty="0" smtClean="0"/>
              <a:t>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285852" y="3857628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85818"/>
                <a:gridCol w="1000132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,020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,788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1,020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,019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,030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,864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1,019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-,016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,825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,984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,199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,107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3,423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,064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1,220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-,204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,066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9,440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,816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342900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(женщины, </a:t>
            </a:r>
            <a:r>
              <a:rPr lang="en-US" b="1" dirty="0" smtClean="0"/>
              <a:t>N=3057</a:t>
            </a:r>
            <a:r>
              <a:rPr lang="ru-RU" b="1" dirty="0" smtClean="0"/>
              <a:t>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621508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*</a:t>
            </a:r>
            <a:r>
              <a:rPr lang="ru-RU" sz="1400" dirty="0" smtClean="0"/>
              <a:t> Зависимая переменная «</a:t>
            </a:r>
            <a:r>
              <a:rPr lang="en-US" sz="1400" dirty="0" smtClean="0"/>
              <a:t>status</a:t>
            </a:r>
            <a:r>
              <a:rPr lang="ru-RU" sz="1400" dirty="0" smtClean="0"/>
              <a:t>», принимает значение «1» при статусах «</a:t>
            </a:r>
            <a:r>
              <a:rPr lang="en-US" sz="1400" dirty="0" smtClean="0"/>
              <a:t>completed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r>
              <a:rPr lang="ru-RU" sz="1400" dirty="0" smtClean="0"/>
              <a:t>и «</a:t>
            </a:r>
            <a:r>
              <a:rPr lang="en-US" sz="1400" dirty="0" smtClean="0"/>
              <a:t>dropout</a:t>
            </a:r>
            <a:r>
              <a:rPr lang="ru-RU" sz="1400" dirty="0" smtClean="0"/>
              <a:t>»</a:t>
            </a:r>
            <a:r>
              <a:rPr lang="en-US" sz="1400" dirty="0" smtClean="0"/>
              <a:t>, </a:t>
            </a:r>
            <a:r>
              <a:rPr lang="ru-RU" sz="1400" dirty="0" smtClean="0"/>
              <a:t>«0» при статусе «</a:t>
            </a:r>
            <a:r>
              <a:rPr lang="en-US" sz="1400" dirty="0" smtClean="0"/>
              <a:t>inactive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42900"/>
            <a:ext cx="85725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Действие факторов в зависимости от пола и формы обучения</a:t>
            </a:r>
            <a:r>
              <a:rPr lang="en-US" sz="3500" dirty="0" smtClean="0"/>
              <a:t> (</a:t>
            </a:r>
            <a:r>
              <a:rPr lang="ru-RU" sz="3500" dirty="0" smtClean="0"/>
              <a:t>перешедшие по ссылке</a:t>
            </a:r>
            <a:r>
              <a:rPr lang="en-US" sz="3500" dirty="0" smtClean="0"/>
              <a:t>)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714488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14380"/>
                <a:gridCol w="1071570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,223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,192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1,343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,247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1,249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-,024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,281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,931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,976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,107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,195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,301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,583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1,113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,761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,294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6,691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,010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2,141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-,188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,170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1,219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,270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,829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100010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(женщины, поступившие на платное, </a:t>
            </a:r>
            <a:r>
              <a:rPr lang="en-US" b="1" dirty="0" smtClean="0"/>
              <a:t>N=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446</a:t>
            </a:r>
            <a:r>
              <a:rPr lang="ru-RU" b="1" dirty="0" smtClean="0"/>
              <a:t>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285852" y="4561546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85818"/>
                <a:gridCol w="1000132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-,098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,152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,413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,520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,907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-,059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,237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,062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,804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,943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,119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,155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,584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,445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1,126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-,074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,241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,759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,929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,589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,137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18,415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1,803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3929066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(женщины, поступившие на бюджет </a:t>
            </a:r>
            <a:r>
              <a:rPr lang="en-US" b="1" dirty="0" smtClean="0"/>
              <a:t>N=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756</a:t>
            </a:r>
            <a:r>
              <a:rPr lang="ru-RU" b="1" dirty="0" smtClean="0"/>
              <a:t>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42900"/>
            <a:ext cx="85725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Действие факторов в зависимости от региона</a:t>
            </a:r>
            <a:r>
              <a:rPr lang="en-US" sz="3500" dirty="0" smtClean="0"/>
              <a:t> (</a:t>
            </a:r>
            <a:r>
              <a:rPr lang="ru-RU" sz="3500" dirty="0" smtClean="0"/>
              <a:t>перешедшие по ссылке</a:t>
            </a:r>
            <a:r>
              <a:rPr lang="en-US" sz="3500" dirty="0" smtClean="0"/>
              <a:t>)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714488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14380"/>
                <a:gridCol w="1071570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-,060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,416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,519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,942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,215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,128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2,849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1,240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,093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,977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,323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1,096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,280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,136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4,221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1,323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-,767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,084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84,331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,464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100010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(абитуриенты из Москвы, </a:t>
            </a:r>
            <a:r>
              <a:rPr lang="en-US" b="1" dirty="0" smtClean="0"/>
              <a:t>N=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2089</a:t>
            </a:r>
            <a:r>
              <a:rPr lang="ru-RU" b="1" dirty="0" smtClean="0"/>
              <a:t>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285852" y="4561546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785818"/>
                <a:gridCol w="1000132"/>
                <a:gridCol w="1071570"/>
                <a:gridCol w="927524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S.E.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Wald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df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Sig.</a:t>
                      </a:r>
                      <a:endParaRPr lang="ru-RU" sz="15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Exp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(B)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Фидбэк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,101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,086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1,397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,237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1,107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Селективность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,293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,118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6,096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,014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1,340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Напоминания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-,048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,086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,317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,573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,953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Имя и отчество</a:t>
                      </a:r>
                      <a:endParaRPr lang="ru-RU" sz="15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-,033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,130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,065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,799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,968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Constant</a:t>
                      </a:r>
                      <a:endParaRPr lang="ru-RU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-,470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,078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36,449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,000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,625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3929066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Коэффициенты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регрессии (абитуриенты из другого региона РФ, </a:t>
            </a:r>
            <a:r>
              <a:rPr lang="en-US" b="1" dirty="0" smtClean="0"/>
              <a:t>N=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2272</a:t>
            </a:r>
            <a:r>
              <a:rPr lang="ru-RU" b="1" dirty="0" smtClean="0"/>
              <a:t>)</a:t>
            </a:r>
            <a:r>
              <a:rPr lang="en-US" b="1" dirty="0" smtClean="0"/>
              <a:t>*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286</TotalTime>
  <Words>1434</Words>
  <Application>Microsoft Office PowerPoint</Application>
  <PresentationFormat>Экран (4:3)</PresentationFormat>
  <Paragraphs>467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Результаты методического эксперимента в исследовании «Мониторинг абитуриентов бакалавриата»</vt:lpstr>
      <vt:lpstr>Описание исследования</vt:lpstr>
      <vt:lpstr>Цель исследования</vt:lpstr>
      <vt:lpstr>Экспериментальные факторы</vt:lpstr>
      <vt:lpstr>Основные результаты (1)</vt:lpstr>
      <vt:lpstr>Основные результаты (2)</vt:lpstr>
      <vt:lpstr>Действие факторов в зависимости от пола (перешедшие по ссылке)</vt:lpstr>
      <vt:lpstr>Действие факторов в зависимости от пола и формы обучения (перешедшие по ссылке)</vt:lpstr>
      <vt:lpstr>Действие факторов в зависимости от региона (перешедшие по ссылке)</vt:lpstr>
      <vt:lpstr>Направления дальнейших исследований</vt:lpstr>
      <vt:lpstr>Персонализация может включать:</vt:lpstr>
      <vt:lpstr>Селективность</vt:lpstr>
      <vt:lpstr>Наши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методического эксперимента в исследовании «Мониторинг абитуриентов бакалавриата»</dc:title>
  <dc:creator>user</dc:creator>
  <cp:lastModifiedBy>User</cp:lastModifiedBy>
  <cp:revision>21</cp:revision>
  <dcterms:created xsi:type="dcterms:W3CDTF">2013-10-03T08:01:11Z</dcterms:created>
  <dcterms:modified xsi:type="dcterms:W3CDTF">2013-10-21T18:29:37Z</dcterms:modified>
</cp:coreProperties>
</file>