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15"/>
  </p:notesMasterIdLst>
  <p:handoutMasterIdLst>
    <p:handoutMasterId r:id="rId16"/>
  </p:handoutMasterIdLst>
  <p:sldIdLst>
    <p:sldId id="302" r:id="rId2"/>
    <p:sldId id="285" r:id="rId3"/>
    <p:sldId id="318" r:id="rId4"/>
    <p:sldId id="369" r:id="rId5"/>
    <p:sldId id="376" r:id="rId6"/>
    <p:sldId id="354" r:id="rId7"/>
    <p:sldId id="370" r:id="rId8"/>
    <p:sldId id="371" r:id="rId9"/>
    <p:sldId id="372" r:id="rId10"/>
    <p:sldId id="373" r:id="rId11"/>
    <p:sldId id="374" r:id="rId12"/>
    <p:sldId id="375" r:id="rId13"/>
    <p:sldId id="353" r:id="rId14"/>
  </p:sldIdLst>
  <p:sldSz cx="9144000" cy="6858000" type="screen4x3"/>
  <p:notesSz cx="9872663" cy="67421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154" cy="337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mbria" pitchFamily="18" charset="0"/>
              </a:defRPr>
            </a:lvl1pPr>
          </a:lstStyle>
          <a:p>
            <a:endParaRPr lang="ru-RU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2796" y="0"/>
            <a:ext cx="4278154" cy="337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mbria" pitchFamily="18" charset="0"/>
                <a:cs typeface="+mn-cs"/>
              </a:defRPr>
            </a:lvl1pPr>
          </a:lstStyle>
          <a:p>
            <a:pPr>
              <a:defRPr/>
            </a:pPr>
            <a:fld id="{31556D03-51F3-4070-BFA7-97B7BBB0E821}" type="datetime1">
              <a:rPr lang="ru-RU" smtClean="0"/>
              <a:t>01.10.2013</a:t>
            </a:fld>
            <a:endParaRPr lang="ru-RU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03447"/>
            <a:ext cx="4278154" cy="337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mbria" pitchFamily="18" charset="0"/>
              </a:defRPr>
            </a:lvl1pPr>
          </a:lstStyle>
          <a:p>
            <a:r>
              <a:rPr lang="ru-RU" smtClean="0"/>
              <a:t>Эфендиев Азер Гамидович, НИУ ВШЭ, 2013</a:t>
            </a:r>
            <a:endParaRPr lang="ru-RU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2796" y="6403447"/>
            <a:ext cx="4278154" cy="337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mbria" pitchFamily="18" charset="0"/>
                <a:cs typeface="+mn-cs"/>
              </a:defRPr>
            </a:lvl1pPr>
          </a:lstStyle>
          <a:p>
            <a:pPr>
              <a:defRPr/>
            </a:pPr>
            <a:fld id="{F6195B09-E375-48C1-9D10-8713D4F5EF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46885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154" cy="337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mbria" pitchFamily="18" charset="0"/>
              </a:defRPr>
            </a:lvl1pPr>
          </a:lstStyle>
          <a:p>
            <a:endParaRPr lang="ru-RU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2796" y="0"/>
            <a:ext cx="4278154" cy="337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mbria" pitchFamily="18" charset="0"/>
                <a:cs typeface="+mn-cs"/>
              </a:defRPr>
            </a:lvl1pPr>
          </a:lstStyle>
          <a:p>
            <a:pPr>
              <a:defRPr/>
            </a:pPr>
            <a:fld id="{536CB243-E979-4B54-BFE0-870E9AA98523}" type="datetime1">
              <a:rPr lang="ru-RU" smtClean="0"/>
              <a:t>01.10.2013</a:t>
            </a:fld>
            <a:endParaRPr lang="ru-RU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51200" y="506413"/>
            <a:ext cx="3370263" cy="2527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7267" y="3202504"/>
            <a:ext cx="7898130" cy="3033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03447"/>
            <a:ext cx="4278154" cy="337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mbria" pitchFamily="18" charset="0"/>
              </a:defRPr>
            </a:lvl1pPr>
          </a:lstStyle>
          <a:p>
            <a:r>
              <a:rPr lang="ru-RU" smtClean="0"/>
              <a:t>Эфендиев Азер Гамидович, НИУ ВШЭ, 2013</a:t>
            </a:r>
            <a:endParaRPr lang="ru-RU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2796" y="6403447"/>
            <a:ext cx="4278154" cy="337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mbria" pitchFamily="18" charset="0"/>
                <a:cs typeface="+mn-cs"/>
              </a:defRPr>
            </a:lvl1pPr>
          </a:lstStyle>
          <a:p>
            <a:pPr>
              <a:defRPr/>
            </a:pPr>
            <a:fld id="{00C81A87-6E88-4101-938A-938AC49770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3134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ru-RU" smtClean="0"/>
              <a:t>Эфендиев Азер Гамидович, НИУ ВШЭ, 2013</a:t>
            </a:r>
            <a:endParaRPr lang="ru-RU"/>
          </a:p>
        </p:txBody>
      </p:sp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37F171-6C4F-46F0-BBB9-32F2FC46024E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6" name="Дата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89528761-42D1-441E-8C53-984D09387F06}" type="datetime1">
              <a:rPr lang="ru-RU" smtClean="0"/>
              <a:t>01.10.2013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ru-RU" smtClean="0">
                <a:solidFill>
                  <a:prstClr val="black"/>
                </a:solidFill>
              </a:rPr>
              <a:t>Эфендиев Азер Гамидович, НИУ ВШЭ, 2013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20663-D3A8-4C44-BCD4-611F4354A9D5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 smtClean="0">
              <a:solidFill>
                <a:prstClr val="black"/>
              </a:solidFill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59EEC18D-BC0F-4D00-AED8-ADA26A1B1E4E}" type="datetime1">
              <a:rPr lang="ru-RU" smtClean="0">
                <a:solidFill>
                  <a:prstClr val="black"/>
                </a:solidFill>
              </a:rPr>
              <a:t>01.10.2013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ru-RU" smtClean="0">
                <a:solidFill>
                  <a:prstClr val="black"/>
                </a:solidFill>
              </a:rPr>
              <a:t>Эфендиев Азер Гамидович, НИУ ВШЭ, 2013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20663-D3A8-4C44-BCD4-611F4354A9D5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 smtClean="0">
              <a:solidFill>
                <a:prstClr val="black"/>
              </a:solidFill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FF0314F0-1815-4559-9540-446434A981D9}" type="datetime1">
              <a:rPr lang="ru-RU" smtClean="0">
                <a:solidFill>
                  <a:prstClr val="black"/>
                </a:solidFill>
              </a:rPr>
              <a:t>01.10.2013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ru-RU" smtClean="0">
                <a:solidFill>
                  <a:prstClr val="black"/>
                </a:solidFill>
              </a:rPr>
              <a:t>Эфендиев Азер Гамидович, НИУ ВШЭ, 2013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20663-D3A8-4C44-BCD4-611F4354A9D5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 smtClean="0">
              <a:solidFill>
                <a:prstClr val="black"/>
              </a:solidFill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519D1F2C-9608-4ECE-8B77-C069F05AB85E}" type="datetime1">
              <a:rPr lang="ru-RU" smtClean="0">
                <a:solidFill>
                  <a:prstClr val="black"/>
                </a:solidFill>
              </a:rPr>
              <a:t>01.10.2013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ru-RU" smtClean="0"/>
              <a:t>Эфендиев Азер Гамидович, НИУ ВШЭ, 2013</a:t>
            </a:r>
            <a:endParaRPr lang="ru-RU"/>
          </a:p>
        </p:txBody>
      </p:sp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20663-D3A8-4C44-BCD4-611F4354A9D5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6" name="Дата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3174BD18-8F1B-40B6-B17B-7B2047EFC46B}" type="datetime1">
              <a:rPr lang="ru-RU" smtClean="0"/>
              <a:t>01.10.2013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ru-RU" smtClean="0"/>
              <a:t>Эфендиев Азер Гамидович, НИУ ВШЭ, 2013</a:t>
            </a:r>
            <a:endParaRPr lang="ru-RU"/>
          </a:p>
        </p:txBody>
      </p:sp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20663-D3A8-4C44-BCD4-611F4354A9D5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6" name="Дата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1C99AB95-5DEF-49FA-8067-19F63CC6613E}" type="datetime1">
              <a:rPr lang="ru-RU" smtClean="0"/>
              <a:t>01.10.2013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ru-RU" smtClean="0">
                <a:solidFill>
                  <a:prstClr val="black"/>
                </a:solidFill>
              </a:rPr>
              <a:t>Эфендиев Азер Гамидович, НИУ ВШЭ, 2013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20663-D3A8-4C44-BCD4-611F4354A9D5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 smtClean="0">
              <a:solidFill>
                <a:prstClr val="black"/>
              </a:solidFill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C1AF2127-5C55-4C26-872D-3420B0CD72D2}" type="datetime1">
              <a:rPr lang="ru-RU" smtClean="0">
                <a:solidFill>
                  <a:prstClr val="black"/>
                </a:solidFill>
              </a:rPr>
              <a:t>01.10.2013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ru-RU" smtClean="0">
                <a:solidFill>
                  <a:prstClr val="black"/>
                </a:solidFill>
              </a:rPr>
              <a:t>Эфендиев Азер Гамидович, НИУ ВШЭ, 2013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20663-D3A8-4C44-BCD4-611F4354A9D5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 smtClean="0">
              <a:solidFill>
                <a:prstClr val="black"/>
              </a:solidFill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DAEC7D01-BFD1-4714-9367-CFAC2C53A18F}" type="datetime1">
              <a:rPr lang="ru-RU" smtClean="0">
                <a:solidFill>
                  <a:prstClr val="black"/>
                </a:solidFill>
              </a:rPr>
              <a:t>01.10.2013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ru-RU" smtClean="0">
                <a:solidFill>
                  <a:prstClr val="black"/>
                </a:solidFill>
              </a:rPr>
              <a:t>Эфендиев Азер Гамидович, НИУ ВШЭ, 2013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20663-D3A8-4C44-BCD4-611F4354A9D5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 smtClean="0">
              <a:solidFill>
                <a:prstClr val="black"/>
              </a:solidFill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B023A1AA-19E9-458E-A366-84D81462B973}" type="datetime1">
              <a:rPr lang="ru-RU" smtClean="0"/>
              <a:t>01.10.2013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ru-RU" smtClean="0">
                <a:solidFill>
                  <a:prstClr val="black"/>
                </a:solidFill>
              </a:rPr>
              <a:t>Эфендиев Азер Гамидович, НИУ ВШЭ, 2013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20663-D3A8-4C44-BCD4-611F4354A9D5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 smtClean="0">
              <a:solidFill>
                <a:prstClr val="black"/>
              </a:solidFill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EAFC0413-0D9D-437E-9A05-8FD2EFE9BC5F}" type="datetime1">
              <a:rPr lang="ru-RU" smtClean="0">
                <a:solidFill>
                  <a:prstClr val="black"/>
                </a:solidFill>
              </a:rPr>
              <a:t>01.10.2013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ru-RU" smtClean="0">
                <a:solidFill>
                  <a:prstClr val="black"/>
                </a:solidFill>
              </a:rPr>
              <a:t>Эфендиев Азер Гамидович, НИУ ВШЭ, 2013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20663-D3A8-4C44-BCD4-611F4354A9D5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 smtClean="0">
              <a:solidFill>
                <a:prstClr val="black"/>
              </a:solidFill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8F0BCDBA-CA97-4072-9014-AFECB5B61EF3}" type="datetime1">
              <a:rPr lang="ru-RU" smtClean="0">
                <a:solidFill>
                  <a:prstClr val="black"/>
                </a:solidFill>
              </a:rPr>
              <a:t>01.10.2013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ru-RU" smtClean="0">
                <a:solidFill>
                  <a:prstClr val="black"/>
                </a:solidFill>
              </a:rPr>
              <a:t>Эфендиев Азер Гамидович, НИУ ВШЭ, 2013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20663-D3A8-4C44-BCD4-611F4354A9D5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 smtClean="0">
              <a:solidFill>
                <a:prstClr val="black"/>
              </a:solidFill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EDA546B-F8CD-4337-AA05-3BF41CC94879}" type="datetime1">
              <a:rPr lang="ru-RU" smtClean="0">
                <a:solidFill>
                  <a:prstClr val="black"/>
                </a:solidFill>
              </a:rPr>
              <a:t>01.10.2013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33F94-BDB3-4A2C-9443-D335AD2177FD}" type="datetime1">
              <a:rPr lang="ru-RU"/>
              <a:pPr>
                <a:defRPr/>
              </a:pPr>
              <a:t>01.10.2013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FF2FD-109E-45F8-B1AD-94FC76724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DBE09-E337-406A-9783-F9868EE1B993}" type="datetime1">
              <a:rPr lang="ru-RU"/>
              <a:pPr>
                <a:defRPr/>
              </a:pPr>
              <a:t>01.10.2013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92A74-3118-44D7-AB1E-5401DB44C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00989-1191-4F45-A769-35A05F7F277E}" type="datetime1">
              <a:rPr lang="ru-RU"/>
              <a:pPr>
                <a:defRPr/>
              </a:pPr>
              <a:t>01.10.2013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38645-E497-4C0A-BBB9-213A5A999C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82372-AD32-4B01-B989-3EE62ADB99FF}" type="datetime1">
              <a:rPr lang="ru-RU"/>
              <a:pPr>
                <a:defRPr/>
              </a:pPr>
              <a:t>01.10.2013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15E43-1FE9-4AC6-AE6D-8B86776B6A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DFFD3-7D90-44FF-8A2F-67464D33DCD8}" type="datetime1">
              <a:rPr lang="ru-RU"/>
              <a:pPr>
                <a:defRPr/>
              </a:pPr>
              <a:t>01.10.2013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1072-E9F3-4CCE-956A-AC504CC591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49DCA-5F60-41D1-BA28-01285A71D3AE}" type="datetime1">
              <a:rPr lang="ru-RU"/>
              <a:pPr>
                <a:defRPr/>
              </a:pPr>
              <a:t>01.10.2013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0E673-C16A-4E90-8922-7A3A95D8FB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7963F-FD9F-485F-B6B0-07D195201550}" type="datetime1">
              <a:rPr lang="ru-RU"/>
              <a:pPr>
                <a:defRPr/>
              </a:pPr>
              <a:t>01.10.2013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382FD-F1DB-43A9-B12E-92F402DA6D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038C8-039B-4C4A-849F-C67644F21F00}" type="datetime1">
              <a:rPr lang="ru-RU"/>
              <a:pPr>
                <a:defRPr/>
              </a:pPr>
              <a:t>01.10.2013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6DAC8-B8A6-426A-8515-EBC0D65B98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6AAA2-FE22-4EC3-A728-6CD68CA880EC}" type="datetime1">
              <a:rPr lang="ru-RU"/>
              <a:pPr>
                <a:defRPr/>
              </a:pPr>
              <a:t>01.10.2013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DE06C-ADCC-4076-A2DE-0055666854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3AA22-DE82-4C2D-9DBB-93772590EF35}" type="datetime1">
              <a:rPr lang="ru-RU"/>
              <a:pPr>
                <a:defRPr/>
              </a:pPr>
              <a:t>01.10.2013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0BA8D-BABC-4462-A096-242EB815C6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2505A-B984-41E3-9452-01DBA81B1057}" type="datetime1">
              <a:rPr lang="ru-RU"/>
              <a:pPr>
                <a:defRPr/>
              </a:pPr>
              <a:t>01.10.2013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7EF76-A28F-4923-B57E-F18CCB06D4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7" rIns="91432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7" rIns="91432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7" rIns="91432" bIns="45717" numCol="1" anchor="ctr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400BF7D6-4DB3-4218-8916-A941F06EF90B}" type="datetime1">
              <a:rPr lang="ru-RU"/>
              <a:pPr>
                <a:defRPr/>
              </a:pPr>
              <a:t>01.10.2013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7" rIns="91432" bIns="45717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r>
              <a:rPr lang="ru-RU"/>
              <a:t>факультет менеджмента НИУ ВШЭ, 2012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7" rIns="91432" bIns="45717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1AED0801-B962-4B62-BCAD-BA717DA3BC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pssorokin@mail.r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BF2664FE-BBC8-4B7D-8880-83E5F21B7D93}" type="slidenum">
              <a:rPr lang="ru-RU"/>
              <a:pPr>
                <a:defRPr/>
              </a:pPr>
              <a:t>1</a:t>
            </a:fld>
            <a:endParaRPr lang="ru-RU"/>
          </a:p>
        </p:txBody>
      </p:sp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504825" y="792163"/>
            <a:ext cx="83883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endParaRPr lang="ru-RU" sz="2400">
              <a:latin typeface="Times New Roman" pitchFamily="18" charset="0"/>
            </a:endParaRPr>
          </a:p>
          <a:p>
            <a:r>
              <a:rPr lang="ru-RU" sz="2400">
                <a:latin typeface="Times New Roman" pitchFamily="18" charset="0"/>
              </a:rPr>
              <a:t> </a:t>
            </a:r>
          </a:p>
          <a:p>
            <a:endParaRPr lang="ru-RU" sz="2400"/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714375" y="792163"/>
            <a:ext cx="8034089" cy="5801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7" rIns="91432" bIns="45717">
            <a:spAutoFit/>
          </a:bodyPr>
          <a:lstStyle/>
          <a:p>
            <a:pPr lvl="1" algn="ctr">
              <a:spcBef>
                <a:spcPct val="50000"/>
              </a:spcBef>
            </a:pPr>
            <a:r>
              <a:rPr lang="ru-RU" sz="3200" b="1" dirty="0"/>
              <a:t>Крестьянство на переломе эпох: </a:t>
            </a:r>
            <a:endParaRPr lang="ru-RU" sz="3200" b="1" dirty="0" smtClean="0"/>
          </a:p>
          <a:p>
            <a:pPr lvl="1" algn="ctr">
              <a:spcBef>
                <a:spcPct val="50000"/>
              </a:spcBef>
            </a:pPr>
            <a:r>
              <a:rPr lang="ru-RU" sz="2800" b="1" i="1" dirty="0" smtClean="0"/>
              <a:t>Предварительный анализ </a:t>
            </a:r>
            <a:r>
              <a:rPr lang="ru-RU" sz="2800" b="1" i="1" dirty="0"/>
              <a:t>развития хозяйственной деятельности и социальной организации сельской жизни в Белгородской области в 2000-2013 </a:t>
            </a:r>
            <a:r>
              <a:rPr lang="ru-RU" sz="2800" b="1" i="1" dirty="0" smtClean="0"/>
              <a:t>годах</a:t>
            </a:r>
          </a:p>
          <a:p>
            <a:pPr lvl="1" algn="ctr">
              <a:spcBef>
                <a:spcPct val="50000"/>
              </a:spcBef>
            </a:pPr>
            <a:r>
              <a:rPr lang="ru-RU" sz="2800" dirty="0" err="1" smtClean="0">
                <a:solidFill>
                  <a:srgbClr val="0033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Эфендиев</a:t>
            </a:r>
            <a:r>
              <a:rPr lang="ru-RU" sz="2800" dirty="0" smtClean="0">
                <a:solidFill>
                  <a:srgbClr val="0033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А.Г., Ординарный профессор </a:t>
            </a:r>
            <a:r>
              <a:rPr lang="ru-RU" sz="2800" dirty="0" smtClean="0">
                <a:solidFill>
                  <a:srgbClr val="0033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НИУ ВШЭ, директор </a:t>
            </a:r>
            <a:r>
              <a:rPr lang="ru-RU" sz="2800" dirty="0" smtClean="0">
                <a:solidFill>
                  <a:srgbClr val="0033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Центра </a:t>
            </a:r>
            <a:r>
              <a:rPr lang="ru-RU" sz="2800" dirty="0" smtClean="0">
                <a:solidFill>
                  <a:srgbClr val="0033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исследований социальной организации фирмы </a:t>
            </a:r>
            <a:r>
              <a:rPr lang="ru-RU" sz="2800" dirty="0" smtClean="0">
                <a:solidFill>
                  <a:srgbClr val="0033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НИУ </a:t>
            </a:r>
            <a:r>
              <a:rPr lang="ru-RU" sz="2800" dirty="0" smtClean="0">
                <a:solidFill>
                  <a:srgbClr val="0033CC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ВШЭ</a:t>
            </a:r>
          </a:p>
          <a:p>
            <a:pPr lvl="1" algn="ctr">
              <a:spcBef>
                <a:spcPct val="50000"/>
              </a:spcBef>
            </a:pPr>
            <a:r>
              <a:rPr lang="ru-RU" sz="2800" dirty="0" smtClean="0"/>
              <a:t>НИУ ВШЭ, 2 октября 2013</a:t>
            </a:r>
            <a:endParaRPr lang="ru-RU" sz="2800" dirty="0"/>
          </a:p>
          <a:p>
            <a:pPr lvl="1" algn="ctr">
              <a:spcBef>
                <a:spcPct val="50000"/>
              </a:spcBef>
            </a:pPr>
            <a:r>
              <a:rPr lang="ru-RU" dirty="0" smtClean="0"/>
              <a:t>Исследование </a:t>
            </a:r>
            <a:r>
              <a:rPr lang="ru-RU" dirty="0"/>
              <a:t>осуществлено в рамках Программы фундаментальных исследований НИУ ВШЭ в </a:t>
            </a:r>
            <a:r>
              <a:rPr lang="ru-RU" dirty="0" smtClean="0"/>
              <a:t>201</a:t>
            </a:r>
            <a:r>
              <a:rPr lang="en-US" dirty="0"/>
              <a:t>3</a:t>
            </a:r>
            <a:r>
              <a:rPr lang="ru-RU" dirty="0" smtClean="0"/>
              <a:t> </a:t>
            </a:r>
            <a:r>
              <a:rPr lang="ru-RU" dirty="0"/>
              <a:t>году.</a:t>
            </a:r>
          </a:p>
        </p:txBody>
      </p:sp>
      <p:pic>
        <p:nvPicPr>
          <p:cNvPr id="307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965DF143-43CB-4380-8727-9A3CA90063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504825" y="792163"/>
            <a:ext cx="83883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endParaRPr lang="ru-RU" sz="2400">
              <a:solidFill>
                <a:prstClr val="black"/>
              </a:solidFill>
              <a:latin typeface="Times New Roman" pitchFamily="18" charset="0"/>
            </a:endParaRPr>
          </a:p>
          <a:p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1043608" y="208112"/>
            <a:ext cx="7595939" cy="6632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7" rIns="91432" bIns="45717">
            <a:spAutoFit/>
          </a:bodyPr>
          <a:lstStyle/>
          <a:p>
            <a:pPr marL="36000" lvl="1" algn="ctr">
              <a:spcBef>
                <a:spcPts val="0"/>
              </a:spcBef>
            </a:pPr>
            <a:r>
              <a:rPr lang="ru-RU" sz="2400" b="1" dirty="0" smtClean="0">
                <a:solidFill>
                  <a:prstClr val="black"/>
                </a:solidFill>
              </a:rPr>
              <a:t>Основные результаты</a:t>
            </a:r>
            <a:r>
              <a:rPr lang="en-US" sz="2400" b="1" dirty="0" smtClean="0">
                <a:solidFill>
                  <a:prstClr val="black"/>
                </a:solidFill>
              </a:rPr>
              <a:t> (5)</a:t>
            </a:r>
            <a:endParaRPr lang="ru-RU" sz="2400" b="1" dirty="0" smtClean="0">
              <a:solidFill>
                <a:prstClr val="black"/>
              </a:solidFill>
            </a:endParaRPr>
          </a:p>
          <a:p>
            <a:pPr marL="36000" lvl="1">
              <a:spcBef>
                <a:spcPts val="0"/>
              </a:spcBef>
            </a:pPr>
            <a:endParaRPr lang="ru-RU" sz="1400" b="1" dirty="0">
              <a:solidFill>
                <a:prstClr val="black"/>
              </a:solidFill>
            </a:endParaRPr>
          </a:p>
          <a:p>
            <a:pPr marL="36000" lvl="1" algn="ctr">
              <a:spcBef>
                <a:spcPts val="0"/>
              </a:spcBef>
            </a:pPr>
            <a:r>
              <a:rPr lang="ru-RU" b="1" u="sng" dirty="0" smtClean="0">
                <a:solidFill>
                  <a:prstClr val="black"/>
                </a:solidFill>
              </a:rPr>
              <a:t>Индивидуальное </a:t>
            </a:r>
            <a:r>
              <a:rPr lang="ru-RU" b="1" u="sng" dirty="0" smtClean="0">
                <a:solidFill>
                  <a:prstClr val="black"/>
                </a:solidFill>
              </a:rPr>
              <a:t>предпринимательство</a:t>
            </a:r>
            <a:endParaRPr lang="ru-RU" b="1" u="sng" dirty="0" smtClean="0">
              <a:solidFill>
                <a:prstClr val="black"/>
              </a:solidFill>
            </a:endParaRPr>
          </a:p>
          <a:p>
            <a:pPr marL="36000" lvl="1">
              <a:spcBef>
                <a:spcPts val="0"/>
              </a:spcBef>
            </a:pPr>
            <a:endParaRPr lang="ru-RU" b="1" u="sng" dirty="0">
              <a:solidFill>
                <a:prstClr val="black"/>
              </a:solidFill>
            </a:endParaRPr>
          </a:p>
          <a:p>
            <a:pPr marL="36000" lvl="1" algn="ctr">
              <a:spcBef>
                <a:spcPts val="0"/>
              </a:spcBef>
            </a:pPr>
            <a:r>
              <a:rPr lang="ru-RU" b="1" dirty="0" smtClean="0">
                <a:solidFill>
                  <a:prstClr val="black"/>
                </a:solidFill>
              </a:rPr>
              <a:t>Куда деваться остальным? </a:t>
            </a:r>
          </a:p>
          <a:p>
            <a:pPr marL="321750" lvl="1" indent="-285750"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prstClr val="black"/>
                </a:solidFill>
              </a:rPr>
              <a:t>Добиваться (в </a:t>
            </a:r>
            <a:r>
              <a:rPr lang="ru-RU" dirty="0" err="1" smtClean="0">
                <a:solidFill>
                  <a:prstClr val="black"/>
                </a:solidFill>
              </a:rPr>
              <a:t>т.ч</a:t>
            </a:r>
            <a:r>
              <a:rPr lang="ru-RU" dirty="0" smtClean="0">
                <a:solidFill>
                  <a:prstClr val="black"/>
                </a:solidFill>
              </a:rPr>
              <a:t>. </a:t>
            </a:r>
            <a:r>
              <a:rPr lang="ru-RU" dirty="0">
                <a:solidFill>
                  <a:prstClr val="black"/>
                </a:solidFill>
              </a:rPr>
              <a:t>ч</a:t>
            </a:r>
            <a:r>
              <a:rPr lang="ru-RU" dirty="0" smtClean="0">
                <a:solidFill>
                  <a:prstClr val="black"/>
                </a:solidFill>
              </a:rPr>
              <a:t>ерез взятки, знакомства), чтобы взяли в АПК.</a:t>
            </a:r>
          </a:p>
          <a:p>
            <a:pPr marL="321750" lvl="1" indent="-285750"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prstClr val="black"/>
                </a:solidFill>
              </a:rPr>
              <a:t>Устраиваться на работу в городе.</a:t>
            </a:r>
          </a:p>
          <a:p>
            <a:pPr marL="321750" lvl="1" indent="-285750"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prstClr val="black"/>
                </a:solidFill>
              </a:rPr>
              <a:t>Создавать свое дело.</a:t>
            </a:r>
          </a:p>
          <a:p>
            <a:pPr marL="36000" lvl="1">
              <a:spcBef>
                <a:spcPts val="0"/>
              </a:spcBef>
            </a:pPr>
            <a:endParaRPr lang="ru-RU" dirty="0">
              <a:solidFill>
                <a:prstClr val="black"/>
              </a:solidFill>
            </a:endParaRPr>
          </a:p>
          <a:p>
            <a:pPr marL="36000" lvl="1" algn="ctr">
              <a:spcBef>
                <a:spcPts val="0"/>
              </a:spcBef>
            </a:pPr>
            <a:r>
              <a:rPr lang="ru-RU" b="1" i="1" dirty="0" smtClean="0">
                <a:solidFill>
                  <a:prstClr val="black"/>
                </a:solidFill>
              </a:rPr>
              <a:t>Индивидуальное сельскохозяйственное предпринимательство</a:t>
            </a:r>
            <a:endParaRPr lang="ru-RU" b="1" i="1" dirty="0" smtClean="0">
              <a:solidFill>
                <a:prstClr val="black"/>
              </a:solidFill>
            </a:endParaRPr>
          </a:p>
          <a:p>
            <a:pPr marL="36000" lvl="1">
              <a:spcBef>
                <a:spcPts val="0"/>
              </a:spcBef>
            </a:pPr>
            <a:endParaRPr lang="ru-RU" dirty="0">
              <a:solidFill>
                <a:prstClr val="black"/>
              </a:solidFill>
            </a:endParaRPr>
          </a:p>
          <a:p>
            <a:pPr marL="36000" lvl="1">
              <a:spcBef>
                <a:spcPts val="0"/>
              </a:spcBef>
            </a:pPr>
            <a:r>
              <a:rPr lang="ru-RU" dirty="0" smtClean="0">
                <a:solidFill>
                  <a:prstClr val="black"/>
                </a:solidFill>
              </a:rPr>
              <a:t>Широко </a:t>
            </a:r>
            <a:r>
              <a:rPr lang="ru-RU" dirty="0" smtClean="0">
                <a:solidFill>
                  <a:prstClr val="black"/>
                </a:solidFill>
              </a:rPr>
              <a:t>развита вынужденная  мотивация </a:t>
            </a:r>
            <a:r>
              <a:rPr lang="ru-RU" dirty="0" smtClean="0">
                <a:solidFill>
                  <a:prstClr val="black"/>
                </a:solidFill>
              </a:rPr>
              <a:t> сельскохозяйственного предпринимательства </a:t>
            </a:r>
            <a:r>
              <a:rPr lang="ru-RU" dirty="0" smtClean="0">
                <a:solidFill>
                  <a:prstClr val="black"/>
                </a:solidFill>
              </a:rPr>
              <a:t>– и это реальность. Она была бы развита более широко</a:t>
            </a:r>
            <a:r>
              <a:rPr lang="ru-RU" dirty="0">
                <a:solidFill>
                  <a:prstClr val="black"/>
                </a:solidFill>
              </a:rPr>
              <a:t>,</a:t>
            </a:r>
            <a:r>
              <a:rPr lang="ru-RU" dirty="0" smtClean="0">
                <a:solidFill>
                  <a:prstClr val="black"/>
                </a:solidFill>
              </a:rPr>
              <a:t> если бы не проблемы:</a:t>
            </a:r>
          </a:p>
          <a:p>
            <a:pPr marL="321750" lvl="1" indent="-285750">
              <a:spcBef>
                <a:spcPts val="0"/>
              </a:spcBef>
              <a:buFontTx/>
              <a:buChar char="-"/>
            </a:pPr>
            <a:r>
              <a:rPr lang="ru-RU" i="1" dirty="0" smtClean="0">
                <a:solidFill>
                  <a:prstClr val="black"/>
                </a:solidFill>
              </a:rPr>
              <a:t>Получение надела земли (многие свои надели продали), хотя земля простаивает</a:t>
            </a:r>
          </a:p>
          <a:p>
            <a:pPr marL="321750" lvl="1" indent="-285750">
              <a:spcBef>
                <a:spcPts val="0"/>
              </a:spcBef>
              <a:buFontTx/>
              <a:buChar char="-"/>
            </a:pPr>
            <a:r>
              <a:rPr lang="ru-RU" i="1" dirty="0" smtClean="0">
                <a:solidFill>
                  <a:prstClr val="black"/>
                </a:solidFill>
              </a:rPr>
              <a:t>Получение стартового капитала (нет залога для кредита)</a:t>
            </a:r>
          </a:p>
          <a:p>
            <a:pPr marL="321750" lvl="1" indent="-285750">
              <a:spcBef>
                <a:spcPts val="0"/>
              </a:spcBef>
              <a:buFontTx/>
              <a:buChar char="-"/>
            </a:pPr>
            <a:r>
              <a:rPr lang="ru-RU" i="1" dirty="0" smtClean="0">
                <a:solidFill>
                  <a:prstClr val="black"/>
                </a:solidFill>
              </a:rPr>
              <a:t>Получение кредита (дают преимущественно крупным фермерам)</a:t>
            </a:r>
          </a:p>
          <a:p>
            <a:pPr marL="321750" lvl="1" indent="-285750">
              <a:spcBef>
                <a:spcPts val="0"/>
              </a:spcBef>
              <a:buFontTx/>
              <a:buChar char="-"/>
            </a:pPr>
            <a:r>
              <a:rPr lang="ru-RU" i="1" dirty="0" smtClean="0">
                <a:solidFill>
                  <a:prstClr val="black"/>
                </a:solidFill>
              </a:rPr>
              <a:t>Низкая закупочная цена на сельхоз. продукцию (монополизация закупок в области). </a:t>
            </a:r>
          </a:p>
          <a:p>
            <a:pPr lvl="1" algn="ctr">
              <a:spcBef>
                <a:spcPct val="50000"/>
              </a:spcBef>
            </a:pPr>
            <a:endParaRPr lang="en-US" b="1" i="1" dirty="0">
              <a:solidFill>
                <a:prstClr val="black"/>
              </a:solidFill>
            </a:endParaRPr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31787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965DF143-43CB-4380-8727-9A3CA90063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504825" y="792163"/>
            <a:ext cx="83883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endParaRPr lang="ru-RU" sz="2400">
              <a:solidFill>
                <a:prstClr val="black"/>
              </a:solidFill>
              <a:latin typeface="Times New Roman" pitchFamily="18" charset="0"/>
            </a:endParaRPr>
          </a:p>
          <a:p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1043608" y="208112"/>
            <a:ext cx="7595939" cy="6109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7" rIns="91432" bIns="45717">
            <a:spAutoFit/>
          </a:bodyPr>
          <a:lstStyle/>
          <a:p>
            <a:pPr marL="36000" lvl="1" algn="ctr">
              <a:spcBef>
                <a:spcPts val="0"/>
              </a:spcBef>
            </a:pPr>
            <a:r>
              <a:rPr lang="ru-RU" sz="2400" b="1" dirty="0" smtClean="0">
                <a:solidFill>
                  <a:prstClr val="black"/>
                </a:solidFill>
              </a:rPr>
              <a:t>Основные результаты</a:t>
            </a:r>
            <a:r>
              <a:rPr lang="en-US" sz="2400" b="1" dirty="0" smtClean="0">
                <a:solidFill>
                  <a:prstClr val="black"/>
                </a:solidFill>
              </a:rPr>
              <a:t> (6)</a:t>
            </a:r>
            <a:endParaRPr lang="ru-RU" sz="2400" b="1" dirty="0" smtClean="0">
              <a:solidFill>
                <a:prstClr val="black"/>
              </a:solidFill>
            </a:endParaRPr>
          </a:p>
          <a:p>
            <a:pPr marL="36000" lvl="1">
              <a:spcBef>
                <a:spcPts val="0"/>
              </a:spcBef>
            </a:pPr>
            <a:endParaRPr lang="ru-RU" sz="1400" b="1" dirty="0">
              <a:solidFill>
                <a:prstClr val="black"/>
              </a:solidFill>
            </a:endParaRPr>
          </a:p>
          <a:p>
            <a:pPr marL="36000" lvl="1" algn="ctr">
              <a:spcBef>
                <a:spcPts val="0"/>
              </a:spcBef>
            </a:pPr>
            <a:r>
              <a:rPr lang="ru-RU" b="1" u="sng" dirty="0" smtClean="0">
                <a:solidFill>
                  <a:prstClr val="black"/>
                </a:solidFill>
              </a:rPr>
              <a:t>Другие </a:t>
            </a:r>
            <a:r>
              <a:rPr lang="ru-RU" b="1" u="sng" dirty="0" smtClean="0">
                <a:solidFill>
                  <a:prstClr val="black"/>
                </a:solidFill>
              </a:rPr>
              <a:t>виды предпринимательства на </a:t>
            </a:r>
            <a:r>
              <a:rPr lang="ru-RU" b="1" u="sng" dirty="0" smtClean="0">
                <a:solidFill>
                  <a:prstClr val="black"/>
                </a:solidFill>
              </a:rPr>
              <a:t>селе</a:t>
            </a:r>
          </a:p>
          <a:p>
            <a:pPr marL="36000" lvl="1" algn="ctr">
              <a:spcBef>
                <a:spcPts val="0"/>
              </a:spcBef>
            </a:pPr>
            <a:endParaRPr lang="ru-RU" b="1" u="sng" dirty="0">
              <a:solidFill>
                <a:prstClr val="black"/>
              </a:solidFill>
            </a:endParaRPr>
          </a:p>
          <a:p>
            <a:pPr marL="36000" lvl="1">
              <a:spcBef>
                <a:spcPts val="0"/>
              </a:spcBef>
            </a:pPr>
            <a:r>
              <a:rPr lang="ru-RU" dirty="0" smtClean="0">
                <a:solidFill>
                  <a:prstClr val="black"/>
                </a:solidFill>
              </a:rPr>
              <a:t>Итак, во</a:t>
            </a:r>
            <a:r>
              <a:rPr lang="ru-RU" dirty="0" smtClean="0">
                <a:solidFill>
                  <a:prstClr val="black"/>
                </a:solidFill>
              </a:rPr>
              <a:t>зможны </a:t>
            </a:r>
            <a:r>
              <a:rPr lang="ru-RU" dirty="0" smtClean="0">
                <a:solidFill>
                  <a:prstClr val="black"/>
                </a:solidFill>
              </a:rPr>
              <a:t>несколько видов </a:t>
            </a:r>
            <a:r>
              <a:rPr lang="ru-RU" dirty="0" smtClean="0">
                <a:solidFill>
                  <a:prstClr val="black"/>
                </a:solidFill>
              </a:rPr>
              <a:t>мотивации хозяйственной деятельности современных сельских жителей:</a:t>
            </a:r>
          </a:p>
          <a:p>
            <a:pPr marL="36000" lvl="1">
              <a:spcBef>
                <a:spcPts val="0"/>
              </a:spcBef>
            </a:pPr>
            <a:endParaRPr lang="ru-RU" dirty="0" smtClean="0">
              <a:solidFill>
                <a:prstClr val="black"/>
              </a:solidFill>
            </a:endParaRPr>
          </a:p>
          <a:p>
            <a:pPr marL="321750" lvl="1" indent="-285750"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prstClr val="black"/>
                </a:solidFill>
              </a:rPr>
              <a:t>Работать под чьим-то началом, выполнять его распоряжения, получать небольшое вознаграждение («советский» тип)</a:t>
            </a:r>
          </a:p>
          <a:p>
            <a:pPr marL="321750" lvl="1" indent="-285750"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prstClr val="black"/>
                </a:solidFill>
              </a:rPr>
              <a:t>Работать самостоятельно, на свой страх и риск, но реализовывать свой замысел, свои идеи. Доходы важны, но не это главное (</a:t>
            </a:r>
            <a:r>
              <a:rPr lang="ru-RU" dirty="0" smtClean="0">
                <a:solidFill>
                  <a:prstClr val="black"/>
                </a:solidFill>
              </a:rPr>
              <a:t>Мотивация- «призвание</a:t>
            </a:r>
            <a:r>
              <a:rPr lang="ru-RU" dirty="0" smtClean="0">
                <a:solidFill>
                  <a:prstClr val="black"/>
                </a:solidFill>
              </a:rPr>
              <a:t>»).</a:t>
            </a:r>
          </a:p>
          <a:p>
            <a:pPr marL="321750" lvl="1" indent="-285750"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prstClr val="black"/>
                </a:solidFill>
              </a:rPr>
              <a:t>Важно получать достойные доходы: </a:t>
            </a:r>
            <a:r>
              <a:rPr lang="ru-RU" dirty="0" smtClean="0">
                <a:solidFill>
                  <a:prstClr val="black"/>
                </a:solidFill>
              </a:rPr>
              <a:t>раз </a:t>
            </a:r>
            <a:r>
              <a:rPr lang="ru-RU" dirty="0" smtClean="0">
                <a:solidFill>
                  <a:prstClr val="black"/>
                </a:solidFill>
              </a:rPr>
              <a:t>их нельзя получить, работая на кого-то, то нужно пытаться вести работу </a:t>
            </a:r>
            <a:r>
              <a:rPr lang="ru-RU" dirty="0" smtClean="0">
                <a:solidFill>
                  <a:prstClr val="black"/>
                </a:solidFill>
              </a:rPr>
              <a:t>самостоятельно (вынужденная мотивация предпринимательства).</a:t>
            </a:r>
            <a:endParaRPr lang="ru-RU" dirty="0" smtClean="0">
              <a:solidFill>
                <a:prstClr val="black"/>
              </a:solidFill>
            </a:endParaRPr>
          </a:p>
          <a:p>
            <a:pPr marL="36000" lvl="1">
              <a:spcBef>
                <a:spcPts val="0"/>
              </a:spcBef>
            </a:pPr>
            <a:endParaRPr lang="ru-RU" dirty="0" smtClean="0">
              <a:solidFill>
                <a:prstClr val="black"/>
              </a:solidFill>
            </a:endParaRPr>
          </a:p>
          <a:p>
            <a:pPr marL="36000" lvl="1" algn="ctr">
              <a:spcBef>
                <a:spcPts val="0"/>
              </a:spcBef>
            </a:pPr>
            <a:r>
              <a:rPr lang="ru-RU" i="1" dirty="0" smtClean="0">
                <a:solidFill>
                  <a:prstClr val="black"/>
                </a:solidFill>
              </a:rPr>
              <a:t>Могут быть и другие мотивы – это задача, которой должны заняться </a:t>
            </a:r>
            <a:r>
              <a:rPr lang="ru-RU" b="1" i="1" u="sng" dirty="0" smtClean="0">
                <a:solidFill>
                  <a:prstClr val="black"/>
                </a:solidFill>
              </a:rPr>
              <a:t>психологи</a:t>
            </a:r>
            <a:r>
              <a:rPr lang="ru-RU" i="1" dirty="0" smtClean="0">
                <a:solidFill>
                  <a:prstClr val="black"/>
                </a:solidFill>
              </a:rPr>
              <a:t>: </a:t>
            </a:r>
            <a:endParaRPr lang="ru-RU" i="1" dirty="0" smtClean="0">
              <a:solidFill>
                <a:prstClr val="black"/>
              </a:solidFill>
            </a:endParaRPr>
          </a:p>
          <a:p>
            <a:pPr marL="36000" lvl="1" algn="ctr">
              <a:spcBef>
                <a:spcPts val="0"/>
              </a:spcBef>
            </a:pPr>
            <a:endParaRPr lang="en-US" i="1" dirty="0" smtClean="0">
              <a:solidFill>
                <a:prstClr val="black"/>
              </a:solidFill>
            </a:endParaRPr>
          </a:p>
          <a:p>
            <a:pPr marL="36000" lvl="1">
              <a:spcBef>
                <a:spcPts val="0"/>
              </a:spcBef>
            </a:pPr>
            <a:r>
              <a:rPr lang="ru-RU" sz="2000" b="1" dirty="0" smtClean="0">
                <a:solidFill>
                  <a:prstClr val="black"/>
                </a:solidFill>
              </a:rPr>
              <a:t>деловая мотивация современных сельских жителей</a:t>
            </a:r>
            <a:r>
              <a:rPr lang="ru-RU" sz="2000" dirty="0" smtClean="0">
                <a:solidFill>
                  <a:prstClr val="black"/>
                </a:solidFill>
              </a:rPr>
              <a:t>.</a:t>
            </a:r>
          </a:p>
          <a:p>
            <a:pPr lvl="1" algn="ctr">
              <a:spcBef>
                <a:spcPct val="50000"/>
              </a:spcBef>
            </a:pPr>
            <a:endParaRPr lang="en-US" b="1" i="1" dirty="0">
              <a:solidFill>
                <a:prstClr val="black"/>
              </a:solidFill>
            </a:endParaRPr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25623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965DF143-43CB-4380-8727-9A3CA90063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504825" y="792163"/>
            <a:ext cx="83883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endParaRPr lang="ru-RU" sz="2400">
              <a:solidFill>
                <a:prstClr val="black"/>
              </a:solidFill>
              <a:latin typeface="Times New Roman" pitchFamily="18" charset="0"/>
            </a:endParaRPr>
          </a:p>
          <a:p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1043608" y="208112"/>
            <a:ext cx="7595939" cy="6740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7" rIns="91432" bIns="45717">
            <a:spAutoFit/>
          </a:bodyPr>
          <a:lstStyle/>
          <a:p>
            <a:pPr marL="36000" lvl="1" algn="ctr">
              <a:spcBef>
                <a:spcPts val="0"/>
              </a:spcBef>
            </a:pPr>
            <a:r>
              <a:rPr lang="ru-RU" sz="2400" b="1" dirty="0" smtClean="0">
                <a:solidFill>
                  <a:prstClr val="black"/>
                </a:solidFill>
              </a:rPr>
              <a:t>Основные результаты</a:t>
            </a:r>
            <a:r>
              <a:rPr lang="en-US" sz="2400" b="1" dirty="0" smtClean="0">
                <a:solidFill>
                  <a:prstClr val="black"/>
                </a:solidFill>
              </a:rPr>
              <a:t> (7)</a:t>
            </a:r>
            <a:endParaRPr lang="ru-RU" sz="2400" b="1" dirty="0" smtClean="0">
              <a:solidFill>
                <a:prstClr val="black"/>
              </a:solidFill>
            </a:endParaRPr>
          </a:p>
          <a:p>
            <a:pPr marL="36000" lvl="1">
              <a:spcBef>
                <a:spcPts val="0"/>
              </a:spcBef>
            </a:pPr>
            <a:endParaRPr lang="ru-RU" sz="1400" b="1" dirty="0" smtClean="0">
              <a:solidFill>
                <a:prstClr val="black"/>
              </a:solidFill>
            </a:endParaRPr>
          </a:p>
          <a:p>
            <a:pPr marL="36000" lvl="1" algn="just">
              <a:spcBef>
                <a:spcPts val="0"/>
              </a:spcBef>
            </a:pPr>
            <a:r>
              <a:rPr lang="ru-RU" b="1" dirty="0" smtClean="0">
                <a:solidFill>
                  <a:prstClr val="black"/>
                </a:solidFill>
              </a:rPr>
              <a:t>Изменились ли жизненные устои, ценностные ориентации и установки под влиянием коренных институциональных преобразований? Количественное исследование даст развернутый ответ на этот вопрос.</a:t>
            </a:r>
          </a:p>
          <a:p>
            <a:pPr marL="36000" lvl="1">
              <a:spcBef>
                <a:spcPts val="0"/>
              </a:spcBef>
            </a:pPr>
            <a:endParaRPr lang="ru-RU" sz="1400" b="1" dirty="0">
              <a:solidFill>
                <a:prstClr val="black"/>
              </a:solidFill>
            </a:endParaRPr>
          </a:p>
          <a:p>
            <a:pPr marL="36000" lvl="1" algn="just">
              <a:spcBef>
                <a:spcPts val="0"/>
              </a:spcBef>
            </a:pPr>
            <a:r>
              <a:rPr lang="ru-RU" sz="1400" b="1" dirty="0" smtClean="0">
                <a:solidFill>
                  <a:prstClr val="black"/>
                </a:solidFill>
              </a:rPr>
              <a:t>Но мы увидели, прочувствовали в ходе качественного исследования следующие изменения:</a:t>
            </a:r>
          </a:p>
          <a:p>
            <a:pPr marL="378900" lvl="1" indent="-342900" algn="just">
              <a:spcBef>
                <a:spcPts val="0"/>
              </a:spcBef>
              <a:buAutoNum type="arabicPeriod"/>
            </a:pPr>
            <a:r>
              <a:rPr lang="ru-RU" sz="1400" b="1" dirty="0" smtClean="0">
                <a:solidFill>
                  <a:prstClr val="black"/>
                </a:solidFill>
              </a:rPr>
              <a:t>Воровство общественного имущества. </a:t>
            </a:r>
            <a:r>
              <a:rPr lang="ru-RU" sz="1400" dirty="0" smtClean="0">
                <a:solidFill>
                  <a:prstClr val="black"/>
                </a:solidFill>
              </a:rPr>
              <a:t>В исследовании 2000 года до 50% всех опрошенных признались в этом. Сегодня воровство стало практически невозможно из-за «лагерного» режима, наличия охранников-контролеров на каждом участке АПК.</a:t>
            </a:r>
          </a:p>
          <a:p>
            <a:pPr marL="378900" lvl="1" indent="-342900" algn="just">
              <a:spcBef>
                <a:spcPts val="0"/>
              </a:spcBef>
              <a:buAutoNum type="arabicPeriod"/>
            </a:pPr>
            <a:r>
              <a:rPr lang="ru-RU" sz="1400" b="1" dirty="0" smtClean="0">
                <a:solidFill>
                  <a:prstClr val="black"/>
                </a:solidFill>
              </a:rPr>
              <a:t>Пьянство на работе</a:t>
            </a:r>
            <a:r>
              <a:rPr lang="ru-RU" sz="1400" dirty="0" smtClean="0">
                <a:solidFill>
                  <a:prstClr val="black"/>
                </a:solidFill>
              </a:rPr>
              <a:t>. Фактически невозможно в условиях жесткого контроля за каждым работником. Пьянство осталось только </a:t>
            </a:r>
            <a:r>
              <a:rPr lang="ru-RU" sz="1400" u="sng" dirty="0" smtClean="0">
                <a:solidFill>
                  <a:prstClr val="black"/>
                </a:solidFill>
              </a:rPr>
              <a:t>бытовое, </a:t>
            </a:r>
            <a:r>
              <a:rPr lang="ru-RU" sz="1400" dirty="0" smtClean="0">
                <a:solidFill>
                  <a:prstClr val="black"/>
                </a:solidFill>
              </a:rPr>
              <a:t>но, как отметил руководитель администрации одного из сел, оно уменьшается за счет «естественной убыли».</a:t>
            </a:r>
          </a:p>
          <a:p>
            <a:pPr marL="378900" lvl="1" indent="-342900" algn="just">
              <a:spcBef>
                <a:spcPts val="0"/>
              </a:spcBef>
              <a:buAutoNum type="arabicPeriod"/>
            </a:pPr>
            <a:r>
              <a:rPr lang="ru-RU" sz="1400" b="1" dirty="0" smtClean="0">
                <a:solidFill>
                  <a:prstClr val="black"/>
                </a:solidFill>
              </a:rPr>
              <a:t>Соседские отношения – очень слабы</a:t>
            </a:r>
            <a:r>
              <a:rPr lang="ru-RU" sz="1400" dirty="0" smtClean="0">
                <a:solidFill>
                  <a:prstClr val="black"/>
                </a:solidFill>
              </a:rPr>
              <a:t>, ощущается </a:t>
            </a:r>
            <a:r>
              <a:rPr lang="ru-RU" sz="1400" dirty="0" err="1" smtClean="0">
                <a:solidFill>
                  <a:prstClr val="black"/>
                </a:solidFill>
              </a:rPr>
              <a:t>атомизация</a:t>
            </a:r>
            <a:r>
              <a:rPr lang="ru-RU" sz="1400" dirty="0" smtClean="0">
                <a:solidFill>
                  <a:prstClr val="black"/>
                </a:solidFill>
              </a:rPr>
              <a:t> сельского населения. Но думается, что </a:t>
            </a:r>
            <a:r>
              <a:rPr lang="ru-RU" sz="1400" dirty="0" smtClean="0">
                <a:solidFill>
                  <a:prstClr val="black"/>
                </a:solidFill>
              </a:rPr>
              <a:t>определенная </a:t>
            </a:r>
            <a:r>
              <a:rPr lang="ru-RU" sz="1400" dirty="0" err="1" smtClean="0">
                <a:solidFill>
                  <a:prstClr val="black"/>
                </a:solidFill>
              </a:rPr>
              <a:t>атомизация</a:t>
            </a:r>
            <a:r>
              <a:rPr lang="ru-RU" sz="1400" dirty="0" smtClean="0">
                <a:solidFill>
                  <a:prstClr val="black"/>
                </a:solidFill>
              </a:rPr>
              <a:t> </a:t>
            </a:r>
            <a:r>
              <a:rPr lang="ru-RU" sz="1400" dirty="0" smtClean="0">
                <a:solidFill>
                  <a:prstClr val="black"/>
                </a:solidFill>
              </a:rPr>
              <a:t>(которая и раньше была), помноженная в нынешних условиях на рост личной ответственности – явление, </a:t>
            </a:r>
            <a:r>
              <a:rPr lang="ru-RU" sz="1400" dirty="0" smtClean="0">
                <a:solidFill>
                  <a:prstClr val="black"/>
                </a:solidFill>
              </a:rPr>
              <a:t>способное иметь </a:t>
            </a:r>
            <a:r>
              <a:rPr lang="ru-RU" sz="1400" dirty="0" smtClean="0">
                <a:solidFill>
                  <a:prstClr val="black"/>
                </a:solidFill>
              </a:rPr>
              <a:t>положительное начало. </a:t>
            </a:r>
            <a:r>
              <a:rPr lang="ru-RU" sz="1400" dirty="0" err="1" smtClean="0">
                <a:solidFill>
                  <a:prstClr val="black"/>
                </a:solidFill>
              </a:rPr>
              <a:t>Атомизация</a:t>
            </a:r>
            <a:r>
              <a:rPr lang="ru-RU" sz="1400" dirty="0" smtClean="0">
                <a:solidFill>
                  <a:prstClr val="black"/>
                </a:solidFill>
              </a:rPr>
              <a:t> же без личной ответственности – это моральный кризис,  моральная деформация, рожденная колхозно-общинным отчуждением людей от средств своего существования.</a:t>
            </a:r>
          </a:p>
          <a:p>
            <a:pPr marL="378900" lvl="1" indent="-342900" algn="just">
              <a:spcBef>
                <a:spcPts val="0"/>
              </a:spcBef>
              <a:buAutoNum type="arabicPeriod"/>
            </a:pPr>
            <a:r>
              <a:rPr lang="ru-RU" sz="1400" b="1" dirty="0" smtClean="0">
                <a:solidFill>
                  <a:prstClr val="black"/>
                </a:solidFill>
              </a:rPr>
              <a:t>Отличительной чертой сельского поселения сегодня (в отличии, например, от 2000 года) – это достаточно решительное протестное начало</a:t>
            </a:r>
            <a:r>
              <a:rPr lang="ru-RU" sz="1400" dirty="0" smtClean="0">
                <a:solidFill>
                  <a:prstClr val="black"/>
                </a:solidFill>
              </a:rPr>
              <a:t>. Люди ищут помощи от государства, но не столько материальной, сколько </a:t>
            </a:r>
            <a:r>
              <a:rPr lang="ru-RU" sz="1400" dirty="0" smtClean="0">
                <a:solidFill>
                  <a:prstClr val="black"/>
                </a:solidFill>
              </a:rPr>
              <a:t>организационно-политической помощи </a:t>
            </a:r>
            <a:r>
              <a:rPr lang="ru-RU" sz="1400" dirty="0" smtClean="0">
                <a:solidFill>
                  <a:prstClr val="black"/>
                </a:solidFill>
              </a:rPr>
              <a:t>(преодоление монополизации в закупках, создание фермерских кооперативов и т.д.).</a:t>
            </a:r>
            <a:endParaRPr lang="ru-RU" sz="1400" dirty="0">
              <a:solidFill>
                <a:prstClr val="black"/>
              </a:solidFill>
            </a:endParaRPr>
          </a:p>
          <a:p>
            <a:pPr marL="36000" lvl="1">
              <a:spcBef>
                <a:spcPts val="0"/>
              </a:spcBef>
            </a:pPr>
            <a:endParaRPr lang="ru-RU" sz="1400" b="1" dirty="0">
              <a:solidFill>
                <a:prstClr val="black"/>
              </a:solidFill>
            </a:endParaRPr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31954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3C3E79CD-3A3F-49DC-8CE6-739032BAA1D1}" type="slidenum">
              <a:rPr lang="ru-RU"/>
              <a:pPr>
                <a:defRPr/>
              </a:pPr>
              <a:t>13</a:t>
            </a:fld>
            <a:endParaRPr lang="ru-R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101" y="-160362"/>
            <a:ext cx="8229600" cy="1528812"/>
          </a:xfrm>
        </p:spPr>
        <p:txBody>
          <a:bodyPr/>
          <a:lstStyle/>
          <a:p>
            <a:r>
              <a:rPr lang="ru-RU" sz="2800" b="1" i="1" dirty="0" smtClean="0"/>
              <a:t/>
            </a:r>
            <a:br>
              <a:rPr lang="ru-RU" sz="2800" b="1" i="1" dirty="0" smtClean="0"/>
            </a:br>
            <a:endParaRPr lang="ru-RU" sz="1400" dirty="0"/>
          </a:p>
        </p:txBody>
      </p:sp>
      <p:pic>
        <p:nvPicPr>
          <p:cNvPr id="819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 algn="ctr">
              <a:buNone/>
            </a:pPr>
            <a:endParaRPr lang="ru-RU" sz="2400" dirty="0" smtClean="0"/>
          </a:p>
          <a:p>
            <a:pPr marL="0" indent="0" algn="ctr">
              <a:buNone/>
            </a:pPr>
            <a:endParaRPr lang="ru-RU" sz="2400" dirty="0" smtClean="0"/>
          </a:p>
          <a:p>
            <a:pPr marL="0" indent="0" algn="ctr">
              <a:buNone/>
            </a:pPr>
            <a:r>
              <a:rPr lang="ru-RU" sz="4800" b="1" dirty="0" smtClean="0"/>
              <a:t>Спасибо за внимание!</a:t>
            </a:r>
            <a:endParaRPr lang="ru-RU" sz="4800" b="1" dirty="0"/>
          </a:p>
          <a:p>
            <a:pPr marL="0" indent="0" algn="ctr">
              <a:buNone/>
            </a:pPr>
            <a:endParaRPr lang="ru-RU" sz="2400" dirty="0" smtClean="0"/>
          </a:p>
          <a:p>
            <a:pPr marL="0" indent="0" algn="ctr">
              <a:buNone/>
            </a:pPr>
            <a:r>
              <a:rPr lang="ru-RU" sz="2400" dirty="0" smtClean="0"/>
              <a:t>Вопросы?</a:t>
            </a:r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en-US" sz="2400" dirty="0" smtClean="0">
                <a:hlinkClick r:id="rId3"/>
              </a:rPr>
              <a:t>efendiev@hse.ru</a:t>
            </a:r>
            <a:endParaRPr lang="en-US" sz="2400" dirty="0" smtClean="0"/>
          </a:p>
          <a:p>
            <a:pPr marL="0" indent="0" algn="ctr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21714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965DF143-43CB-4380-8727-9A3CA9006315}" type="slidenum">
              <a:rPr lang="ru-RU"/>
              <a:pPr>
                <a:defRPr/>
              </a:pPr>
              <a:t>2</a:t>
            </a:fld>
            <a:endParaRPr lang="ru-RU"/>
          </a:p>
        </p:txBody>
      </p:sp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504825" y="792163"/>
            <a:ext cx="83883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endParaRPr lang="ru-RU" sz="2400">
              <a:latin typeface="Times New Roman" pitchFamily="18" charset="0"/>
            </a:endParaRPr>
          </a:p>
          <a:p>
            <a:endParaRPr lang="ru-RU" sz="2400"/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467545" y="604044"/>
            <a:ext cx="7662044" cy="6340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7" rIns="91432" bIns="45717">
            <a:spAutoFit/>
          </a:bodyPr>
          <a:lstStyle/>
          <a:p>
            <a:pPr lvl="1" algn="ctr">
              <a:spcBef>
                <a:spcPct val="50000"/>
              </a:spcBef>
            </a:pPr>
            <a:r>
              <a:rPr lang="ru-RU" sz="2800" b="1" u="sng" dirty="0" smtClean="0"/>
              <a:t>Основные задачи исследования крестьянства Белгородской области</a:t>
            </a:r>
            <a:r>
              <a:rPr lang="ru-RU" sz="2000" dirty="0" smtClean="0"/>
              <a:t>:</a:t>
            </a:r>
          </a:p>
          <a:p>
            <a:pPr lvl="1" algn="just">
              <a:spcBef>
                <a:spcPct val="50000"/>
              </a:spcBef>
            </a:pPr>
            <a:r>
              <a:rPr lang="ru-RU" sz="2000" b="1" dirty="0" smtClean="0"/>
              <a:t>А) </a:t>
            </a:r>
            <a:r>
              <a:rPr lang="ru-RU" sz="2000" dirty="0" smtClean="0"/>
              <a:t>Провести панельное исследование социальной организации хозяйственной деятельности в </a:t>
            </a:r>
            <a:r>
              <a:rPr lang="ru-RU" sz="2000" u="sng" dirty="0" smtClean="0"/>
              <a:t>одних и тех же </a:t>
            </a:r>
            <a:r>
              <a:rPr lang="ru-RU" sz="2000" dirty="0" smtClean="0"/>
              <a:t>15 селах Белгородской области: сегодня и 13 лет назад, в 2000 году</a:t>
            </a:r>
          </a:p>
          <a:p>
            <a:pPr lvl="1" algn="just">
              <a:spcBef>
                <a:spcPct val="50000"/>
              </a:spcBef>
            </a:pPr>
            <a:r>
              <a:rPr lang="ru-RU" sz="1200" dirty="0" smtClean="0"/>
              <a:t>В 2000 году было проведено два исследования: 1) изучение крестьянских домохозяйств (всего опрошено 500 домохозяйств); 2) изучение жизненных устоев селян (около 1000 респондентов, не </a:t>
            </a:r>
            <a:r>
              <a:rPr lang="ru-RU" sz="1200" dirty="0" smtClean="0"/>
              <a:t>включая </a:t>
            </a:r>
            <a:r>
              <a:rPr lang="ru-RU" sz="1200" dirty="0" smtClean="0"/>
              <a:t>пенсионеров)</a:t>
            </a:r>
          </a:p>
          <a:p>
            <a:pPr lvl="1" algn="just">
              <a:spcBef>
                <a:spcPct val="50000"/>
              </a:spcBef>
            </a:pPr>
            <a:r>
              <a:rPr lang="ru-RU" sz="2000" dirty="0" smtClean="0"/>
              <a:t>В 2013 году подготовлено аналогичных 2 исследования, базирующиеся на инструментарии первых 2-х исследований, что обеспечивает сопоставимость основных результатов</a:t>
            </a:r>
          </a:p>
          <a:p>
            <a:pPr lvl="1" algn="just">
              <a:spcBef>
                <a:spcPct val="50000"/>
              </a:spcBef>
            </a:pPr>
            <a:r>
              <a:rPr lang="ru-RU" sz="2000" b="1" dirty="0" smtClean="0"/>
              <a:t>Б) </a:t>
            </a:r>
            <a:r>
              <a:rPr lang="ru-RU" sz="2000" dirty="0" smtClean="0"/>
              <a:t>Изучить новые элементы и факторы развития социальной организации сельской жизни. Выявить связь </a:t>
            </a:r>
            <a:r>
              <a:rPr lang="ru-RU" sz="2000" u="sng" dirty="0" smtClean="0"/>
              <a:t>новых</a:t>
            </a:r>
            <a:r>
              <a:rPr lang="ru-RU" sz="2000" dirty="0" smtClean="0"/>
              <a:t> явлений с произошедшими в изучаемых селах </a:t>
            </a:r>
            <a:r>
              <a:rPr lang="ru-RU" sz="2000" u="sng" dirty="0" smtClean="0"/>
              <a:t>институциональными изменениями</a:t>
            </a:r>
            <a:r>
              <a:rPr lang="ru-RU" sz="2000" dirty="0" smtClean="0"/>
              <a:t> в организации сельского хозяйства.</a:t>
            </a:r>
            <a:endParaRPr lang="ru-RU" sz="2000" dirty="0"/>
          </a:p>
          <a:p>
            <a:endParaRPr lang="ru-RU" dirty="0"/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965DF143-43CB-4380-8727-9A3CA9006315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856357" y="188548"/>
            <a:ext cx="8388350" cy="1200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Предварительное эмпирическое исследование: основная информация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517236" y="1065213"/>
            <a:ext cx="8352928" cy="5339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7" rIns="91432" bIns="45717">
            <a:spAutoFit/>
          </a:bodyPr>
          <a:lstStyle/>
          <a:p>
            <a:pPr lvl="1" algn="just">
              <a:spcBef>
                <a:spcPct val="50000"/>
              </a:spcBef>
            </a:pPr>
            <a:r>
              <a:rPr lang="ru-RU" sz="2000" dirty="0" smtClean="0"/>
              <a:t>В августе 2013 члены исследовательской группы провели </a:t>
            </a:r>
            <a:r>
              <a:rPr lang="ru-RU" sz="2400" u="sng" dirty="0" smtClean="0"/>
              <a:t>предварительное исследование </a:t>
            </a:r>
            <a:r>
              <a:rPr lang="ru-RU" sz="2000" dirty="0" smtClean="0"/>
              <a:t>(</a:t>
            </a:r>
            <a:r>
              <a:rPr lang="ru-RU" sz="2000" dirty="0" smtClean="0"/>
              <a:t>углубленные </a:t>
            </a:r>
            <a:r>
              <a:rPr lang="ru-RU" sz="2000" dirty="0" smtClean="0"/>
              <a:t>интервью + анализ результатов) в трех селах Алексеевского и </a:t>
            </a:r>
            <a:r>
              <a:rPr lang="ru-RU" sz="2000" dirty="0" err="1" smtClean="0"/>
              <a:t>Красненского</a:t>
            </a:r>
            <a:r>
              <a:rPr lang="ru-RU" sz="2000" dirty="0" smtClean="0"/>
              <a:t> районов Белгородской области.</a:t>
            </a:r>
          </a:p>
          <a:p>
            <a:pPr lvl="1" algn="just">
              <a:spcBef>
                <a:spcPct val="50000"/>
              </a:spcBef>
            </a:pPr>
            <a:r>
              <a:rPr lang="ru-RU" sz="2000" dirty="0" smtClean="0"/>
              <a:t>Всего было проведено 55 интервью с сельскими жителями. Интервью проводилось на основе принципа добровольности, как правило, непосредственно в домах у сельских жителей. Бывали случаи отказа от интервью, но это встречалось крайне редко</a:t>
            </a:r>
          </a:p>
          <a:p>
            <a:pPr lvl="1" algn="just">
              <a:spcBef>
                <a:spcPct val="50000"/>
              </a:spcBef>
            </a:pPr>
            <a:r>
              <a:rPr lang="ru-RU" sz="1600" dirty="0" smtClean="0"/>
              <a:t>В процессе предварительного исследования были проинтервьюированы представители фактически всех слоев сельского населения: руководители администрации сельских поселений, работники агропромышленных комплексов (менеджеры, рядовые, охранники), работники бюджетных учреждений и фермеры, индивидуальные предприниматели в сфере торговли, транспортных услуг </a:t>
            </a:r>
            <a:r>
              <a:rPr lang="ru-RU" sz="1600" dirty="0" smtClean="0"/>
              <a:t>(</a:t>
            </a:r>
            <a:r>
              <a:rPr lang="ru-RU" sz="1600" dirty="0" smtClean="0"/>
              <a:t>«</a:t>
            </a:r>
            <a:r>
              <a:rPr lang="ru-RU" sz="1600" dirty="0" err="1" smtClean="0"/>
              <a:t>камазисты</a:t>
            </a:r>
            <a:r>
              <a:rPr lang="ru-RU" sz="1600" dirty="0" smtClean="0"/>
              <a:t>») </a:t>
            </a:r>
            <a:r>
              <a:rPr lang="ru-RU" sz="1600" dirty="0" smtClean="0"/>
              <a:t>и, конечно, пенсионеры. Были опрошены как молодежь, так и люди зрелого возраста, пожилые, старики. Был обеспечен гендерный паритет.</a:t>
            </a:r>
          </a:p>
          <a:p>
            <a:pPr lvl="1" algn="ctr">
              <a:spcBef>
                <a:spcPct val="50000"/>
              </a:spcBef>
            </a:pPr>
            <a:endParaRPr lang="en-US" b="1" i="1" dirty="0"/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40200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965DF143-43CB-4380-8727-9A3CA90063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856357" y="188548"/>
            <a:ext cx="8388350" cy="461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Предварительное эмпирическое </a:t>
            </a:r>
            <a:r>
              <a:rPr lang="ru-RU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исследование</a:t>
            </a:r>
            <a:endParaRPr lang="ru-RU" sz="2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517236" y="676329"/>
            <a:ext cx="8352928" cy="594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7" rIns="91432" bIns="45717">
            <a:spAutoFit/>
          </a:bodyPr>
          <a:lstStyle/>
          <a:p>
            <a:pPr lvl="1" algn="just">
              <a:spcBef>
                <a:spcPct val="50000"/>
              </a:spcBef>
            </a:pPr>
            <a:r>
              <a:rPr lang="ru-RU" dirty="0" smtClean="0">
                <a:solidFill>
                  <a:prstClr val="black"/>
                </a:solidFill>
              </a:rPr>
              <a:t>Данное исследование позволило исследовательской группе воочию увидеть и почувствовать ощутимые изменения произошедшие на селе за эти два года и на этой </a:t>
            </a:r>
            <a:r>
              <a:rPr lang="ru-RU" dirty="0" smtClean="0">
                <a:solidFill>
                  <a:prstClr val="black"/>
                </a:solidFill>
              </a:rPr>
              <a:t>основе углубить понимание изучаемых проблем:</a:t>
            </a:r>
            <a:endParaRPr lang="ru-RU" dirty="0" smtClean="0">
              <a:solidFill>
                <a:prstClr val="black"/>
              </a:solidFill>
            </a:endParaRPr>
          </a:p>
          <a:p>
            <a:pPr lvl="1" algn="just">
              <a:spcBef>
                <a:spcPct val="50000"/>
              </a:spcBef>
            </a:pPr>
            <a:r>
              <a:rPr lang="ru-RU" sz="1600" dirty="0" smtClean="0">
                <a:solidFill>
                  <a:prstClr val="black"/>
                </a:solidFill>
              </a:rPr>
              <a:t>- Углубить и расширить исследовательские задачи (формирование новой институциональной </a:t>
            </a:r>
            <a:r>
              <a:rPr lang="ru-RU" sz="1600" dirty="0" smtClean="0">
                <a:solidFill>
                  <a:prstClr val="black"/>
                </a:solidFill>
              </a:rPr>
              <a:t>основы </a:t>
            </a:r>
            <a:r>
              <a:rPr lang="ru-RU" sz="1600" dirty="0" smtClean="0">
                <a:solidFill>
                  <a:prstClr val="black"/>
                </a:solidFill>
              </a:rPr>
              <a:t>сельского хозяйства ведет к формированию новой структуры сельского населения и новым культурным паттернам);</a:t>
            </a:r>
          </a:p>
          <a:p>
            <a:pPr lvl="1" algn="just">
              <a:spcBef>
                <a:spcPct val="50000"/>
              </a:spcBef>
            </a:pPr>
            <a:r>
              <a:rPr lang="ru-RU" sz="1600" dirty="0" smtClean="0">
                <a:solidFill>
                  <a:prstClr val="black"/>
                </a:solidFill>
              </a:rPr>
              <a:t>- Углубить старые и поставить новые гипотезы исследования (мотивация предпринимательской </a:t>
            </a:r>
            <a:r>
              <a:rPr lang="ru-RU" sz="1600" dirty="0" smtClean="0">
                <a:solidFill>
                  <a:prstClr val="black"/>
                </a:solidFill>
              </a:rPr>
              <a:t>деятельности, </a:t>
            </a:r>
            <a:r>
              <a:rPr lang="ru-RU" sz="1600" dirty="0" smtClean="0">
                <a:solidFill>
                  <a:prstClr val="black"/>
                </a:solidFill>
              </a:rPr>
              <a:t>роль вынужденной мотивации, ее масштабы);</a:t>
            </a:r>
          </a:p>
          <a:p>
            <a:pPr lvl="1" algn="just">
              <a:spcBef>
                <a:spcPct val="50000"/>
              </a:spcBef>
            </a:pPr>
            <a:r>
              <a:rPr lang="ru-RU" sz="1600" dirty="0" smtClean="0">
                <a:solidFill>
                  <a:prstClr val="black"/>
                </a:solidFill>
              </a:rPr>
              <a:t>- Уточнить старые и выделить новые индикаторы для исследования (наличие </a:t>
            </a:r>
            <a:r>
              <a:rPr lang="ru-RU" sz="1600" dirty="0" smtClean="0">
                <a:solidFill>
                  <a:prstClr val="black"/>
                </a:solidFill>
              </a:rPr>
              <a:t>и уход за скотом, уровень освоения </a:t>
            </a:r>
            <a:r>
              <a:rPr lang="ru-RU" sz="1600" dirty="0" smtClean="0">
                <a:solidFill>
                  <a:prstClr val="black"/>
                </a:solidFill>
              </a:rPr>
              <a:t>приусадебных участков</a:t>
            </a:r>
            <a:r>
              <a:rPr lang="ru-RU" sz="1600" dirty="0" smtClean="0">
                <a:solidFill>
                  <a:prstClr val="black"/>
                </a:solidFill>
              </a:rPr>
              <a:t>, резкое снижение количества крупного рогатого скота </a:t>
            </a:r>
            <a:r>
              <a:rPr lang="ru-RU" sz="1600" dirty="0" err="1" smtClean="0">
                <a:solidFill>
                  <a:prstClr val="black"/>
                </a:solidFill>
              </a:rPr>
              <a:t>закредитованность</a:t>
            </a:r>
            <a:r>
              <a:rPr lang="ru-RU" sz="1600" dirty="0" smtClean="0">
                <a:solidFill>
                  <a:prstClr val="black"/>
                </a:solidFill>
              </a:rPr>
              <a:t>).</a:t>
            </a:r>
          </a:p>
          <a:p>
            <a:pPr lvl="1" algn="ctr">
              <a:spcBef>
                <a:spcPct val="50000"/>
              </a:spcBef>
            </a:pPr>
            <a:r>
              <a:rPr lang="ru-RU" sz="2000" i="1" u="sng" dirty="0" smtClean="0">
                <a:solidFill>
                  <a:prstClr val="black"/>
                </a:solidFill>
              </a:rPr>
              <a:t>Основная задача данного сообщения:</a:t>
            </a:r>
          </a:p>
          <a:p>
            <a:pPr lvl="1" algn="just">
              <a:spcBef>
                <a:spcPct val="50000"/>
              </a:spcBef>
            </a:pPr>
            <a:r>
              <a:rPr lang="ru-RU" sz="2000" dirty="0" smtClean="0">
                <a:solidFill>
                  <a:prstClr val="black"/>
                </a:solidFill>
              </a:rPr>
              <a:t>На основе данных предварительного качественного исследования на примере конкретных сел Белгородской области обсудить и </a:t>
            </a:r>
            <a:r>
              <a:rPr lang="ru-RU" sz="2000" u="sng" dirty="0" smtClean="0">
                <a:solidFill>
                  <a:prstClr val="black"/>
                </a:solidFill>
              </a:rPr>
              <a:t>выявить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u="sng" dirty="0" smtClean="0">
                <a:solidFill>
                  <a:prstClr val="black"/>
                </a:solidFill>
              </a:rPr>
              <a:t>тенденции</a:t>
            </a:r>
            <a:r>
              <a:rPr lang="ru-RU" sz="2000" dirty="0" smtClean="0">
                <a:solidFill>
                  <a:prstClr val="black"/>
                </a:solidFill>
              </a:rPr>
              <a:t> развития социальной организации современного российского села, </a:t>
            </a:r>
            <a:r>
              <a:rPr lang="ru-RU" sz="2000" u="sng" dirty="0" smtClean="0">
                <a:solidFill>
                  <a:prstClr val="black"/>
                </a:solidFill>
              </a:rPr>
              <a:t>порожденные</a:t>
            </a:r>
            <a:r>
              <a:rPr lang="ru-RU" sz="2000" dirty="0" smtClean="0">
                <a:solidFill>
                  <a:prstClr val="black"/>
                </a:solidFill>
              </a:rPr>
              <a:t> определенными </a:t>
            </a:r>
            <a:r>
              <a:rPr lang="ru-RU" sz="2000" u="sng" dirty="0" smtClean="0">
                <a:solidFill>
                  <a:prstClr val="black"/>
                </a:solidFill>
              </a:rPr>
              <a:t>социально-экономическими преобразованиями</a:t>
            </a:r>
            <a:r>
              <a:rPr lang="ru-RU" sz="2000" dirty="0" smtClean="0">
                <a:solidFill>
                  <a:prstClr val="black"/>
                </a:solidFill>
              </a:rPr>
              <a:t>.</a:t>
            </a:r>
            <a:endParaRPr lang="en-US" b="1" i="1" dirty="0">
              <a:solidFill>
                <a:prstClr val="black"/>
              </a:solidFill>
            </a:endParaRPr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96042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965DF143-43CB-4380-8727-9A3CA90063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504825" y="792163"/>
            <a:ext cx="83883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endParaRPr lang="ru-RU" sz="2400">
              <a:solidFill>
                <a:prstClr val="black"/>
              </a:solidFill>
              <a:latin typeface="Times New Roman" pitchFamily="18" charset="0"/>
            </a:endParaRPr>
          </a:p>
          <a:p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1043608" y="208112"/>
            <a:ext cx="7595939" cy="10125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7" rIns="91432" bIns="45717">
            <a:spAutoFit/>
          </a:bodyPr>
          <a:lstStyle/>
          <a:p>
            <a:pPr marL="36000" lvl="1" algn="ctr">
              <a:spcBef>
                <a:spcPts val="0"/>
              </a:spcBef>
            </a:pPr>
            <a:r>
              <a:rPr lang="ru-RU" sz="4400" b="1" dirty="0" smtClean="0">
                <a:solidFill>
                  <a:prstClr val="black"/>
                </a:solidFill>
              </a:rPr>
              <a:t>Общий вывод:</a:t>
            </a:r>
          </a:p>
          <a:p>
            <a:pPr marL="36000" lvl="1" algn="ctr">
              <a:spcBef>
                <a:spcPts val="0"/>
              </a:spcBef>
            </a:pPr>
            <a:endParaRPr lang="ru-RU" sz="2400" b="1" dirty="0">
              <a:solidFill>
                <a:prstClr val="black"/>
              </a:solidFill>
            </a:endParaRPr>
          </a:p>
          <a:p>
            <a:pPr marL="36000" lvl="1" algn="ctr">
              <a:spcBef>
                <a:spcPts val="0"/>
              </a:spcBef>
            </a:pPr>
            <a:endParaRPr lang="ru-RU" sz="1400" b="1" dirty="0">
              <a:solidFill>
                <a:prstClr val="black"/>
              </a:solidFill>
            </a:endParaRPr>
          </a:p>
          <a:p>
            <a:pPr marL="36000" lvl="1" algn="just">
              <a:spcBef>
                <a:spcPts val="0"/>
              </a:spcBef>
            </a:pPr>
            <a:r>
              <a:rPr lang="ru-RU" sz="2800" b="1" dirty="0" smtClean="0">
                <a:solidFill>
                  <a:prstClr val="black"/>
                </a:solidFill>
              </a:rPr>
              <a:t>За прошедшие 12 лет уровень  жизни, источники благосостояния, их соотношение, система социальных отношений, правила игры – все это коренным образом изменилось. Перед нами предстала, по сути, </a:t>
            </a:r>
            <a:r>
              <a:rPr lang="ru-RU" sz="2800" b="1" u="sng" dirty="0" smtClean="0">
                <a:solidFill>
                  <a:prstClr val="black"/>
                </a:solidFill>
              </a:rPr>
              <a:t>новая социальная реальность</a:t>
            </a:r>
            <a:r>
              <a:rPr lang="ru-RU" sz="2800" b="1" dirty="0" smtClean="0">
                <a:solidFill>
                  <a:prstClr val="black"/>
                </a:solidFill>
              </a:rPr>
              <a:t>.</a:t>
            </a:r>
          </a:p>
          <a:p>
            <a:pPr marL="36000" lvl="1">
              <a:spcBef>
                <a:spcPts val="0"/>
              </a:spcBef>
            </a:pPr>
            <a:endParaRPr lang="ru-RU" sz="1600" b="1" dirty="0" smtClean="0">
              <a:solidFill>
                <a:prstClr val="black"/>
              </a:solidFill>
            </a:endParaRPr>
          </a:p>
          <a:p>
            <a:pPr marL="36000" lvl="1">
              <a:spcBef>
                <a:spcPts val="0"/>
              </a:spcBef>
            </a:pPr>
            <a:r>
              <a:rPr lang="ru-RU" sz="1400" b="1" dirty="0" smtClean="0">
                <a:solidFill>
                  <a:prstClr val="black"/>
                </a:solidFill>
              </a:rPr>
              <a:t>  </a:t>
            </a:r>
            <a:endParaRPr lang="ru-RU" sz="1400" b="1" dirty="0" smtClean="0">
              <a:solidFill>
                <a:prstClr val="black"/>
              </a:solidFill>
            </a:endParaRPr>
          </a:p>
          <a:p>
            <a:pPr lvl="1">
              <a:spcBef>
                <a:spcPct val="50000"/>
              </a:spcBef>
            </a:pPr>
            <a:endParaRPr lang="ru-RU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en-US" b="1" i="1" dirty="0">
              <a:solidFill>
                <a:prstClr val="black"/>
              </a:solidFill>
            </a:endParaRPr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67922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965DF143-43CB-4380-8727-9A3CA90063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504825" y="792163"/>
            <a:ext cx="83883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endParaRPr lang="ru-RU" sz="2400">
              <a:solidFill>
                <a:prstClr val="black"/>
              </a:solidFill>
              <a:latin typeface="Times New Roman" pitchFamily="18" charset="0"/>
            </a:endParaRPr>
          </a:p>
          <a:p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1043608" y="208112"/>
            <a:ext cx="7595939" cy="6863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7" rIns="91432" bIns="45717">
            <a:spAutoFit/>
          </a:bodyPr>
          <a:lstStyle/>
          <a:p>
            <a:pPr marL="36000" lvl="1" algn="ctr">
              <a:spcBef>
                <a:spcPts val="0"/>
              </a:spcBef>
            </a:pPr>
            <a:r>
              <a:rPr lang="ru-RU" sz="2400" b="1" dirty="0" smtClean="0">
                <a:solidFill>
                  <a:prstClr val="black"/>
                </a:solidFill>
              </a:rPr>
              <a:t>Основные результаты</a:t>
            </a:r>
            <a:r>
              <a:rPr lang="en-US" sz="2400" b="1" dirty="0" smtClean="0">
                <a:solidFill>
                  <a:prstClr val="black"/>
                </a:solidFill>
              </a:rPr>
              <a:t> (1)</a:t>
            </a:r>
            <a:endParaRPr lang="ru-RU" sz="2400" b="1" dirty="0" smtClean="0">
              <a:solidFill>
                <a:prstClr val="black"/>
              </a:solidFill>
            </a:endParaRPr>
          </a:p>
          <a:p>
            <a:pPr marL="36000" lvl="1">
              <a:spcBef>
                <a:spcPts val="0"/>
              </a:spcBef>
            </a:pPr>
            <a:endParaRPr lang="ru-RU" sz="1400" b="1" dirty="0">
              <a:solidFill>
                <a:prstClr val="black"/>
              </a:solidFill>
            </a:endParaRPr>
          </a:p>
          <a:p>
            <a:pPr marL="36000" lvl="1" algn="just">
              <a:spcBef>
                <a:spcPts val="0"/>
              </a:spcBef>
            </a:pPr>
            <a:r>
              <a:rPr lang="ru-RU" sz="1600" dirty="0" smtClean="0">
                <a:solidFill>
                  <a:prstClr val="black"/>
                </a:solidFill>
              </a:rPr>
              <a:t>Упразднена </a:t>
            </a:r>
            <a:r>
              <a:rPr lang="ru-RU" sz="1600" dirty="0" smtClean="0">
                <a:solidFill>
                  <a:prstClr val="black"/>
                </a:solidFill>
              </a:rPr>
              <a:t>колхозная форма организации сельского хозяйства, которая ранее была доминирующей, в которой было занято до 2/3 всего исследованного в 2000 году сельского населения (без пенсионеров). Остальные были заняты преимущественно в бюджетных организациях. Фермерство в те годы носило экзотический характер, как и, в целом, индивидуальное предпринимательство.</a:t>
            </a:r>
          </a:p>
          <a:p>
            <a:pPr marL="36000" lvl="1" algn="just">
              <a:spcBef>
                <a:spcPts val="0"/>
              </a:spcBef>
            </a:pPr>
            <a:r>
              <a:rPr lang="ru-RU" sz="1400" b="1" dirty="0" smtClean="0">
                <a:solidFill>
                  <a:prstClr val="black"/>
                </a:solidFill>
              </a:rPr>
              <a:t>Сегодня </a:t>
            </a:r>
            <a:r>
              <a:rPr lang="ru-RU" sz="1400" b="1" dirty="0" smtClean="0">
                <a:solidFill>
                  <a:prstClr val="black"/>
                </a:solidFill>
              </a:rPr>
              <a:t>мы имеем, по сути, иную социальную структуру сельского населения, которые имеют в корне другие источники благосостояния</a:t>
            </a:r>
            <a:r>
              <a:rPr lang="ru-RU" sz="1400" b="1" dirty="0" smtClean="0">
                <a:solidFill>
                  <a:prstClr val="black"/>
                </a:solidFill>
              </a:rPr>
              <a:t>.</a:t>
            </a:r>
          </a:p>
          <a:p>
            <a:pPr marL="36000" lvl="1" algn="just">
              <a:spcBef>
                <a:spcPts val="0"/>
              </a:spcBef>
            </a:pPr>
            <a:r>
              <a:rPr lang="ru-RU" sz="1400" dirty="0" smtClean="0">
                <a:solidFill>
                  <a:prstClr val="black"/>
                </a:solidFill>
              </a:rPr>
              <a:t>В 2000-е в Белгородской области повсеместно были введены Агро- Промышленные Комплексы (АПК), которые скупили колхозные земли (в том числе, паи работников). На сегодняшний день эта область лидирует по развитию АПК. Это позволило им производить 25% свинины и курятины по стране.</a:t>
            </a:r>
          </a:p>
          <a:p>
            <a:pPr marL="493200" lvl="2">
              <a:spcBef>
                <a:spcPts val="0"/>
              </a:spcBef>
            </a:pPr>
            <a:r>
              <a:rPr lang="ru-RU" sz="1400" b="1" u="sng" dirty="0" smtClean="0">
                <a:solidFill>
                  <a:prstClr val="black"/>
                </a:solidFill>
              </a:rPr>
              <a:t>Первая </a:t>
            </a:r>
            <a:r>
              <a:rPr lang="ru-RU" sz="1400" b="1" u="sng" dirty="0" smtClean="0">
                <a:solidFill>
                  <a:prstClr val="black"/>
                </a:solidFill>
              </a:rPr>
              <a:t>группа </a:t>
            </a:r>
            <a:r>
              <a:rPr lang="ru-RU" sz="1400" b="1" dirty="0" smtClean="0">
                <a:solidFill>
                  <a:prstClr val="black"/>
                </a:solidFill>
              </a:rPr>
              <a:t>– индустриальные  работники сельского хозяйства (АПК)</a:t>
            </a:r>
          </a:p>
          <a:p>
            <a:pPr marL="493200" lvl="2">
              <a:spcBef>
                <a:spcPts val="0"/>
              </a:spcBef>
            </a:pPr>
            <a:r>
              <a:rPr lang="ru-RU" sz="1400" b="1" u="sng" dirty="0" smtClean="0">
                <a:solidFill>
                  <a:prstClr val="black"/>
                </a:solidFill>
              </a:rPr>
              <a:t>Вторая группа</a:t>
            </a:r>
            <a:r>
              <a:rPr lang="en-US" sz="1400" b="1" u="sng" dirty="0" smtClean="0">
                <a:solidFill>
                  <a:prstClr val="black"/>
                </a:solidFill>
              </a:rPr>
              <a:t> </a:t>
            </a:r>
            <a:r>
              <a:rPr lang="en-US" sz="1400" b="1" dirty="0" smtClean="0">
                <a:solidFill>
                  <a:prstClr val="black"/>
                </a:solidFill>
              </a:rPr>
              <a:t>– </a:t>
            </a:r>
            <a:r>
              <a:rPr lang="ru-RU" sz="1400" b="1" dirty="0" smtClean="0">
                <a:solidFill>
                  <a:prstClr val="black"/>
                </a:solidFill>
              </a:rPr>
              <a:t>само-занятое сельское население, индивидуальные предприниматели в сфере  сельского хозяйства, а также в сферах транспорта, строительства, торговли, ремонта</a:t>
            </a:r>
          </a:p>
          <a:p>
            <a:pPr marL="493200" lvl="2">
              <a:spcBef>
                <a:spcPts val="0"/>
              </a:spcBef>
            </a:pPr>
            <a:r>
              <a:rPr lang="ru-RU" sz="1400" b="1" u="sng" dirty="0" smtClean="0">
                <a:solidFill>
                  <a:prstClr val="black"/>
                </a:solidFill>
              </a:rPr>
              <a:t>Третья группа </a:t>
            </a:r>
            <a:r>
              <a:rPr lang="ru-RU" sz="1400" b="1" dirty="0" smtClean="0">
                <a:solidFill>
                  <a:prstClr val="black"/>
                </a:solidFill>
              </a:rPr>
              <a:t>– бюджетные работники</a:t>
            </a:r>
          </a:p>
          <a:p>
            <a:pPr marL="493200" lvl="2">
              <a:spcBef>
                <a:spcPts val="0"/>
              </a:spcBef>
            </a:pPr>
            <a:r>
              <a:rPr lang="ru-RU" sz="1400" b="1" u="sng" dirty="0" smtClean="0">
                <a:solidFill>
                  <a:prstClr val="black"/>
                </a:solidFill>
              </a:rPr>
              <a:t>Четвертая группа </a:t>
            </a:r>
            <a:r>
              <a:rPr lang="ru-RU" sz="1400" b="1" dirty="0" smtClean="0">
                <a:solidFill>
                  <a:prstClr val="black"/>
                </a:solidFill>
              </a:rPr>
              <a:t>– работники  </a:t>
            </a:r>
            <a:r>
              <a:rPr lang="ru-RU" sz="1400" b="1" dirty="0" smtClean="0">
                <a:solidFill>
                  <a:prstClr val="black"/>
                </a:solidFill>
              </a:rPr>
              <a:t>представительств районных </a:t>
            </a:r>
            <a:r>
              <a:rPr lang="ru-RU" sz="1400" b="1" dirty="0" smtClean="0">
                <a:solidFill>
                  <a:prstClr val="black"/>
                </a:solidFill>
              </a:rPr>
              <a:t>и областных служб, организаций</a:t>
            </a:r>
          </a:p>
          <a:p>
            <a:pPr marL="493200" lvl="2">
              <a:spcBef>
                <a:spcPts val="0"/>
              </a:spcBef>
            </a:pPr>
            <a:r>
              <a:rPr lang="ru-RU" sz="1400" b="1" u="sng" dirty="0" smtClean="0">
                <a:solidFill>
                  <a:prstClr val="black"/>
                </a:solidFill>
              </a:rPr>
              <a:t>Пятая группа </a:t>
            </a:r>
            <a:r>
              <a:rPr lang="ru-RU" sz="1400" b="1" dirty="0" smtClean="0">
                <a:solidFill>
                  <a:prstClr val="black"/>
                </a:solidFill>
              </a:rPr>
              <a:t>– работники городских промышленных и других организаций</a:t>
            </a:r>
          </a:p>
          <a:p>
            <a:pPr marL="493200" lvl="2">
              <a:spcBef>
                <a:spcPts val="0"/>
              </a:spcBef>
            </a:pPr>
            <a:r>
              <a:rPr lang="ru-RU" sz="1400" b="1" u="sng" dirty="0" smtClean="0">
                <a:solidFill>
                  <a:prstClr val="black"/>
                </a:solidFill>
              </a:rPr>
              <a:t>Шестая группа </a:t>
            </a:r>
            <a:r>
              <a:rPr lang="ru-RU" sz="1400" b="1" dirty="0" smtClean="0">
                <a:solidFill>
                  <a:prstClr val="black"/>
                </a:solidFill>
              </a:rPr>
              <a:t>– безработные (особенно, молодежь)</a:t>
            </a:r>
          </a:p>
          <a:p>
            <a:pPr marL="493200" lvl="2">
              <a:spcBef>
                <a:spcPts val="0"/>
              </a:spcBef>
            </a:pPr>
            <a:r>
              <a:rPr lang="ru-RU" sz="1400" b="1" u="sng" dirty="0" smtClean="0">
                <a:solidFill>
                  <a:prstClr val="black"/>
                </a:solidFill>
              </a:rPr>
              <a:t>Седьмая группа </a:t>
            </a:r>
            <a:r>
              <a:rPr lang="ru-RU" sz="1400" b="1" dirty="0" smtClean="0">
                <a:solidFill>
                  <a:prstClr val="black"/>
                </a:solidFill>
              </a:rPr>
              <a:t>– пенсионеры</a:t>
            </a:r>
            <a:r>
              <a:rPr lang="ru-RU" sz="1400" b="1" dirty="0" smtClean="0">
                <a:solidFill>
                  <a:prstClr val="black"/>
                </a:solidFill>
              </a:rPr>
              <a:t>.</a:t>
            </a:r>
          </a:p>
          <a:p>
            <a:pPr marL="493200" lvl="2">
              <a:spcBef>
                <a:spcPts val="0"/>
              </a:spcBef>
            </a:pPr>
            <a:endParaRPr lang="ru-RU" sz="1400" b="1" dirty="0" smtClean="0">
              <a:solidFill>
                <a:prstClr val="black"/>
              </a:solidFill>
            </a:endParaRPr>
          </a:p>
          <a:p>
            <a:pPr marL="36000" lvl="1" algn="ctr">
              <a:spcBef>
                <a:spcPts val="0"/>
              </a:spcBef>
            </a:pPr>
            <a:r>
              <a:rPr lang="ru-RU" b="1" dirty="0" smtClean="0">
                <a:solidFill>
                  <a:prstClr val="black"/>
                </a:solidFill>
              </a:rPr>
              <a:t>Количественное </a:t>
            </a:r>
            <a:r>
              <a:rPr lang="ru-RU" b="1" dirty="0" smtClean="0">
                <a:solidFill>
                  <a:prstClr val="black"/>
                </a:solidFill>
              </a:rPr>
              <a:t>исследование даст нам ответ о </a:t>
            </a:r>
            <a:r>
              <a:rPr lang="ru-RU" b="1" dirty="0" smtClean="0">
                <a:solidFill>
                  <a:prstClr val="black"/>
                </a:solidFill>
              </a:rPr>
              <a:t>реальном </a:t>
            </a:r>
            <a:r>
              <a:rPr lang="ru-RU" b="1" dirty="0" smtClean="0">
                <a:solidFill>
                  <a:prstClr val="black"/>
                </a:solidFill>
              </a:rPr>
              <a:t>соотношении различных социальных групп сельского населения</a:t>
            </a:r>
          </a:p>
          <a:p>
            <a:pPr marL="36000" lvl="1">
              <a:spcBef>
                <a:spcPts val="0"/>
              </a:spcBef>
            </a:pPr>
            <a:r>
              <a:rPr lang="ru-RU" sz="1400" b="1" dirty="0" smtClean="0">
                <a:solidFill>
                  <a:prstClr val="black"/>
                </a:solidFill>
              </a:rPr>
              <a:t>  </a:t>
            </a:r>
            <a:endParaRPr lang="en-US" b="1" i="1" dirty="0">
              <a:solidFill>
                <a:prstClr val="black"/>
              </a:solidFill>
            </a:endParaRPr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19601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965DF143-43CB-4380-8727-9A3CA90063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504825" y="792163"/>
            <a:ext cx="83883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endParaRPr lang="ru-RU" sz="2400">
              <a:solidFill>
                <a:prstClr val="black"/>
              </a:solidFill>
              <a:latin typeface="Times New Roman" pitchFamily="18" charset="0"/>
            </a:endParaRPr>
          </a:p>
          <a:p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1043608" y="208112"/>
            <a:ext cx="7595939" cy="6571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7" rIns="91432" bIns="45717">
            <a:spAutoFit/>
          </a:bodyPr>
          <a:lstStyle/>
          <a:p>
            <a:pPr marL="36000" lvl="1" algn="ctr">
              <a:spcBef>
                <a:spcPts val="0"/>
              </a:spcBef>
            </a:pPr>
            <a:r>
              <a:rPr lang="ru-RU" sz="2400" b="1" dirty="0" smtClean="0">
                <a:solidFill>
                  <a:prstClr val="black"/>
                </a:solidFill>
              </a:rPr>
              <a:t>Основные результаты</a:t>
            </a:r>
            <a:r>
              <a:rPr lang="en-US" sz="2400" b="1" dirty="0" smtClean="0">
                <a:solidFill>
                  <a:prstClr val="black"/>
                </a:solidFill>
              </a:rPr>
              <a:t> (2)</a:t>
            </a:r>
            <a:endParaRPr lang="ru-RU" sz="2400" b="1" dirty="0" smtClean="0">
              <a:solidFill>
                <a:prstClr val="black"/>
              </a:solidFill>
            </a:endParaRPr>
          </a:p>
          <a:p>
            <a:pPr marL="36000" lvl="1">
              <a:spcBef>
                <a:spcPts val="0"/>
              </a:spcBef>
            </a:pPr>
            <a:endParaRPr lang="ru-RU" sz="1400" b="1" dirty="0">
              <a:solidFill>
                <a:prstClr val="black"/>
              </a:solidFill>
            </a:endParaRPr>
          </a:p>
          <a:p>
            <a:pPr marL="36000" lvl="1" algn="just">
              <a:spcBef>
                <a:spcPts val="0"/>
              </a:spcBef>
            </a:pPr>
            <a:r>
              <a:rPr lang="ru-RU" sz="1600" b="1" dirty="0" smtClean="0">
                <a:solidFill>
                  <a:prstClr val="black"/>
                </a:solidFill>
              </a:rPr>
              <a:t>Коренным образом изменились </a:t>
            </a:r>
            <a:r>
              <a:rPr lang="ru-RU" sz="1600" b="1" u="sng" dirty="0" smtClean="0">
                <a:solidFill>
                  <a:prstClr val="black"/>
                </a:solidFill>
              </a:rPr>
              <a:t>источники благосостояния</a:t>
            </a:r>
          </a:p>
          <a:p>
            <a:pPr marL="36000" lvl="1">
              <a:spcBef>
                <a:spcPts val="0"/>
              </a:spcBef>
            </a:pPr>
            <a:endParaRPr lang="ru-RU" sz="1600" b="1" dirty="0" smtClean="0">
              <a:solidFill>
                <a:prstClr val="black"/>
              </a:solidFill>
            </a:endParaRPr>
          </a:p>
          <a:p>
            <a:pPr marL="36000" lvl="1" algn="just">
              <a:spcBef>
                <a:spcPts val="0"/>
              </a:spcBef>
            </a:pPr>
            <a:r>
              <a:rPr lang="ru-RU" sz="1600" b="1" u="sng" dirty="0" smtClean="0">
                <a:solidFill>
                  <a:prstClr val="black"/>
                </a:solidFill>
              </a:rPr>
              <a:t>1. </a:t>
            </a:r>
            <a:r>
              <a:rPr lang="ru-RU" sz="1400" dirty="0" smtClean="0">
                <a:solidFill>
                  <a:prstClr val="black"/>
                </a:solidFill>
              </a:rPr>
              <a:t>В 2000 году от 40 до 50% денежных доходов домохозяйства получали от ведения приусадебного хозяйства, которое «паразитировало» на колхозе. </a:t>
            </a:r>
          </a:p>
          <a:p>
            <a:pPr marL="36000" lvl="1" algn="just">
              <a:spcBef>
                <a:spcPts val="0"/>
              </a:spcBef>
            </a:pPr>
            <a:r>
              <a:rPr lang="ru-RU" sz="1400" dirty="0" smtClean="0">
                <a:solidFill>
                  <a:prstClr val="black"/>
                </a:solidFill>
              </a:rPr>
              <a:t>Этот паразитизм носил как </a:t>
            </a:r>
            <a:r>
              <a:rPr lang="ru-RU" sz="1400" b="1" dirty="0" smtClean="0">
                <a:solidFill>
                  <a:prstClr val="black"/>
                </a:solidFill>
              </a:rPr>
              <a:t>легальный</a:t>
            </a:r>
            <a:r>
              <a:rPr lang="ru-RU" sz="1400" dirty="0" smtClean="0">
                <a:solidFill>
                  <a:prstClr val="black"/>
                </a:solidFill>
              </a:rPr>
              <a:t> (натуроплата зерном, </a:t>
            </a:r>
            <a:r>
              <a:rPr lang="ru-RU" sz="1400" dirty="0" smtClean="0">
                <a:solidFill>
                  <a:prstClr val="black"/>
                </a:solidFill>
              </a:rPr>
              <a:t>комбикормами, сеном), </a:t>
            </a:r>
            <a:r>
              <a:rPr lang="ru-RU" sz="1400" dirty="0" smtClean="0">
                <a:solidFill>
                  <a:prstClr val="black"/>
                </a:solidFill>
              </a:rPr>
              <a:t>так и </a:t>
            </a:r>
            <a:r>
              <a:rPr lang="ru-RU" sz="1400" b="1" dirty="0" smtClean="0">
                <a:solidFill>
                  <a:prstClr val="black"/>
                </a:solidFill>
              </a:rPr>
              <a:t>нелегальный</a:t>
            </a:r>
            <a:r>
              <a:rPr lang="ru-RU" sz="1400" dirty="0" smtClean="0">
                <a:solidFill>
                  <a:prstClr val="black"/>
                </a:solidFill>
              </a:rPr>
              <a:t> (</a:t>
            </a:r>
            <a:r>
              <a:rPr lang="ru-RU" sz="1400" dirty="0" smtClean="0">
                <a:solidFill>
                  <a:prstClr val="black"/>
                </a:solidFill>
              </a:rPr>
              <a:t>воровство зерна, кукурузы, молока) </a:t>
            </a:r>
            <a:r>
              <a:rPr lang="ru-RU" sz="1400" dirty="0" smtClean="0">
                <a:solidFill>
                  <a:prstClr val="black"/>
                </a:solidFill>
              </a:rPr>
              <a:t>характер. Нельзя недооценивать легальные формы помощи колхоза приусадебному участку. </a:t>
            </a:r>
            <a:endParaRPr lang="ru-RU" sz="1400" dirty="0" smtClean="0">
              <a:solidFill>
                <a:prstClr val="black"/>
              </a:solidFill>
            </a:endParaRPr>
          </a:p>
          <a:p>
            <a:pPr marL="36000" lvl="1" algn="just">
              <a:spcBef>
                <a:spcPts val="0"/>
              </a:spcBef>
            </a:pPr>
            <a:r>
              <a:rPr lang="ru-RU" sz="1400" b="1" u="sng" dirty="0" smtClean="0">
                <a:solidFill>
                  <a:prstClr val="black"/>
                </a:solidFill>
              </a:rPr>
              <a:t>Возьмем сдачу </a:t>
            </a:r>
            <a:r>
              <a:rPr lang="ru-RU" sz="1400" b="1" u="sng" dirty="0" smtClean="0">
                <a:solidFill>
                  <a:prstClr val="black"/>
                </a:solidFill>
              </a:rPr>
              <a:t>молока.</a:t>
            </a:r>
            <a:r>
              <a:rPr lang="ru-RU" sz="1400" b="1" dirty="0" smtClean="0">
                <a:solidFill>
                  <a:prstClr val="black"/>
                </a:solidFill>
              </a:rPr>
              <a:t> </a:t>
            </a:r>
            <a:r>
              <a:rPr lang="ru-RU" sz="1400" dirty="0" smtClean="0">
                <a:solidFill>
                  <a:prstClr val="black"/>
                </a:solidFill>
              </a:rPr>
              <a:t>Согласно исследованию 2000 года лишь 40% исследованных домохозяйств не имело ни одной дойной коровы. Из имеющих 85% сдавали молоко. Для них это было основным источником доходов. Колхоз платил заработную плату с большой задержкой (до 1-2 лет). До 40% всех сдававших молоко получали с этого около 1000 рублей в месяц (по ценам 2000 года, в котором средняя </a:t>
            </a:r>
            <a:r>
              <a:rPr lang="ru-RU" sz="1400" dirty="0" smtClean="0">
                <a:solidFill>
                  <a:prstClr val="black"/>
                </a:solidFill>
              </a:rPr>
              <a:t>зарплата </a:t>
            </a:r>
            <a:r>
              <a:rPr lang="ru-RU" sz="1400" dirty="0" smtClean="0">
                <a:solidFill>
                  <a:prstClr val="black"/>
                </a:solidFill>
              </a:rPr>
              <a:t>по стране </a:t>
            </a:r>
            <a:r>
              <a:rPr lang="ru-RU" sz="1400" dirty="0" smtClean="0">
                <a:solidFill>
                  <a:prstClr val="black"/>
                </a:solidFill>
              </a:rPr>
              <a:t>составляла около </a:t>
            </a:r>
            <a:r>
              <a:rPr lang="ru-RU" sz="1400" dirty="0" smtClean="0">
                <a:solidFill>
                  <a:prstClr val="black"/>
                </a:solidFill>
              </a:rPr>
              <a:t>2200 </a:t>
            </a:r>
            <a:r>
              <a:rPr lang="ru-RU" sz="1400" dirty="0" smtClean="0">
                <a:solidFill>
                  <a:prstClr val="black"/>
                </a:solidFill>
              </a:rPr>
              <a:t>рублей (в Белгородско</a:t>
            </a:r>
            <a:r>
              <a:rPr lang="ru-RU" sz="1400" dirty="0" smtClean="0">
                <a:solidFill>
                  <a:prstClr val="black"/>
                </a:solidFill>
              </a:rPr>
              <a:t>й области</a:t>
            </a:r>
            <a:r>
              <a:rPr lang="ru-RU" sz="1400" dirty="0" smtClean="0">
                <a:solidFill>
                  <a:prstClr val="black"/>
                </a:solidFill>
              </a:rPr>
              <a:t> - ниже), а за 2010 год - более 21000).</a:t>
            </a:r>
            <a:endParaRPr lang="ru-RU" sz="1400" dirty="0" smtClean="0">
              <a:solidFill>
                <a:prstClr val="black"/>
              </a:solidFill>
            </a:endParaRPr>
          </a:p>
          <a:p>
            <a:pPr marL="36000" lvl="1" algn="just">
              <a:spcBef>
                <a:spcPts val="0"/>
              </a:spcBef>
            </a:pPr>
            <a:endParaRPr lang="ru-RU" sz="1400" dirty="0">
              <a:solidFill>
                <a:prstClr val="black"/>
              </a:solidFill>
            </a:endParaRPr>
          </a:p>
          <a:p>
            <a:pPr marL="36000" lvl="1" algn="just">
              <a:spcBef>
                <a:spcPts val="0"/>
              </a:spcBef>
            </a:pPr>
            <a:r>
              <a:rPr lang="ru-RU" sz="1400" dirty="0" smtClean="0">
                <a:solidFill>
                  <a:prstClr val="black"/>
                </a:solidFill>
              </a:rPr>
              <a:t>Сегодня мы фактически присутствуем при «похоронах» приусадебного хозяйства как источника денежных доходов. По свидетельству главы одного из сельских поселений, у него в селе 10 лет назад было 300 коров (3 стада в разных концах села), а сегодня осталось 20-25 коров на все село.   </a:t>
            </a:r>
          </a:p>
          <a:p>
            <a:pPr marL="36000" lvl="1" algn="just">
              <a:spcBef>
                <a:spcPts val="0"/>
              </a:spcBef>
            </a:pPr>
            <a:r>
              <a:rPr lang="ru-RU" sz="1400" b="1" u="sng" dirty="0" smtClean="0">
                <a:solidFill>
                  <a:prstClr val="black"/>
                </a:solidFill>
              </a:rPr>
              <a:t>Причины:</a:t>
            </a:r>
          </a:p>
          <a:p>
            <a:pPr marL="321750" lvl="1" indent="-285750" algn="just">
              <a:spcBef>
                <a:spcPts val="0"/>
              </a:spcBef>
              <a:buFontTx/>
              <a:buChar char="-"/>
            </a:pPr>
            <a:r>
              <a:rPr lang="ru-RU" sz="1400" b="1" dirty="0" smtClean="0">
                <a:solidFill>
                  <a:prstClr val="black"/>
                </a:solidFill>
              </a:rPr>
              <a:t>Работа на АПК не оставляет ни времени, ни сил.</a:t>
            </a:r>
          </a:p>
          <a:p>
            <a:pPr marL="321750" lvl="1" indent="-285750" algn="just">
              <a:spcBef>
                <a:spcPts val="0"/>
              </a:spcBef>
              <a:buFontTx/>
              <a:buChar char="-"/>
            </a:pPr>
            <a:r>
              <a:rPr lang="ru-RU" sz="1400" b="1" dirty="0" smtClean="0">
                <a:solidFill>
                  <a:prstClr val="black"/>
                </a:solidFill>
              </a:rPr>
              <a:t>Сверхнизкие закупочные цены (закупочная организация - монополист).</a:t>
            </a:r>
          </a:p>
          <a:p>
            <a:pPr marL="321750" lvl="1" indent="-285750" algn="just">
              <a:spcBef>
                <a:spcPts val="0"/>
              </a:spcBef>
              <a:buFontTx/>
              <a:buChar char="-"/>
            </a:pPr>
            <a:r>
              <a:rPr lang="ru-RU" sz="1400" b="1" dirty="0" smtClean="0">
                <a:solidFill>
                  <a:prstClr val="black"/>
                </a:solidFill>
              </a:rPr>
              <a:t>Работникам АПК нельзя держать дома соответствующую скотину и птицу.</a:t>
            </a:r>
          </a:p>
          <a:p>
            <a:pPr marL="321750" lvl="1" indent="-285750" algn="just">
              <a:spcBef>
                <a:spcPts val="0"/>
              </a:spcBef>
              <a:buFontTx/>
              <a:buChar char="-"/>
            </a:pPr>
            <a:r>
              <a:rPr lang="ru-RU" sz="1400" b="1" dirty="0" smtClean="0">
                <a:solidFill>
                  <a:prstClr val="black"/>
                </a:solidFill>
              </a:rPr>
              <a:t>За нарушение скотиной санитарных требований хозяину грозит штраф.</a:t>
            </a:r>
          </a:p>
          <a:p>
            <a:pPr marL="321750" lvl="1" indent="-285750" algn="just">
              <a:spcBef>
                <a:spcPts val="0"/>
              </a:spcBef>
              <a:buFontTx/>
              <a:buChar char="-"/>
            </a:pPr>
            <a:r>
              <a:rPr lang="ru-RU" sz="1400" b="1" dirty="0" smtClean="0">
                <a:solidFill>
                  <a:prstClr val="black"/>
                </a:solidFill>
              </a:rPr>
              <a:t>Очень дорого стоят корма (раньше давал колхоз)</a:t>
            </a:r>
          </a:p>
          <a:p>
            <a:pPr lvl="1" algn="ctr">
              <a:spcBef>
                <a:spcPct val="50000"/>
              </a:spcBef>
            </a:pPr>
            <a:endParaRPr lang="en-US" b="1" i="1" dirty="0">
              <a:solidFill>
                <a:prstClr val="black"/>
              </a:solidFill>
            </a:endParaRPr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70578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965DF143-43CB-4380-8727-9A3CA90063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504825" y="792163"/>
            <a:ext cx="83883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endParaRPr lang="ru-RU" sz="2400">
              <a:solidFill>
                <a:prstClr val="black"/>
              </a:solidFill>
              <a:latin typeface="Times New Roman" pitchFamily="18" charset="0"/>
            </a:endParaRPr>
          </a:p>
          <a:p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1043608" y="208112"/>
            <a:ext cx="7595939" cy="8079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7" rIns="91432" bIns="45717">
            <a:spAutoFit/>
          </a:bodyPr>
          <a:lstStyle/>
          <a:p>
            <a:pPr marL="36000" lvl="1" algn="ctr">
              <a:spcBef>
                <a:spcPts val="0"/>
              </a:spcBef>
            </a:pPr>
            <a:r>
              <a:rPr lang="ru-RU" sz="2400" b="1" dirty="0" smtClean="0">
                <a:solidFill>
                  <a:prstClr val="black"/>
                </a:solidFill>
              </a:rPr>
              <a:t>Основные результаты</a:t>
            </a:r>
            <a:r>
              <a:rPr lang="en-US" sz="2400" b="1" dirty="0" smtClean="0">
                <a:solidFill>
                  <a:prstClr val="black"/>
                </a:solidFill>
              </a:rPr>
              <a:t> (3)</a:t>
            </a:r>
            <a:endParaRPr lang="ru-RU" sz="2400" b="1" dirty="0" smtClean="0">
              <a:solidFill>
                <a:prstClr val="black"/>
              </a:solidFill>
            </a:endParaRPr>
          </a:p>
          <a:p>
            <a:pPr marL="36000" lvl="1">
              <a:spcBef>
                <a:spcPts val="0"/>
              </a:spcBef>
            </a:pPr>
            <a:endParaRPr lang="ru-RU" sz="1400" b="1" dirty="0">
              <a:solidFill>
                <a:prstClr val="black"/>
              </a:solidFill>
            </a:endParaRPr>
          </a:p>
          <a:p>
            <a:pPr marL="36000" lvl="1" algn="just">
              <a:spcBef>
                <a:spcPts val="0"/>
              </a:spcBef>
            </a:pPr>
            <a:r>
              <a:rPr lang="ru-RU" sz="1600" b="1" u="sng" dirty="0">
                <a:solidFill>
                  <a:prstClr val="black"/>
                </a:solidFill>
              </a:rPr>
              <a:t>2</a:t>
            </a:r>
            <a:r>
              <a:rPr lang="ru-RU" sz="1600" b="1" u="sng" dirty="0" smtClean="0">
                <a:solidFill>
                  <a:prstClr val="black"/>
                </a:solidFill>
              </a:rPr>
              <a:t>. </a:t>
            </a:r>
            <a:r>
              <a:rPr lang="ru-RU" sz="1600" b="1" dirty="0" smtClean="0">
                <a:solidFill>
                  <a:prstClr val="black"/>
                </a:solidFill>
              </a:rPr>
              <a:t>Заработная плата </a:t>
            </a:r>
            <a:r>
              <a:rPr lang="ru-RU" sz="1600" dirty="0" smtClean="0">
                <a:solidFill>
                  <a:prstClr val="black"/>
                </a:solidFill>
              </a:rPr>
              <a:t>за труд на предприятиях АПК, за работу в городе на промышленных предприятиях, в районных и областных бюджетных организациях (Сбербанк, почта, газовые, электрификационные службы) </a:t>
            </a:r>
            <a:r>
              <a:rPr lang="ru-RU" sz="1600" u="sng" dirty="0" smtClean="0">
                <a:solidFill>
                  <a:prstClr val="black"/>
                </a:solidFill>
              </a:rPr>
              <a:t>не компенсирует</a:t>
            </a:r>
            <a:r>
              <a:rPr lang="ru-RU" sz="1600" dirty="0" smtClean="0">
                <a:solidFill>
                  <a:prstClr val="black"/>
                </a:solidFill>
              </a:rPr>
              <a:t> утрату доходов с приусадебных участков. Заработные платы очень низкие: птичницы за работу в полумраке, в феноле получают 10-12 </a:t>
            </a:r>
            <a:r>
              <a:rPr lang="ru-RU" sz="1600" dirty="0" err="1" smtClean="0">
                <a:solidFill>
                  <a:prstClr val="black"/>
                </a:solidFill>
              </a:rPr>
              <a:t>т.р</a:t>
            </a:r>
            <a:r>
              <a:rPr lang="ru-RU" sz="1600" dirty="0" smtClean="0">
                <a:solidFill>
                  <a:prstClr val="black"/>
                </a:solidFill>
              </a:rPr>
              <a:t>. в мес. На оплату ЖКХ уходит до 5 тыс. рублей в месяц (данные за первую половину 2013 года).</a:t>
            </a:r>
          </a:p>
          <a:p>
            <a:pPr marL="36000" lvl="1" algn="just">
              <a:spcBef>
                <a:spcPts val="0"/>
              </a:spcBef>
            </a:pPr>
            <a:endParaRPr lang="ru-RU" sz="1600" dirty="0">
              <a:solidFill>
                <a:prstClr val="black"/>
              </a:solidFill>
            </a:endParaRPr>
          </a:p>
          <a:p>
            <a:pPr marL="36000" lvl="1" algn="just">
              <a:spcBef>
                <a:spcPts val="0"/>
              </a:spcBef>
            </a:pPr>
            <a:r>
              <a:rPr lang="ru-RU" sz="1600" dirty="0" smtClean="0">
                <a:solidFill>
                  <a:prstClr val="black"/>
                </a:solidFill>
              </a:rPr>
              <a:t>В результате респонденты единодушно отмечают (в </a:t>
            </a:r>
            <a:r>
              <a:rPr lang="ru-RU" sz="1600" dirty="0" err="1" smtClean="0">
                <a:solidFill>
                  <a:prstClr val="black"/>
                </a:solidFill>
              </a:rPr>
              <a:t>т.ч</a:t>
            </a:r>
            <a:r>
              <a:rPr lang="ru-RU" sz="1600" dirty="0" smtClean="0">
                <a:solidFill>
                  <a:prstClr val="black"/>
                </a:solidFill>
              </a:rPr>
              <a:t>.  главы администрации) снижение уровня </a:t>
            </a:r>
            <a:r>
              <a:rPr lang="ru-RU" sz="1600" dirty="0" smtClean="0">
                <a:solidFill>
                  <a:prstClr val="black"/>
                </a:solidFill>
              </a:rPr>
              <a:t>жизни за последние 15 лет.</a:t>
            </a:r>
            <a:endParaRPr lang="ru-RU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en-US" b="1" i="1" dirty="0">
              <a:solidFill>
                <a:prstClr val="black"/>
              </a:solidFill>
            </a:endParaRPr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42299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965DF143-43CB-4380-8727-9A3CA90063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504825" y="792163"/>
            <a:ext cx="83883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>
            <a:spAutoFit/>
          </a:bodyPr>
          <a:lstStyle/>
          <a:p>
            <a:endParaRPr lang="ru-RU" sz="2400">
              <a:solidFill>
                <a:prstClr val="black"/>
              </a:solidFill>
              <a:latin typeface="Times New Roman" pitchFamily="18" charset="0"/>
            </a:endParaRPr>
          </a:p>
          <a:p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1043608" y="208112"/>
            <a:ext cx="7595939" cy="11156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7" rIns="91432" bIns="45717">
            <a:spAutoFit/>
          </a:bodyPr>
          <a:lstStyle/>
          <a:p>
            <a:pPr marL="36000" lvl="1" algn="ctr">
              <a:spcBef>
                <a:spcPts val="0"/>
              </a:spcBef>
            </a:pPr>
            <a:r>
              <a:rPr lang="ru-RU" sz="2400" b="1" dirty="0" smtClean="0">
                <a:solidFill>
                  <a:prstClr val="black"/>
                </a:solidFill>
              </a:rPr>
              <a:t>Основные результаты</a:t>
            </a:r>
            <a:r>
              <a:rPr lang="en-US" sz="2400" b="1" dirty="0" smtClean="0">
                <a:solidFill>
                  <a:prstClr val="black"/>
                </a:solidFill>
              </a:rPr>
              <a:t> (4)</a:t>
            </a:r>
            <a:endParaRPr lang="ru-RU" sz="2400" b="1" dirty="0" smtClean="0">
              <a:solidFill>
                <a:prstClr val="black"/>
              </a:solidFill>
            </a:endParaRPr>
          </a:p>
          <a:p>
            <a:pPr marL="36000" lvl="1">
              <a:spcBef>
                <a:spcPts val="0"/>
              </a:spcBef>
            </a:pPr>
            <a:endParaRPr lang="ru-RU" sz="1400" b="1" dirty="0">
              <a:solidFill>
                <a:prstClr val="black"/>
              </a:solidFill>
            </a:endParaRPr>
          </a:p>
          <a:p>
            <a:pPr marL="36000" lvl="1" algn="ctr">
              <a:spcBef>
                <a:spcPts val="0"/>
              </a:spcBef>
            </a:pPr>
            <a:r>
              <a:rPr lang="ru-RU" b="1" u="sng" dirty="0" smtClean="0">
                <a:solidFill>
                  <a:prstClr val="black"/>
                </a:solidFill>
              </a:rPr>
              <a:t>Индивидуальное предпринимательство</a:t>
            </a:r>
            <a:endParaRPr lang="ru-RU" b="1" u="sng" dirty="0" smtClean="0">
              <a:solidFill>
                <a:prstClr val="black"/>
              </a:solidFill>
            </a:endParaRPr>
          </a:p>
          <a:p>
            <a:pPr marL="36000" lvl="1">
              <a:spcBef>
                <a:spcPts val="0"/>
              </a:spcBef>
            </a:pPr>
            <a:endParaRPr lang="ru-RU" b="1" u="sng" dirty="0">
              <a:solidFill>
                <a:prstClr val="black"/>
              </a:solidFill>
            </a:endParaRPr>
          </a:p>
          <a:p>
            <a:pPr marL="36000" lvl="1" algn="just">
              <a:spcBef>
                <a:spcPts val="0"/>
              </a:spcBef>
            </a:pPr>
            <a:r>
              <a:rPr lang="ru-RU" dirty="0" smtClean="0">
                <a:solidFill>
                  <a:prstClr val="black"/>
                </a:solidFill>
              </a:rPr>
              <a:t>В 2000 году индивидуальное предпринимательство и, прежде всего, фермерство не представляло собой социальное явление, а скорее носило единично-случайный характер.</a:t>
            </a:r>
          </a:p>
          <a:p>
            <a:pPr marL="36000" lvl="1" algn="just">
              <a:spcBef>
                <a:spcPts val="0"/>
              </a:spcBef>
            </a:pPr>
            <a:r>
              <a:rPr lang="ru-RU" dirty="0" smtClean="0">
                <a:solidFill>
                  <a:prstClr val="black"/>
                </a:solidFill>
              </a:rPr>
              <a:t>Исследование 2000 года показало, что большинство людей были склонны видеть путь преобразования села через развитие среднего и крупного предпринимательства.</a:t>
            </a:r>
          </a:p>
          <a:p>
            <a:pPr marL="36000" lvl="1" algn="just">
              <a:spcBef>
                <a:spcPts val="0"/>
              </a:spcBef>
            </a:pPr>
            <a:r>
              <a:rPr lang="ru-RU" dirty="0" smtClean="0">
                <a:solidFill>
                  <a:prstClr val="black"/>
                </a:solidFill>
              </a:rPr>
              <a:t>Реальная практика АПК </a:t>
            </a:r>
            <a:r>
              <a:rPr lang="ru-RU" b="1" u="sng" dirty="0" smtClean="0">
                <a:solidFill>
                  <a:prstClr val="black"/>
                </a:solidFill>
              </a:rPr>
              <a:t>вынудила</a:t>
            </a:r>
            <a:r>
              <a:rPr lang="ru-RU" dirty="0" smtClean="0">
                <a:solidFill>
                  <a:prstClr val="black"/>
                </a:solidFill>
              </a:rPr>
              <a:t> многих искать возможности хорошей жизни через индивидуальное предпринимательство.</a:t>
            </a:r>
          </a:p>
          <a:p>
            <a:pPr marL="36000" lvl="1" algn="just">
              <a:spcBef>
                <a:spcPts val="0"/>
              </a:spcBef>
            </a:pPr>
            <a:r>
              <a:rPr lang="ru-RU" dirty="0" smtClean="0">
                <a:solidFill>
                  <a:prstClr val="black"/>
                </a:solidFill>
              </a:rPr>
              <a:t>Исследование 2000 года констатировало огромный дефицит личной ответственности за свое благополучие, доминирование иждивенческих надежд или же, что «как-то все устроится» и т.д.</a:t>
            </a:r>
          </a:p>
          <a:p>
            <a:pPr marL="36000" lvl="1" algn="just">
              <a:spcBef>
                <a:spcPts val="0"/>
              </a:spcBef>
            </a:pPr>
            <a:endParaRPr lang="ru-RU" dirty="0">
              <a:solidFill>
                <a:prstClr val="black"/>
              </a:solidFill>
            </a:endParaRPr>
          </a:p>
          <a:p>
            <a:pPr marL="36000" lvl="1" algn="just">
              <a:spcBef>
                <a:spcPts val="0"/>
              </a:spcBef>
            </a:pPr>
            <a:r>
              <a:rPr lang="ru-RU" dirty="0" smtClean="0">
                <a:solidFill>
                  <a:prstClr val="black"/>
                </a:solidFill>
              </a:rPr>
              <a:t>Сегодня мы видим другую реальность. Существенно выросла прослойка людей, кто «вынужден» сам бороться за свое благосостояние. С точки зрения узких интересов АПК – эти села </a:t>
            </a:r>
            <a:r>
              <a:rPr lang="ru-RU" dirty="0" err="1" smtClean="0">
                <a:solidFill>
                  <a:prstClr val="black"/>
                </a:solidFill>
              </a:rPr>
              <a:t>трудоизбыточны</a:t>
            </a:r>
            <a:r>
              <a:rPr lang="ru-RU" dirty="0" smtClean="0">
                <a:solidFill>
                  <a:prstClr val="black"/>
                </a:solidFill>
              </a:rPr>
              <a:t>. На предприятиях АПК работает 20-30 человек из 500-700 домохозяйств. Куда деваться остальным? </a:t>
            </a: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ru-RU" sz="2800" b="1" dirty="0" smtClean="0">
              <a:solidFill>
                <a:prstClr val="black"/>
              </a:solidFill>
            </a:endParaRPr>
          </a:p>
          <a:p>
            <a:pPr lvl="1" algn="ctr">
              <a:spcBef>
                <a:spcPct val="50000"/>
              </a:spcBef>
            </a:pPr>
            <a:endParaRPr lang="en-US" b="1" i="1" dirty="0">
              <a:solidFill>
                <a:prstClr val="black"/>
              </a:solidFill>
            </a:endParaRPr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142875"/>
            <a:ext cx="730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61335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2187</TotalTime>
  <Words>1795</Words>
  <Application>Microsoft Office PowerPoint</Application>
  <PresentationFormat>Экран (4:3)</PresentationFormat>
  <Paragraphs>188</Paragraphs>
  <Slides>13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Организационная культура российских бизнес-организаций: нормативно-ролевые требования и трудовое поведение работника.</dc:title>
  <dc:creator>123</dc:creator>
  <cp:lastModifiedBy>Kornetova</cp:lastModifiedBy>
  <cp:revision>155</cp:revision>
  <cp:lastPrinted>2013-10-01T11:12:38Z</cp:lastPrinted>
  <dcterms:created xsi:type="dcterms:W3CDTF">2012-02-12T14:27:25Z</dcterms:created>
  <dcterms:modified xsi:type="dcterms:W3CDTF">2013-10-01T11:41:28Z</dcterms:modified>
</cp:coreProperties>
</file>