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300" r:id="rId6"/>
    <p:sldId id="259" r:id="rId7"/>
    <p:sldId id="262" r:id="rId8"/>
    <p:sldId id="263" r:id="rId9"/>
    <p:sldId id="264" r:id="rId10"/>
    <p:sldId id="265" r:id="rId11"/>
    <p:sldId id="266" r:id="rId12"/>
    <p:sldId id="267" r:id="rId13"/>
    <p:sldId id="288" r:id="rId14"/>
    <p:sldId id="293" r:id="rId15"/>
    <p:sldId id="269" r:id="rId16"/>
    <p:sldId id="289" r:id="rId17"/>
    <p:sldId id="291" r:id="rId18"/>
    <p:sldId id="272" r:id="rId19"/>
    <p:sldId id="271" r:id="rId20"/>
    <p:sldId id="273" r:id="rId21"/>
    <p:sldId id="274" r:id="rId22"/>
    <p:sldId id="270" r:id="rId23"/>
    <p:sldId id="292" r:id="rId24"/>
    <p:sldId id="296" r:id="rId25"/>
    <p:sldId id="276" r:id="rId26"/>
    <p:sldId id="297" r:id="rId27"/>
    <p:sldId id="294" r:id="rId28"/>
    <p:sldId id="275" r:id="rId29"/>
    <p:sldId id="277" r:id="rId30"/>
    <p:sldId id="278" r:id="rId31"/>
    <p:sldId id="280" r:id="rId32"/>
    <p:sldId id="281" r:id="rId33"/>
    <p:sldId id="279" r:id="rId34"/>
    <p:sldId id="282" r:id="rId35"/>
    <p:sldId id="283" r:id="rId36"/>
    <p:sldId id="285" r:id="rId37"/>
    <p:sldId id="284" r:id="rId38"/>
    <p:sldId id="286" r:id="rId39"/>
    <p:sldId id="287" r:id="rId40"/>
    <p:sldId id="298" r:id="rId41"/>
    <p:sldId id="299" r:id="rId42"/>
    <p:sldId id="301"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64" y="-9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385513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44031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196315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415558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353599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58875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19537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321814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84180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413453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36208E-D342-479A-BC98-2991E6EC069A}" type="datetimeFigureOut">
              <a:rPr lang="ru-RU" smtClean="0"/>
              <a:pPr/>
              <a:t>13.09.2013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284095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6208E-D342-479A-BC98-2991E6EC069A}" type="datetimeFigureOut">
              <a:rPr lang="ru-RU" smtClean="0"/>
              <a:pPr/>
              <a:t>13.09.2013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650F8-3307-44E8-97CD-0AF3BE6BDBD8}" type="slidenum">
              <a:rPr lang="ru-RU" smtClean="0"/>
              <a:pPr/>
              <a:t>‹#›</a:t>
            </a:fld>
            <a:endParaRPr lang="ru-RU"/>
          </a:p>
        </p:txBody>
      </p:sp>
    </p:spTree>
    <p:extLst>
      <p:ext uri="{BB962C8B-B14F-4D97-AF65-F5344CB8AC3E}">
        <p14:creationId xmlns:p14="http://schemas.microsoft.com/office/powerpoint/2010/main" xmlns="" val="3889706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evgeny.n.osin@gmail.com" TargetMode="External"/><Relationship Id="rId2" Type="http://schemas.openxmlformats.org/officeDocument/2006/relationships/hyperlink" Target="mailto:tatiana.y.ivanova@gmail.com" TargetMode="External"/><Relationship Id="rId1" Type="http://schemas.openxmlformats.org/officeDocument/2006/relationships/slideLayout" Target="../slideLayouts/slideLayout2.xml"/><Relationship Id="rId5" Type="http://schemas.openxmlformats.org/officeDocument/2006/relationships/hyperlink" Target="mailto:l_rasskazova@yahoo.com" TargetMode="External"/><Relationship Id="rId4" Type="http://schemas.openxmlformats.org/officeDocument/2006/relationships/hyperlink" Target="mailto:tamgordeeva@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14959"/>
            <a:ext cx="7772400" cy="1470025"/>
          </a:xfrm>
        </p:spPr>
        <p:txBody>
          <a:bodyPr>
            <a:normAutofit fontScale="90000"/>
          </a:bodyPr>
          <a:lstStyle/>
          <a:p>
            <a:r>
              <a:rPr lang="en-US" sz="3200" smtClean="0"/>
              <a:t>Autonomous and controlled regulation in Russian employees: the role of personality resources</a:t>
            </a:r>
            <a:endParaRPr lang="ru-RU" sz="3200"/>
          </a:p>
        </p:txBody>
      </p:sp>
      <p:sp>
        <p:nvSpPr>
          <p:cNvPr id="3" name="Подзаголовок 2"/>
          <p:cNvSpPr>
            <a:spLocks noGrp="1"/>
          </p:cNvSpPr>
          <p:nvPr>
            <p:ph type="subTitle" idx="1"/>
          </p:nvPr>
        </p:nvSpPr>
        <p:spPr/>
        <p:txBody>
          <a:bodyPr>
            <a:normAutofit/>
          </a:bodyPr>
          <a:lstStyle/>
          <a:p>
            <a:r>
              <a:rPr lang="en-US" sz="2800" smtClean="0"/>
              <a:t>Evgeny Osin, Tatiana Ivanova,</a:t>
            </a:r>
            <a:br>
              <a:rPr lang="en-US" sz="2800" smtClean="0"/>
            </a:br>
            <a:r>
              <a:rPr lang="en-US" sz="2800" smtClean="0"/>
              <a:t>Tamara Gordeeva, Elena Rasskazova</a:t>
            </a:r>
            <a:endParaRPr lang="ru-RU" sz="2800"/>
          </a:p>
        </p:txBody>
      </p:sp>
    </p:spTree>
    <p:extLst>
      <p:ext uri="{BB962C8B-B14F-4D97-AF65-F5344CB8AC3E}">
        <p14:creationId xmlns:p14="http://schemas.microsoft.com/office/powerpoint/2010/main" xmlns="" val="2805874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Personality Resources: 1 factor</a:t>
            </a:r>
            <a:endParaRPr lang="ru-RU"/>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31223" y="1700808"/>
            <a:ext cx="4680520" cy="3701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0" y="5733256"/>
            <a:ext cx="9144000" cy="830997"/>
          </a:xfrm>
          <a:prstGeom prst="rect">
            <a:avLst/>
          </a:prstGeom>
          <a:noFill/>
        </p:spPr>
        <p:txBody>
          <a:bodyPr wrap="square" rtlCol="0">
            <a:spAutoFit/>
          </a:bodyPr>
          <a:lstStyle/>
          <a:p>
            <a:pPr algn="ctr"/>
            <a:r>
              <a:rPr lang="en-US" sz="2400" smtClean="0"/>
              <a:t>EFA: 1 principal component explains 59% of the variance, CFA: good fit</a:t>
            </a:r>
          </a:p>
          <a:p>
            <a:pPr algn="ctr"/>
            <a:r>
              <a:rPr lang="ru-RU" sz="2400" smtClean="0"/>
              <a:t>(</a:t>
            </a:r>
            <a:r>
              <a:rPr lang="en-US" sz="2400"/>
              <a:t>S-B Chi-sq=0,08; df=1; p=0,77; CFI&gt;0,999; NFI&gt;0,999; RMSEA&lt;0,001)</a:t>
            </a:r>
            <a:endParaRPr lang="ru-RU" sz="2400"/>
          </a:p>
        </p:txBody>
      </p:sp>
    </p:spTree>
    <p:extLst>
      <p:ext uri="{BB962C8B-B14F-4D97-AF65-F5344CB8AC3E}">
        <p14:creationId xmlns:p14="http://schemas.microsoft.com/office/powerpoint/2010/main" xmlns="" val="4196708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The Measures: Well-Being at Work</a:t>
            </a:r>
            <a:endParaRPr lang="ru-RU"/>
          </a:p>
        </p:txBody>
      </p:sp>
      <p:sp>
        <p:nvSpPr>
          <p:cNvPr id="3" name="Объект 2"/>
          <p:cNvSpPr>
            <a:spLocks noGrp="1"/>
          </p:cNvSpPr>
          <p:nvPr>
            <p:ph idx="1"/>
          </p:nvPr>
        </p:nvSpPr>
        <p:spPr>
          <a:xfrm>
            <a:off x="457200" y="1600200"/>
            <a:ext cx="8229600" cy="5069160"/>
          </a:xfrm>
        </p:spPr>
        <p:txBody>
          <a:bodyPr>
            <a:normAutofit fontScale="92500" lnSpcReduction="10000"/>
          </a:bodyPr>
          <a:lstStyle/>
          <a:p>
            <a:r>
              <a:rPr lang="en-US" b="1" smtClean="0"/>
              <a:t>Job Satisfaction Questionnare </a:t>
            </a:r>
            <a:r>
              <a:rPr lang="en-US" smtClean="0"/>
              <a:t>(Ivanova, Rasskazova, Osin, 2012), satisfaction with: Relations with colleagues (</a:t>
            </a:r>
            <a:r>
              <a:rPr lang="el-GR" smtClean="0"/>
              <a:t>α</a:t>
            </a:r>
            <a:r>
              <a:rPr lang="en-US" smtClean="0"/>
              <a:t> = .71), Management (</a:t>
            </a:r>
            <a:r>
              <a:rPr lang="el-GR" smtClean="0"/>
              <a:t>α</a:t>
            </a:r>
            <a:r>
              <a:rPr lang="en-US" smtClean="0"/>
              <a:t> = .69), Work Conditions (</a:t>
            </a:r>
            <a:r>
              <a:rPr lang="el-GR" smtClean="0"/>
              <a:t>α</a:t>
            </a:r>
            <a:r>
              <a:rPr lang="en-US" smtClean="0"/>
              <a:t> = .75), Salary (</a:t>
            </a:r>
            <a:r>
              <a:rPr lang="el-GR" smtClean="0"/>
              <a:t>α</a:t>
            </a:r>
            <a:r>
              <a:rPr lang="en-US" smtClean="0"/>
              <a:t> = .85), Work Process (</a:t>
            </a:r>
            <a:r>
              <a:rPr lang="el-GR" smtClean="0"/>
              <a:t>α</a:t>
            </a:r>
            <a:r>
              <a:rPr lang="en-US" smtClean="0"/>
              <a:t> = .84).</a:t>
            </a:r>
          </a:p>
          <a:p>
            <a:r>
              <a:rPr lang="en-US" b="1" smtClean="0"/>
              <a:t>Utrecht Work Engagement Scale </a:t>
            </a:r>
            <a:r>
              <a:rPr lang="en-US" smtClean="0"/>
              <a:t>(UWES) (Schaufeli et al. / Kutuzova, 2006), </a:t>
            </a:r>
            <a:r>
              <a:rPr lang="el-GR" smtClean="0"/>
              <a:t>α</a:t>
            </a:r>
            <a:r>
              <a:rPr lang="en-US" smtClean="0"/>
              <a:t> = .94</a:t>
            </a:r>
          </a:p>
          <a:p>
            <a:r>
              <a:rPr lang="en-US" b="1" smtClean="0"/>
              <a:t>Emotions at Work </a:t>
            </a:r>
            <a:r>
              <a:rPr lang="en-US" smtClean="0"/>
              <a:t>(Prigozhin): 3 Positive (</a:t>
            </a:r>
            <a:r>
              <a:rPr lang="el-GR" smtClean="0"/>
              <a:t>α</a:t>
            </a:r>
            <a:r>
              <a:rPr lang="en-US" smtClean="0"/>
              <a:t> = .84), 3 Negative (</a:t>
            </a:r>
            <a:r>
              <a:rPr lang="el-GR" smtClean="0"/>
              <a:t>α</a:t>
            </a:r>
            <a:r>
              <a:rPr lang="en-US" smtClean="0"/>
              <a:t> = .84).</a:t>
            </a:r>
          </a:p>
          <a:p>
            <a:r>
              <a:rPr lang="en-US" b="1" smtClean="0"/>
              <a:t>Organizational Commitment Questionnaire </a:t>
            </a:r>
            <a:r>
              <a:rPr lang="en-US" smtClean="0"/>
              <a:t>(Potter et al. / Dominyak) (</a:t>
            </a:r>
            <a:r>
              <a:rPr lang="el-GR" smtClean="0"/>
              <a:t>α</a:t>
            </a:r>
            <a:r>
              <a:rPr lang="en-US" smtClean="0"/>
              <a:t> = .85).</a:t>
            </a:r>
            <a:endParaRPr lang="ru-RU" smtClean="0"/>
          </a:p>
          <a:p>
            <a:endParaRPr lang="ru-RU"/>
          </a:p>
        </p:txBody>
      </p:sp>
    </p:spTree>
    <p:extLst>
      <p:ext uri="{BB962C8B-B14F-4D97-AF65-F5344CB8AC3E}">
        <p14:creationId xmlns:p14="http://schemas.microsoft.com/office/powerpoint/2010/main" xmlns="" val="2376383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The Measures: Well-Being at Work</a:t>
            </a:r>
            <a:endParaRPr lang="ru-RU"/>
          </a:p>
        </p:txBody>
      </p:sp>
      <p:sp>
        <p:nvSpPr>
          <p:cNvPr id="3" name="Объект 2"/>
          <p:cNvSpPr>
            <a:spLocks noGrp="1"/>
          </p:cNvSpPr>
          <p:nvPr>
            <p:ph idx="1"/>
          </p:nvPr>
        </p:nvSpPr>
        <p:spPr>
          <a:xfrm>
            <a:off x="457200" y="1600200"/>
            <a:ext cx="8229600" cy="5069160"/>
          </a:xfrm>
        </p:spPr>
        <p:txBody>
          <a:bodyPr/>
          <a:lstStyle/>
          <a:p>
            <a:r>
              <a:rPr lang="en-US" b="1" smtClean="0"/>
              <a:t>Satisfaction with Life Scale </a:t>
            </a:r>
            <a:r>
              <a:rPr lang="en-US" smtClean="0"/>
              <a:t>(Diener et al., 1984 / Leontiev &amp; Osin, 2008), </a:t>
            </a:r>
            <a:r>
              <a:rPr lang="el-GR" smtClean="0"/>
              <a:t>α</a:t>
            </a:r>
            <a:r>
              <a:rPr lang="en-US" smtClean="0"/>
              <a:t> = .83</a:t>
            </a:r>
          </a:p>
          <a:p>
            <a:r>
              <a:rPr lang="en-US" b="1" smtClean="0"/>
              <a:t>Basic Needs Satisfaction </a:t>
            </a:r>
            <a:r>
              <a:rPr lang="en-US" smtClean="0"/>
              <a:t>(Leontiev): 1-item measures of need importance and satisfaction on a 5-point scale;</a:t>
            </a:r>
          </a:p>
          <a:p>
            <a:r>
              <a:rPr lang="en-US" b="1" smtClean="0"/>
              <a:t>Work-Life Balance </a:t>
            </a:r>
            <a:r>
              <a:rPr lang="en-US" smtClean="0"/>
              <a:t>(Hayman, 2005 / Osin &amp; Ivanova):</a:t>
            </a:r>
          </a:p>
          <a:p>
            <a:pPr lvl="1"/>
            <a:r>
              <a:rPr lang="en-US" smtClean="0"/>
              <a:t>Personal Life Suffers Because of Work (</a:t>
            </a:r>
            <a:r>
              <a:rPr lang="el-GR" smtClean="0"/>
              <a:t>α</a:t>
            </a:r>
            <a:r>
              <a:rPr lang="en-US" smtClean="0"/>
              <a:t> = .87);</a:t>
            </a:r>
          </a:p>
          <a:p>
            <a:pPr lvl="1"/>
            <a:r>
              <a:rPr lang="en-US" smtClean="0"/>
              <a:t>Work Suffers Because of Personal Life (</a:t>
            </a:r>
            <a:r>
              <a:rPr lang="el-GR" smtClean="0"/>
              <a:t>α</a:t>
            </a:r>
            <a:r>
              <a:rPr lang="en-US" smtClean="0"/>
              <a:t> = .83).</a:t>
            </a:r>
          </a:p>
          <a:p>
            <a:endParaRPr lang="ru-RU"/>
          </a:p>
        </p:txBody>
      </p:sp>
    </p:spTree>
    <p:extLst>
      <p:ext uri="{BB962C8B-B14F-4D97-AF65-F5344CB8AC3E}">
        <p14:creationId xmlns:p14="http://schemas.microsoft.com/office/powerpoint/2010/main" xmlns="" val="648907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Results</a:t>
            </a:r>
            <a:endParaRPr lang="ru-RU"/>
          </a:p>
        </p:txBody>
      </p:sp>
      <p:sp>
        <p:nvSpPr>
          <p:cNvPr id="3" name="Объект 2"/>
          <p:cNvSpPr>
            <a:spLocks noGrp="1"/>
          </p:cNvSpPr>
          <p:nvPr>
            <p:ph idx="1"/>
          </p:nvPr>
        </p:nvSpPr>
        <p:spPr>
          <a:xfrm>
            <a:off x="457200" y="1600200"/>
            <a:ext cx="8229600" cy="4997152"/>
          </a:xfrm>
        </p:spPr>
        <p:txBody>
          <a:bodyPr/>
          <a:lstStyle/>
          <a:p>
            <a:pPr marL="514350" indent="-514350">
              <a:buFont typeface="+mj-lt"/>
              <a:buAutoNum type="arabicPeriod"/>
            </a:pPr>
            <a:r>
              <a:rPr lang="en-US" smtClean="0"/>
              <a:t>Work motivation and Personality resources as independent predictors of well-being at work.</a:t>
            </a:r>
          </a:p>
          <a:p>
            <a:pPr marL="514350" indent="-514350">
              <a:buFont typeface="+mj-lt"/>
              <a:buAutoNum type="arabicPeriod"/>
            </a:pPr>
            <a:r>
              <a:rPr lang="en-US" smtClean="0"/>
              <a:t>Motivation as a mediator of the effect of Personality resources upon well-being at work.</a:t>
            </a:r>
          </a:p>
          <a:p>
            <a:pPr marL="514350" indent="-514350">
              <a:buFont typeface="+mj-lt"/>
              <a:buAutoNum type="arabicPeriod"/>
            </a:pPr>
            <a:r>
              <a:rPr lang="en-US" smtClean="0"/>
              <a:t>Interactions between personality resources and motivation.</a:t>
            </a:r>
          </a:p>
          <a:p>
            <a:pPr marL="514350" indent="-514350">
              <a:buFont typeface="+mj-lt"/>
              <a:buAutoNum type="arabicPeriod"/>
            </a:pPr>
            <a:endParaRPr lang="en-US" smtClean="0"/>
          </a:p>
          <a:p>
            <a:endParaRPr lang="ru-RU"/>
          </a:p>
        </p:txBody>
      </p:sp>
    </p:spTree>
    <p:extLst>
      <p:ext uri="{BB962C8B-B14F-4D97-AF65-F5344CB8AC3E}">
        <p14:creationId xmlns:p14="http://schemas.microsoft.com/office/powerpoint/2010/main" xmlns="" val="4015629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29600" cy="3370386"/>
          </a:xfrm>
        </p:spPr>
        <p:txBody>
          <a:bodyPr>
            <a:normAutofit/>
          </a:bodyPr>
          <a:lstStyle/>
          <a:p>
            <a:r>
              <a:rPr lang="en-US" smtClean="0"/>
              <a:t>1. Work motivation and personality resources as independent predictors of well-being at work</a:t>
            </a:r>
            <a:endParaRPr lang="ru-RU"/>
          </a:p>
        </p:txBody>
      </p:sp>
    </p:spTree>
    <p:extLst>
      <p:ext uri="{BB962C8B-B14F-4D97-AF65-F5344CB8AC3E}">
        <p14:creationId xmlns:p14="http://schemas.microsoft.com/office/powerpoint/2010/main" xmlns="" val="357538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Work Motivation and Demography</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2225442465"/>
              </p:ext>
            </p:extLst>
          </p:nvPr>
        </p:nvGraphicFramePr>
        <p:xfrm>
          <a:off x="251520" y="1556790"/>
          <a:ext cx="8712968" cy="4501221"/>
        </p:xfrm>
        <a:graphic>
          <a:graphicData uri="http://schemas.openxmlformats.org/drawingml/2006/table">
            <a:tbl>
              <a:tblPr firstRow="1" firstCol="1" bandRow="1" bandCol="1">
                <a:tableStyleId>{5C22544A-7EE6-4342-B048-85BDC9FD1C3A}</a:tableStyleId>
              </a:tblPr>
              <a:tblGrid>
                <a:gridCol w="1995873"/>
                <a:gridCol w="1643055"/>
                <a:gridCol w="1643055"/>
                <a:gridCol w="1643055"/>
                <a:gridCol w="1787930"/>
              </a:tblGrid>
              <a:tr h="789708">
                <a:tc>
                  <a:txBody>
                    <a:bodyPr/>
                    <a:lstStyle/>
                    <a:p>
                      <a:pPr>
                        <a:lnSpc>
                          <a:spcPct val="115000"/>
                        </a:lnSpc>
                        <a:spcAft>
                          <a:spcPts val="0"/>
                        </a:spcAft>
                      </a:pPr>
                      <a:r>
                        <a:rPr lang="ru-RU" sz="2400">
                          <a:effectLst/>
                        </a:rPr>
                        <a:t> </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en-US" sz="2400" smtClean="0">
                          <a:effectLst/>
                        </a:rPr>
                        <a:t>Intrinsic</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en-US" sz="2400" smtClean="0">
                          <a:effectLst/>
                        </a:rPr>
                        <a:t>Identified</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en-US" sz="2400" smtClean="0">
                          <a:effectLst/>
                        </a:rPr>
                        <a:t>External</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en-US" sz="2400" smtClean="0">
                          <a:effectLst/>
                        </a:rPr>
                        <a:t>Amotivation</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rPr>
                        <a:t>Gender (1=M, 2=F)</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0,07***</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0,03*</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0,02</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-0,08***</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rPr>
                        <a:t>Age</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0,07***</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-0,15***</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0,19***</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0,05**</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rPr>
                        <a:t>Education</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0,00</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0,14***</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-0,22***</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-0,10***</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rPr>
                        <a:t>Position (1-7)</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0,13***</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0,20***</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-0,23***</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-0,12***</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latin typeface="+mn-lt"/>
                          <a:ea typeface="+mn-ea"/>
                          <a:cs typeface="+mn-cs"/>
                        </a:rPr>
                        <a:t>Years</a:t>
                      </a:r>
                      <a:r>
                        <a:rPr lang="en-US" sz="2400" baseline="0" smtClean="0">
                          <a:effectLst/>
                          <a:latin typeface="+mn-lt"/>
                          <a:ea typeface="+mn-ea"/>
                          <a:cs typeface="+mn-cs"/>
                        </a:rPr>
                        <a:t> in Position</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0,01</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-0,19***</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0,20***</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0,09***</a:t>
                      </a:r>
                      <a:endParaRPr lang="ru-RU" sz="2400">
                        <a:effectLst/>
                        <a:latin typeface="Calibri"/>
                        <a:ea typeface="Calibri"/>
                        <a:cs typeface="Calibri"/>
                      </a:endParaRPr>
                    </a:p>
                  </a:txBody>
                  <a:tcPr marL="68580" marR="68580" marT="0" marB="0"/>
                </a:tc>
              </a:tr>
              <a:tr h="252742">
                <a:tc>
                  <a:txBody>
                    <a:bodyPr/>
                    <a:lstStyle/>
                    <a:p>
                      <a:pPr>
                        <a:lnSpc>
                          <a:spcPct val="115000"/>
                        </a:lnSpc>
                        <a:spcAft>
                          <a:spcPts val="0"/>
                        </a:spcAft>
                      </a:pPr>
                      <a:r>
                        <a:rPr lang="en-US" sz="2400" smtClean="0">
                          <a:effectLst/>
                        </a:rPr>
                        <a:t>Overtime Work</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-0,06***</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-0,04*</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0,12***</a:t>
                      </a:r>
                      <a:endParaRPr lang="ru-RU" sz="2400">
                        <a:effectLst/>
                        <a:latin typeface="Calibri"/>
                        <a:ea typeface="Calibri"/>
                        <a:cs typeface="Calibri"/>
                      </a:endParaRPr>
                    </a:p>
                  </a:txBody>
                  <a:tcPr marL="68580" marR="68580" marT="0" marB="0"/>
                </a:tc>
                <a:tc>
                  <a:txBody>
                    <a:bodyPr/>
                    <a:lstStyle/>
                    <a:p>
                      <a:pPr>
                        <a:lnSpc>
                          <a:spcPct val="115000"/>
                        </a:lnSpc>
                        <a:spcAft>
                          <a:spcPts val="0"/>
                        </a:spcAft>
                      </a:pPr>
                      <a:r>
                        <a:rPr lang="ru-RU" sz="2400">
                          <a:effectLst/>
                        </a:rPr>
                        <a:t>0,02</a:t>
                      </a:r>
                      <a:endParaRPr lang="ru-RU" sz="2400">
                        <a:effectLst/>
                        <a:latin typeface="Calibri"/>
                        <a:ea typeface="Calibri"/>
                        <a:cs typeface="Calibri"/>
                      </a:endParaRPr>
                    </a:p>
                  </a:txBody>
                  <a:tcPr marL="68580" marR="68580" marT="0" marB="0"/>
                </a:tc>
              </a:tr>
            </a:tbl>
          </a:graphicData>
        </a:graphic>
      </p:graphicFrame>
      <p:sp>
        <p:nvSpPr>
          <p:cNvPr id="5" name="TextBox 4"/>
          <p:cNvSpPr txBox="1"/>
          <p:nvPr/>
        </p:nvSpPr>
        <p:spPr>
          <a:xfrm>
            <a:off x="323528" y="6093296"/>
            <a:ext cx="8568952" cy="369332"/>
          </a:xfrm>
          <a:prstGeom prst="rect">
            <a:avLst/>
          </a:prstGeom>
          <a:noFill/>
        </p:spPr>
        <p:txBody>
          <a:bodyPr wrap="square" rtlCol="0">
            <a:spAutoFit/>
          </a:bodyPr>
          <a:lstStyle/>
          <a:p>
            <a:r>
              <a:rPr lang="en-US" smtClean="0"/>
              <a:t>Spearman correlations, *** p&lt;.001, **p&lt;.01, *p&lt;.05</a:t>
            </a:r>
            <a:endParaRPr lang="ru-RU"/>
          </a:p>
        </p:txBody>
      </p:sp>
    </p:spTree>
    <p:extLst>
      <p:ext uri="{BB962C8B-B14F-4D97-AF65-F5344CB8AC3E}">
        <p14:creationId xmlns:p14="http://schemas.microsoft.com/office/powerpoint/2010/main" xmlns="" val="238804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mtClean="0"/>
              <a:t>Work Motivation and Resources</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1891638227"/>
              </p:ext>
            </p:extLst>
          </p:nvPr>
        </p:nvGraphicFramePr>
        <p:xfrm>
          <a:off x="467545" y="1397000"/>
          <a:ext cx="8208910" cy="3295225"/>
        </p:xfrm>
        <a:graphic>
          <a:graphicData uri="http://schemas.openxmlformats.org/drawingml/2006/table">
            <a:tbl>
              <a:tblPr firstRow="1" bandRow="1">
                <a:tableStyleId>{5C22544A-7EE6-4342-B048-85BDC9FD1C3A}</a:tableStyleId>
              </a:tblPr>
              <a:tblGrid>
                <a:gridCol w="3384375"/>
                <a:gridCol w="1296144"/>
                <a:gridCol w="1152128"/>
                <a:gridCol w="1008112"/>
                <a:gridCol w="1368151"/>
              </a:tblGrid>
              <a:tr h="659045">
                <a:tc>
                  <a:txBody>
                    <a:bodyPr/>
                    <a:lstStyle/>
                    <a:p>
                      <a:pPr algn="ctr"/>
                      <a:r>
                        <a:rPr lang="en-US" smtClean="0"/>
                        <a:t>All correlations p&lt;.001</a:t>
                      </a:r>
                      <a:endParaRPr lang="ru-RU"/>
                    </a:p>
                  </a:txBody>
                  <a:tcPr/>
                </a:tc>
                <a:tc>
                  <a:txBody>
                    <a:bodyPr/>
                    <a:lstStyle/>
                    <a:p>
                      <a:r>
                        <a:rPr lang="en-US" smtClean="0"/>
                        <a:t>Intrinsic</a:t>
                      </a:r>
                      <a:endParaRPr lang="ru-RU"/>
                    </a:p>
                  </a:txBody>
                  <a:tcPr/>
                </a:tc>
                <a:tc>
                  <a:txBody>
                    <a:bodyPr/>
                    <a:lstStyle/>
                    <a:p>
                      <a:r>
                        <a:rPr lang="en-US" smtClean="0"/>
                        <a:t>Identified</a:t>
                      </a:r>
                      <a:endParaRPr lang="ru-RU"/>
                    </a:p>
                  </a:txBody>
                  <a:tcPr/>
                </a:tc>
                <a:tc>
                  <a:txBody>
                    <a:bodyPr/>
                    <a:lstStyle/>
                    <a:p>
                      <a:r>
                        <a:rPr lang="en-US" smtClean="0"/>
                        <a:t>External</a:t>
                      </a:r>
                      <a:endParaRPr lang="ru-RU"/>
                    </a:p>
                  </a:txBody>
                  <a:tcPr/>
                </a:tc>
                <a:tc>
                  <a:txBody>
                    <a:bodyPr/>
                    <a:lstStyle/>
                    <a:p>
                      <a:r>
                        <a:rPr lang="en-US" smtClean="0"/>
                        <a:t>Amotivation</a:t>
                      </a:r>
                      <a:endParaRPr lang="ru-RU"/>
                    </a:p>
                  </a:txBody>
                  <a:tcPr/>
                </a:tc>
              </a:tr>
              <a:tr h="659045">
                <a:tc>
                  <a:txBody>
                    <a:bodyPr/>
                    <a:lstStyle/>
                    <a:p>
                      <a:r>
                        <a:rPr lang="en-US" sz="2200" smtClean="0"/>
                        <a:t>Dispositional Optimism</a:t>
                      </a:r>
                      <a:endParaRPr lang="ru-RU" sz="2200"/>
                    </a:p>
                  </a:txBody>
                  <a:tcPr/>
                </a:tc>
                <a:tc>
                  <a:txBody>
                    <a:bodyPr/>
                    <a:lstStyle/>
                    <a:p>
                      <a:pPr algn="ctr"/>
                      <a:r>
                        <a:rPr lang="ru-RU" sz="2400">
                          <a:latin typeface="Arial"/>
                        </a:rPr>
                        <a:t>0.28</a:t>
                      </a:r>
                      <a:endParaRPr lang="ru-RU" sz="2400"/>
                    </a:p>
                  </a:txBody>
                  <a:tcPr anchor="ctr"/>
                </a:tc>
                <a:tc>
                  <a:txBody>
                    <a:bodyPr/>
                    <a:lstStyle/>
                    <a:p>
                      <a:pPr algn="ctr"/>
                      <a:r>
                        <a:rPr lang="ru-RU" sz="2400">
                          <a:latin typeface="Arial"/>
                        </a:rPr>
                        <a:t>0.32</a:t>
                      </a:r>
                      <a:endParaRPr lang="ru-RU" sz="2400"/>
                    </a:p>
                  </a:txBody>
                  <a:tcPr anchor="ctr"/>
                </a:tc>
                <a:tc>
                  <a:txBody>
                    <a:bodyPr/>
                    <a:lstStyle/>
                    <a:p>
                      <a:pPr algn="ctr"/>
                      <a:r>
                        <a:rPr lang="ru-RU" sz="2400">
                          <a:latin typeface="Arial"/>
                        </a:rPr>
                        <a:t>-0.36</a:t>
                      </a:r>
                      <a:endParaRPr lang="ru-RU" sz="2400"/>
                    </a:p>
                  </a:txBody>
                  <a:tcPr anchor="ctr"/>
                </a:tc>
                <a:tc>
                  <a:txBody>
                    <a:bodyPr/>
                    <a:lstStyle/>
                    <a:p>
                      <a:pPr algn="ctr"/>
                      <a:r>
                        <a:rPr lang="ru-RU" sz="2400">
                          <a:latin typeface="Arial"/>
                        </a:rPr>
                        <a:t>-0.32</a:t>
                      </a:r>
                      <a:endParaRPr lang="ru-RU" sz="2400"/>
                    </a:p>
                  </a:txBody>
                  <a:tcPr anchor="ctr"/>
                </a:tc>
              </a:tr>
              <a:tr h="659045">
                <a:tc>
                  <a:txBody>
                    <a:bodyPr/>
                    <a:lstStyle/>
                    <a:p>
                      <a:r>
                        <a:rPr lang="en-US" sz="2200" smtClean="0"/>
                        <a:t>General Self-Efficacy</a:t>
                      </a:r>
                      <a:endParaRPr lang="ru-RU" sz="2200"/>
                    </a:p>
                  </a:txBody>
                  <a:tcPr/>
                </a:tc>
                <a:tc>
                  <a:txBody>
                    <a:bodyPr/>
                    <a:lstStyle/>
                    <a:p>
                      <a:pPr algn="ctr"/>
                      <a:r>
                        <a:rPr lang="ru-RU" sz="2400">
                          <a:latin typeface="Arial"/>
                        </a:rPr>
                        <a:t>0.25</a:t>
                      </a:r>
                      <a:endParaRPr lang="ru-RU" sz="2400"/>
                    </a:p>
                  </a:txBody>
                  <a:tcPr anchor="ctr"/>
                </a:tc>
                <a:tc>
                  <a:txBody>
                    <a:bodyPr/>
                    <a:lstStyle/>
                    <a:p>
                      <a:pPr algn="ctr"/>
                      <a:r>
                        <a:rPr lang="ru-RU" sz="2400">
                          <a:latin typeface="Arial"/>
                        </a:rPr>
                        <a:t>0.25</a:t>
                      </a:r>
                      <a:endParaRPr lang="ru-RU" sz="2400"/>
                    </a:p>
                  </a:txBody>
                  <a:tcPr anchor="ctr"/>
                </a:tc>
                <a:tc>
                  <a:txBody>
                    <a:bodyPr/>
                    <a:lstStyle/>
                    <a:p>
                      <a:pPr algn="ctr"/>
                      <a:r>
                        <a:rPr lang="ru-RU" sz="2400">
                          <a:latin typeface="Arial"/>
                        </a:rPr>
                        <a:t>-0.20</a:t>
                      </a:r>
                      <a:endParaRPr lang="ru-RU" sz="2400"/>
                    </a:p>
                  </a:txBody>
                  <a:tcPr anchor="ctr"/>
                </a:tc>
                <a:tc>
                  <a:txBody>
                    <a:bodyPr/>
                    <a:lstStyle/>
                    <a:p>
                      <a:pPr algn="ctr"/>
                      <a:r>
                        <a:rPr lang="ru-RU" sz="2400">
                          <a:latin typeface="Arial"/>
                        </a:rPr>
                        <a:t>-0.12</a:t>
                      </a:r>
                      <a:endParaRPr lang="ru-RU" sz="2400"/>
                    </a:p>
                  </a:txBody>
                  <a:tcPr anchor="ctr"/>
                </a:tc>
              </a:tr>
              <a:tr h="659045">
                <a:tc>
                  <a:txBody>
                    <a:bodyPr/>
                    <a:lstStyle/>
                    <a:p>
                      <a:r>
                        <a:rPr lang="en-US" sz="2200" smtClean="0"/>
                        <a:t>Tolerance</a:t>
                      </a:r>
                      <a:r>
                        <a:rPr lang="en-US" sz="2200" baseline="0" smtClean="0"/>
                        <a:t> for Ambiguity</a:t>
                      </a:r>
                      <a:endParaRPr lang="ru-RU" sz="2200"/>
                    </a:p>
                  </a:txBody>
                  <a:tcPr/>
                </a:tc>
                <a:tc>
                  <a:txBody>
                    <a:bodyPr/>
                    <a:lstStyle/>
                    <a:p>
                      <a:pPr algn="ctr"/>
                      <a:r>
                        <a:rPr lang="ru-RU" sz="2400">
                          <a:latin typeface="Arial"/>
                        </a:rPr>
                        <a:t>0.16</a:t>
                      </a:r>
                      <a:endParaRPr lang="ru-RU" sz="2400"/>
                    </a:p>
                  </a:txBody>
                  <a:tcPr anchor="ctr"/>
                </a:tc>
                <a:tc>
                  <a:txBody>
                    <a:bodyPr/>
                    <a:lstStyle/>
                    <a:p>
                      <a:pPr algn="ctr"/>
                      <a:r>
                        <a:rPr lang="ru-RU" sz="2400">
                          <a:latin typeface="Arial"/>
                        </a:rPr>
                        <a:t>0.23</a:t>
                      </a:r>
                      <a:endParaRPr lang="ru-RU" sz="2400"/>
                    </a:p>
                  </a:txBody>
                  <a:tcPr anchor="ctr"/>
                </a:tc>
                <a:tc>
                  <a:txBody>
                    <a:bodyPr/>
                    <a:lstStyle/>
                    <a:p>
                      <a:pPr algn="ctr"/>
                      <a:r>
                        <a:rPr lang="ru-RU" sz="2400">
                          <a:latin typeface="Arial"/>
                        </a:rPr>
                        <a:t>-0.24</a:t>
                      </a:r>
                      <a:endParaRPr lang="ru-RU" sz="2400"/>
                    </a:p>
                  </a:txBody>
                  <a:tcPr anchor="ctr"/>
                </a:tc>
                <a:tc>
                  <a:txBody>
                    <a:bodyPr/>
                    <a:lstStyle/>
                    <a:p>
                      <a:pPr algn="ctr"/>
                      <a:r>
                        <a:rPr lang="ru-RU" sz="2400">
                          <a:latin typeface="Arial"/>
                        </a:rPr>
                        <a:t>-0.06</a:t>
                      </a:r>
                      <a:endParaRPr lang="ru-RU" sz="2400"/>
                    </a:p>
                  </a:txBody>
                  <a:tcPr anchor="ctr"/>
                </a:tc>
              </a:tr>
              <a:tr h="659045">
                <a:tc>
                  <a:txBody>
                    <a:bodyPr/>
                    <a:lstStyle/>
                    <a:p>
                      <a:r>
                        <a:rPr lang="en-US" sz="2200" smtClean="0"/>
                        <a:t>Hardiness</a:t>
                      </a:r>
                      <a:endParaRPr lang="ru-RU" sz="2200"/>
                    </a:p>
                  </a:txBody>
                  <a:tcPr/>
                </a:tc>
                <a:tc>
                  <a:txBody>
                    <a:bodyPr/>
                    <a:lstStyle/>
                    <a:p>
                      <a:pPr algn="ctr"/>
                      <a:r>
                        <a:rPr lang="ru-RU" sz="2400">
                          <a:latin typeface="Arial"/>
                        </a:rPr>
                        <a:t>0.40</a:t>
                      </a:r>
                      <a:endParaRPr lang="ru-RU" sz="2400"/>
                    </a:p>
                  </a:txBody>
                  <a:tcPr anchor="ctr"/>
                </a:tc>
                <a:tc>
                  <a:txBody>
                    <a:bodyPr/>
                    <a:lstStyle/>
                    <a:p>
                      <a:pPr algn="ctr"/>
                      <a:r>
                        <a:rPr lang="ru-RU" sz="2400">
                          <a:latin typeface="Arial"/>
                        </a:rPr>
                        <a:t>0.38</a:t>
                      </a:r>
                      <a:endParaRPr lang="ru-RU" sz="2400"/>
                    </a:p>
                  </a:txBody>
                  <a:tcPr anchor="ctr"/>
                </a:tc>
                <a:tc>
                  <a:txBody>
                    <a:bodyPr/>
                    <a:lstStyle/>
                    <a:p>
                      <a:pPr algn="ctr"/>
                      <a:r>
                        <a:rPr lang="ru-RU" sz="2400">
                          <a:latin typeface="Arial"/>
                        </a:rPr>
                        <a:t>-0.45</a:t>
                      </a:r>
                      <a:endParaRPr lang="ru-RU" sz="2400"/>
                    </a:p>
                  </a:txBody>
                  <a:tcPr anchor="ctr"/>
                </a:tc>
                <a:tc>
                  <a:txBody>
                    <a:bodyPr/>
                    <a:lstStyle/>
                    <a:p>
                      <a:pPr algn="ctr"/>
                      <a:r>
                        <a:rPr lang="ru-RU" sz="2400">
                          <a:latin typeface="Arial"/>
                        </a:rPr>
                        <a:t>-0.40</a:t>
                      </a:r>
                      <a:endParaRPr lang="ru-RU" sz="2400"/>
                    </a:p>
                  </a:txBody>
                  <a:tcPr anchor="ctr"/>
                </a:tc>
              </a:tr>
            </a:tbl>
          </a:graphicData>
        </a:graphic>
      </p:graphicFrame>
    </p:spTree>
    <p:extLst>
      <p:ext uri="{BB962C8B-B14F-4D97-AF65-F5344CB8AC3E}">
        <p14:creationId xmlns:p14="http://schemas.microsoft.com/office/powerpoint/2010/main" xmlns="" val="2058550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mtClean="0"/>
              <a:t>Work Motivation and Well-Being</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1359598449"/>
              </p:ext>
            </p:extLst>
          </p:nvPr>
        </p:nvGraphicFramePr>
        <p:xfrm>
          <a:off x="467545" y="1397000"/>
          <a:ext cx="8208910" cy="4160180"/>
        </p:xfrm>
        <a:graphic>
          <a:graphicData uri="http://schemas.openxmlformats.org/drawingml/2006/table">
            <a:tbl>
              <a:tblPr firstRow="1" bandRow="1">
                <a:tableStyleId>{5C22544A-7EE6-4342-B048-85BDC9FD1C3A}</a:tableStyleId>
              </a:tblPr>
              <a:tblGrid>
                <a:gridCol w="3384375"/>
                <a:gridCol w="1296144"/>
                <a:gridCol w="1152128"/>
                <a:gridCol w="1008112"/>
                <a:gridCol w="1368151"/>
              </a:tblGrid>
              <a:tr h="659045">
                <a:tc>
                  <a:txBody>
                    <a:bodyPr/>
                    <a:lstStyle/>
                    <a:p>
                      <a:pPr algn="ctr"/>
                      <a:r>
                        <a:rPr lang="en-US" smtClean="0"/>
                        <a:t>All correlations p&lt;.001</a:t>
                      </a:r>
                      <a:endParaRPr lang="ru-RU"/>
                    </a:p>
                  </a:txBody>
                  <a:tcPr/>
                </a:tc>
                <a:tc>
                  <a:txBody>
                    <a:bodyPr/>
                    <a:lstStyle/>
                    <a:p>
                      <a:r>
                        <a:rPr lang="en-US" smtClean="0"/>
                        <a:t>Intrinsic</a:t>
                      </a:r>
                      <a:endParaRPr lang="ru-RU"/>
                    </a:p>
                  </a:txBody>
                  <a:tcPr/>
                </a:tc>
                <a:tc>
                  <a:txBody>
                    <a:bodyPr/>
                    <a:lstStyle/>
                    <a:p>
                      <a:r>
                        <a:rPr lang="en-US" smtClean="0"/>
                        <a:t>Identified</a:t>
                      </a:r>
                      <a:endParaRPr lang="ru-RU"/>
                    </a:p>
                  </a:txBody>
                  <a:tcPr/>
                </a:tc>
                <a:tc>
                  <a:txBody>
                    <a:bodyPr/>
                    <a:lstStyle/>
                    <a:p>
                      <a:r>
                        <a:rPr lang="en-US" smtClean="0"/>
                        <a:t>External</a:t>
                      </a:r>
                      <a:endParaRPr lang="ru-RU"/>
                    </a:p>
                  </a:txBody>
                  <a:tcPr/>
                </a:tc>
                <a:tc>
                  <a:txBody>
                    <a:bodyPr/>
                    <a:lstStyle/>
                    <a:p>
                      <a:r>
                        <a:rPr lang="en-US" smtClean="0"/>
                        <a:t>Amotivation</a:t>
                      </a:r>
                      <a:endParaRPr lang="ru-RU"/>
                    </a:p>
                  </a:txBody>
                  <a:tcPr/>
                </a:tc>
              </a:tr>
              <a:tr h="659045">
                <a:tc>
                  <a:txBody>
                    <a:bodyPr/>
                    <a:lstStyle/>
                    <a:p>
                      <a:r>
                        <a:rPr lang="en-US" sz="2200" smtClean="0"/>
                        <a:t>Satisfaction with Life</a:t>
                      </a:r>
                      <a:endParaRPr lang="ru-RU" sz="2200"/>
                    </a:p>
                  </a:txBody>
                  <a:tcPr/>
                </a:tc>
                <a:tc>
                  <a:txBody>
                    <a:bodyPr/>
                    <a:lstStyle/>
                    <a:p>
                      <a:pPr algn="ctr"/>
                      <a:r>
                        <a:rPr lang="ru-RU" sz="2400">
                          <a:latin typeface="Arial"/>
                        </a:rPr>
                        <a:t>0.36</a:t>
                      </a:r>
                      <a:endParaRPr lang="ru-RU" sz="2400"/>
                    </a:p>
                  </a:txBody>
                  <a:tcPr anchor="ctr"/>
                </a:tc>
                <a:tc>
                  <a:txBody>
                    <a:bodyPr/>
                    <a:lstStyle/>
                    <a:p>
                      <a:pPr algn="ctr"/>
                      <a:r>
                        <a:rPr lang="ru-RU" sz="2400">
                          <a:latin typeface="Arial"/>
                        </a:rPr>
                        <a:t>0.40</a:t>
                      </a:r>
                      <a:endParaRPr lang="ru-RU" sz="2400"/>
                    </a:p>
                  </a:txBody>
                  <a:tcPr anchor="ctr"/>
                </a:tc>
                <a:tc>
                  <a:txBody>
                    <a:bodyPr/>
                    <a:lstStyle/>
                    <a:p>
                      <a:pPr algn="ctr"/>
                      <a:r>
                        <a:rPr lang="ru-RU" sz="2400">
                          <a:latin typeface="Arial"/>
                        </a:rPr>
                        <a:t>-0.26</a:t>
                      </a:r>
                      <a:endParaRPr lang="ru-RU" sz="2400"/>
                    </a:p>
                  </a:txBody>
                  <a:tcPr anchor="ctr"/>
                </a:tc>
                <a:tc>
                  <a:txBody>
                    <a:bodyPr/>
                    <a:lstStyle/>
                    <a:p>
                      <a:pPr algn="ctr"/>
                      <a:r>
                        <a:rPr lang="ru-RU" sz="2400">
                          <a:latin typeface="Arial"/>
                        </a:rPr>
                        <a:t>-0.18</a:t>
                      </a:r>
                      <a:endParaRPr lang="ru-RU" sz="2400"/>
                    </a:p>
                  </a:txBody>
                  <a:tcPr anchor="ctr"/>
                </a:tc>
              </a:tr>
              <a:tr h="659045">
                <a:tc>
                  <a:txBody>
                    <a:bodyPr/>
                    <a:lstStyle/>
                    <a:p>
                      <a:r>
                        <a:rPr lang="en-US" sz="2200" smtClean="0"/>
                        <a:t>Work Engagement</a:t>
                      </a:r>
                      <a:endParaRPr lang="ru-RU" sz="2200"/>
                    </a:p>
                  </a:txBody>
                  <a:tcPr/>
                </a:tc>
                <a:tc>
                  <a:txBody>
                    <a:bodyPr/>
                    <a:lstStyle/>
                    <a:p>
                      <a:pPr algn="ctr"/>
                      <a:r>
                        <a:rPr lang="ru-RU" sz="2400">
                          <a:latin typeface="Arial"/>
                        </a:rPr>
                        <a:t>0.55</a:t>
                      </a:r>
                      <a:endParaRPr lang="ru-RU" sz="2400"/>
                    </a:p>
                  </a:txBody>
                  <a:tcPr anchor="ctr"/>
                </a:tc>
                <a:tc>
                  <a:txBody>
                    <a:bodyPr/>
                    <a:lstStyle/>
                    <a:p>
                      <a:pPr algn="ctr"/>
                      <a:r>
                        <a:rPr lang="ru-RU" sz="2400">
                          <a:latin typeface="Arial"/>
                        </a:rPr>
                        <a:t>0.49</a:t>
                      </a:r>
                      <a:endParaRPr lang="ru-RU" sz="2400"/>
                    </a:p>
                  </a:txBody>
                  <a:tcPr anchor="ctr"/>
                </a:tc>
                <a:tc>
                  <a:txBody>
                    <a:bodyPr/>
                    <a:lstStyle/>
                    <a:p>
                      <a:pPr algn="ctr"/>
                      <a:r>
                        <a:rPr lang="ru-RU" sz="2400">
                          <a:latin typeface="Arial"/>
                        </a:rPr>
                        <a:t>-0.30</a:t>
                      </a:r>
                      <a:endParaRPr lang="ru-RU" sz="2400"/>
                    </a:p>
                  </a:txBody>
                  <a:tcPr anchor="ctr"/>
                </a:tc>
                <a:tc>
                  <a:txBody>
                    <a:bodyPr/>
                    <a:lstStyle/>
                    <a:p>
                      <a:pPr algn="ctr"/>
                      <a:r>
                        <a:rPr lang="ru-RU" sz="2400">
                          <a:latin typeface="Arial"/>
                        </a:rPr>
                        <a:t>-0.32</a:t>
                      </a:r>
                      <a:endParaRPr lang="ru-RU" sz="2400"/>
                    </a:p>
                  </a:txBody>
                  <a:tcPr anchor="ctr"/>
                </a:tc>
              </a:tr>
              <a:tr h="659045">
                <a:tc>
                  <a:txBody>
                    <a:bodyPr/>
                    <a:lstStyle/>
                    <a:p>
                      <a:r>
                        <a:rPr lang="en-US" sz="2200" smtClean="0"/>
                        <a:t>Job Satisfaction</a:t>
                      </a:r>
                      <a:endParaRPr lang="ru-RU" sz="2200"/>
                    </a:p>
                  </a:txBody>
                  <a:tcPr/>
                </a:tc>
                <a:tc>
                  <a:txBody>
                    <a:bodyPr/>
                    <a:lstStyle/>
                    <a:p>
                      <a:pPr algn="ctr"/>
                      <a:r>
                        <a:rPr lang="ru-RU" sz="2400">
                          <a:latin typeface="Arial"/>
                        </a:rPr>
                        <a:t>0.63</a:t>
                      </a:r>
                      <a:endParaRPr lang="ru-RU" sz="2400"/>
                    </a:p>
                  </a:txBody>
                  <a:tcPr anchor="ctr"/>
                </a:tc>
                <a:tc>
                  <a:txBody>
                    <a:bodyPr/>
                    <a:lstStyle/>
                    <a:p>
                      <a:pPr algn="ctr"/>
                      <a:r>
                        <a:rPr lang="ru-RU" sz="2400">
                          <a:latin typeface="Arial"/>
                        </a:rPr>
                        <a:t>0.66</a:t>
                      </a:r>
                      <a:endParaRPr lang="ru-RU" sz="2400"/>
                    </a:p>
                  </a:txBody>
                  <a:tcPr anchor="ctr"/>
                </a:tc>
                <a:tc>
                  <a:txBody>
                    <a:bodyPr/>
                    <a:lstStyle/>
                    <a:p>
                      <a:pPr algn="ctr"/>
                      <a:r>
                        <a:rPr lang="ru-RU" sz="2400">
                          <a:latin typeface="Arial"/>
                        </a:rPr>
                        <a:t>-0.35</a:t>
                      </a:r>
                      <a:endParaRPr lang="ru-RU" sz="2400"/>
                    </a:p>
                  </a:txBody>
                  <a:tcPr anchor="ctr"/>
                </a:tc>
                <a:tc>
                  <a:txBody>
                    <a:bodyPr/>
                    <a:lstStyle/>
                    <a:p>
                      <a:pPr algn="ctr"/>
                      <a:r>
                        <a:rPr lang="ru-RU" sz="2400">
                          <a:latin typeface="Arial"/>
                        </a:rPr>
                        <a:t>-0.39</a:t>
                      </a:r>
                      <a:endParaRPr lang="ru-RU" sz="2400"/>
                    </a:p>
                  </a:txBody>
                  <a:tcPr anchor="ctr"/>
                </a:tc>
              </a:tr>
              <a:tr h="659045">
                <a:tc>
                  <a:txBody>
                    <a:bodyPr/>
                    <a:lstStyle/>
                    <a:p>
                      <a:r>
                        <a:rPr lang="en-US" sz="2200" smtClean="0"/>
                        <a:t>WLB: Work</a:t>
                      </a:r>
                      <a:r>
                        <a:rPr lang="en-US" sz="2200" baseline="0" smtClean="0"/>
                        <a:t> as  Obstacle  to Life</a:t>
                      </a:r>
                      <a:endParaRPr lang="ru-RU" sz="2200"/>
                    </a:p>
                  </a:txBody>
                  <a:tcPr/>
                </a:tc>
                <a:tc>
                  <a:txBody>
                    <a:bodyPr/>
                    <a:lstStyle/>
                    <a:p>
                      <a:pPr algn="ctr"/>
                      <a:r>
                        <a:rPr lang="ru-RU" sz="2400">
                          <a:latin typeface="Arial"/>
                        </a:rPr>
                        <a:t>-0.28</a:t>
                      </a:r>
                      <a:endParaRPr lang="ru-RU" sz="2400"/>
                    </a:p>
                  </a:txBody>
                  <a:tcPr anchor="ctr"/>
                </a:tc>
                <a:tc>
                  <a:txBody>
                    <a:bodyPr/>
                    <a:lstStyle/>
                    <a:p>
                      <a:pPr algn="ctr"/>
                      <a:r>
                        <a:rPr lang="ru-RU" sz="2400">
                          <a:latin typeface="Arial"/>
                        </a:rPr>
                        <a:t>-0.19</a:t>
                      </a:r>
                      <a:endParaRPr lang="ru-RU" sz="2400"/>
                    </a:p>
                  </a:txBody>
                  <a:tcPr anchor="ctr"/>
                </a:tc>
                <a:tc>
                  <a:txBody>
                    <a:bodyPr/>
                    <a:lstStyle/>
                    <a:p>
                      <a:pPr algn="ctr"/>
                      <a:r>
                        <a:rPr lang="ru-RU" sz="2400">
                          <a:latin typeface="Arial"/>
                        </a:rPr>
                        <a:t>0.21</a:t>
                      </a:r>
                      <a:endParaRPr lang="ru-RU" sz="2400"/>
                    </a:p>
                  </a:txBody>
                  <a:tcPr anchor="ctr"/>
                </a:tc>
                <a:tc>
                  <a:txBody>
                    <a:bodyPr/>
                    <a:lstStyle/>
                    <a:p>
                      <a:pPr algn="ctr"/>
                      <a:r>
                        <a:rPr lang="ru-RU" sz="2400">
                          <a:latin typeface="Arial"/>
                        </a:rPr>
                        <a:t>0.32</a:t>
                      </a:r>
                      <a:endParaRPr lang="ru-RU" sz="2400"/>
                    </a:p>
                  </a:txBody>
                  <a:tcPr anchor="ctr"/>
                </a:tc>
              </a:tr>
              <a:tr h="659045">
                <a:tc>
                  <a:txBody>
                    <a:bodyPr/>
                    <a:lstStyle/>
                    <a:p>
                      <a:r>
                        <a:rPr lang="en-US" sz="2200" smtClean="0"/>
                        <a:t>WLB: Life</a:t>
                      </a:r>
                      <a:r>
                        <a:rPr lang="en-US" sz="2200" baseline="0" smtClean="0"/>
                        <a:t> as Obstacle to Work</a:t>
                      </a:r>
                      <a:endParaRPr lang="ru-RU" sz="2200"/>
                    </a:p>
                  </a:txBody>
                  <a:tcPr/>
                </a:tc>
                <a:tc>
                  <a:txBody>
                    <a:bodyPr/>
                    <a:lstStyle/>
                    <a:p>
                      <a:pPr algn="ctr"/>
                      <a:r>
                        <a:rPr lang="ru-RU" sz="2400">
                          <a:latin typeface="Arial"/>
                        </a:rPr>
                        <a:t>-0.23</a:t>
                      </a:r>
                      <a:endParaRPr lang="ru-RU" sz="2400"/>
                    </a:p>
                  </a:txBody>
                  <a:tcPr anchor="ctr"/>
                </a:tc>
                <a:tc>
                  <a:txBody>
                    <a:bodyPr/>
                    <a:lstStyle/>
                    <a:p>
                      <a:pPr algn="ctr"/>
                      <a:r>
                        <a:rPr lang="ru-RU" sz="2400">
                          <a:latin typeface="Arial"/>
                        </a:rPr>
                        <a:t>-0.11</a:t>
                      </a:r>
                      <a:endParaRPr lang="ru-RU" sz="2400"/>
                    </a:p>
                  </a:txBody>
                  <a:tcPr anchor="ctr"/>
                </a:tc>
                <a:tc>
                  <a:txBody>
                    <a:bodyPr/>
                    <a:lstStyle/>
                    <a:p>
                      <a:pPr algn="ctr"/>
                      <a:r>
                        <a:rPr lang="ru-RU" sz="2400">
                          <a:latin typeface="Arial"/>
                        </a:rPr>
                        <a:t>0.26</a:t>
                      </a:r>
                      <a:endParaRPr lang="ru-RU" sz="2400"/>
                    </a:p>
                  </a:txBody>
                  <a:tcPr anchor="ctr"/>
                </a:tc>
                <a:tc>
                  <a:txBody>
                    <a:bodyPr/>
                    <a:lstStyle/>
                    <a:p>
                      <a:pPr algn="ctr"/>
                      <a:r>
                        <a:rPr lang="ru-RU" sz="2400">
                          <a:latin typeface="Arial"/>
                        </a:rPr>
                        <a:t>0.44</a:t>
                      </a:r>
                      <a:endParaRPr lang="ru-RU" sz="2400"/>
                    </a:p>
                  </a:txBody>
                  <a:tcPr anchor="ctr"/>
                </a:tc>
              </a:tr>
            </a:tbl>
          </a:graphicData>
        </a:graphic>
      </p:graphicFrame>
    </p:spTree>
    <p:extLst>
      <p:ext uri="{BB962C8B-B14F-4D97-AF65-F5344CB8AC3E}">
        <p14:creationId xmlns:p14="http://schemas.microsoft.com/office/powerpoint/2010/main" xmlns="" val="2153770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Predictors of employee well-being</a:t>
            </a:r>
            <a:endParaRPr lang="ru-RU"/>
          </a:p>
        </p:txBody>
      </p:sp>
      <p:sp>
        <p:nvSpPr>
          <p:cNvPr id="3" name="Объект 2"/>
          <p:cNvSpPr>
            <a:spLocks noGrp="1"/>
          </p:cNvSpPr>
          <p:nvPr>
            <p:ph idx="1"/>
          </p:nvPr>
        </p:nvSpPr>
        <p:spPr>
          <a:xfrm>
            <a:off x="457200" y="1600200"/>
            <a:ext cx="8229600" cy="5069160"/>
          </a:xfrm>
        </p:spPr>
        <p:txBody>
          <a:bodyPr>
            <a:normAutofit/>
          </a:bodyPr>
          <a:lstStyle/>
          <a:p>
            <a:r>
              <a:rPr lang="en-US" smtClean="0"/>
              <a:t>Hierarchical multiple regression:</a:t>
            </a:r>
          </a:p>
          <a:p>
            <a:pPr lvl="1"/>
            <a:r>
              <a:rPr lang="en-US" smtClean="0"/>
              <a:t>Step 1. Controlling for Age, Gender, Education;</a:t>
            </a:r>
          </a:p>
          <a:p>
            <a:pPr lvl="1"/>
            <a:r>
              <a:rPr lang="en-US" smtClean="0"/>
              <a:t>Step 2. Controlling for Region and Branch;</a:t>
            </a:r>
          </a:p>
          <a:p>
            <a:pPr lvl="1"/>
            <a:r>
              <a:rPr lang="en-US" smtClean="0"/>
              <a:t>Step 3. Controlling for Position and Experience;</a:t>
            </a:r>
          </a:p>
          <a:p>
            <a:pPr lvl="1"/>
            <a:r>
              <a:rPr lang="en-US" smtClean="0"/>
              <a:t>Step 4. Contribution of Personality Resources;</a:t>
            </a:r>
          </a:p>
          <a:p>
            <a:pPr lvl="1"/>
            <a:r>
              <a:rPr lang="en-US" smtClean="0"/>
              <a:t>Step 5. Contribution of Work Motivation.</a:t>
            </a:r>
          </a:p>
          <a:p>
            <a:r>
              <a:rPr lang="en-US" smtClean="0"/>
              <a:t>Dummy coding used for nominal variables.</a:t>
            </a:r>
          </a:p>
        </p:txBody>
      </p:sp>
    </p:spTree>
    <p:extLst>
      <p:ext uri="{BB962C8B-B14F-4D97-AF65-F5344CB8AC3E}">
        <p14:creationId xmlns:p14="http://schemas.microsoft.com/office/powerpoint/2010/main" xmlns="" val="4138402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Satisfaction with Life</a:t>
            </a: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3747129682"/>
              </p:ext>
            </p:extLst>
          </p:nvPr>
        </p:nvGraphicFramePr>
        <p:xfrm>
          <a:off x="323528" y="1397000"/>
          <a:ext cx="8424936" cy="4911795"/>
        </p:xfrm>
        <a:graphic>
          <a:graphicData uri="http://schemas.openxmlformats.org/drawingml/2006/table">
            <a:tbl>
              <a:tblPr firstRow="1" bandRow="1">
                <a:tableStyleId>{5C22544A-7EE6-4342-B048-85BDC9FD1C3A}</a:tableStyleId>
              </a:tblPr>
              <a:tblGrid>
                <a:gridCol w="2808312"/>
                <a:gridCol w="2808312"/>
                <a:gridCol w="2808312"/>
              </a:tblGrid>
              <a:tr h="447824">
                <a:tc>
                  <a:txBody>
                    <a:bodyPr/>
                    <a:lstStyle/>
                    <a:p>
                      <a:pPr algn="ctr"/>
                      <a:r>
                        <a:rPr lang="en-US" sz="2800" smtClean="0"/>
                        <a:t>Predictors</a:t>
                      </a:r>
                      <a:endParaRPr lang="ru-RU" sz="2800"/>
                    </a:p>
                  </a:txBody>
                  <a:tcPr/>
                </a:tc>
                <a:tc>
                  <a:txBody>
                    <a:bodyPr/>
                    <a:lstStyle/>
                    <a:p>
                      <a:pPr algn="ctr"/>
                      <a:r>
                        <a:rPr lang="en-US" sz="2800" smtClean="0"/>
                        <a:t>R</a:t>
                      </a:r>
                      <a:r>
                        <a:rPr lang="en-US" sz="2800" baseline="30000" smtClean="0"/>
                        <a:t>2</a:t>
                      </a:r>
                      <a:r>
                        <a:rPr lang="en-US" sz="2800" smtClean="0"/>
                        <a:t> (</a:t>
                      </a:r>
                      <a:r>
                        <a:rPr lang="el-GR" sz="2800" smtClean="0"/>
                        <a:t>Δ</a:t>
                      </a:r>
                      <a:r>
                        <a:rPr lang="en-US" sz="2800" baseline="0" smtClean="0"/>
                        <a:t> </a:t>
                      </a:r>
                      <a:r>
                        <a:rPr lang="en-US" sz="2800" smtClean="0"/>
                        <a:t>R</a:t>
                      </a:r>
                      <a:r>
                        <a:rPr lang="en-US" sz="2800" baseline="30000" smtClean="0"/>
                        <a:t>2</a:t>
                      </a:r>
                      <a:r>
                        <a:rPr lang="en-US" sz="2800" baseline="0" smtClean="0"/>
                        <a:t>)</a:t>
                      </a:r>
                      <a:endParaRPr lang="ru-RU" sz="2800"/>
                    </a:p>
                  </a:txBody>
                  <a:tcPr/>
                </a:tc>
                <a:tc>
                  <a:txBody>
                    <a:bodyPr/>
                    <a:lstStyle/>
                    <a:p>
                      <a:pPr algn="ctr"/>
                      <a:r>
                        <a:rPr lang="en-US" sz="2800" smtClean="0"/>
                        <a:t>β coefficients</a:t>
                      </a:r>
                      <a:endParaRPr lang="ru-RU" sz="2800"/>
                    </a:p>
                  </a:txBody>
                  <a:tcPr/>
                </a:tc>
              </a:tr>
              <a:tr h="878727">
                <a:tc>
                  <a:txBody>
                    <a:bodyPr/>
                    <a:lstStyle/>
                    <a:p>
                      <a:r>
                        <a:rPr lang="en-US" sz="2000" smtClean="0"/>
                        <a:t>Gender,</a:t>
                      </a:r>
                      <a:r>
                        <a:rPr lang="en-US" sz="2000" baseline="0" smtClean="0"/>
                        <a:t> Age, </a:t>
                      </a:r>
                      <a:br>
                        <a:rPr lang="en-US" sz="2000" baseline="0" smtClean="0"/>
                      </a:br>
                      <a:r>
                        <a:rPr lang="en-US" sz="2000" baseline="0" smtClean="0"/>
                        <a:t>Education</a:t>
                      </a:r>
                      <a:endParaRPr lang="ru-RU" sz="2000"/>
                    </a:p>
                  </a:txBody>
                  <a:tcPr/>
                </a:tc>
                <a:tc>
                  <a:txBody>
                    <a:bodyPr/>
                    <a:lstStyle/>
                    <a:p>
                      <a:pPr algn="ctr"/>
                      <a:r>
                        <a:rPr lang="en-US" sz="2200" smtClean="0"/>
                        <a:t>.02</a:t>
                      </a:r>
                      <a:r>
                        <a:rPr lang="en-US" sz="2200" baseline="0" smtClean="0"/>
                        <a:t> (.02***)</a:t>
                      </a:r>
                      <a:endParaRPr lang="ru-RU"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.08***, -.06***,</a:t>
                      </a:r>
                      <a:br>
                        <a:rPr lang="en-US" sz="2200" smtClean="0"/>
                      </a:br>
                      <a:r>
                        <a:rPr lang="en-US" sz="2200" smtClean="0"/>
                        <a:t>.08***</a:t>
                      </a:r>
                      <a:endParaRPr lang="ru-RU" sz="2200"/>
                    </a:p>
                  </a:txBody>
                  <a:tcPr/>
                </a:tc>
              </a:tr>
              <a:tr h="878727">
                <a:tc>
                  <a:txBody>
                    <a:bodyPr/>
                    <a:lstStyle/>
                    <a:p>
                      <a:r>
                        <a:rPr lang="en-US" sz="2000" smtClean="0"/>
                        <a:t>Region</a:t>
                      </a:r>
                    </a:p>
                    <a:p>
                      <a:r>
                        <a:rPr lang="en-US" sz="2000" smtClean="0"/>
                        <a:t>Division</a:t>
                      </a:r>
                      <a:endParaRPr lang="ru-RU" sz="2000"/>
                    </a:p>
                  </a:txBody>
                  <a:tcPr/>
                </a:tc>
                <a:tc>
                  <a:txBody>
                    <a:bodyPr/>
                    <a:lstStyle/>
                    <a:p>
                      <a:pPr algn="ctr"/>
                      <a:r>
                        <a:rPr lang="en-US" sz="2200" smtClean="0"/>
                        <a:t>.03 (.01***)</a:t>
                      </a:r>
                      <a:endParaRPr lang="ru-RU" sz="2200"/>
                    </a:p>
                  </a:txBody>
                  <a:tcPr/>
                </a:tc>
                <a:tc>
                  <a:txBody>
                    <a:bodyPr/>
                    <a:lstStyle/>
                    <a:p>
                      <a:endParaRPr lang="ru-RU" sz="2200"/>
                    </a:p>
                  </a:txBody>
                  <a:tcPr/>
                </a:tc>
              </a:tr>
              <a:tr h="878727">
                <a:tc>
                  <a:txBody>
                    <a:bodyPr/>
                    <a:lstStyle/>
                    <a:p>
                      <a:r>
                        <a:rPr lang="en-US" sz="2000" smtClean="0"/>
                        <a:t>Position</a:t>
                      </a:r>
                    </a:p>
                    <a:p>
                      <a:r>
                        <a:rPr lang="en-US" sz="2000" smtClean="0"/>
                        <a:t>Experience</a:t>
                      </a:r>
                      <a:endParaRPr lang="ru-RU" sz="2000"/>
                    </a:p>
                  </a:txBody>
                  <a:tcPr/>
                </a:tc>
                <a:tc>
                  <a:txBody>
                    <a:bodyPr/>
                    <a:lstStyle/>
                    <a:p>
                      <a:pPr algn="ctr"/>
                      <a:r>
                        <a:rPr lang="en-US" sz="2200" smtClean="0"/>
                        <a:t>.04 (.01***)</a:t>
                      </a:r>
                      <a:endParaRPr lang="ru-RU" sz="2200"/>
                    </a:p>
                  </a:txBody>
                  <a:tcPr/>
                </a:tc>
                <a:tc>
                  <a:txBody>
                    <a:bodyPr/>
                    <a:lstStyle/>
                    <a:p>
                      <a:r>
                        <a:rPr lang="en-US" sz="2200" smtClean="0"/>
                        <a:t>.09***</a:t>
                      </a:r>
                    </a:p>
                    <a:p>
                      <a:r>
                        <a:rPr lang="en-US" sz="2200" smtClean="0"/>
                        <a:t>-.05**</a:t>
                      </a:r>
                      <a:endParaRPr lang="ru-RU" sz="2200"/>
                    </a:p>
                  </a:txBody>
                  <a:tcPr/>
                </a:tc>
              </a:tr>
              <a:tr h="878727">
                <a:tc>
                  <a:txBody>
                    <a:bodyPr/>
                    <a:lstStyle/>
                    <a:p>
                      <a:r>
                        <a:rPr lang="en-US" sz="2000" smtClean="0"/>
                        <a:t>Optimism, Self-Efficacy,</a:t>
                      </a:r>
                      <a:br>
                        <a:rPr lang="en-US" sz="2000" smtClean="0"/>
                      </a:br>
                      <a:r>
                        <a:rPr lang="en-US" sz="2000" smtClean="0"/>
                        <a:t>Amb.</a:t>
                      </a:r>
                      <a:r>
                        <a:rPr lang="en-US" sz="2000" baseline="0" smtClean="0"/>
                        <a:t> Toler., Hardiness</a:t>
                      </a:r>
                      <a:endParaRPr lang="ru-RU" sz="2000"/>
                    </a:p>
                  </a:txBody>
                  <a:tcPr/>
                </a:tc>
                <a:tc>
                  <a:txBody>
                    <a:bodyPr/>
                    <a:lstStyle/>
                    <a:p>
                      <a:pPr algn="ctr"/>
                      <a:r>
                        <a:rPr lang="en-US" sz="2200" smtClean="0"/>
                        <a:t>.21 (.17***)</a:t>
                      </a:r>
                      <a:endParaRPr lang="ru-RU" sz="2200"/>
                    </a:p>
                  </a:txBody>
                  <a:tcPr/>
                </a:tc>
                <a:tc>
                  <a:txBody>
                    <a:bodyPr/>
                    <a:lstStyle/>
                    <a:p>
                      <a:r>
                        <a:rPr lang="en-US" sz="2200" smtClean="0"/>
                        <a:t>.14***, .02</a:t>
                      </a:r>
                      <a:r>
                        <a:rPr lang="en-US" sz="2200" baseline="0" smtClean="0"/>
                        <a:t> n.s.</a:t>
                      </a:r>
                      <a:r>
                        <a:rPr lang="en-US" sz="2200" smtClean="0"/>
                        <a:t/>
                      </a:r>
                      <a:br>
                        <a:rPr lang="en-US" sz="2200" smtClean="0"/>
                      </a:br>
                      <a:r>
                        <a:rPr lang="en-US" sz="2200" smtClean="0"/>
                        <a:t>-.04*, .32***</a:t>
                      </a:r>
                      <a:endParaRPr lang="ru-RU" sz="2200"/>
                    </a:p>
                  </a:txBody>
                  <a:tcPr/>
                </a:tc>
              </a:tr>
              <a:tr h="878727">
                <a:tc>
                  <a:txBody>
                    <a:bodyPr/>
                    <a:lstStyle/>
                    <a:p>
                      <a:r>
                        <a:rPr lang="en-US" sz="2000" smtClean="0"/>
                        <a:t>Intrinsic</a:t>
                      </a:r>
                      <a:r>
                        <a:rPr lang="en-US" sz="2000" baseline="0" smtClean="0"/>
                        <a:t> m., Identified,</a:t>
                      </a:r>
                      <a:br>
                        <a:rPr lang="en-US" sz="2000" baseline="0" smtClean="0"/>
                      </a:br>
                      <a:r>
                        <a:rPr lang="en-US" sz="2000" baseline="0" smtClean="0"/>
                        <a:t>External , Amotivation</a:t>
                      </a:r>
                      <a:endParaRPr lang="ru-RU" sz="2000"/>
                    </a:p>
                  </a:txBody>
                  <a:tcPr/>
                </a:tc>
                <a:tc>
                  <a:txBody>
                    <a:bodyPr/>
                    <a:lstStyle/>
                    <a:p>
                      <a:pPr algn="ctr"/>
                      <a:r>
                        <a:rPr lang="en-US" sz="2200" smtClean="0"/>
                        <a:t>.27 (.07***)</a:t>
                      </a:r>
                      <a:endParaRPr lang="ru-RU" sz="2200"/>
                    </a:p>
                  </a:txBody>
                  <a:tcPr/>
                </a:tc>
                <a:tc>
                  <a:txBody>
                    <a:bodyPr/>
                    <a:lstStyle/>
                    <a:p>
                      <a:r>
                        <a:rPr lang="en-US" sz="2200" smtClean="0"/>
                        <a:t>.12***, .20***,</a:t>
                      </a:r>
                      <a:r>
                        <a:rPr lang="en-US" sz="2200" baseline="0" smtClean="0"/>
                        <a:t/>
                      </a:r>
                      <a:br>
                        <a:rPr lang="en-US" sz="2200" baseline="0" smtClean="0"/>
                      </a:br>
                      <a:r>
                        <a:rPr lang="en-US" sz="2200" baseline="0" smtClean="0"/>
                        <a:t>-.02 n.s., .07***</a:t>
                      </a:r>
                      <a:endParaRPr lang="ru-RU" sz="2200"/>
                    </a:p>
                  </a:txBody>
                  <a:tcPr/>
                </a:tc>
              </a:tr>
            </a:tbl>
          </a:graphicData>
        </a:graphic>
      </p:graphicFrame>
    </p:spTree>
    <p:extLst>
      <p:ext uri="{BB962C8B-B14F-4D97-AF65-F5344CB8AC3E}">
        <p14:creationId xmlns:p14="http://schemas.microsoft.com/office/powerpoint/2010/main" xmlns="" val="2042191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Personality resources</a:t>
            </a:r>
            <a:endParaRPr lang="ru-RU"/>
          </a:p>
        </p:txBody>
      </p:sp>
      <p:sp>
        <p:nvSpPr>
          <p:cNvPr id="3" name="Объект 2"/>
          <p:cNvSpPr>
            <a:spLocks noGrp="1"/>
          </p:cNvSpPr>
          <p:nvPr>
            <p:ph idx="1"/>
          </p:nvPr>
        </p:nvSpPr>
        <p:spPr>
          <a:xfrm>
            <a:off x="457200" y="1600200"/>
            <a:ext cx="8229600" cy="4925144"/>
          </a:xfrm>
        </p:spPr>
        <p:txBody>
          <a:bodyPr>
            <a:normAutofit/>
          </a:bodyPr>
          <a:lstStyle/>
          <a:p>
            <a:r>
              <a:rPr lang="en-US" smtClean="0"/>
              <a:t>Personality resources: personality characteristics associated with productive self-regulation in different domains of activity:</a:t>
            </a:r>
          </a:p>
          <a:p>
            <a:pPr lvl="1"/>
            <a:r>
              <a:rPr lang="en-US" smtClean="0"/>
              <a:t>hardiness, optimism, self-efficacy, tolerance for ambiguity, mindfulness.</a:t>
            </a:r>
          </a:p>
          <a:p>
            <a:r>
              <a:rPr lang="en-US" smtClean="0"/>
              <a:t>Functions of personality resources:</a:t>
            </a:r>
          </a:p>
          <a:p>
            <a:pPr lvl="1"/>
            <a:r>
              <a:rPr lang="en-US" smtClean="0"/>
              <a:t>motivation  support;</a:t>
            </a:r>
          </a:p>
          <a:p>
            <a:pPr lvl="1"/>
            <a:r>
              <a:rPr lang="en-US" smtClean="0"/>
              <a:t>self-regulation (evaluation, activity change, support of activity persistence).</a:t>
            </a:r>
            <a:endParaRPr lang="ru-RU" smtClean="0"/>
          </a:p>
          <a:p>
            <a:endParaRPr lang="ru-RU"/>
          </a:p>
        </p:txBody>
      </p:sp>
    </p:spTree>
    <p:extLst>
      <p:ext uri="{BB962C8B-B14F-4D97-AF65-F5344CB8AC3E}">
        <p14:creationId xmlns:p14="http://schemas.microsoft.com/office/powerpoint/2010/main" xmlns="" val="650739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Work Engagement (UWES)</a:t>
            </a: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3445426223"/>
              </p:ext>
            </p:extLst>
          </p:nvPr>
        </p:nvGraphicFramePr>
        <p:xfrm>
          <a:off x="323528" y="1397000"/>
          <a:ext cx="8424936" cy="4911795"/>
        </p:xfrm>
        <a:graphic>
          <a:graphicData uri="http://schemas.openxmlformats.org/drawingml/2006/table">
            <a:tbl>
              <a:tblPr firstRow="1" bandRow="1">
                <a:tableStyleId>{5C22544A-7EE6-4342-B048-85BDC9FD1C3A}</a:tableStyleId>
              </a:tblPr>
              <a:tblGrid>
                <a:gridCol w="2808312"/>
                <a:gridCol w="2808312"/>
                <a:gridCol w="2808312"/>
              </a:tblGrid>
              <a:tr h="447824">
                <a:tc>
                  <a:txBody>
                    <a:bodyPr/>
                    <a:lstStyle/>
                    <a:p>
                      <a:pPr algn="ctr"/>
                      <a:r>
                        <a:rPr lang="en-US" sz="2800" smtClean="0"/>
                        <a:t>Predictors</a:t>
                      </a:r>
                      <a:endParaRPr lang="ru-RU" sz="2800"/>
                    </a:p>
                  </a:txBody>
                  <a:tcPr/>
                </a:tc>
                <a:tc>
                  <a:txBody>
                    <a:bodyPr/>
                    <a:lstStyle/>
                    <a:p>
                      <a:pPr algn="ctr"/>
                      <a:r>
                        <a:rPr lang="en-US" sz="2800" smtClean="0"/>
                        <a:t>R</a:t>
                      </a:r>
                      <a:r>
                        <a:rPr lang="en-US" sz="2800" baseline="30000" smtClean="0"/>
                        <a:t>2</a:t>
                      </a:r>
                      <a:r>
                        <a:rPr lang="en-US" sz="2800" smtClean="0"/>
                        <a:t> adjusted (</a:t>
                      </a:r>
                      <a:r>
                        <a:rPr lang="el-GR" sz="2800" smtClean="0"/>
                        <a:t>Δ</a:t>
                      </a:r>
                      <a:r>
                        <a:rPr lang="en-US" sz="2800" baseline="0" smtClean="0"/>
                        <a:t> </a:t>
                      </a:r>
                      <a:r>
                        <a:rPr lang="en-US" sz="2800" smtClean="0"/>
                        <a:t>R</a:t>
                      </a:r>
                      <a:r>
                        <a:rPr lang="en-US" sz="2800" baseline="30000" smtClean="0"/>
                        <a:t>2</a:t>
                      </a:r>
                      <a:r>
                        <a:rPr lang="en-US" sz="2800" baseline="0" smtClean="0"/>
                        <a:t>)</a:t>
                      </a:r>
                      <a:endParaRPr lang="ru-RU" sz="2800"/>
                    </a:p>
                  </a:txBody>
                  <a:tcPr/>
                </a:tc>
                <a:tc>
                  <a:txBody>
                    <a:bodyPr/>
                    <a:lstStyle/>
                    <a:p>
                      <a:pPr algn="ctr"/>
                      <a:r>
                        <a:rPr lang="en-US" sz="2800" smtClean="0"/>
                        <a:t>β coefficients</a:t>
                      </a:r>
                      <a:endParaRPr lang="ru-RU" sz="2800"/>
                    </a:p>
                  </a:txBody>
                  <a:tcPr/>
                </a:tc>
              </a:tr>
              <a:tr h="878727">
                <a:tc>
                  <a:txBody>
                    <a:bodyPr/>
                    <a:lstStyle/>
                    <a:p>
                      <a:r>
                        <a:rPr lang="en-US" sz="2000" smtClean="0"/>
                        <a:t>Gender,</a:t>
                      </a:r>
                      <a:r>
                        <a:rPr lang="en-US" sz="2000" baseline="0" smtClean="0"/>
                        <a:t> Age, </a:t>
                      </a:r>
                      <a:br>
                        <a:rPr lang="en-US" sz="2000" baseline="0" smtClean="0"/>
                      </a:br>
                      <a:r>
                        <a:rPr lang="en-US" sz="2000" baseline="0" smtClean="0"/>
                        <a:t>Education</a:t>
                      </a:r>
                      <a:endParaRPr lang="ru-RU" sz="2000"/>
                    </a:p>
                  </a:txBody>
                  <a:tcPr/>
                </a:tc>
                <a:tc>
                  <a:txBody>
                    <a:bodyPr/>
                    <a:lstStyle/>
                    <a:p>
                      <a:pPr algn="ctr"/>
                      <a:r>
                        <a:rPr lang="en-US" sz="2200" smtClean="0"/>
                        <a:t>.04</a:t>
                      </a:r>
                      <a:r>
                        <a:rPr lang="en-US" sz="2200" baseline="0" smtClean="0"/>
                        <a:t> (.04***)</a:t>
                      </a:r>
                      <a:endParaRPr lang="ru-RU"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.15***, .10***,</a:t>
                      </a:r>
                      <a:br>
                        <a:rPr lang="en-US" sz="2200" smtClean="0"/>
                      </a:br>
                      <a:r>
                        <a:rPr lang="en-US" sz="2200" smtClean="0"/>
                        <a:t>,10***</a:t>
                      </a:r>
                      <a:endParaRPr lang="ru-RU" sz="2200"/>
                    </a:p>
                  </a:txBody>
                  <a:tcPr/>
                </a:tc>
              </a:tr>
              <a:tr h="878727">
                <a:tc>
                  <a:txBody>
                    <a:bodyPr/>
                    <a:lstStyle/>
                    <a:p>
                      <a:r>
                        <a:rPr lang="en-US" sz="2000" smtClean="0"/>
                        <a:t>Region</a:t>
                      </a:r>
                    </a:p>
                    <a:p>
                      <a:r>
                        <a:rPr lang="en-US" sz="2000" smtClean="0"/>
                        <a:t>Division</a:t>
                      </a:r>
                      <a:endParaRPr lang="ru-RU" sz="2000"/>
                    </a:p>
                  </a:txBody>
                  <a:tcPr/>
                </a:tc>
                <a:tc>
                  <a:txBody>
                    <a:bodyPr/>
                    <a:lstStyle/>
                    <a:p>
                      <a:pPr algn="ctr"/>
                      <a:r>
                        <a:rPr lang="en-US" sz="2200" smtClean="0"/>
                        <a:t>.06 (.01***)</a:t>
                      </a:r>
                      <a:endParaRPr lang="ru-RU" sz="2200"/>
                    </a:p>
                  </a:txBody>
                  <a:tcPr/>
                </a:tc>
                <a:tc>
                  <a:txBody>
                    <a:bodyPr/>
                    <a:lstStyle/>
                    <a:p>
                      <a:endParaRPr lang="ru-RU" sz="2200"/>
                    </a:p>
                  </a:txBody>
                  <a:tcPr/>
                </a:tc>
              </a:tr>
              <a:tr h="878727">
                <a:tc>
                  <a:txBody>
                    <a:bodyPr/>
                    <a:lstStyle/>
                    <a:p>
                      <a:r>
                        <a:rPr lang="en-US" sz="2000" smtClean="0"/>
                        <a:t>Position</a:t>
                      </a:r>
                    </a:p>
                    <a:p>
                      <a:r>
                        <a:rPr lang="en-US" sz="2000" smtClean="0"/>
                        <a:t>Experience</a:t>
                      </a:r>
                      <a:endParaRPr lang="ru-RU" sz="2000"/>
                    </a:p>
                  </a:txBody>
                  <a:tcPr/>
                </a:tc>
                <a:tc>
                  <a:txBody>
                    <a:bodyPr/>
                    <a:lstStyle/>
                    <a:p>
                      <a:pPr algn="ctr"/>
                      <a:r>
                        <a:rPr lang="en-US" sz="2200" smtClean="0"/>
                        <a:t>.07 (.02***)</a:t>
                      </a:r>
                      <a:endParaRPr lang="ru-RU"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.14***</a:t>
                      </a:r>
                      <a:br>
                        <a:rPr lang="en-US" sz="2200" smtClean="0"/>
                      </a:br>
                      <a:r>
                        <a:rPr lang="en-US" sz="2200" smtClean="0"/>
                        <a:t>-.01 n.s.</a:t>
                      </a:r>
                      <a:endParaRPr lang="ru-RU" sz="2200" smtClean="0"/>
                    </a:p>
                  </a:txBody>
                  <a:tcPr/>
                </a:tc>
              </a:tr>
              <a:tr h="878727">
                <a:tc>
                  <a:txBody>
                    <a:bodyPr/>
                    <a:lstStyle/>
                    <a:p>
                      <a:r>
                        <a:rPr lang="en-US" sz="2000" smtClean="0"/>
                        <a:t>Optimism, Self-Efficacy,</a:t>
                      </a:r>
                      <a:br>
                        <a:rPr lang="en-US" sz="2000" smtClean="0"/>
                      </a:br>
                      <a:r>
                        <a:rPr lang="en-US" sz="2000" smtClean="0"/>
                        <a:t>Amb.</a:t>
                      </a:r>
                      <a:r>
                        <a:rPr lang="en-US" sz="2000" baseline="0" smtClean="0"/>
                        <a:t> Toler., Hardiness</a:t>
                      </a:r>
                      <a:endParaRPr lang="ru-RU" sz="2000"/>
                    </a:p>
                  </a:txBody>
                  <a:tcPr/>
                </a:tc>
                <a:tc>
                  <a:txBody>
                    <a:bodyPr/>
                    <a:lstStyle/>
                    <a:p>
                      <a:pPr algn="ctr"/>
                      <a:r>
                        <a:rPr lang="en-US" sz="2200" smtClean="0"/>
                        <a:t>.25</a:t>
                      </a:r>
                      <a:r>
                        <a:rPr lang="en-US" sz="2200" baseline="0" smtClean="0"/>
                        <a:t> </a:t>
                      </a:r>
                      <a:r>
                        <a:rPr lang="en-US" sz="2200" smtClean="0"/>
                        <a:t>(.18***)</a:t>
                      </a:r>
                      <a:endParaRPr lang="ru-RU" sz="2200"/>
                    </a:p>
                  </a:txBody>
                  <a:tcPr/>
                </a:tc>
                <a:tc>
                  <a:txBody>
                    <a:bodyPr/>
                    <a:lstStyle/>
                    <a:p>
                      <a:r>
                        <a:rPr lang="en-US" sz="2200" smtClean="0"/>
                        <a:t>.09***, .08***,</a:t>
                      </a:r>
                      <a:br>
                        <a:rPr lang="en-US" sz="2200" smtClean="0"/>
                      </a:br>
                      <a:r>
                        <a:rPr lang="en-US" sz="2200" smtClean="0"/>
                        <a:t>.07***, .30***</a:t>
                      </a:r>
                      <a:endParaRPr lang="ru-RU" sz="2200"/>
                    </a:p>
                  </a:txBody>
                  <a:tcPr/>
                </a:tc>
              </a:tr>
              <a:tr h="878727">
                <a:tc>
                  <a:txBody>
                    <a:bodyPr/>
                    <a:lstStyle/>
                    <a:p>
                      <a:r>
                        <a:rPr lang="en-US" sz="2000" smtClean="0"/>
                        <a:t>Intrinsic</a:t>
                      </a:r>
                      <a:r>
                        <a:rPr lang="en-US" sz="2000" baseline="0" smtClean="0"/>
                        <a:t> m., Identified,</a:t>
                      </a:r>
                      <a:br>
                        <a:rPr lang="en-US" sz="2000" baseline="0" smtClean="0"/>
                      </a:br>
                      <a:r>
                        <a:rPr lang="en-US" sz="2000" baseline="0" smtClean="0"/>
                        <a:t>External , Amotivation</a:t>
                      </a:r>
                      <a:endParaRPr lang="ru-RU" sz="2000"/>
                    </a:p>
                  </a:txBody>
                  <a:tcPr/>
                </a:tc>
                <a:tc>
                  <a:txBody>
                    <a:bodyPr/>
                    <a:lstStyle/>
                    <a:p>
                      <a:pPr algn="ctr"/>
                      <a:r>
                        <a:rPr lang="en-US" sz="2200" smtClean="0"/>
                        <a:t>.43 (.17***)</a:t>
                      </a:r>
                      <a:endParaRPr lang="ru-RU" sz="2200"/>
                    </a:p>
                  </a:txBody>
                  <a:tcPr/>
                </a:tc>
                <a:tc>
                  <a:txBody>
                    <a:bodyPr/>
                    <a:lstStyle/>
                    <a:p>
                      <a:r>
                        <a:rPr lang="en-US" sz="2200" smtClean="0"/>
                        <a:t>.27***, .22***,</a:t>
                      </a:r>
                      <a:br>
                        <a:rPr lang="en-US" sz="2200" smtClean="0"/>
                      </a:br>
                      <a:r>
                        <a:rPr lang="en-US" sz="2200" smtClean="0"/>
                        <a:t>-.01,</a:t>
                      </a:r>
                      <a:r>
                        <a:rPr lang="en-US" sz="2200" baseline="0" smtClean="0"/>
                        <a:t> -.08***</a:t>
                      </a:r>
                      <a:endParaRPr lang="ru-RU" sz="2200"/>
                    </a:p>
                  </a:txBody>
                  <a:tcPr/>
                </a:tc>
              </a:tr>
            </a:tbl>
          </a:graphicData>
        </a:graphic>
      </p:graphicFrame>
    </p:spTree>
    <p:extLst>
      <p:ext uri="{BB962C8B-B14F-4D97-AF65-F5344CB8AC3E}">
        <p14:creationId xmlns:p14="http://schemas.microsoft.com/office/powerpoint/2010/main" xmlns="" val="600885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Job Satisfaction (Sum)</a:t>
            </a: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2925353669"/>
              </p:ext>
            </p:extLst>
          </p:nvPr>
        </p:nvGraphicFramePr>
        <p:xfrm>
          <a:off x="323528" y="1397000"/>
          <a:ext cx="8424936" cy="4911795"/>
        </p:xfrm>
        <a:graphic>
          <a:graphicData uri="http://schemas.openxmlformats.org/drawingml/2006/table">
            <a:tbl>
              <a:tblPr firstRow="1" bandRow="1">
                <a:tableStyleId>{5C22544A-7EE6-4342-B048-85BDC9FD1C3A}</a:tableStyleId>
              </a:tblPr>
              <a:tblGrid>
                <a:gridCol w="2808312"/>
                <a:gridCol w="2808312"/>
                <a:gridCol w="2808312"/>
              </a:tblGrid>
              <a:tr h="447824">
                <a:tc>
                  <a:txBody>
                    <a:bodyPr/>
                    <a:lstStyle/>
                    <a:p>
                      <a:pPr algn="ctr"/>
                      <a:r>
                        <a:rPr lang="en-US" sz="2800" smtClean="0"/>
                        <a:t>Predictors</a:t>
                      </a:r>
                      <a:endParaRPr lang="ru-RU" sz="2800"/>
                    </a:p>
                  </a:txBody>
                  <a:tcPr/>
                </a:tc>
                <a:tc>
                  <a:txBody>
                    <a:bodyPr/>
                    <a:lstStyle/>
                    <a:p>
                      <a:pPr algn="ctr"/>
                      <a:r>
                        <a:rPr lang="en-US" sz="2800" smtClean="0"/>
                        <a:t>R</a:t>
                      </a:r>
                      <a:r>
                        <a:rPr lang="en-US" sz="2800" baseline="30000" smtClean="0"/>
                        <a:t>2</a:t>
                      </a:r>
                      <a:r>
                        <a:rPr lang="en-US" sz="2800" smtClean="0"/>
                        <a:t> adjusted (</a:t>
                      </a:r>
                      <a:r>
                        <a:rPr lang="el-GR" sz="2800" smtClean="0"/>
                        <a:t>Δ</a:t>
                      </a:r>
                      <a:r>
                        <a:rPr lang="en-US" sz="2800" baseline="0" smtClean="0"/>
                        <a:t> </a:t>
                      </a:r>
                      <a:r>
                        <a:rPr lang="en-US" sz="2800" smtClean="0"/>
                        <a:t>R</a:t>
                      </a:r>
                      <a:r>
                        <a:rPr lang="en-US" sz="2800" baseline="30000" smtClean="0"/>
                        <a:t>2</a:t>
                      </a:r>
                      <a:r>
                        <a:rPr lang="en-US" sz="2800" baseline="0" smtClean="0"/>
                        <a:t>)</a:t>
                      </a:r>
                      <a:endParaRPr lang="ru-RU" sz="2800"/>
                    </a:p>
                  </a:txBody>
                  <a:tcPr/>
                </a:tc>
                <a:tc>
                  <a:txBody>
                    <a:bodyPr/>
                    <a:lstStyle/>
                    <a:p>
                      <a:pPr algn="ctr"/>
                      <a:r>
                        <a:rPr lang="en-US" sz="2800" smtClean="0"/>
                        <a:t>β coefficients</a:t>
                      </a:r>
                      <a:endParaRPr lang="ru-RU" sz="2800"/>
                    </a:p>
                  </a:txBody>
                  <a:tcPr/>
                </a:tc>
              </a:tr>
              <a:tr h="878727">
                <a:tc>
                  <a:txBody>
                    <a:bodyPr/>
                    <a:lstStyle/>
                    <a:p>
                      <a:r>
                        <a:rPr lang="en-US" sz="2000" smtClean="0"/>
                        <a:t>Gender,</a:t>
                      </a:r>
                      <a:r>
                        <a:rPr lang="en-US" sz="2000" baseline="0" smtClean="0"/>
                        <a:t> Age, </a:t>
                      </a:r>
                      <a:br>
                        <a:rPr lang="en-US" sz="2000" baseline="0" smtClean="0"/>
                      </a:br>
                      <a:r>
                        <a:rPr lang="en-US" sz="2000" baseline="0" smtClean="0"/>
                        <a:t>Education</a:t>
                      </a:r>
                      <a:endParaRPr lang="ru-RU" sz="2000"/>
                    </a:p>
                  </a:txBody>
                  <a:tcPr/>
                </a:tc>
                <a:tc>
                  <a:txBody>
                    <a:bodyPr/>
                    <a:lstStyle/>
                    <a:p>
                      <a:pPr algn="ctr"/>
                      <a:r>
                        <a:rPr lang="en-US" sz="2200" smtClean="0"/>
                        <a:t>.02</a:t>
                      </a:r>
                      <a:r>
                        <a:rPr lang="en-US" sz="2200" baseline="0" smtClean="0"/>
                        <a:t> (.02***)</a:t>
                      </a:r>
                      <a:endParaRPr lang="ru-RU"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.07***, .00 n.s.,</a:t>
                      </a:r>
                      <a:br>
                        <a:rPr lang="en-US" sz="2200" smtClean="0"/>
                      </a:br>
                      <a:r>
                        <a:rPr lang="en-US" sz="2200" smtClean="0"/>
                        <a:t>,10***</a:t>
                      </a:r>
                      <a:endParaRPr lang="ru-RU" sz="2200"/>
                    </a:p>
                  </a:txBody>
                  <a:tcPr/>
                </a:tc>
              </a:tr>
              <a:tr h="878727">
                <a:tc>
                  <a:txBody>
                    <a:bodyPr/>
                    <a:lstStyle/>
                    <a:p>
                      <a:r>
                        <a:rPr lang="en-US" sz="2000" smtClean="0"/>
                        <a:t>Region</a:t>
                      </a:r>
                    </a:p>
                    <a:p>
                      <a:r>
                        <a:rPr lang="en-US" sz="2000" smtClean="0"/>
                        <a:t>Division</a:t>
                      </a:r>
                      <a:endParaRPr lang="ru-RU" sz="2000"/>
                    </a:p>
                  </a:txBody>
                  <a:tcPr/>
                </a:tc>
                <a:tc>
                  <a:txBody>
                    <a:bodyPr/>
                    <a:lstStyle/>
                    <a:p>
                      <a:pPr algn="ctr"/>
                      <a:r>
                        <a:rPr lang="en-US" sz="2200" smtClean="0"/>
                        <a:t>.03 (.01***)</a:t>
                      </a:r>
                      <a:endParaRPr lang="ru-RU" sz="2200"/>
                    </a:p>
                  </a:txBody>
                  <a:tcPr/>
                </a:tc>
                <a:tc>
                  <a:txBody>
                    <a:bodyPr/>
                    <a:lstStyle/>
                    <a:p>
                      <a:endParaRPr lang="ru-RU" sz="2200"/>
                    </a:p>
                  </a:txBody>
                  <a:tcPr/>
                </a:tc>
              </a:tr>
              <a:tr h="878727">
                <a:tc>
                  <a:txBody>
                    <a:bodyPr/>
                    <a:lstStyle/>
                    <a:p>
                      <a:r>
                        <a:rPr lang="en-US" sz="2000" smtClean="0"/>
                        <a:t>Position</a:t>
                      </a:r>
                    </a:p>
                    <a:p>
                      <a:r>
                        <a:rPr lang="en-US" sz="2000" smtClean="0"/>
                        <a:t>Experience</a:t>
                      </a:r>
                      <a:endParaRPr lang="ru-RU" sz="2000"/>
                    </a:p>
                  </a:txBody>
                  <a:tcPr/>
                </a:tc>
                <a:tc>
                  <a:txBody>
                    <a:bodyPr/>
                    <a:lstStyle/>
                    <a:p>
                      <a:pPr algn="ctr"/>
                      <a:r>
                        <a:rPr lang="en-US" sz="2200" smtClean="0"/>
                        <a:t>.05 (.02***)</a:t>
                      </a:r>
                      <a:endParaRPr lang="ru-RU" sz="22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smtClean="0"/>
                        <a:t>.15***</a:t>
                      </a:r>
                      <a:br>
                        <a:rPr lang="en-US" sz="2200" smtClean="0"/>
                      </a:br>
                      <a:r>
                        <a:rPr lang="en-US" sz="2200" smtClean="0"/>
                        <a:t>-.05**</a:t>
                      </a:r>
                      <a:endParaRPr lang="ru-RU" sz="2200" smtClean="0"/>
                    </a:p>
                  </a:txBody>
                  <a:tcPr/>
                </a:tc>
              </a:tr>
              <a:tr h="878727">
                <a:tc>
                  <a:txBody>
                    <a:bodyPr/>
                    <a:lstStyle/>
                    <a:p>
                      <a:r>
                        <a:rPr lang="en-US" sz="2000" smtClean="0"/>
                        <a:t>Optimism, Self-Efficacy,</a:t>
                      </a:r>
                      <a:br>
                        <a:rPr lang="en-US" sz="2000" smtClean="0"/>
                      </a:br>
                      <a:r>
                        <a:rPr lang="en-US" sz="2000" smtClean="0"/>
                        <a:t>Amb.</a:t>
                      </a:r>
                      <a:r>
                        <a:rPr lang="en-US" sz="2000" baseline="0" smtClean="0"/>
                        <a:t> Toler., Hardiness</a:t>
                      </a:r>
                      <a:endParaRPr lang="ru-RU" sz="2000"/>
                    </a:p>
                  </a:txBody>
                  <a:tcPr/>
                </a:tc>
                <a:tc>
                  <a:txBody>
                    <a:bodyPr/>
                    <a:lstStyle/>
                    <a:p>
                      <a:pPr algn="ctr"/>
                      <a:r>
                        <a:rPr lang="en-US" sz="2200" smtClean="0"/>
                        <a:t>.32</a:t>
                      </a:r>
                      <a:r>
                        <a:rPr lang="en-US" sz="2200" baseline="0" smtClean="0"/>
                        <a:t> </a:t>
                      </a:r>
                      <a:r>
                        <a:rPr lang="en-US" sz="2200" smtClean="0"/>
                        <a:t>(.27***)</a:t>
                      </a:r>
                      <a:endParaRPr lang="ru-RU" sz="2200"/>
                    </a:p>
                  </a:txBody>
                  <a:tcPr/>
                </a:tc>
                <a:tc>
                  <a:txBody>
                    <a:bodyPr/>
                    <a:lstStyle/>
                    <a:p>
                      <a:r>
                        <a:rPr lang="en-US" sz="2200" smtClean="0"/>
                        <a:t>.14***, .01 n.s.,</a:t>
                      </a:r>
                      <a:br>
                        <a:rPr lang="en-US" sz="2200" smtClean="0"/>
                      </a:br>
                      <a:r>
                        <a:rPr lang="en-US" sz="2200" smtClean="0"/>
                        <a:t>.00 n.s., .43***</a:t>
                      </a:r>
                      <a:endParaRPr lang="ru-RU" sz="2200"/>
                    </a:p>
                  </a:txBody>
                  <a:tcPr/>
                </a:tc>
              </a:tr>
              <a:tr h="878727">
                <a:tc>
                  <a:txBody>
                    <a:bodyPr/>
                    <a:lstStyle/>
                    <a:p>
                      <a:r>
                        <a:rPr lang="en-US" sz="2000" smtClean="0"/>
                        <a:t>Intrinsic</a:t>
                      </a:r>
                      <a:r>
                        <a:rPr lang="en-US" sz="2000" baseline="0" smtClean="0"/>
                        <a:t> m., Identified,</a:t>
                      </a:r>
                      <a:br>
                        <a:rPr lang="en-US" sz="2000" baseline="0" smtClean="0"/>
                      </a:br>
                      <a:r>
                        <a:rPr lang="en-US" sz="2000" baseline="0" smtClean="0"/>
                        <a:t>External , Amotivation</a:t>
                      </a:r>
                      <a:endParaRPr lang="ru-RU" sz="2000"/>
                    </a:p>
                  </a:txBody>
                  <a:tcPr/>
                </a:tc>
                <a:tc>
                  <a:txBody>
                    <a:bodyPr/>
                    <a:lstStyle/>
                    <a:p>
                      <a:pPr algn="ctr"/>
                      <a:r>
                        <a:rPr lang="en-US" sz="2200" smtClean="0"/>
                        <a:t>.59 (.27***)</a:t>
                      </a:r>
                      <a:endParaRPr lang="ru-RU" sz="2200"/>
                    </a:p>
                  </a:txBody>
                  <a:tcPr/>
                </a:tc>
                <a:tc>
                  <a:txBody>
                    <a:bodyPr/>
                    <a:lstStyle/>
                    <a:p>
                      <a:r>
                        <a:rPr lang="en-US" sz="2200" smtClean="0"/>
                        <a:t>.26***, .38***,</a:t>
                      </a:r>
                      <a:br>
                        <a:rPr lang="en-US" sz="2200" smtClean="0"/>
                      </a:br>
                      <a:r>
                        <a:rPr lang="en-US" sz="2200" smtClean="0"/>
                        <a:t>.03 n.s.,</a:t>
                      </a:r>
                      <a:r>
                        <a:rPr lang="en-US" sz="2200" baseline="0" smtClean="0"/>
                        <a:t> -.09***</a:t>
                      </a:r>
                      <a:endParaRPr lang="ru-RU" sz="2200"/>
                    </a:p>
                  </a:txBody>
                  <a:tcPr/>
                </a:tc>
              </a:tr>
            </a:tbl>
          </a:graphicData>
        </a:graphic>
      </p:graphicFrame>
    </p:spTree>
    <p:extLst>
      <p:ext uri="{BB962C8B-B14F-4D97-AF65-F5344CB8AC3E}">
        <p14:creationId xmlns:p14="http://schemas.microsoft.com/office/powerpoint/2010/main" xmlns="" val="1290302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Predictors of employee well-being</a:t>
            </a:r>
            <a:endParaRPr lang="ru-RU"/>
          </a:p>
        </p:txBody>
      </p:sp>
      <p:sp>
        <p:nvSpPr>
          <p:cNvPr id="3" name="Объект 2"/>
          <p:cNvSpPr>
            <a:spLocks noGrp="1"/>
          </p:cNvSpPr>
          <p:nvPr>
            <p:ph idx="1"/>
          </p:nvPr>
        </p:nvSpPr>
        <p:spPr>
          <a:xfrm>
            <a:off x="457200" y="1600200"/>
            <a:ext cx="8229600" cy="5069160"/>
          </a:xfrm>
        </p:spPr>
        <p:txBody>
          <a:bodyPr>
            <a:normAutofit/>
          </a:bodyPr>
          <a:lstStyle/>
          <a:p>
            <a:r>
              <a:rPr lang="en-US" smtClean="0"/>
              <a:t>Both motivation and personaity resources emerged as significant independent predictors of WB.</a:t>
            </a:r>
          </a:p>
          <a:p>
            <a:r>
              <a:rPr lang="en-US" smtClean="0"/>
              <a:t>No significant interaction effects between motivation and personality resources were found.</a:t>
            </a:r>
          </a:p>
          <a:p>
            <a:r>
              <a:rPr lang="en-US" smtClean="0"/>
              <a:t>In the final model, the contribution of personality resources was weak.</a:t>
            </a:r>
          </a:p>
          <a:p>
            <a:endParaRPr lang="en-US" smtClean="0"/>
          </a:p>
        </p:txBody>
      </p:sp>
    </p:spTree>
    <p:extLst>
      <p:ext uri="{BB962C8B-B14F-4D97-AF65-F5344CB8AC3E}">
        <p14:creationId xmlns:p14="http://schemas.microsoft.com/office/powerpoint/2010/main" xmlns="" val="1036933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29600" cy="3370386"/>
          </a:xfrm>
        </p:spPr>
        <p:txBody>
          <a:bodyPr>
            <a:normAutofit/>
          </a:bodyPr>
          <a:lstStyle/>
          <a:p>
            <a:r>
              <a:rPr lang="en-US" smtClean="0"/>
              <a:t>2. Motivation as a mediator of association between personality resources and work well-being</a:t>
            </a:r>
            <a:endParaRPr lang="ru-RU"/>
          </a:p>
        </p:txBody>
      </p:sp>
    </p:spTree>
    <p:extLst>
      <p:ext uri="{BB962C8B-B14F-4D97-AF65-F5344CB8AC3E}">
        <p14:creationId xmlns:p14="http://schemas.microsoft.com/office/powerpoint/2010/main" xmlns="" val="917530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286727"/>
            <a:ext cx="8640960" cy="369332"/>
          </a:xfrm>
          <a:prstGeom prst="rect">
            <a:avLst/>
          </a:prstGeom>
          <a:noFill/>
        </p:spPr>
        <p:txBody>
          <a:bodyPr wrap="square" rtlCol="0">
            <a:spAutoFit/>
          </a:bodyPr>
          <a:lstStyle/>
          <a:p>
            <a:r>
              <a:rPr lang="en-US"/>
              <a:t>S-B </a:t>
            </a:r>
            <a:r>
              <a:rPr lang="en-US" smtClean="0"/>
              <a:t>Chi-sq=845,79; df=38; </a:t>
            </a:r>
            <a:r>
              <a:rPr lang="en-US"/>
              <a:t>p&lt;0,001; </a:t>
            </a:r>
            <a:r>
              <a:rPr lang="en-US" smtClean="0"/>
              <a:t>CFI=0,955; NNFI=0,935; RMSEA=0,067</a:t>
            </a:r>
            <a:endParaRPr lang="ru-RU"/>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73826"/>
            <a:ext cx="7184501" cy="6081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38241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286727"/>
            <a:ext cx="8640960" cy="369332"/>
          </a:xfrm>
          <a:prstGeom prst="rect">
            <a:avLst/>
          </a:prstGeom>
          <a:noFill/>
        </p:spPr>
        <p:txBody>
          <a:bodyPr wrap="square" rtlCol="0">
            <a:spAutoFit/>
          </a:bodyPr>
          <a:lstStyle/>
          <a:p>
            <a:r>
              <a:rPr lang="en-US"/>
              <a:t>S-B Chi-sq=</a:t>
            </a:r>
            <a:r>
              <a:rPr lang="ru-RU"/>
              <a:t>1029</a:t>
            </a:r>
            <a:r>
              <a:rPr lang="en-US"/>
              <a:t>,</a:t>
            </a:r>
            <a:r>
              <a:rPr lang="ru-RU"/>
              <a:t>31</a:t>
            </a:r>
            <a:r>
              <a:rPr lang="en-US"/>
              <a:t>; df=</a:t>
            </a:r>
            <a:r>
              <a:rPr lang="ru-RU"/>
              <a:t>56</a:t>
            </a:r>
            <a:r>
              <a:rPr lang="en-US"/>
              <a:t>; p&lt;0,001; CFI=0,95</a:t>
            </a:r>
            <a:r>
              <a:rPr lang="ru-RU"/>
              <a:t>2</a:t>
            </a:r>
            <a:r>
              <a:rPr lang="en-US"/>
              <a:t>; NNFI=0,93</a:t>
            </a:r>
            <a:r>
              <a:rPr lang="ru-RU"/>
              <a:t>3</a:t>
            </a:r>
            <a:r>
              <a:rPr lang="en-US"/>
              <a:t>; RMSEA=0,06</a:t>
            </a:r>
            <a:r>
              <a:rPr lang="ru-RU"/>
              <a:t>1</a:t>
            </a: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0"/>
            <a:ext cx="7702240" cy="60917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97160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Motivation as a mediator</a:t>
            </a:r>
            <a:endParaRPr lang="ru-RU"/>
          </a:p>
        </p:txBody>
      </p:sp>
      <p:sp>
        <p:nvSpPr>
          <p:cNvPr id="3" name="Объект 2"/>
          <p:cNvSpPr>
            <a:spLocks noGrp="1"/>
          </p:cNvSpPr>
          <p:nvPr>
            <p:ph idx="1"/>
          </p:nvPr>
        </p:nvSpPr>
        <p:spPr/>
        <p:txBody>
          <a:bodyPr/>
          <a:lstStyle/>
          <a:p>
            <a:r>
              <a:rPr lang="en-US" smtClean="0"/>
              <a:t>In the regression models, hardiness and optimism have some unique contribution to employee well-being.</a:t>
            </a:r>
          </a:p>
          <a:p>
            <a:r>
              <a:rPr lang="en-US" smtClean="0"/>
              <a:t>But when personality resources are modelled as a whole (shared variance), their association with WB is fully mediated by autonomous work motivation.</a:t>
            </a:r>
            <a:endParaRPr lang="ru-RU"/>
          </a:p>
        </p:txBody>
      </p:sp>
    </p:spTree>
    <p:extLst>
      <p:ext uri="{BB962C8B-B14F-4D97-AF65-F5344CB8AC3E}">
        <p14:creationId xmlns:p14="http://schemas.microsoft.com/office/powerpoint/2010/main" xmlns="" val="211602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29600" cy="3370386"/>
          </a:xfrm>
        </p:spPr>
        <p:txBody>
          <a:bodyPr>
            <a:normAutofit/>
          </a:bodyPr>
          <a:lstStyle/>
          <a:p>
            <a:r>
              <a:rPr lang="en-US" smtClean="0"/>
              <a:t>3. Interactions between personality resources and work motivation in predicting employee well-being</a:t>
            </a:r>
            <a:endParaRPr lang="ru-RU"/>
          </a:p>
        </p:txBody>
      </p:sp>
    </p:spTree>
    <p:extLst>
      <p:ext uri="{BB962C8B-B14F-4D97-AF65-F5344CB8AC3E}">
        <p14:creationId xmlns:p14="http://schemas.microsoft.com/office/powerpoint/2010/main" xmlns="" val="2026940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Motivation patterns</a:t>
            </a:r>
            <a:endParaRPr lang="ru-RU"/>
          </a:p>
        </p:txBody>
      </p:sp>
      <p:sp>
        <p:nvSpPr>
          <p:cNvPr id="3" name="Объект 2"/>
          <p:cNvSpPr>
            <a:spLocks noGrp="1"/>
          </p:cNvSpPr>
          <p:nvPr>
            <p:ph idx="1"/>
          </p:nvPr>
        </p:nvSpPr>
        <p:spPr/>
        <p:txBody>
          <a:bodyPr/>
          <a:lstStyle/>
          <a:p>
            <a:r>
              <a:rPr lang="en-US" smtClean="0"/>
              <a:t>No interaction effect were found in regression, but what if relative contribution of each motivation is more important?</a:t>
            </a:r>
          </a:p>
          <a:p>
            <a:endParaRPr lang="en-US" smtClean="0"/>
          </a:p>
          <a:p>
            <a:r>
              <a:rPr lang="en-US" smtClean="0"/>
              <a:t>Hierarchical cluster analysis of the 4 motivation scales (Ward’s method, Squared Euclidean distances, scores by variable)</a:t>
            </a:r>
          </a:p>
          <a:p>
            <a:r>
              <a:rPr lang="en-US" smtClean="0"/>
              <a:t>A 4-cluster model was chosen for simplicity</a:t>
            </a:r>
            <a:endParaRPr lang="ru-RU"/>
          </a:p>
        </p:txBody>
      </p:sp>
    </p:spTree>
    <p:extLst>
      <p:ext uri="{BB962C8B-B14F-4D97-AF65-F5344CB8AC3E}">
        <p14:creationId xmlns:p14="http://schemas.microsoft.com/office/powerpoint/2010/main" xmlns="" val="1386947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Four motivation patterns</a:t>
            </a:r>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xmlns="" val="2130048078"/>
              </p:ext>
            </p:extLst>
          </p:nvPr>
        </p:nvGraphicFramePr>
        <p:xfrm>
          <a:off x="1043608" y="1772816"/>
          <a:ext cx="7272808" cy="4848539"/>
        </p:xfrm>
        <a:graphic>
          <a:graphicData uri="http://schemas.openxmlformats.org/presentationml/2006/ole">
            <p:oleObj spid="_x0000_s4185" name="Graph" r:id="rId3" imgW="4320000" imgH="2880000" progId="">
              <p:embed/>
            </p:oleObj>
          </a:graphicData>
        </a:graphic>
      </p:graphicFrame>
    </p:spTree>
    <p:extLst>
      <p:ext uri="{BB962C8B-B14F-4D97-AF65-F5344CB8AC3E}">
        <p14:creationId xmlns:p14="http://schemas.microsoft.com/office/powerpoint/2010/main" xmlns="" val="655664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en-US" sz="3200" smtClean="0"/>
              <a:t>Integral conceptions of personality resources</a:t>
            </a:r>
            <a:endParaRPr lang="ru-RU" sz="3200"/>
          </a:p>
        </p:txBody>
      </p:sp>
      <p:sp>
        <p:nvSpPr>
          <p:cNvPr id="3" name="Объект 2"/>
          <p:cNvSpPr>
            <a:spLocks noGrp="1"/>
          </p:cNvSpPr>
          <p:nvPr>
            <p:ph idx="1"/>
          </p:nvPr>
        </p:nvSpPr>
        <p:spPr>
          <a:xfrm>
            <a:off x="457200" y="1412776"/>
            <a:ext cx="8229600" cy="5184576"/>
          </a:xfrm>
        </p:spPr>
        <p:txBody>
          <a:bodyPr>
            <a:normAutofit/>
          </a:bodyPr>
          <a:lstStyle/>
          <a:p>
            <a:r>
              <a:rPr lang="en-US" sz="2800" b="1" smtClean="0"/>
              <a:t>Psychological Capital </a:t>
            </a:r>
            <a:r>
              <a:rPr lang="en-US" sz="2800" smtClean="0"/>
              <a:t>(F. Luthans et al.) = </a:t>
            </a:r>
            <a:br>
              <a:rPr lang="en-US" sz="2800" smtClean="0"/>
            </a:br>
            <a:r>
              <a:rPr lang="en-US" sz="2800" smtClean="0"/>
              <a:t>self-efficacy + hope + hardiness + optimism.</a:t>
            </a:r>
          </a:p>
          <a:p>
            <a:r>
              <a:rPr lang="en-US" sz="2800" b="1" smtClean="0"/>
              <a:t>Core Self-Evaluations </a:t>
            </a:r>
            <a:r>
              <a:rPr lang="en-US" sz="2800" smtClean="0"/>
              <a:t>(T. Judge et al.) = </a:t>
            </a:r>
            <a:br>
              <a:rPr lang="en-US" sz="2800" smtClean="0"/>
            </a:br>
            <a:r>
              <a:rPr lang="en-US" sz="2800" smtClean="0"/>
              <a:t>internal locus of control + emotional stability + self-efficacy + self-esteem.</a:t>
            </a:r>
          </a:p>
          <a:p>
            <a:r>
              <a:rPr lang="en-US" sz="2800" b="1" smtClean="0"/>
              <a:t>Personality Potential </a:t>
            </a:r>
            <a:r>
              <a:rPr lang="en-US" sz="2800" smtClean="0"/>
              <a:t>(D. Leontiev): a complex, dynamic system of resources relevant to situations of uncertainty (choice), goal achievement, and coping.</a:t>
            </a:r>
          </a:p>
        </p:txBody>
      </p:sp>
    </p:spTree>
    <p:extLst>
      <p:ext uri="{BB962C8B-B14F-4D97-AF65-F5344CB8AC3E}">
        <p14:creationId xmlns:p14="http://schemas.microsoft.com/office/powerpoint/2010/main" xmlns="" val="3928906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Motivation patterns and well-being</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1622111124"/>
              </p:ext>
            </p:extLst>
          </p:nvPr>
        </p:nvGraphicFramePr>
        <p:xfrm>
          <a:off x="395536" y="1340768"/>
          <a:ext cx="8424935" cy="5063127"/>
        </p:xfrm>
        <a:graphic>
          <a:graphicData uri="http://schemas.openxmlformats.org/drawingml/2006/table">
            <a:tbl>
              <a:tblPr firstRow="1" firstCol="1" bandRow="1" bandCol="1">
                <a:tableStyleId>{5C22544A-7EE6-4342-B048-85BDC9FD1C3A}</a:tableStyleId>
              </a:tblPr>
              <a:tblGrid>
                <a:gridCol w="2778663"/>
                <a:gridCol w="1259471"/>
                <a:gridCol w="1665952"/>
                <a:gridCol w="959724"/>
                <a:gridCol w="1761125"/>
              </a:tblGrid>
              <a:tr h="707535">
                <a:tc>
                  <a:txBody>
                    <a:bodyPr/>
                    <a:lstStyle/>
                    <a:p>
                      <a:pPr>
                        <a:lnSpc>
                          <a:spcPct val="115000"/>
                        </a:lnSpc>
                        <a:spcAft>
                          <a:spcPts val="0"/>
                        </a:spcAft>
                      </a:pPr>
                      <a:r>
                        <a:rPr lang="ru-RU" sz="1100">
                          <a:effectLst/>
                        </a:rPr>
                        <a:t> </a:t>
                      </a:r>
                      <a:endParaRPr lang="ru-RU" sz="11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Autonom.</a:t>
                      </a:r>
                      <a:br>
                        <a:rPr lang="en-US" sz="1800" smtClean="0">
                          <a:effectLst/>
                        </a:rPr>
                      </a:br>
                      <a:r>
                        <a:rPr lang="en-US" sz="1800" smtClean="0">
                          <a:effectLst/>
                        </a:rPr>
                        <a:t>(N=1793)</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Undefined</a:t>
                      </a:r>
                      <a:br>
                        <a:rPr lang="en-US" sz="1800" smtClean="0">
                          <a:effectLst/>
                        </a:rPr>
                      </a:br>
                      <a:r>
                        <a:rPr lang="en-US" sz="1800" smtClean="0">
                          <a:effectLst/>
                        </a:rPr>
                        <a:t>(N=1402)</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Extrinsic</a:t>
                      </a:r>
                      <a:br>
                        <a:rPr lang="en-US" sz="1800" smtClean="0">
                          <a:effectLst/>
                        </a:rPr>
                      </a:br>
                      <a:r>
                        <a:rPr lang="en-US" sz="1800" smtClean="0">
                          <a:effectLst/>
                        </a:rPr>
                        <a:t>(N=801)</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Amotivated</a:t>
                      </a:r>
                      <a:br>
                        <a:rPr lang="en-US" sz="1800" smtClean="0">
                          <a:effectLst/>
                        </a:rPr>
                      </a:br>
                      <a:r>
                        <a:rPr lang="en-US" sz="1800" smtClean="0">
                          <a:effectLst/>
                        </a:rPr>
                        <a:t>(N=711)</a:t>
                      </a:r>
                      <a:endParaRPr lang="ru-RU" sz="1800">
                        <a:effectLst/>
                        <a:latin typeface="Calibri"/>
                        <a:ea typeface="Calibri"/>
                        <a:cs typeface="Calibri"/>
                      </a:endParaRPr>
                    </a:p>
                  </a:txBody>
                  <a:tcPr marL="68580" marR="68580" marT="0" marB="0"/>
                </a:tc>
              </a:tr>
              <a:tr h="343084">
                <a:tc>
                  <a:txBody>
                    <a:bodyPr/>
                    <a:lstStyle/>
                    <a:p>
                      <a:pPr>
                        <a:lnSpc>
                          <a:spcPct val="115000"/>
                        </a:lnSpc>
                        <a:spcAft>
                          <a:spcPts val="0"/>
                        </a:spcAft>
                      </a:pPr>
                      <a:r>
                        <a:rPr lang="en-US" sz="1600" smtClean="0">
                          <a:effectLst/>
                        </a:rPr>
                        <a:t>Satisfaction</a:t>
                      </a:r>
                      <a:r>
                        <a:rPr lang="en-US" sz="1600" baseline="0" smtClean="0">
                          <a:effectLst/>
                        </a:rPr>
                        <a:t> with Life</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0.05</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-0.63</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-0.24</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Positive Affect at Work</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0.38</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0.05</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-0.61</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-0.37</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Negative Affect at Work</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-0.30</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0.01</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0.30</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0.40</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rPr>
                        <a:t>Work is an Obstacle to Life</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-0.31</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0.03</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0.24</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0.45</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rPr>
                        <a:t>Life is an Obstacle to Work</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-0.40</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0.06</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0.06</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0.81</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rPr>
                        <a:t>Organizational Commitment</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0.53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0.06</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-0.84</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-0.50</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Work Engagement</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0.47</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0.07</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-0.74</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-0.47</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Satisfaction with Salary</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0.30</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0.04</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-0.60</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-0.15</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Satisfaction with Job Setting</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0.43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0.04</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-0.68</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-0.38</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Satisfaction with Management</a:t>
                      </a:r>
                    </a:p>
                  </a:txBody>
                  <a:tcPr marL="68580" marR="68580" marT="0" marB="0"/>
                </a:tc>
                <a:tc>
                  <a:txBody>
                    <a:bodyPr/>
                    <a:lstStyle/>
                    <a:p>
                      <a:pPr algn="ctr">
                        <a:lnSpc>
                          <a:spcPct val="115000"/>
                        </a:lnSpc>
                        <a:spcAft>
                          <a:spcPts val="0"/>
                        </a:spcAft>
                      </a:pPr>
                      <a:r>
                        <a:rPr lang="ru-RU" sz="2200">
                          <a:effectLst/>
                        </a:rPr>
                        <a:t>0.40</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0.02</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-0.50</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-0.48</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rPr>
                        <a:t>Satisfaction with Colleagues</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0.36</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-0.01</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-0.40</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-0.44</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rPr>
                        <a:t>Satisfaction with</a:t>
                      </a:r>
                      <a:r>
                        <a:rPr lang="en-US" sz="1600" baseline="0" smtClean="0">
                          <a:effectLst/>
                        </a:rPr>
                        <a:t> Work Process</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ru-RU" sz="2200">
                          <a:effectLst/>
                        </a:rPr>
                        <a:t>0.52</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ru-RU" sz="2200">
                          <a:effectLst/>
                        </a:rPr>
                        <a:t>0.12</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ru-RU" sz="2200">
                          <a:effectLst/>
                        </a:rPr>
                        <a:t>-0.98</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ru-RU" sz="2200">
                          <a:effectLst/>
                        </a:rPr>
                        <a:t>-0.45</a:t>
                      </a:r>
                      <a:endParaRPr lang="ru-RU" sz="2200">
                        <a:effectLst/>
                        <a:latin typeface="Calibri"/>
                        <a:ea typeface="Calibri"/>
                        <a:cs typeface="Calibri"/>
                      </a:endParaRPr>
                    </a:p>
                  </a:txBody>
                  <a:tcPr marL="68580" marR="68580" marT="0" marB="0" anchor="ctr"/>
                </a:tc>
              </a:tr>
            </a:tbl>
          </a:graphicData>
        </a:graphic>
      </p:graphicFrame>
      <p:sp>
        <p:nvSpPr>
          <p:cNvPr id="5" name="TextBox 4"/>
          <p:cNvSpPr txBox="1"/>
          <p:nvPr/>
        </p:nvSpPr>
        <p:spPr>
          <a:xfrm>
            <a:off x="467544" y="6381328"/>
            <a:ext cx="8352928" cy="369332"/>
          </a:xfrm>
          <a:prstGeom prst="rect">
            <a:avLst/>
          </a:prstGeom>
          <a:noFill/>
        </p:spPr>
        <p:txBody>
          <a:bodyPr wrap="square" rtlCol="0">
            <a:spAutoFit/>
          </a:bodyPr>
          <a:lstStyle/>
          <a:p>
            <a:r>
              <a:rPr lang="en-US" smtClean="0"/>
              <a:t>Z scores by variable, highest and lowest highlighted, all differences p&lt;.001</a:t>
            </a:r>
            <a:endParaRPr lang="ru-RU"/>
          </a:p>
        </p:txBody>
      </p:sp>
    </p:spTree>
    <p:extLst>
      <p:ext uri="{BB962C8B-B14F-4D97-AF65-F5344CB8AC3E}">
        <p14:creationId xmlns:p14="http://schemas.microsoft.com/office/powerpoint/2010/main" xmlns="" val="3287847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r>
              <a:rPr lang="en-US" smtClean="0"/>
              <a:t>Motivation patterns and </a:t>
            </a:r>
            <a:br>
              <a:rPr lang="en-US" smtClean="0"/>
            </a:br>
            <a:r>
              <a:rPr lang="en-US" smtClean="0"/>
              <a:t>Personality Resources</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2889744108"/>
              </p:ext>
            </p:extLst>
          </p:nvPr>
        </p:nvGraphicFramePr>
        <p:xfrm>
          <a:off x="395537" y="2204864"/>
          <a:ext cx="8424935" cy="2249823"/>
        </p:xfrm>
        <a:graphic>
          <a:graphicData uri="http://schemas.openxmlformats.org/drawingml/2006/table">
            <a:tbl>
              <a:tblPr firstRow="1" firstCol="1" bandRow="1" bandCol="1">
                <a:tableStyleId>{5C22544A-7EE6-4342-B048-85BDC9FD1C3A}</a:tableStyleId>
              </a:tblPr>
              <a:tblGrid>
                <a:gridCol w="2778663"/>
                <a:gridCol w="1259471"/>
                <a:gridCol w="1665952"/>
                <a:gridCol w="959724"/>
                <a:gridCol w="1761125"/>
              </a:tblGrid>
              <a:tr h="707535">
                <a:tc>
                  <a:txBody>
                    <a:bodyPr/>
                    <a:lstStyle/>
                    <a:p>
                      <a:pPr>
                        <a:lnSpc>
                          <a:spcPct val="115000"/>
                        </a:lnSpc>
                        <a:spcAft>
                          <a:spcPts val="0"/>
                        </a:spcAft>
                      </a:pPr>
                      <a:r>
                        <a:rPr lang="ru-RU" sz="1100">
                          <a:effectLst/>
                        </a:rPr>
                        <a:t> </a:t>
                      </a:r>
                      <a:endParaRPr lang="ru-RU" sz="11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Autonom.</a:t>
                      </a:r>
                      <a:br>
                        <a:rPr lang="en-US" sz="1800" smtClean="0">
                          <a:effectLst/>
                        </a:rPr>
                      </a:br>
                      <a:r>
                        <a:rPr lang="en-US" sz="1800" smtClean="0">
                          <a:effectLst/>
                        </a:rPr>
                        <a:t>(N=1793)</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Undefined</a:t>
                      </a:r>
                      <a:br>
                        <a:rPr lang="en-US" sz="1800" smtClean="0">
                          <a:effectLst/>
                        </a:rPr>
                      </a:br>
                      <a:r>
                        <a:rPr lang="en-US" sz="1800" smtClean="0">
                          <a:effectLst/>
                        </a:rPr>
                        <a:t>(N=1402)</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Extrinsic</a:t>
                      </a:r>
                      <a:br>
                        <a:rPr lang="en-US" sz="1800" smtClean="0">
                          <a:effectLst/>
                        </a:rPr>
                      </a:br>
                      <a:r>
                        <a:rPr lang="en-US" sz="1800" smtClean="0">
                          <a:effectLst/>
                        </a:rPr>
                        <a:t>(N=801)</a:t>
                      </a:r>
                      <a:endParaRPr lang="ru-RU" sz="1800">
                        <a:effectLst/>
                        <a:latin typeface="Calibri"/>
                        <a:ea typeface="Calibri"/>
                        <a:cs typeface="Calibri"/>
                      </a:endParaRPr>
                    </a:p>
                  </a:txBody>
                  <a:tcPr marL="68580" marR="68580" marT="0" marB="0"/>
                </a:tc>
                <a:tc>
                  <a:txBody>
                    <a:bodyPr/>
                    <a:lstStyle/>
                    <a:p>
                      <a:pPr algn="ctr">
                        <a:lnSpc>
                          <a:spcPct val="115000"/>
                        </a:lnSpc>
                        <a:spcAft>
                          <a:spcPts val="0"/>
                        </a:spcAft>
                      </a:pPr>
                      <a:r>
                        <a:rPr lang="en-US" sz="1800" smtClean="0">
                          <a:effectLst/>
                        </a:rPr>
                        <a:t>Amotivated</a:t>
                      </a:r>
                      <a:br>
                        <a:rPr lang="en-US" sz="1800" smtClean="0">
                          <a:effectLst/>
                        </a:rPr>
                      </a:br>
                      <a:r>
                        <a:rPr lang="en-US" sz="1800" smtClean="0">
                          <a:effectLst/>
                        </a:rPr>
                        <a:t>(N=711)</a:t>
                      </a:r>
                      <a:endParaRPr lang="ru-RU" sz="1800">
                        <a:effectLst/>
                        <a:latin typeface="Calibri"/>
                        <a:ea typeface="Calibri"/>
                        <a:cs typeface="Calibri"/>
                      </a:endParaRPr>
                    </a:p>
                  </a:txBody>
                  <a:tcPr marL="68580" marR="68580" marT="0" marB="0"/>
                </a:tc>
              </a:tr>
              <a:tr h="343084">
                <a:tc>
                  <a:txBody>
                    <a:bodyPr/>
                    <a:lstStyle/>
                    <a:p>
                      <a:pPr>
                        <a:lnSpc>
                          <a:spcPct val="115000"/>
                        </a:lnSpc>
                        <a:spcAft>
                          <a:spcPts val="0"/>
                        </a:spcAft>
                      </a:pPr>
                      <a:r>
                        <a:rPr lang="en-US" sz="1600" smtClean="0">
                          <a:effectLst/>
                          <a:latin typeface="Calibri"/>
                          <a:ea typeface="Calibri"/>
                          <a:cs typeface="Calibri"/>
                        </a:rPr>
                        <a:t>Self-Efficacy</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en-US" sz="2200" smtClean="0">
                          <a:effectLst/>
                          <a:latin typeface="Calibri"/>
                          <a:ea typeface="Calibri"/>
                          <a:cs typeface="Calibri"/>
                        </a:rPr>
                        <a:t>.28</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en-US" sz="2200" smtClean="0">
                          <a:effectLst/>
                          <a:latin typeface="Calibri"/>
                          <a:ea typeface="Calibri"/>
                          <a:cs typeface="Calibri"/>
                        </a:rPr>
                        <a:t>-.08</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-.37</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en-US" sz="2200" smtClean="0">
                          <a:effectLst/>
                          <a:latin typeface="Calibri"/>
                          <a:ea typeface="Calibri"/>
                          <a:cs typeface="Calibri"/>
                        </a:rPr>
                        <a:t>-.15</a:t>
                      </a:r>
                      <a:endParaRPr lang="ru-RU" sz="2200">
                        <a:effectLst/>
                        <a:latin typeface="Calibri"/>
                        <a:ea typeface="Calibri"/>
                        <a:cs typeface="Calibri"/>
                      </a:endParaRPr>
                    </a:p>
                  </a:txBody>
                  <a:tcPr marL="68580" marR="68580" marT="0" marB="0" anchor="ctr"/>
                </a:tc>
              </a:tr>
              <a:tr h="343084">
                <a:tc>
                  <a:txBody>
                    <a:bodyPr/>
                    <a:lstStyle/>
                    <a:p>
                      <a:pPr>
                        <a:lnSpc>
                          <a:spcPct val="115000"/>
                        </a:lnSpc>
                        <a:spcAft>
                          <a:spcPts val="0"/>
                        </a:spcAft>
                      </a:pPr>
                      <a:r>
                        <a:rPr lang="en-US" sz="1600" smtClean="0">
                          <a:effectLst/>
                          <a:latin typeface="Calibri"/>
                          <a:ea typeface="Calibri"/>
                          <a:cs typeface="Calibri"/>
                        </a:rPr>
                        <a:t>Optimism</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en-US" sz="2200" smtClean="0">
                          <a:effectLst/>
                          <a:latin typeface="Calibri"/>
                          <a:ea typeface="Calibri"/>
                          <a:cs typeface="Calibri"/>
                        </a:rPr>
                        <a:t>.43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en-US" sz="2200" smtClean="0">
                          <a:effectLst/>
                          <a:latin typeface="Calibri"/>
                          <a:ea typeface="Calibri"/>
                          <a:cs typeface="Calibri"/>
                        </a:rPr>
                        <a:t>.03</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-.45</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-.52</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latin typeface="Calibri"/>
                          <a:ea typeface="Calibri"/>
                          <a:cs typeface="Calibri"/>
                        </a:rPr>
                        <a:t>Hardiness</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en-US" sz="2200" smtClean="0">
                          <a:effectLst/>
                          <a:latin typeface="Calibri"/>
                          <a:ea typeface="Calibri"/>
                          <a:cs typeface="Calibri"/>
                        </a:rPr>
                        <a:t>.53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en-US" sz="2200" smtClean="0">
                          <a:effectLst/>
                          <a:latin typeface="Calibri"/>
                          <a:ea typeface="Calibri"/>
                          <a:cs typeface="Calibri"/>
                        </a:rPr>
                        <a:t>-.07</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-.53</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-.60</a:t>
                      </a:r>
                      <a:endParaRPr lang="ru-RU" sz="2200">
                        <a:effectLst/>
                        <a:latin typeface="Calibri"/>
                        <a:ea typeface="Calibri"/>
                        <a:cs typeface="Calibri"/>
                      </a:endParaRPr>
                    </a:p>
                  </a:txBody>
                  <a:tcPr marL="68580" marR="68580" marT="0" marB="0" anchor="ctr">
                    <a:solidFill>
                      <a:srgbClr val="FFC000"/>
                    </a:solidFill>
                  </a:tcPr>
                </a:tc>
              </a:tr>
              <a:tr h="343084">
                <a:tc>
                  <a:txBody>
                    <a:bodyPr/>
                    <a:lstStyle/>
                    <a:p>
                      <a:pPr>
                        <a:lnSpc>
                          <a:spcPct val="115000"/>
                        </a:lnSpc>
                        <a:spcAft>
                          <a:spcPts val="0"/>
                        </a:spcAft>
                      </a:pPr>
                      <a:r>
                        <a:rPr lang="en-US" sz="1600" smtClean="0">
                          <a:effectLst/>
                          <a:latin typeface="Calibri"/>
                          <a:ea typeface="Calibri"/>
                          <a:cs typeface="Calibri"/>
                        </a:rPr>
                        <a:t>Tolerance</a:t>
                      </a:r>
                      <a:r>
                        <a:rPr lang="en-US" sz="1600" baseline="0" smtClean="0">
                          <a:effectLst/>
                          <a:latin typeface="Calibri"/>
                          <a:ea typeface="Calibri"/>
                          <a:cs typeface="Calibri"/>
                        </a:rPr>
                        <a:t> for Ambiguity</a:t>
                      </a:r>
                      <a:endParaRPr lang="ru-RU" sz="1600">
                        <a:effectLst/>
                        <a:latin typeface="Calibri"/>
                        <a:ea typeface="Calibri"/>
                        <a:cs typeface="Calibri"/>
                      </a:endParaRPr>
                    </a:p>
                  </a:txBody>
                  <a:tcPr marL="68580" marR="68580" marT="0" marB="0"/>
                </a:tc>
                <a:tc>
                  <a:txBody>
                    <a:bodyPr/>
                    <a:lstStyle/>
                    <a:p>
                      <a:pPr algn="ctr">
                        <a:lnSpc>
                          <a:spcPct val="115000"/>
                        </a:lnSpc>
                        <a:spcAft>
                          <a:spcPts val="0"/>
                        </a:spcAft>
                      </a:pPr>
                      <a:r>
                        <a:rPr lang="en-US" sz="2200" smtClean="0">
                          <a:effectLst/>
                          <a:latin typeface="Calibri"/>
                          <a:ea typeface="Calibri"/>
                          <a:cs typeface="Calibri"/>
                        </a:rPr>
                        <a:t>.23</a:t>
                      </a:r>
                      <a:endParaRPr lang="ru-RU" sz="2200">
                        <a:effectLst/>
                        <a:latin typeface="Calibri"/>
                        <a:ea typeface="Calibri"/>
                        <a:cs typeface="Calibri"/>
                      </a:endParaRPr>
                    </a:p>
                  </a:txBody>
                  <a:tcPr marL="68580" marR="68580" marT="0" marB="0" anchor="ctr">
                    <a:solidFill>
                      <a:srgbClr val="92D050"/>
                    </a:solidFill>
                  </a:tcPr>
                </a:tc>
                <a:tc>
                  <a:txBody>
                    <a:bodyPr/>
                    <a:lstStyle/>
                    <a:p>
                      <a:pPr algn="ctr">
                        <a:lnSpc>
                          <a:spcPct val="115000"/>
                        </a:lnSpc>
                        <a:spcAft>
                          <a:spcPts val="0"/>
                        </a:spcAft>
                      </a:pPr>
                      <a:r>
                        <a:rPr lang="en-US" sz="2200" smtClean="0">
                          <a:effectLst/>
                          <a:latin typeface="Calibri"/>
                          <a:ea typeface="Calibri"/>
                          <a:cs typeface="Calibri"/>
                        </a:rPr>
                        <a:t>-.06</a:t>
                      </a:r>
                      <a:endParaRPr lang="ru-RU" sz="22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2200" smtClean="0">
                          <a:effectLst/>
                          <a:latin typeface="Calibri"/>
                          <a:ea typeface="Calibri"/>
                          <a:cs typeface="Calibri"/>
                        </a:rPr>
                        <a:t>-.34</a:t>
                      </a:r>
                      <a:endParaRPr lang="ru-RU" sz="2200">
                        <a:effectLst/>
                        <a:latin typeface="Calibri"/>
                        <a:ea typeface="Calibri"/>
                        <a:cs typeface="Calibri"/>
                      </a:endParaRPr>
                    </a:p>
                  </a:txBody>
                  <a:tcPr marL="68580" marR="68580" marT="0" marB="0" anchor="ctr">
                    <a:solidFill>
                      <a:srgbClr val="FFC000"/>
                    </a:solidFill>
                  </a:tcPr>
                </a:tc>
                <a:tc>
                  <a:txBody>
                    <a:bodyPr/>
                    <a:lstStyle/>
                    <a:p>
                      <a:pPr algn="ctr">
                        <a:lnSpc>
                          <a:spcPct val="115000"/>
                        </a:lnSpc>
                        <a:spcAft>
                          <a:spcPts val="0"/>
                        </a:spcAft>
                      </a:pPr>
                      <a:r>
                        <a:rPr lang="en-US" sz="2200" smtClean="0">
                          <a:effectLst/>
                          <a:latin typeface="Calibri"/>
                          <a:ea typeface="Calibri"/>
                          <a:cs typeface="Calibri"/>
                        </a:rPr>
                        <a:t>-.09</a:t>
                      </a:r>
                      <a:endParaRPr lang="ru-RU" sz="2200">
                        <a:effectLst/>
                        <a:latin typeface="Calibri"/>
                        <a:ea typeface="Calibri"/>
                        <a:cs typeface="Calibri"/>
                      </a:endParaRPr>
                    </a:p>
                  </a:txBody>
                  <a:tcPr marL="68580" marR="68580" marT="0" marB="0" anchor="ctr"/>
                </a:tc>
              </a:tr>
            </a:tbl>
          </a:graphicData>
        </a:graphic>
      </p:graphicFrame>
      <p:sp>
        <p:nvSpPr>
          <p:cNvPr id="5" name="TextBox 4"/>
          <p:cNvSpPr txBox="1"/>
          <p:nvPr/>
        </p:nvSpPr>
        <p:spPr>
          <a:xfrm>
            <a:off x="467544" y="6381328"/>
            <a:ext cx="8352928" cy="369332"/>
          </a:xfrm>
          <a:prstGeom prst="rect">
            <a:avLst/>
          </a:prstGeom>
          <a:noFill/>
        </p:spPr>
        <p:txBody>
          <a:bodyPr wrap="square" rtlCol="0">
            <a:spAutoFit/>
          </a:bodyPr>
          <a:lstStyle/>
          <a:p>
            <a:r>
              <a:rPr lang="en-US" smtClean="0"/>
              <a:t>Z scores by variable, highest and lowest highlighted, all differences p&lt;.001</a:t>
            </a:r>
            <a:endParaRPr lang="ru-RU"/>
          </a:p>
        </p:txBody>
      </p:sp>
    </p:spTree>
    <p:extLst>
      <p:ext uri="{BB962C8B-B14F-4D97-AF65-F5344CB8AC3E}">
        <p14:creationId xmlns:p14="http://schemas.microsoft.com/office/powerpoint/2010/main" xmlns="" val="3078321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mtClean="0"/>
              <a:t>Demographics and Motivation</a:t>
            </a:r>
            <a:endParaRPr lang="ru-RU"/>
          </a:p>
        </p:txBody>
      </p:sp>
      <p:sp>
        <p:nvSpPr>
          <p:cNvPr id="3" name="Объект 2"/>
          <p:cNvSpPr>
            <a:spLocks noGrp="1"/>
          </p:cNvSpPr>
          <p:nvPr>
            <p:ph idx="1"/>
          </p:nvPr>
        </p:nvSpPr>
        <p:spPr/>
        <p:txBody>
          <a:bodyPr/>
          <a:lstStyle/>
          <a:p>
            <a:r>
              <a:rPr lang="en-US" smtClean="0"/>
              <a:t>The associations were similar with the variable-level results. The employee position was the strongest correlate.</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2167085740"/>
              </p:ext>
            </p:extLst>
          </p:nvPr>
        </p:nvGraphicFramePr>
        <p:xfrm>
          <a:off x="251521" y="3356992"/>
          <a:ext cx="8712968" cy="3312854"/>
        </p:xfrm>
        <a:graphic>
          <a:graphicData uri="http://schemas.openxmlformats.org/drawingml/2006/table">
            <a:tbl>
              <a:tblPr firstRow="1" bandRow="1">
                <a:tableStyleId>{5C22544A-7EE6-4342-B048-85BDC9FD1C3A}</a:tableStyleId>
              </a:tblPr>
              <a:tblGrid>
                <a:gridCol w="2398065"/>
                <a:gridCol w="1598710"/>
                <a:gridCol w="1518775"/>
                <a:gridCol w="1598710"/>
                <a:gridCol w="1598708"/>
              </a:tblGrid>
              <a:tr h="604867">
                <a:tc>
                  <a:txBody>
                    <a:bodyPr/>
                    <a:lstStyle/>
                    <a:p>
                      <a:pPr algn="ctr"/>
                      <a:r>
                        <a:rPr lang="en-US" sz="2000" smtClean="0"/>
                        <a:t>Position</a:t>
                      </a:r>
                      <a:endParaRPr lang="ru-RU" sz="2000"/>
                    </a:p>
                  </a:txBody>
                  <a:tcPr/>
                </a:tc>
                <a:tc>
                  <a:txBody>
                    <a:bodyPr/>
                    <a:lstStyle/>
                    <a:p>
                      <a:pPr algn="ctr"/>
                      <a:r>
                        <a:rPr lang="en-US" sz="2000" smtClean="0"/>
                        <a:t>Autonomous</a:t>
                      </a:r>
                      <a:endParaRPr lang="ru-RU" sz="2000"/>
                    </a:p>
                  </a:txBody>
                  <a:tcPr/>
                </a:tc>
                <a:tc>
                  <a:txBody>
                    <a:bodyPr/>
                    <a:lstStyle/>
                    <a:p>
                      <a:pPr algn="ctr"/>
                      <a:r>
                        <a:rPr lang="en-US" sz="2000" smtClean="0"/>
                        <a:t>Undefined</a:t>
                      </a:r>
                      <a:endParaRPr lang="ru-RU" sz="2000"/>
                    </a:p>
                  </a:txBody>
                  <a:tcPr/>
                </a:tc>
                <a:tc>
                  <a:txBody>
                    <a:bodyPr/>
                    <a:lstStyle/>
                    <a:p>
                      <a:pPr algn="ctr"/>
                      <a:r>
                        <a:rPr lang="en-US" sz="2000" smtClean="0"/>
                        <a:t>Extrinsic</a:t>
                      </a:r>
                      <a:endParaRPr lang="ru-RU" sz="2000"/>
                    </a:p>
                  </a:txBody>
                  <a:tcPr/>
                </a:tc>
                <a:tc>
                  <a:txBody>
                    <a:bodyPr/>
                    <a:lstStyle/>
                    <a:p>
                      <a:pPr algn="ctr"/>
                      <a:r>
                        <a:rPr lang="en-US" sz="2000" smtClean="0"/>
                        <a:t>Amotivation</a:t>
                      </a:r>
                      <a:endParaRPr lang="ru-RU" sz="2000"/>
                    </a:p>
                  </a:txBody>
                  <a:tcPr/>
                </a:tc>
              </a:tr>
              <a:tr h="604867">
                <a:tc>
                  <a:txBody>
                    <a:bodyPr/>
                    <a:lstStyle/>
                    <a:p>
                      <a:r>
                        <a:rPr lang="en-US" sz="2000" smtClean="0"/>
                        <a:t>Blue-collar (N=2570)</a:t>
                      </a:r>
                      <a:endParaRPr lang="ru-RU" sz="2000"/>
                    </a:p>
                  </a:txBody>
                  <a:tcPr/>
                </a:tc>
                <a:tc>
                  <a:txBody>
                    <a:bodyPr/>
                    <a:lstStyle/>
                    <a:p>
                      <a:pPr algn="ctr"/>
                      <a:r>
                        <a:rPr lang="en-US" sz="2400" smtClean="0"/>
                        <a:t>30.5%</a:t>
                      </a:r>
                      <a:endParaRPr lang="ru-RU" sz="2400"/>
                    </a:p>
                  </a:txBody>
                  <a:tcPr/>
                </a:tc>
                <a:tc>
                  <a:txBody>
                    <a:bodyPr/>
                    <a:lstStyle/>
                    <a:p>
                      <a:pPr algn="ctr"/>
                      <a:r>
                        <a:rPr lang="en-US" sz="2400" smtClean="0"/>
                        <a:t>29.0%</a:t>
                      </a:r>
                      <a:endParaRPr lang="ru-RU" sz="2400"/>
                    </a:p>
                  </a:txBody>
                  <a:tcPr/>
                </a:tc>
                <a:tc>
                  <a:txBody>
                    <a:bodyPr/>
                    <a:lstStyle/>
                    <a:p>
                      <a:pPr algn="ctr"/>
                      <a:r>
                        <a:rPr lang="en-US" sz="2400" smtClean="0"/>
                        <a:t>21.7%</a:t>
                      </a:r>
                      <a:endParaRPr lang="ru-RU" sz="2400"/>
                    </a:p>
                  </a:txBody>
                  <a:tcPr/>
                </a:tc>
                <a:tc>
                  <a:txBody>
                    <a:bodyPr/>
                    <a:lstStyle/>
                    <a:p>
                      <a:pPr algn="ctr"/>
                      <a:r>
                        <a:rPr lang="en-US" sz="2400" smtClean="0"/>
                        <a:t>18.8%</a:t>
                      </a:r>
                      <a:endParaRPr lang="ru-RU" sz="2400"/>
                    </a:p>
                  </a:txBody>
                  <a:tcPr/>
                </a:tc>
              </a:tr>
              <a:tr h="604867">
                <a:tc>
                  <a:txBody>
                    <a:bodyPr/>
                    <a:lstStyle/>
                    <a:p>
                      <a:r>
                        <a:rPr lang="en-US" sz="2000" smtClean="0"/>
                        <a:t>Qualified specialists</a:t>
                      </a:r>
                      <a:r>
                        <a:rPr lang="en-US" sz="2000" baseline="0" smtClean="0"/>
                        <a:t> (N=1236)</a:t>
                      </a:r>
                      <a:endParaRPr lang="ru-RU" sz="2000"/>
                    </a:p>
                  </a:txBody>
                  <a:tcPr/>
                </a:tc>
                <a:tc>
                  <a:txBody>
                    <a:bodyPr/>
                    <a:lstStyle/>
                    <a:p>
                      <a:pPr algn="ctr"/>
                      <a:r>
                        <a:rPr lang="en-US" sz="2400" smtClean="0"/>
                        <a:t>45.5%</a:t>
                      </a:r>
                      <a:endParaRPr lang="ru-RU" sz="2400"/>
                    </a:p>
                  </a:txBody>
                  <a:tcPr/>
                </a:tc>
                <a:tc>
                  <a:txBody>
                    <a:bodyPr/>
                    <a:lstStyle/>
                    <a:p>
                      <a:pPr algn="ctr"/>
                      <a:r>
                        <a:rPr lang="en-US" sz="2400" smtClean="0"/>
                        <a:t>31.2%</a:t>
                      </a:r>
                      <a:endParaRPr lang="ru-RU" sz="2400"/>
                    </a:p>
                  </a:txBody>
                  <a:tcPr/>
                </a:tc>
                <a:tc>
                  <a:txBody>
                    <a:bodyPr/>
                    <a:lstStyle/>
                    <a:p>
                      <a:pPr algn="ctr"/>
                      <a:r>
                        <a:rPr lang="en-US" sz="2400" smtClean="0"/>
                        <a:t>12.2%</a:t>
                      </a:r>
                      <a:endParaRPr lang="ru-RU" sz="2400"/>
                    </a:p>
                  </a:txBody>
                  <a:tcPr/>
                </a:tc>
                <a:tc>
                  <a:txBody>
                    <a:bodyPr/>
                    <a:lstStyle/>
                    <a:p>
                      <a:pPr algn="ctr"/>
                      <a:r>
                        <a:rPr lang="en-US" sz="2400" smtClean="0"/>
                        <a:t>11.2%</a:t>
                      </a:r>
                      <a:endParaRPr lang="ru-RU" sz="2400"/>
                    </a:p>
                  </a:txBody>
                  <a:tcPr/>
                </a:tc>
              </a:tr>
              <a:tr h="604867">
                <a:tc>
                  <a:txBody>
                    <a:bodyPr/>
                    <a:lstStyle/>
                    <a:p>
                      <a:r>
                        <a:rPr lang="en-US" sz="2000" smtClean="0"/>
                        <a:t>Low-level</a:t>
                      </a:r>
                      <a:r>
                        <a:rPr lang="en-US" sz="2000" baseline="0" smtClean="0"/>
                        <a:t> managers (N=612)</a:t>
                      </a:r>
                      <a:endParaRPr lang="ru-RU" sz="2000"/>
                    </a:p>
                  </a:txBody>
                  <a:tcPr/>
                </a:tc>
                <a:tc>
                  <a:txBody>
                    <a:bodyPr/>
                    <a:lstStyle/>
                    <a:p>
                      <a:pPr algn="ctr"/>
                      <a:r>
                        <a:rPr lang="en-US" sz="2400" smtClean="0"/>
                        <a:t>45.6%</a:t>
                      </a:r>
                      <a:endParaRPr lang="ru-RU" sz="2400"/>
                    </a:p>
                  </a:txBody>
                  <a:tcPr/>
                </a:tc>
                <a:tc>
                  <a:txBody>
                    <a:bodyPr/>
                    <a:lstStyle/>
                    <a:p>
                      <a:pPr algn="ctr"/>
                      <a:r>
                        <a:rPr lang="en-US" sz="2400" smtClean="0"/>
                        <a:t>32.2%</a:t>
                      </a:r>
                      <a:endParaRPr lang="ru-RU" sz="2400"/>
                    </a:p>
                  </a:txBody>
                  <a:tcPr/>
                </a:tc>
                <a:tc>
                  <a:txBody>
                    <a:bodyPr/>
                    <a:lstStyle/>
                    <a:p>
                      <a:pPr algn="ctr"/>
                      <a:r>
                        <a:rPr lang="en-US" sz="2400" smtClean="0"/>
                        <a:t>11.8%</a:t>
                      </a:r>
                      <a:endParaRPr lang="ru-RU" sz="2400"/>
                    </a:p>
                  </a:txBody>
                  <a:tcPr/>
                </a:tc>
                <a:tc>
                  <a:txBody>
                    <a:bodyPr/>
                    <a:lstStyle/>
                    <a:p>
                      <a:pPr algn="ctr"/>
                      <a:r>
                        <a:rPr lang="en-US" sz="2400" smtClean="0"/>
                        <a:t>10.5%</a:t>
                      </a:r>
                      <a:endParaRPr lang="ru-RU" sz="2400"/>
                    </a:p>
                  </a:txBody>
                  <a:tcPr/>
                </a:tc>
              </a:tr>
              <a:tr h="604867">
                <a:tc>
                  <a:txBody>
                    <a:bodyPr/>
                    <a:lstStyle/>
                    <a:p>
                      <a:r>
                        <a:rPr lang="en-US" sz="2000" smtClean="0"/>
                        <a:t>Mid- and top-managers (N=289)</a:t>
                      </a:r>
                      <a:endParaRPr lang="ru-RU" sz="2000"/>
                    </a:p>
                  </a:txBody>
                  <a:tcPr/>
                </a:tc>
                <a:tc>
                  <a:txBody>
                    <a:bodyPr/>
                    <a:lstStyle/>
                    <a:p>
                      <a:pPr algn="ctr"/>
                      <a:r>
                        <a:rPr lang="en-US" sz="2400" smtClean="0"/>
                        <a:t>57.8%</a:t>
                      </a:r>
                      <a:endParaRPr lang="ru-RU" sz="2400"/>
                    </a:p>
                  </a:txBody>
                  <a:tcPr/>
                </a:tc>
                <a:tc>
                  <a:txBody>
                    <a:bodyPr/>
                    <a:lstStyle/>
                    <a:p>
                      <a:pPr algn="ctr"/>
                      <a:r>
                        <a:rPr lang="en-US" sz="2400" smtClean="0"/>
                        <a:t>25.7%</a:t>
                      </a:r>
                      <a:endParaRPr lang="ru-RU" sz="2400"/>
                    </a:p>
                  </a:txBody>
                  <a:tcPr/>
                </a:tc>
                <a:tc>
                  <a:txBody>
                    <a:bodyPr/>
                    <a:lstStyle/>
                    <a:p>
                      <a:pPr algn="ctr"/>
                      <a:r>
                        <a:rPr lang="en-US" sz="2400" smtClean="0"/>
                        <a:t>7.3%</a:t>
                      </a:r>
                      <a:endParaRPr lang="ru-RU" sz="2400"/>
                    </a:p>
                  </a:txBody>
                  <a:tcPr/>
                </a:tc>
                <a:tc>
                  <a:txBody>
                    <a:bodyPr/>
                    <a:lstStyle/>
                    <a:p>
                      <a:pPr algn="ctr"/>
                      <a:r>
                        <a:rPr lang="en-US" sz="2400" smtClean="0"/>
                        <a:t>9.3%</a:t>
                      </a:r>
                      <a:endParaRPr lang="ru-RU" sz="2400"/>
                    </a:p>
                  </a:txBody>
                  <a:tcPr/>
                </a:tc>
              </a:tr>
            </a:tbl>
          </a:graphicData>
        </a:graphic>
      </p:graphicFrame>
    </p:spTree>
    <p:extLst>
      <p:ext uri="{BB962C8B-B14F-4D97-AF65-F5344CB8AC3E}">
        <p14:creationId xmlns:p14="http://schemas.microsoft.com/office/powerpoint/2010/main" xmlns="" val="33926411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mtClean="0"/>
              <a:t>Interactions between Motivation Patterns and Personality Resources</a:t>
            </a:r>
            <a:endParaRPr lang="ru-RU"/>
          </a:p>
        </p:txBody>
      </p:sp>
      <p:sp>
        <p:nvSpPr>
          <p:cNvPr id="3" name="Объект 2"/>
          <p:cNvSpPr>
            <a:spLocks noGrp="1"/>
          </p:cNvSpPr>
          <p:nvPr>
            <p:ph idx="1"/>
          </p:nvPr>
        </p:nvSpPr>
        <p:spPr>
          <a:xfrm>
            <a:off x="457200" y="1916832"/>
            <a:ext cx="8229600" cy="4209331"/>
          </a:xfrm>
        </p:spPr>
        <p:txBody>
          <a:bodyPr/>
          <a:lstStyle/>
          <a:p>
            <a:r>
              <a:rPr lang="en-US" smtClean="0"/>
              <a:t>ANCOVA was used with a Heterogeneous Slopes model.</a:t>
            </a:r>
          </a:p>
          <a:p>
            <a:r>
              <a:rPr lang="en-US" smtClean="0"/>
              <a:t>Hypothesis: the slope of association between personality resources is not equal in a pair of motivation clusters.</a:t>
            </a:r>
          </a:p>
          <a:p>
            <a:r>
              <a:rPr lang="en-US" smtClean="0"/>
              <a:t>Undefined cluster was used as a baseline.</a:t>
            </a:r>
          </a:p>
          <a:p>
            <a:endParaRPr lang="ru-RU"/>
          </a:p>
        </p:txBody>
      </p:sp>
    </p:spTree>
    <p:extLst>
      <p:ext uri="{BB962C8B-B14F-4D97-AF65-F5344CB8AC3E}">
        <p14:creationId xmlns:p14="http://schemas.microsoft.com/office/powerpoint/2010/main" xmlns="" val="77976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Satisfaction with Life</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2936247623"/>
              </p:ext>
            </p:extLst>
          </p:nvPr>
        </p:nvGraphicFramePr>
        <p:xfrm>
          <a:off x="323528" y="1484784"/>
          <a:ext cx="8496945" cy="3444240"/>
        </p:xfrm>
        <a:graphic>
          <a:graphicData uri="http://schemas.openxmlformats.org/drawingml/2006/table">
            <a:tbl>
              <a:tblPr firstRow="1" bandRow="1">
                <a:tableStyleId>{5C22544A-7EE6-4342-B048-85BDC9FD1C3A}</a:tableStyleId>
              </a:tblPr>
              <a:tblGrid>
                <a:gridCol w="2832315"/>
                <a:gridCol w="2832315"/>
                <a:gridCol w="2832315"/>
              </a:tblGrid>
              <a:tr h="370840">
                <a:tc gridSpan="2">
                  <a:txBody>
                    <a:bodyPr/>
                    <a:lstStyle/>
                    <a:p>
                      <a:pPr algn="ctr"/>
                      <a:r>
                        <a:rPr lang="en-US" sz="2200" smtClean="0"/>
                        <a:t>Predictor (Whole model R</a:t>
                      </a:r>
                      <a:r>
                        <a:rPr lang="en-US" sz="2200" baseline="30000" smtClean="0"/>
                        <a:t>2</a:t>
                      </a:r>
                      <a:r>
                        <a:rPr lang="en-US" sz="2200" smtClean="0"/>
                        <a:t>=.20)</a:t>
                      </a:r>
                      <a:endParaRPr lang="ru-RU" sz="2200"/>
                    </a:p>
                  </a:txBody>
                  <a:tcPr/>
                </a:tc>
                <a:tc hMerge="1">
                  <a:txBody>
                    <a:bodyPr/>
                    <a:lstStyle/>
                    <a:p>
                      <a:endParaRPr lang="ru-RU" sz="2200"/>
                    </a:p>
                  </a:txBody>
                  <a:tcPr/>
                </a:tc>
                <a:tc>
                  <a:txBody>
                    <a:bodyPr/>
                    <a:lstStyle/>
                    <a:p>
                      <a:pPr algn="ctr"/>
                      <a:r>
                        <a:rPr lang="el-GR" sz="2200" smtClean="0"/>
                        <a:t>β</a:t>
                      </a:r>
                      <a:r>
                        <a:rPr lang="en-US" sz="2200" smtClean="0"/>
                        <a:t> coefficient</a:t>
                      </a:r>
                      <a:endParaRPr lang="ru-RU" sz="2200"/>
                    </a:p>
                  </a:txBody>
                  <a:tcPr/>
                </a:tc>
              </a:tr>
              <a:tr h="370840">
                <a:tc rowSpan="3">
                  <a:txBody>
                    <a:bodyPr/>
                    <a:lstStyle/>
                    <a:p>
                      <a:pPr algn="ctr"/>
                      <a:r>
                        <a:rPr lang="en-US" sz="2200" smtClean="0"/>
                        <a:t>Motivation cluster membership</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400" smtClean="0"/>
                        <a:t>             .21***</a:t>
                      </a:r>
                      <a:endParaRPr lang="ru-RU" sz="2400"/>
                    </a:p>
                  </a:txBody>
                  <a:tcPr/>
                </a:tc>
              </a:tr>
              <a:tr h="370840">
                <a:tc vMerge="1">
                  <a:txBody>
                    <a:bodyPr/>
                    <a:lstStyle/>
                    <a:p>
                      <a:endParaRPr lang="ru-RU"/>
                    </a:p>
                  </a:txBody>
                  <a:tcPr/>
                </a:tc>
                <a:tc>
                  <a:txBody>
                    <a:bodyPr/>
                    <a:lstStyle/>
                    <a:p>
                      <a:pPr algn="ctr"/>
                      <a:r>
                        <a:rPr lang="en-US" sz="2200" smtClean="0"/>
                        <a:t>Extinsic (vs. U)</a:t>
                      </a:r>
                      <a:endParaRPr lang="ru-RU" sz="2200"/>
                    </a:p>
                  </a:txBody>
                  <a:tcPr/>
                </a:tc>
                <a:tc>
                  <a:txBody>
                    <a:bodyPr/>
                    <a:lstStyle/>
                    <a:p>
                      <a:pPr algn="l"/>
                      <a:r>
                        <a:rPr lang="en-US" sz="2200" smtClean="0"/>
                        <a:t>            </a:t>
                      </a:r>
                      <a:r>
                        <a:rPr lang="en-US" sz="2200" baseline="0" smtClean="0"/>
                        <a:t> </a:t>
                      </a:r>
                      <a:r>
                        <a:rPr lang="en-US" sz="2200" smtClean="0"/>
                        <a:t>-.28***</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000" baseline="0" smtClean="0"/>
                        <a:t>                 </a:t>
                      </a:r>
                      <a:r>
                        <a:rPr lang="en-US" sz="2200" smtClean="0"/>
                        <a:t>.00</a:t>
                      </a:r>
                      <a:endParaRPr lang="ru-RU" sz="2200"/>
                    </a:p>
                  </a:txBody>
                  <a:tcPr/>
                </a:tc>
              </a:tr>
              <a:tr h="370840">
                <a:tc gridSpan="2">
                  <a:txBody>
                    <a:bodyPr/>
                    <a:lstStyle/>
                    <a:p>
                      <a:pPr algn="ctr"/>
                      <a:r>
                        <a:rPr lang="en-US" sz="2200" smtClean="0"/>
                        <a:t>Covariate: Personality resources factor</a:t>
                      </a:r>
                      <a:endParaRPr lang="ru-RU" sz="2200"/>
                    </a:p>
                  </a:txBody>
                  <a:tcPr/>
                </a:tc>
                <a:tc hMerge="1">
                  <a:txBody>
                    <a:bodyPr/>
                    <a:lstStyle/>
                    <a:p>
                      <a:endParaRPr lang="ru-RU"/>
                    </a:p>
                  </a:txBody>
                  <a:tcPr/>
                </a:tc>
                <a:tc>
                  <a:txBody>
                    <a:bodyPr/>
                    <a:lstStyle/>
                    <a:p>
                      <a:pPr algn="l"/>
                      <a:r>
                        <a:rPr lang="en-US" sz="2200" smtClean="0"/>
                        <a:t>               .30***</a:t>
                      </a:r>
                      <a:endParaRPr lang="ru-RU" sz="2200"/>
                    </a:p>
                  </a:txBody>
                  <a:tcPr/>
                </a:tc>
              </a:tr>
              <a:tr h="370840">
                <a:tc rowSpan="3">
                  <a:txBody>
                    <a:bodyPr/>
                    <a:lstStyle/>
                    <a:p>
                      <a:pPr algn="ctr"/>
                      <a:r>
                        <a:rPr lang="en-US" sz="2200" smtClean="0"/>
                        <a:t>Interaction term:</a:t>
                      </a:r>
                      <a:r>
                        <a:rPr lang="en-US" sz="2200" baseline="0" smtClean="0"/>
                        <a:t> </a:t>
                      </a:r>
                      <a:br>
                        <a:rPr lang="en-US" sz="2200" baseline="0" smtClean="0"/>
                      </a:br>
                      <a:r>
                        <a:rPr lang="en-US" sz="2200" baseline="0" smtClean="0"/>
                        <a:t>Cluster membership x</a:t>
                      </a:r>
                      <a:br>
                        <a:rPr lang="en-US" sz="2200" baseline="0" smtClean="0"/>
                      </a:br>
                      <a:r>
                        <a:rPr lang="en-US" sz="2200" baseline="0" smtClean="0"/>
                        <a:t>Personality Resources</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200" smtClean="0"/>
                        <a:t>               .03</a:t>
                      </a:r>
                      <a:endParaRPr lang="ru-RU" sz="2200"/>
                    </a:p>
                  </a:txBody>
                  <a:tcPr/>
                </a:tc>
              </a:tr>
              <a:tr h="370840">
                <a:tc vMerge="1">
                  <a:txBody>
                    <a:bodyPr/>
                    <a:lstStyle/>
                    <a:p>
                      <a:endParaRPr lang="ru-RU"/>
                    </a:p>
                  </a:txBody>
                  <a:tcPr/>
                </a:tc>
                <a:tc>
                  <a:txBody>
                    <a:bodyPr/>
                    <a:lstStyle/>
                    <a:p>
                      <a:pPr algn="ctr"/>
                      <a:r>
                        <a:rPr lang="en-US" sz="2200" smtClean="0"/>
                        <a:t>Extrinsic (vs. U)</a:t>
                      </a:r>
                      <a:endParaRPr lang="ru-RU" sz="2200"/>
                    </a:p>
                  </a:txBody>
                  <a:tcPr/>
                </a:tc>
                <a:tc>
                  <a:txBody>
                    <a:bodyPr/>
                    <a:lstStyle/>
                    <a:p>
                      <a:pPr algn="l"/>
                      <a:r>
                        <a:rPr lang="en-US" sz="2200" smtClean="0"/>
                        <a:t>              -.05**</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200" smtClean="0"/>
                        <a:t>                .02</a:t>
                      </a:r>
                      <a:endParaRPr lang="ru-RU" sz="2200"/>
                    </a:p>
                  </a:txBody>
                  <a:tcPr/>
                </a:tc>
              </a:tr>
            </a:tbl>
          </a:graphicData>
        </a:graphic>
      </p:graphicFrame>
      <p:sp>
        <p:nvSpPr>
          <p:cNvPr id="5" name="TextBox 4"/>
          <p:cNvSpPr txBox="1"/>
          <p:nvPr/>
        </p:nvSpPr>
        <p:spPr>
          <a:xfrm>
            <a:off x="323528" y="5013176"/>
            <a:ext cx="8496944" cy="830997"/>
          </a:xfrm>
          <a:prstGeom prst="rect">
            <a:avLst/>
          </a:prstGeom>
          <a:noFill/>
        </p:spPr>
        <p:txBody>
          <a:bodyPr wrap="square" rtlCol="0">
            <a:spAutoFit/>
          </a:bodyPr>
          <a:lstStyle/>
          <a:p>
            <a:r>
              <a:rPr lang="en-US" sz="2400" smtClean="0"/>
              <a:t>= for employees who are extrinsically motivated, higher personality resources do not predict higher life satisfaction as much</a:t>
            </a:r>
            <a:endParaRPr lang="ru-RU" sz="2400"/>
          </a:p>
        </p:txBody>
      </p:sp>
    </p:spTree>
    <p:extLst>
      <p:ext uri="{BB962C8B-B14F-4D97-AF65-F5344CB8AC3E}">
        <p14:creationId xmlns:p14="http://schemas.microsoft.com/office/powerpoint/2010/main" xmlns="" val="351526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Work Engagement (UWES)</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1088601257"/>
              </p:ext>
            </p:extLst>
          </p:nvPr>
        </p:nvGraphicFramePr>
        <p:xfrm>
          <a:off x="323528" y="1484784"/>
          <a:ext cx="8496945" cy="3444240"/>
        </p:xfrm>
        <a:graphic>
          <a:graphicData uri="http://schemas.openxmlformats.org/drawingml/2006/table">
            <a:tbl>
              <a:tblPr firstRow="1" bandRow="1">
                <a:tableStyleId>{5C22544A-7EE6-4342-B048-85BDC9FD1C3A}</a:tableStyleId>
              </a:tblPr>
              <a:tblGrid>
                <a:gridCol w="2832315"/>
                <a:gridCol w="2832315"/>
                <a:gridCol w="2832315"/>
              </a:tblGrid>
              <a:tr h="370840">
                <a:tc gridSpan="2">
                  <a:txBody>
                    <a:bodyPr/>
                    <a:lstStyle/>
                    <a:p>
                      <a:pPr algn="ctr"/>
                      <a:r>
                        <a:rPr lang="en-US" sz="2200" smtClean="0"/>
                        <a:t>Predictor (Whole model R</a:t>
                      </a:r>
                      <a:r>
                        <a:rPr lang="en-US" sz="2200" baseline="30000" smtClean="0"/>
                        <a:t>2</a:t>
                      </a:r>
                      <a:r>
                        <a:rPr lang="en-US" sz="2200" smtClean="0"/>
                        <a:t>=.28)</a:t>
                      </a:r>
                      <a:endParaRPr lang="ru-RU" sz="2200"/>
                    </a:p>
                  </a:txBody>
                  <a:tcPr/>
                </a:tc>
                <a:tc hMerge="1">
                  <a:txBody>
                    <a:bodyPr/>
                    <a:lstStyle/>
                    <a:p>
                      <a:endParaRPr lang="ru-RU" sz="2200"/>
                    </a:p>
                  </a:txBody>
                  <a:tcPr/>
                </a:tc>
                <a:tc>
                  <a:txBody>
                    <a:bodyPr/>
                    <a:lstStyle/>
                    <a:p>
                      <a:pPr algn="ctr"/>
                      <a:r>
                        <a:rPr lang="el-GR" sz="2200" smtClean="0"/>
                        <a:t>β</a:t>
                      </a:r>
                      <a:r>
                        <a:rPr lang="en-US" sz="2200" smtClean="0"/>
                        <a:t> coefficient</a:t>
                      </a:r>
                      <a:endParaRPr lang="ru-RU" sz="2200"/>
                    </a:p>
                  </a:txBody>
                  <a:tcPr/>
                </a:tc>
              </a:tr>
              <a:tr h="370840">
                <a:tc rowSpan="3">
                  <a:txBody>
                    <a:bodyPr/>
                    <a:lstStyle/>
                    <a:p>
                      <a:pPr algn="ctr"/>
                      <a:r>
                        <a:rPr lang="en-US" sz="2200" smtClean="0"/>
                        <a:t>Motivation cluster membership</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400" smtClean="0"/>
                        <a:t>             .37***</a:t>
                      </a:r>
                      <a:endParaRPr lang="ru-RU" sz="2400"/>
                    </a:p>
                  </a:txBody>
                  <a:tcPr/>
                </a:tc>
              </a:tr>
              <a:tr h="370840">
                <a:tc vMerge="1">
                  <a:txBody>
                    <a:bodyPr/>
                    <a:lstStyle/>
                    <a:p>
                      <a:endParaRPr lang="ru-RU"/>
                    </a:p>
                  </a:txBody>
                  <a:tcPr/>
                </a:tc>
                <a:tc>
                  <a:txBody>
                    <a:bodyPr/>
                    <a:lstStyle/>
                    <a:p>
                      <a:pPr algn="ctr"/>
                      <a:r>
                        <a:rPr lang="en-US" sz="2200" smtClean="0"/>
                        <a:t>Extinsic (vs. U)</a:t>
                      </a:r>
                      <a:endParaRPr lang="ru-RU" sz="2200"/>
                    </a:p>
                  </a:txBody>
                  <a:tcPr/>
                </a:tc>
                <a:tc>
                  <a:txBody>
                    <a:bodyPr/>
                    <a:lstStyle/>
                    <a:p>
                      <a:pPr algn="l"/>
                      <a:r>
                        <a:rPr lang="en-US" sz="2200" smtClean="0"/>
                        <a:t>            </a:t>
                      </a:r>
                      <a:r>
                        <a:rPr lang="en-US" sz="2200" baseline="0" smtClean="0"/>
                        <a:t> </a:t>
                      </a:r>
                      <a:r>
                        <a:rPr lang="en-US" sz="2200" smtClean="0"/>
                        <a:t>-.31***</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000" baseline="0" smtClean="0"/>
                        <a:t>               -</a:t>
                      </a:r>
                      <a:r>
                        <a:rPr lang="en-US" sz="2200" smtClean="0"/>
                        <a:t>.12***</a:t>
                      </a:r>
                      <a:endParaRPr lang="ru-RU" sz="2200"/>
                    </a:p>
                  </a:txBody>
                  <a:tcPr/>
                </a:tc>
              </a:tr>
              <a:tr h="370840">
                <a:tc gridSpan="2">
                  <a:txBody>
                    <a:bodyPr/>
                    <a:lstStyle/>
                    <a:p>
                      <a:pPr algn="ctr"/>
                      <a:r>
                        <a:rPr lang="en-US" sz="2200" smtClean="0"/>
                        <a:t>Covariate: Personality resources factor</a:t>
                      </a:r>
                      <a:endParaRPr lang="ru-RU" sz="2200"/>
                    </a:p>
                  </a:txBody>
                  <a:tcPr/>
                </a:tc>
                <a:tc hMerge="1">
                  <a:txBody>
                    <a:bodyPr/>
                    <a:lstStyle/>
                    <a:p>
                      <a:endParaRPr lang="ru-RU"/>
                    </a:p>
                  </a:txBody>
                  <a:tcPr/>
                </a:tc>
                <a:tc>
                  <a:txBody>
                    <a:bodyPr/>
                    <a:lstStyle/>
                    <a:p>
                      <a:pPr algn="l"/>
                      <a:r>
                        <a:rPr lang="en-US" sz="2200" smtClean="0"/>
                        <a:t>               .29***</a:t>
                      </a:r>
                      <a:endParaRPr lang="ru-RU" sz="2200"/>
                    </a:p>
                  </a:txBody>
                  <a:tcPr/>
                </a:tc>
              </a:tr>
              <a:tr h="370840">
                <a:tc rowSpan="3">
                  <a:txBody>
                    <a:bodyPr/>
                    <a:lstStyle/>
                    <a:p>
                      <a:pPr algn="ctr"/>
                      <a:r>
                        <a:rPr lang="en-US" sz="2200" smtClean="0"/>
                        <a:t>Interaction term:</a:t>
                      </a:r>
                      <a:r>
                        <a:rPr lang="en-US" sz="2200" baseline="0" smtClean="0"/>
                        <a:t> </a:t>
                      </a:r>
                      <a:br>
                        <a:rPr lang="en-US" sz="2200" baseline="0" smtClean="0"/>
                      </a:br>
                      <a:r>
                        <a:rPr lang="en-US" sz="2200" baseline="0" smtClean="0"/>
                        <a:t>Cluster membership x</a:t>
                      </a:r>
                      <a:br>
                        <a:rPr lang="en-US" sz="2200" baseline="0" smtClean="0"/>
                      </a:br>
                      <a:r>
                        <a:rPr lang="en-US" sz="2200" baseline="0" smtClean="0"/>
                        <a:t>Personality Resources</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200" smtClean="0"/>
                        <a:t>              -.03</a:t>
                      </a:r>
                      <a:endParaRPr lang="ru-RU" sz="2200"/>
                    </a:p>
                  </a:txBody>
                  <a:tcPr/>
                </a:tc>
              </a:tr>
              <a:tr h="370840">
                <a:tc vMerge="1">
                  <a:txBody>
                    <a:bodyPr/>
                    <a:lstStyle/>
                    <a:p>
                      <a:endParaRPr lang="ru-RU"/>
                    </a:p>
                  </a:txBody>
                  <a:tcPr/>
                </a:tc>
                <a:tc>
                  <a:txBody>
                    <a:bodyPr/>
                    <a:lstStyle/>
                    <a:p>
                      <a:pPr algn="ctr"/>
                      <a:r>
                        <a:rPr lang="en-US" sz="2200" smtClean="0"/>
                        <a:t>Extrinsic (vs. U)</a:t>
                      </a:r>
                      <a:endParaRPr lang="ru-RU" sz="2200"/>
                    </a:p>
                  </a:txBody>
                  <a:tcPr/>
                </a:tc>
                <a:tc>
                  <a:txBody>
                    <a:bodyPr/>
                    <a:lstStyle/>
                    <a:p>
                      <a:pPr algn="l"/>
                      <a:r>
                        <a:rPr lang="en-US" sz="2200" smtClean="0"/>
                        <a:t>              -.01</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200" smtClean="0"/>
                        <a:t>               </a:t>
                      </a:r>
                      <a:r>
                        <a:rPr lang="en-US" sz="2200" baseline="0" smtClean="0"/>
                        <a:t> </a:t>
                      </a:r>
                      <a:r>
                        <a:rPr lang="en-US" sz="2200" smtClean="0"/>
                        <a:t>.06**</a:t>
                      </a:r>
                      <a:endParaRPr lang="ru-RU" sz="2200"/>
                    </a:p>
                  </a:txBody>
                  <a:tcPr/>
                </a:tc>
              </a:tr>
            </a:tbl>
          </a:graphicData>
        </a:graphic>
      </p:graphicFrame>
      <p:sp>
        <p:nvSpPr>
          <p:cNvPr id="5" name="TextBox 4"/>
          <p:cNvSpPr txBox="1"/>
          <p:nvPr/>
        </p:nvSpPr>
        <p:spPr>
          <a:xfrm>
            <a:off x="323528" y="5013176"/>
            <a:ext cx="8496944" cy="830997"/>
          </a:xfrm>
          <a:prstGeom prst="rect">
            <a:avLst/>
          </a:prstGeom>
          <a:noFill/>
        </p:spPr>
        <p:txBody>
          <a:bodyPr wrap="square" rtlCol="0">
            <a:spAutoFit/>
          </a:bodyPr>
          <a:lstStyle/>
          <a:p>
            <a:r>
              <a:rPr lang="en-US" sz="2400" smtClean="0"/>
              <a:t>= in employees with amotivation the role of personality resources in predicting work engagement is higher</a:t>
            </a:r>
            <a:endParaRPr lang="ru-RU" sz="2400"/>
          </a:p>
        </p:txBody>
      </p:sp>
    </p:spTree>
    <p:extLst>
      <p:ext uri="{BB962C8B-B14F-4D97-AF65-F5344CB8AC3E}">
        <p14:creationId xmlns:p14="http://schemas.microsoft.com/office/powerpoint/2010/main" xmlns="" val="2643031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Job Satisfaction</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532059736"/>
              </p:ext>
            </p:extLst>
          </p:nvPr>
        </p:nvGraphicFramePr>
        <p:xfrm>
          <a:off x="323528" y="1484784"/>
          <a:ext cx="8496945" cy="3444240"/>
        </p:xfrm>
        <a:graphic>
          <a:graphicData uri="http://schemas.openxmlformats.org/drawingml/2006/table">
            <a:tbl>
              <a:tblPr firstRow="1" bandRow="1">
                <a:tableStyleId>{5C22544A-7EE6-4342-B048-85BDC9FD1C3A}</a:tableStyleId>
              </a:tblPr>
              <a:tblGrid>
                <a:gridCol w="2832315"/>
                <a:gridCol w="2832315"/>
                <a:gridCol w="2832315"/>
              </a:tblGrid>
              <a:tr h="370840">
                <a:tc gridSpan="2">
                  <a:txBody>
                    <a:bodyPr/>
                    <a:lstStyle/>
                    <a:p>
                      <a:pPr algn="ctr"/>
                      <a:r>
                        <a:rPr lang="en-US" sz="2200" smtClean="0"/>
                        <a:t>Predictor (Whole model R</a:t>
                      </a:r>
                      <a:r>
                        <a:rPr lang="en-US" sz="2200" baseline="30000" smtClean="0"/>
                        <a:t>2</a:t>
                      </a:r>
                      <a:r>
                        <a:rPr lang="en-US" sz="2200" smtClean="0"/>
                        <a:t>=.39)</a:t>
                      </a:r>
                      <a:endParaRPr lang="ru-RU" sz="2200"/>
                    </a:p>
                  </a:txBody>
                  <a:tcPr/>
                </a:tc>
                <a:tc hMerge="1">
                  <a:txBody>
                    <a:bodyPr/>
                    <a:lstStyle/>
                    <a:p>
                      <a:endParaRPr lang="ru-RU" sz="2200"/>
                    </a:p>
                  </a:txBody>
                  <a:tcPr/>
                </a:tc>
                <a:tc>
                  <a:txBody>
                    <a:bodyPr/>
                    <a:lstStyle/>
                    <a:p>
                      <a:pPr algn="ctr"/>
                      <a:r>
                        <a:rPr lang="el-GR" sz="2200" smtClean="0"/>
                        <a:t>β</a:t>
                      </a:r>
                      <a:r>
                        <a:rPr lang="en-US" sz="2200" smtClean="0"/>
                        <a:t> coefficient</a:t>
                      </a:r>
                      <a:endParaRPr lang="ru-RU" sz="2200"/>
                    </a:p>
                  </a:txBody>
                  <a:tcPr/>
                </a:tc>
              </a:tr>
              <a:tr h="370840">
                <a:tc rowSpan="3">
                  <a:txBody>
                    <a:bodyPr/>
                    <a:lstStyle/>
                    <a:p>
                      <a:pPr algn="ctr"/>
                      <a:r>
                        <a:rPr lang="en-US" sz="2200" smtClean="0"/>
                        <a:t>Motivation cluster membership</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400" smtClean="0"/>
                        <a:t>             .43***</a:t>
                      </a:r>
                      <a:endParaRPr lang="ru-RU" sz="2400"/>
                    </a:p>
                  </a:txBody>
                  <a:tcPr/>
                </a:tc>
              </a:tr>
              <a:tr h="370840">
                <a:tc vMerge="1">
                  <a:txBody>
                    <a:bodyPr/>
                    <a:lstStyle/>
                    <a:p>
                      <a:endParaRPr lang="ru-RU"/>
                    </a:p>
                  </a:txBody>
                  <a:tcPr/>
                </a:tc>
                <a:tc>
                  <a:txBody>
                    <a:bodyPr/>
                    <a:lstStyle/>
                    <a:p>
                      <a:pPr algn="ctr"/>
                      <a:r>
                        <a:rPr lang="en-US" sz="2200" smtClean="0"/>
                        <a:t>Extinsic (vs. U)</a:t>
                      </a:r>
                      <a:endParaRPr lang="ru-RU" sz="2200"/>
                    </a:p>
                  </a:txBody>
                  <a:tcPr/>
                </a:tc>
                <a:tc>
                  <a:txBody>
                    <a:bodyPr/>
                    <a:lstStyle/>
                    <a:p>
                      <a:pPr algn="l"/>
                      <a:r>
                        <a:rPr lang="en-US" sz="2200" smtClean="0"/>
                        <a:t>            </a:t>
                      </a:r>
                      <a:r>
                        <a:rPr lang="en-US" sz="2200" baseline="0" smtClean="0"/>
                        <a:t> </a:t>
                      </a:r>
                      <a:r>
                        <a:rPr lang="en-US" sz="2200" smtClean="0"/>
                        <a:t>-.41***</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000" baseline="0" smtClean="0"/>
                        <a:t>               -</a:t>
                      </a:r>
                      <a:r>
                        <a:rPr lang="en-US" sz="2200" smtClean="0"/>
                        <a:t>.11***</a:t>
                      </a:r>
                      <a:endParaRPr lang="ru-RU" sz="2200"/>
                    </a:p>
                  </a:txBody>
                  <a:tcPr/>
                </a:tc>
              </a:tr>
              <a:tr h="370840">
                <a:tc gridSpan="2">
                  <a:txBody>
                    <a:bodyPr/>
                    <a:lstStyle/>
                    <a:p>
                      <a:pPr algn="ctr"/>
                      <a:r>
                        <a:rPr lang="en-US" sz="2200" smtClean="0"/>
                        <a:t>Covariate: Personality resources factor</a:t>
                      </a:r>
                      <a:endParaRPr lang="ru-RU" sz="2200"/>
                    </a:p>
                  </a:txBody>
                  <a:tcPr/>
                </a:tc>
                <a:tc hMerge="1">
                  <a:txBody>
                    <a:bodyPr/>
                    <a:lstStyle/>
                    <a:p>
                      <a:endParaRPr lang="ru-RU"/>
                    </a:p>
                  </a:txBody>
                  <a:tcPr/>
                </a:tc>
                <a:tc>
                  <a:txBody>
                    <a:bodyPr/>
                    <a:lstStyle/>
                    <a:p>
                      <a:pPr algn="l"/>
                      <a:r>
                        <a:rPr lang="en-US" sz="2200" smtClean="0"/>
                        <a:t>               .31***</a:t>
                      </a:r>
                      <a:endParaRPr lang="ru-RU" sz="2200"/>
                    </a:p>
                  </a:txBody>
                  <a:tcPr/>
                </a:tc>
              </a:tr>
              <a:tr h="370840">
                <a:tc rowSpan="3">
                  <a:txBody>
                    <a:bodyPr/>
                    <a:lstStyle/>
                    <a:p>
                      <a:pPr algn="ctr"/>
                      <a:r>
                        <a:rPr lang="en-US" sz="2200" smtClean="0"/>
                        <a:t>Interaction term:</a:t>
                      </a:r>
                      <a:r>
                        <a:rPr lang="en-US" sz="2200" baseline="0" smtClean="0"/>
                        <a:t> </a:t>
                      </a:r>
                      <a:br>
                        <a:rPr lang="en-US" sz="2200" baseline="0" smtClean="0"/>
                      </a:br>
                      <a:r>
                        <a:rPr lang="en-US" sz="2200" baseline="0" smtClean="0"/>
                        <a:t>Cluster membership x</a:t>
                      </a:r>
                      <a:br>
                        <a:rPr lang="en-US" sz="2200" baseline="0" smtClean="0"/>
                      </a:br>
                      <a:r>
                        <a:rPr lang="en-US" sz="2200" baseline="0" smtClean="0"/>
                        <a:t>Personality Resources</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200" smtClean="0"/>
                        <a:t>              </a:t>
                      </a:r>
                      <a:r>
                        <a:rPr lang="en-US" sz="2200" baseline="0" smtClean="0"/>
                        <a:t> </a:t>
                      </a:r>
                      <a:r>
                        <a:rPr lang="en-US" sz="2200" smtClean="0"/>
                        <a:t>.07***</a:t>
                      </a:r>
                      <a:endParaRPr lang="ru-RU" sz="2200"/>
                    </a:p>
                  </a:txBody>
                  <a:tcPr/>
                </a:tc>
              </a:tr>
              <a:tr h="370840">
                <a:tc vMerge="1">
                  <a:txBody>
                    <a:bodyPr/>
                    <a:lstStyle/>
                    <a:p>
                      <a:endParaRPr lang="ru-RU"/>
                    </a:p>
                  </a:txBody>
                  <a:tcPr/>
                </a:tc>
                <a:tc>
                  <a:txBody>
                    <a:bodyPr/>
                    <a:lstStyle/>
                    <a:p>
                      <a:pPr algn="ctr"/>
                      <a:r>
                        <a:rPr lang="en-US" sz="2200" smtClean="0"/>
                        <a:t>Extrinsic (vs. U)</a:t>
                      </a:r>
                      <a:endParaRPr lang="ru-RU" sz="2200"/>
                    </a:p>
                  </a:txBody>
                  <a:tcPr/>
                </a:tc>
                <a:tc>
                  <a:txBody>
                    <a:bodyPr/>
                    <a:lstStyle/>
                    <a:p>
                      <a:pPr algn="l"/>
                      <a:r>
                        <a:rPr lang="en-US" sz="2200" smtClean="0"/>
                        <a:t>              -.04**</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200" smtClean="0"/>
                        <a:t>               </a:t>
                      </a:r>
                      <a:r>
                        <a:rPr lang="en-US" sz="2200" baseline="0" smtClean="0"/>
                        <a:t> </a:t>
                      </a:r>
                      <a:r>
                        <a:rPr lang="en-US" sz="2200" smtClean="0"/>
                        <a:t>.00</a:t>
                      </a:r>
                      <a:endParaRPr lang="ru-RU" sz="2200"/>
                    </a:p>
                  </a:txBody>
                  <a:tcPr/>
                </a:tc>
              </a:tr>
            </a:tbl>
          </a:graphicData>
        </a:graphic>
      </p:graphicFrame>
      <p:sp>
        <p:nvSpPr>
          <p:cNvPr id="5" name="TextBox 4"/>
          <p:cNvSpPr txBox="1"/>
          <p:nvPr/>
        </p:nvSpPr>
        <p:spPr>
          <a:xfrm>
            <a:off x="323528" y="5013176"/>
            <a:ext cx="8496944" cy="1200329"/>
          </a:xfrm>
          <a:prstGeom prst="rect">
            <a:avLst/>
          </a:prstGeom>
          <a:noFill/>
        </p:spPr>
        <p:txBody>
          <a:bodyPr wrap="square" rtlCol="0">
            <a:spAutoFit/>
          </a:bodyPr>
          <a:lstStyle/>
          <a:p>
            <a:r>
              <a:rPr lang="en-US" sz="2400" smtClean="0"/>
              <a:t>= IM employees with higher PR are more likely to be happy with their job, while EM employees with higher PR are more likely to be unhappy with it</a:t>
            </a:r>
            <a:endParaRPr lang="ru-RU" sz="2400"/>
          </a:p>
        </p:txBody>
      </p:sp>
    </p:spTree>
    <p:extLst>
      <p:ext uri="{BB962C8B-B14F-4D97-AF65-F5344CB8AC3E}">
        <p14:creationId xmlns:p14="http://schemas.microsoft.com/office/powerpoint/2010/main" xmlns="" val="41083876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DV: Life is an Obstacle to Work</a:t>
            </a:r>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xmlns="" val="1667310871"/>
              </p:ext>
            </p:extLst>
          </p:nvPr>
        </p:nvGraphicFramePr>
        <p:xfrm>
          <a:off x="323528" y="1484784"/>
          <a:ext cx="8496945" cy="3444240"/>
        </p:xfrm>
        <a:graphic>
          <a:graphicData uri="http://schemas.openxmlformats.org/drawingml/2006/table">
            <a:tbl>
              <a:tblPr firstRow="1" bandRow="1">
                <a:tableStyleId>{5C22544A-7EE6-4342-B048-85BDC9FD1C3A}</a:tableStyleId>
              </a:tblPr>
              <a:tblGrid>
                <a:gridCol w="2832315"/>
                <a:gridCol w="2832315"/>
                <a:gridCol w="2832315"/>
              </a:tblGrid>
              <a:tr h="370840">
                <a:tc gridSpan="2">
                  <a:txBody>
                    <a:bodyPr/>
                    <a:lstStyle/>
                    <a:p>
                      <a:pPr algn="ctr"/>
                      <a:r>
                        <a:rPr lang="en-US" sz="2200" smtClean="0"/>
                        <a:t>Predictor (Whole model R</a:t>
                      </a:r>
                      <a:r>
                        <a:rPr lang="en-US" sz="2200" baseline="30000" smtClean="0"/>
                        <a:t>2</a:t>
                      </a:r>
                      <a:r>
                        <a:rPr lang="en-US" sz="2200" smtClean="0"/>
                        <a:t>=.20)</a:t>
                      </a:r>
                      <a:endParaRPr lang="ru-RU" sz="2200"/>
                    </a:p>
                  </a:txBody>
                  <a:tcPr/>
                </a:tc>
                <a:tc hMerge="1">
                  <a:txBody>
                    <a:bodyPr/>
                    <a:lstStyle/>
                    <a:p>
                      <a:endParaRPr lang="ru-RU" sz="2200"/>
                    </a:p>
                  </a:txBody>
                  <a:tcPr/>
                </a:tc>
                <a:tc>
                  <a:txBody>
                    <a:bodyPr/>
                    <a:lstStyle/>
                    <a:p>
                      <a:pPr algn="ctr"/>
                      <a:r>
                        <a:rPr lang="el-GR" sz="2200" smtClean="0"/>
                        <a:t>β</a:t>
                      </a:r>
                      <a:r>
                        <a:rPr lang="en-US" sz="2200" smtClean="0"/>
                        <a:t> coefficient</a:t>
                      </a:r>
                      <a:endParaRPr lang="ru-RU" sz="2200"/>
                    </a:p>
                  </a:txBody>
                  <a:tcPr/>
                </a:tc>
              </a:tr>
              <a:tr h="370840">
                <a:tc rowSpan="3">
                  <a:txBody>
                    <a:bodyPr/>
                    <a:lstStyle/>
                    <a:p>
                      <a:pPr algn="ctr"/>
                      <a:r>
                        <a:rPr lang="en-US" sz="2200" smtClean="0"/>
                        <a:t>Motivation cluster membership</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400" smtClean="0"/>
                        <a:t>            -.34***</a:t>
                      </a:r>
                      <a:endParaRPr lang="ru-RU" sz="2400"/>
                    </a:p>
                  </a:txBody>
                  <a:tcPr/>
                </a:tc>
              </a:tr>
              <a:tr h="370840">
                <a:tc vMerge="1">
                  <a:txBody>
                    <a:bodyPr/>
                    <a:lstStyle/>
                    <a:p>
                      <a:endParaRPr lang="ru-RU"/>
                    </a:p>
                  </a:txBody>
                  <a:tcPr/>
                </a:tc>
                <a:tc>
                  <a:txBody>
                    <a:bodyPr/>
                    <a:lstStyle/>
                    <a:p>
                      <a:pPr algn="ctr"/>
                      <a:r>
                        <a:rPr lang="en-US" sz="2200" smtClean="0"/>
                        <a:t>Extinsic (vs. U)</a:t>
                      </a:r>
                      <a:endParaRPr lang="ru-RU" sz="2200"/>
                    </a:p>
                  </a:txBody>
                  <a:tcPr/>
                </a:tc>
                <a:tc>
                  <a:txBody>
                    <a:bodyPr/>
                    <a:lstStyle/>
                    <a:p>
                      <a:pPr algn="l"/>
                      <a:r>
                        <a:rPr lang="en-US" sz="2200" smtClean="0"/>
                        <a:t>            </a:t>
                      </a:r>
                      <a:r>
                        <a:rPr lang="en-US" sz="2200" baseline="0" smtClean="0"/>
                        <a:t> </a:t>
                      </a:r>
                      <a:r>
                        <a:rPr lang="en-US" sz="2200" smtClean="0"/>
                        <a:t>-.08***</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000" baseline="0" smtClean="0"/>
                        <a:t>                </a:t>
                      </a:r>
                      <a:r>
                        <a:rPr lang="en-US" sz="2200" smtClean="0"/>
                        <a:t>.37***</a:t>
                      </a:r>
                      <a:endParaRPr lang="ru-RU" sz="2200"/>
                    </a:p>
                  </a:txBody>
                  <a:tcPr/>
                </a:tc>
              </a:tr>
              <a:tr h="370840">
                <a:tc gridSpan="2">
                  <a:txBody>
                    <a:bodyPr/>
                    <a:lstStyle/>
                    <a:p>
                      <a:pPr algn="ctr"/>
                      <a:r>
                        <a:rPr lang="en-US" sz="2200" smtClean="0"/>
                        <a:t>Covariate: Personality resources factor</a:t>
                      </a:r>
                      <a:endParaRPr lang="ru-RU" sz="2200"/>
                    </a:p>
                  </a:txBody>
                  <a:tcPr/>
                </a:tc>
                <a:tc hMerge="1">
                  <a:txBody>
                    <a:bodyPr/>
                    <a:lstStyle/>
                    <a:p>
                      <a:endParaRPr lang="ru-RU"/>
                    </a:p>
                  </a:txBody>
                  <a:tcPr/>
                </a:tc>
                <a:tc>
                  <a:txBody>
                    <a:bodyPr/>
                    <a:lstStyle/>
                    <a:p>
                      <a:pPr algn="l"/>
                      <a:r>
                        <a:rPr lang="en-US" sz="2200" smtClean="0"/>
                        <a:t>             -.22***</a:t>
                      </a:r>
                      <a:endParaRPr lang="ru-RU" sz="2200"/>
                    </a:p>
                  </a:txBody>
                  <a:tcPr/>
                </a:tc>
              </a:tr>
              <a:tr h="370840">
                <a:tc rowSpan="3">
                  <a:txBody>
                    <a:bodyPr/>
                    <a:lstStyle/>
                    <a:p>
                      <a:pPr algn="ctr"/>
                      <a:r>
                        <a:rPr lang="en-US" sz="2200" smtClean="0"/>
                        <a:t>Interaction term:</a:t>
                      </a:r>
                      <a:r>
                        <a:rPr lang="en-US" sz="2200" baseline="0" smtClean="0"/>
                        <a:t> </a:t>
                      </a:r>
                      <a:br>
                        <a:rPr lang="en-US" sz="2200" baseline="0" smtClean="0"/>
                      </a:br>
                      <a:r>
                        <a:rPr lang="en-US" sz="2200" baseline="0" smtClean="0"/>
                        <a:t>Cluster membership x</a:t>
                      </a:r>
                      <a:br>
                        <a:rPr lang="en-US" sz="2200" baseline="0" smtClean="0"/>
                      </a:br>
                      <a:r>
                        <a:rPr lang="en-US" sz="2200" baseline="0" smtClean="0"/>
                        <a:t>Personality Resources</a:t>
                      </a:r>
                      <a:endParaRPr lang="ru-RU" sz="2200"/>
                    </a:p>
                  </a:txBody>
                  <a:tcPr/>
                </a:tc>
                <a:tc>
                  <a:txBody>
                    <a:bodyPr/>
                    <a:lstStyle/>
                    <a:p>
                      <a:pPr algn="ctr"/>
                      <a:r>
                        <a:rPr lang="en-US" sz="2200" smtClean="0"/>
                        <a:t>Autonomous</a:t>
                      </a:r>
                      <a:r>
                        <a:rPr lang="en-US" sz="2200" baseline="0" smtClean="0"/>
                        <a:t> (vs. U)</a:t>
                      </a:r>
                      <a:endParaRPr lang="ru-RU" sz="2200"/>
                    </a:p>
                  </a:txBody>
                  <a:tcPr/>
                </a:tc>
                <a:tc>
                  <a:txBody>
                    <a:bodyPr/>
                    <a:lstStyle/>
                    <a:p>
                      <a:pPr algn="l"/>
                      <a:r>
                        <a:rPr lang="en-US" sz="2200" smtClean="0"/>
                        <a:t>               .08***</a:t>
                      </a:r>
                      <a:endParaRPr lang="ru-RU" sz="2200"/>
                    </a:p>
                  </a:txBody>
                  <a:tcPr/>
                </a:tc>
              </a:tr>
              <a:tr h="370840">
                <a:tc vMerge="1">
                  <a:txBody>
                    <a:bodyPr/>
                    <a:lstStyle/>
                    <a:p>
                      <a:endParaRPr lang="ru-RU"/>
                    </a:p>
                  </a:txBody>
                  <a:tcPr/>
                </a:tc>
                <a:tc>
                  <a:txBody>
                    <a:bodyPr/>
                    <a:lstStyle/>
                    <a:p>
                      <a:pPr algn="ctr"/>
                      <a:r>
                        <a:rPr lang="en-US" sz="2200" smtClean="0"/>
                        <a:t>Extrinsic (vs. U)</a:t>
                      </a:r>
                      <a:endParaRPr lang="ru-RU" sz="2200"/>
                    </a:p>
                  </a:txBody>
                  <a:tcPr/>
                </a:tc>
                <a:tc>
                  <a:txBody>
                    <a:bodyPr/>
                    <a:lstStyle/>
                    <a:p>
                      <a:pPr algn="l"/>
                      <a:r>
                        <a:rPr lang="en-US" sz="2200" smtClean="0"/>
                        <a:t>              </a:t>
                      </a:r>
                      <a:r>
                        <a:rPr lang="en-US" sz="2200" baseline="0" smtClean="0"/>
                        <a:t> </a:t>
                      </a:r>
                      <a:r>
                        <a:rPr lang="en-US" sz="2200" smtClean="0"/>
                        <a:t>.03</a:t>
                      </a:r>
                      <a:endParaRPr lang="ru-RU" sz="2200"/>
                    </a:p>
                  </a:txBody>
                  <a:tcPr/>
                </a:tc>
              </a:tr>
              <a:tr h="370840">
                <a:tc vMerge="1">
                  <a:txBody>
                    <a:bodyPr/>
                    <a:lstStyle/>
                    <a:p>
                      <a:endParaRPr lang="ru-RU"/>
                    </a:p>
                  </a:txBody>
                  <a:tcPr/>
                </a:tc>
                <a:tc>
                  <a:txBody>
                    <a:bodyPr/>
                    <a:lstStyle/>
                    <a:p>
                      <a:pPr algn="ctr"/>
                      <a:r>
                        <a:rPr lang="en-US" sz="2200" smtClean="0"/>
                        <a:t>Amotivated (vs. U)</a:t>
                      </a:r>
                      <a:endParaRPr lang="ru-RU" sz="2200"/>
                    </a:p>
                  </a:txBody>
                  <a:tcPr/>
                </a:tc>
                <a:tc>
                  <a:txBody>
                    <a:bodyPr/>
                    <a:lstStyle/>
                    <a:p>
                      <a:pPr algn="l"/>
                      <a:r>
                        <a:rPr lang="en-US" sz="2200" smtClean="0"/>
                        <a:t>              </a:t>
                      </a:r>
                      <a:r>
                        <a:rPr lang="en-US" sz="2200" baseline="0" smtClean="0"/>
                        <a:t>-</a:t>
                      </a:r>
                      <a:r>
                        <a:rPr lang="en-US" sz="2200" smtClean="0"/>
                        <a:t>.10***</a:t>
                      </a:r>
                      <a:endParaRPr lang="ru-RU" sz="2200"/>
                    </a:p>
                  </a:txBody>
                  <a:tcPr/>
                </a:tc>
              </a:tr>
            </a:tbl>
          </a:graphicData>
        </a:graphic>
      </p:graphicFrame>
      <p:sp>
        <p:nvSpPr>
          <p:cNvPr id="5" name="TextBox 4"/>
          <p:cNvSpPr txBox="1"/>
          <p:nvPr/>
        </p:nvSpPr>
        <p:spPr>
          <a:xfrm>
            <a:off x="323528" y="5013176"/>
            <a:ext cx="8496944" cy="1569660"/>
          </a:xfrm>
          <a:prstGeom prst="rect">
            <a:avLst/>
          </a:prstGeom>
          <a:noFill/>
        </p:spPr>
        <p:txBody>
          <a:bodyPr wrap="square" rtlCol="0">
            <a:spAutoFit/>
          </a:bodyPr>
          <a:lstStyle/>
          <a:p>
            <a:r>
              <a:rPr lang="en-US" sz="2400" smtClean="0"/>
              <a:t>= although personality resources are associated with better work-life balance, employees with high intrinsic work motivation and high PR are more likely to see life as an obstacle to work (the role association of PR with WLB in this group is weaker)</a:t>
            </a:r>
            <a:endParaRPr lang="ru-RU" sz="2400"/>
          </a:p>
        </p:txBody>
      </p:sp>
    </p:spTree>
    <p:extLst>
      <p:ext uri="{BB962C8B-B14F-4D97-AF65-F5344CB8AC3E}">
        <p14:creationId xmlns:p14="http://schemas.microsoft.com/office/powerpoint/2010/main" xmlns="" val="4955095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Interaction Effects</a:t>
            </a:r>
            <a:endParaRPr lang="ru-RU"/>
          </a:p>
        </p:txBody>
      </p:sp>
      <p:sp>
        <p:nvSpPr>
          <p:cNvPr id="3" name="Объект 2"/>
          <p:cNvSpPr>
            <a:spLocks noGrp="1"/>
          </p:cNvSpPr>
          <p:nvPr>
            <p:ph idx="1"/>
          </p:nvPr>
        </p:nvSpPr>
        <p:spPr>
          <a:xfrm>
            <a:off x="457200" y="1600200"/>
            <a:ext cx="8363272" cy="4997152"/>
          </a:xfrm>
        </p:spPr>
        <p:txBody>
          <a:bodyPr>
            <a:normAutofit/>
          </a:bodyPr>
          <a:lstStyle/>
          <a:p>
            <a:r>
              <a:rPr lang="en-US" smtClean="0"/>
              <a:t>These associations are reproduced in workers and managers independently.</a:t>
            </a:r>
          </a:p>
          <a:p>
            <a:r>
              <a:rPr lang="en-US" smtClean="0"/>
              <a:t>If you work because you like your job, the higher personality resources you have </a:t>
            </a:r>
            <a:r>
              <a:rPr lang="en-US" smtClean="0">
                <a:sym typeface="Wingdings" pitchFamily="2" charset="2"/>
              </a:rPr>
              <a:t></a:t>
            </a:r>
            <a:r>
              <a:rPr lang="en-US" smtClean="0"/>
              <a:t> the more you love it.</a:t>
            </a:r>
          </a:p>
          <a:p>
            <a:r>
              <a:rPr lang="en-US" smtClean="0"/>
              <a:t>But if you work for money (or not sure for what), the higher personality resources you have </a:t>
            </a:r>
            <a:r>
              <a:rPr lang="en-US" smtClean="0">
                <a:sym typeface="Wingdings" pitchFamily="2" charset="2"/>
              </a:rPr>
              <a:t></a:t>
            </a:r>
            <a:r>
              <a:rPr lang="en-US" smtClean="0"/>
              <a:t> the more</a:t>
            </a:r>
            <a:r>
              <a:rPr lang="en-US" smtClean="0">
                <a:sym typeface="Wingdings" pitchFamily="2" charset="2"/>
              </a:rPr>
              <a:t> you tend to question the value of your job</a:t>
            </a:r>
            <a:r>
              <a:rPr lang="en-US" smtClean="0"/>
              <a:t>.</a:t>
            </a:r>
          </a:p>
        </p:txBody>
      </p:sp>
    </p:spTree>
    <p:extLst>
      <p:ext uri="{BB962C8B-B14F-4D97-AF65-F5344CB8AC3E}">
        <p14:creationId xmlns:p14="http://schemas.microsoft.com/office/powerpoint/2010/main" xmlns="" val="24496851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Findings</a:t>
            </a:r>
            <a:endParaRPr lang="ru-RU"/>
          </a:p>
        </p:txBody>
      </p:sp>
      <p:sp>
        <p:nvSpPr>
          <p:cNvPr id="3" name="Объект 2"/>
          <p:cNvSpPr>
            <a:spLocks noGrp="1"/>
          </p:cNvSpPr>
          <p:nvPr>
            <p:ph idx="1"/>
          </p:nvPr>
        </p:nvSpPr>
        <p:spPr>
          <a:xfrm>
            <a:off x="457200" y="1600200"/>
            <a:ext cx="8229600" cy="5257800"/>
          </a:xfrm>
        </p:spPr>
        <p:txBody>
          <a:bodyPr>
            <a:normAutofit/>
          </a:bodyPr>
          <a:lstStyle/>
          <a:p>
            <a:r>
              <a:rPr lang="en-US" smtClean="0"/>
              <a:t>Work motivation and personality resources independently predict employee well-being.</a:t>
            </a:r>
          </a:p>
          <a:p>
            <a:r>
              <a:rPr lang="en-US" smtClean="0"/>
              <a:t>The shared variance of personality resources is fully mediated by motivation:</a:t>
            </a:r>
          </a:p>
          <a:p>
            <a:pPr lvl="1"/>
            <a:r>
              <a:rPr lang="en-US" smtClean="0"/>
              <a:t>motivating function of PR is fully mediated;</a:t>
            </a:r>
          </a:p>
          <a:p>
            <a:pPr lvl="1"/>
            <a:r>
              <a:rPr lang="en-US" smtClean="0"/>
              <a:t>instrumental function of specific PR to performance is partially or not mediated.</a:t>
            </a:r>
          </a:p>
          <a:p>
            <a:r>
              <a:rPr lang="en-US" smtClean="0"/>
              <a:t>Motivation has some moderating effect on the way personality resources come into play in the work context. </a:t>
            </a:r>
            <a:endParaRPr lang="ru-RU"/>
          </a:p>
        </p:txBody>
      </p:sp>
    </p:spTree>
    <p:extLst>
      <p:ext uri="{BB962C8B-B14F-4D97-AF65-F5344CB8AC3E}">
        <p14:creationId xmlns:p14="http://schemas.microsoft.com/office/powerpoint/2010/main" xmlns="" val="1948886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Questions</a:t>
            </a:r>
            <a:endParaRPr lang="ru-RU"/>
          </a:p>
        </p:txBody>
      </p:sp>
      <p:sp>
        <p:nvSpPr>
          <p:cNvPr id="3" name="Объект 2"/>
          <p:cNvSpPr>
            <a:spLocks noGrp="1"/>
          </p:cNvSpPr>
          <p:nvPr>
            <p:ph idx="1"/>
          </p:nvPr>
        </p:nvSpPr>
        <p:spPr/>
        <p:txBody>
          <a:bodyPr/>
          <a:lstStyle/>
          <a:p>
            <a:r>
              <a:rPr lang="en-US" smtClean="0"/>
              <a:t>Are personality resources associated with autonomous and controlled motivation?</a:t>
            </a:r>
          </a:p>
          <a:p>
            <a:r>
              <a:rPr lang="en-US" smtClean="0"/>
              <a:t>What contributes more to employee engagement and well-being, motivation or personality resources?</a:t>
            </a:r>
            <a:endParaRPr lang="ru-RU" smtClean="0"/>
          </a:p>
          <a:p>
            <a:r>
              <a:rPr lang="en-US" smtClean="0"/>
              <a:t>Are the effects of personality resources and motivation on well-being synergistic?</a:t>
            </a:r>
          </a:p>
        </p:txBody>
      </p:sp>
    </p:spTree>
    <p:extLst>
      <p:ext uri="{BB962C8B-B14F-4D97-AF65-F5344CB8AC3E}">
        <p14:creationId xmlns:p14="http://schemas.microsoft.com/office/powerpoint/2010/main" xmlns="" val="37115056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Research Perspectives</a:t>
            </a:r>
            <a:endParaRPr lang="ru-RU"/>
          </a:p>
        </p:txBody>
      </p:sp>
      <p:sp>
        <p:nvSpPr>
          <p:cNvPr id="3" name="Объект 2"/>
          <p:cNvSpPr>
            <a:spLocks noGrp="1"/>
          </p:cNvSpPr>
          <p:nvPr>
            <p:ph idx="1"/>
          </p:nvPr>
        </p:nvSpPr>
        <p:spPr>
          <a:xfrm>
            <a:off x="457200" y="1600200"/>
            <a:ext cx="8229600" cy="5141168"/>
          </a:xfrm>
        </p:spPr>
        <p:txBody>
          <a:bodyPr/>
          <a:lstStyle/>
          <a:p>
            <a:r>
              <a:rPr lang="en-US" smtClean="0"/>
              <a:t>What is the role of basic need satisfaction, and organizational structure in supporting autonomy at work?</a:t>
            </a:r>
          </a:p>
          <a:p>
            <a:r>
              <a:rPr lang="en-US" smtClean="0"/>
              <a:t>Could other self-regulation resources (such as mindfulness) better explain the moderation effects?</a:t>
            </a:r>
          </a:p>
          <a:p>
            <a:r>
              <a:rPr lang="en-US" smtClean="0"/>
              <a:t>Could these associations be partially explained by social desirability?</a:t>
            </a:r>
          </a:p>
          <a:p>
            <a:endParaRPr lang="ru-RU"/>
          </a:p>
        </p:txBody>
      </p:sp>
    </p:spTree>
    <p:extLst>
      <p:ext uri="{BB962C8B-B14F-4D97-AF65-F5344CB8AC3E}">
        <p14:creationId xmlns:p14="http://schemas.microsoft.com/office/powerpoint/2010/main" xmlns="" val="2021688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Questions</a:t>
            </a:r>
            <a:endParaRPr lang="ru-RU"/>
          </a:p>
        </p:txBody>
      </p:sp>
      <p:sp>
        <p:nvSpPr>
          <p:cNvPr id="3" name="Объект 2"/>
          <p:cNvSpPr>
            <a:spLocks noGrp="1"/>
          </p:cNvSpPr>
          <p:nvPr>
            <p:ph idx="1"/>
          </p:nvPr>
        </p:nvSpPr>
        <p:spPr/>
        <p:txBody>
          <a:bodyPr/>
          <a:lstStyle/>
          <a:p>
            <a:r>
              <a:rPr lang="en-US" smtClean="0"/>
              <a:t>Does it make sense to try to integrate personality resources?</a:t>
            </a:r>
          </a:p>
          <a:p>
            <a:r>
              <a:rPr lang="en-US" smtClean="0"/>
              <a:t>How are general causality orientations associated with other personality resources?</a:t>
            </a:r>
            <a:endParaRPr lang="ru-RU"/>
          </a:p>
        </p:txBody>
      </p:sp>
    </p:spTree>
    <p:extLst>
      <p:ext uri="{BB962C8B-B14F-4D97-AF65-F5344CB8AC3E}">
        <p14:creationId xmlns:p14="http://schemas.microsoft.com/office/powerpoint/2010/main" xmlns="" val="8401309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40968"/>
            <a:ext cx="8229600" cy="2808312"/>
          </a:xfrm>
        </p:spPr>
        <p:txBody>
          <a:bodyPr>
            <a:normAutofit fontScale="90000"/>
          </a:bodyPr>
          <a:lstStyle/>
          <a:p>
            <a:r>
              <a:rPr lang="en-US" b="1" smtClean="0"/>
              <a:t>Thank you!</a:t>
            </a:r>
            <a:br>
              <a:rPr lang="en-US" b="1" smtClean="0"/>
            </a:br>
            <a:r>
              <a:rPr lang="en-US" b="1"/>
              <a:t/>
            </a:r>
            <a:br>
              <a:rPr lang="en-US" b="1"/>
            </a:br>
            <a:r>
              <a:rPr lang="en-US" sz="2700" smtClean="0">
                <a:hlinkClick r:id="rId2"/>
              </a:rPr>
              <a:t>tatiana.y.ivanova@gmail.com</a:t>
            </a:r>
            <a:r>
              <a:rPr lang="en-US" sz="2700" smtClean="0"/>
              <a:t>, </a:t>
            </a:r>
            <a:r>
              <a:rPr lang="en-US" sz="2700" smtClean="0">
                <a:hlinkClick r:id="rId3"/>
              </a:rPr>
              <a:t>evgeny.n.osin@gmail.com</a:t>
            </a:r>
            <a:r>
              <a:rPr lang="en-US" sz="2700" smtClean="0"/>
              <a:t>,</a:t>
            </a:r>
            <a:br>
              <a:rPr lang="en-US" sz="2700" smtClean="0"/>
            </a:br>
            <a:r>
              <a:rPr lang="en-US" sz="2700" smtClean="0">
                <a:hlinkClick r:id="rId4"/>
              </a:rPr>
              <a:t>tamgordeeva@gmail.com</a:t>
            </a:r>
            <a:r>
              <a:rPr lang="en-US" sz="2700" smtClean="0"/>
              <a:t>, </a:t>
            </a:r>
            <a:r>
              <a:rPr lang="en-US" sz="2700" smtClean="0">
                <a:hlinkClick r:id="rId5"/>
              </a:rPr>
              <a:t>l_rasskazova@yahoo.com</a:t>
            </a:r>
            <a:r>
              <a:rPr lang="en-US" sz="2700" smtClean="0"/>
              <a:t>  </a:t>
            </a:r>
            <a:br>
              <a:rPr lang="en-US" sz="2700" smtClean="0"/>
            </a:br>
            <a:r>
              <a:rPr lang="en-US" b="1" smtClean="0"/>
              <a:t/>
            </a:r>
            <a:br>
              <a:rPr lang="en-US" b="1" smtClean="0"/>
            </a:br>
            <a:endParaRPr lang="ru-RU" b="1"/>
          </a:p>
        </p:txBody>
      </p:sp>
    </p:spTree>
    <p:extLst>
      <p:ext uri="{BB962C8B-B14F-4D97-AF65-F5344CB8AC3E}">
        <p14:creationId xmlns:p14="http://schemas.microsoft.com/office/powerpoint/2010/main" xmlns="" val="4273686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88713"/>
            <a:ext cx="230425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Personality </a:t>
            </a:r>
            <a:br>
              <a:rPr lang="en-US" smtClean="0"/>
            </a:br>
            <a:r>
              <a:rPr lang="en-US" smtClean="0"/>
              <a:t>resources</a:t>
            </a:r>
            <a:endParaRPr lang="ru-RU"/>
          </a:p>
        </p:txBody>
      </p:sp>
      <p:sp>
        <p:nvSpPr>
          <p:cNvPr id="5" name="Прямоугольник 4"/>
          <p:cNvSpPr/>
          <p:nvPr/>
        </p:nvSpPr>
        <p:spPr>
          <a:xfrm>
            <a:off x="895698" y="3705908"/>
            <a:ext cx="2304256" cy="1141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Work motivation</a:t>
            </a:r>
            <a:endParaRPr lang="ru-RU"/>
          </a:p>
        </p:txBody>
      </p:sp>
      <p:sp>
        <p:nvSpPr>
          <p:cNvPr id="6" name="Прямоугольник 5"/>
          <p:cNvSpPr/>
          <p:nvPr/>
        </p:nvSpPr>
        <p:spPr>
          <a:xfrm>
            <a:off x="6660232" y="2564904"/>
            <a:ext cx="2304256" cy="1141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Employee </a:t>
            </a:r>
            <a:br>
              <a:rPr lang="en-US" smtClean="0"/>
            </a:br>
            <a:r>
              <a:rPr lang="en-US" smtClean="0"/>
              <a:t>Well-Being</a:t>
            </a:r>
            <a:endParaRPr lang="ru-RU"/>
          </a:p>
        </p:txBody>
      </p:sp>
      <p:sp>
        <p:nvSpPr>
          <p:cNvPr id="7" name="Стрелка вправо 6"/>
          <p:cNvSpPr/>
          <p:nvPr/>
        </p:nvSpPr>
        <p:spPr>
          <a:xfrm rot="1833146">
            <a:off x="3195883" y="2305632"/>
            <a:ext cx="8615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959932" y="2394769"/>
            <a:ext cx="2052228" cy="1481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Performance</a:t>
            </a:r>
            <a:endParaRPr lang="ru-RU"/>
          </a:p>
        </p:txBody>
      </p:sp>
      <p:sp>
        <p:nvSpPr>
          <p:cNvPr id="9" name="Стрелка вправо 8"/>
          <p:cNvSpPr/>
          <p:nvPr/>
        </p:nvSpPr>
        <p:spPr>
          <a:xfrm rot="20280665">
            <a:off x="3154863" y="3201040"/>
            <a:ext cx="8615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6012160" y="3312385"/>
            <a:ext cx="56571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rot="18533376">
            <a:off x="2362710" y="3057145"/>
            <a:ext cx="1273585" cy="196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3825986" y="5445224"/>
            <a:ext cx="230425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Organizational </a:t>
            </a:r>
            <a:br>
              <a:rPr lang="en-US" smtClean="0"/>
            </a:br>
            <a:r>
              <a:rPr lang="en-US" smtClean="0"/>
              <a:t>Factors</a:t>
            </a:r>
            <a:endParaRPr lang="ru-RU"/>
          </a:p>
        </p:txBody>
      </p:sp>
      <p:sp>
        <p:nvSpPr>
          <p:cNvPr id="17" name="Стрелка вправо 16"/>
          <p:cNvSpPr/>
          <p:nvPr/>
        </p:nvSpPr>
        <p:spPr>
          <a:xfrm rot="12862593">
            <a:off x="3099871" y="4774060"/>
            <a:ext cx="861587"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6200000">
            <a:off x="4369048" y="4398106"/>
            <a:ext cx="121813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8306898">
            <a:off x="5904191" y="4440439"/>
            <a:ext cx="134736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0800000">
            <a:off x="5949594" y="2344036"/>
            <a:ext cx="56571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rot="5400000">
            <a:off x="1448898" y="2709562"/>
            <a:ext cx="1205645"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Заголовок 1"/>
          <p:cNvSpPr>
            <a:spLocks noGrp="1"/>
          </p:cNvSpPr>
          <p:nvPr>
            <p:ph type="title"/>
          </p:nvPr>
        </p:nvSpPr>
        <p:spPr>
          <a:xfrm>
            <a:off x="467544" y="1341"/>
            <a:ext cx="8229600" cy="1143000"/>
          </a:xfrm>
        </p:spPr>
        <p:txBody>
          <a:bodyPr/>
          <a:lstStyle/>
          <a:p>
            <a:r>
              <a:rPr lang="en-US" smtClean="0"/>
              <a:t>Theoretical Model</a:t>
            </a:r>
            <a:endParaRPr lang="ru-RU"/>
          </a:p>
        </p:txBody>
      </p:sp>
    </p:spTree>
    <p:extLst>
      <p:ext uri="{BB962C8B-B14F-4D97-AF65-F5344CB8AC3E}">
        <p14:creationId xmlns:p14="http://schemas.microsoft.com/office/powerpoint/2010/main" xmlns="" val="318521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Present Study: The Sample</a:t>
            </a:r>
            <a:endParaRPr lang="ru-RU"/>
          </a:p>
        </p:txBody>
      </p:sp>
      <p:sp>
        <p:nvSpPr>
          <p:cNvPr id="3" name="Объект 2"/>
          <p:cNvSpPr>
            <a:spLocks noGrp="1"/>
          </p:cNvSpPr>
          <p:nvPr>
            <p:ph idx="1"/>
          </p:nvPr>
        </p:nvSpPr>
        <p:spPr>
          <a:xfrm>
            <a:off x="457200" y="1600200"/>
            <a:ext cx="8229600" cy="4997152"/>
          </a:xfrm>
        </p:spPr>
        <p:txBody>
          <a:bodyPr>
            <a:normAutofit/>
          </a:bodyPr>
          <a:lstStyle/>
          <a:p>
            <a:r>
              <a:rPr lang="en-US" sz="2800" smtClean="0"/>
              <a:t>Employees of a power-generating company.</a:t>
            </a:r>
          </a:p>
          <a:p>
            <a:r>
              <a:rPr lang="en-US" sz="2800" smtClean="0"/>
              <a:t>6 different regions of Central and North-West Russia.</a:t>
            </a:r>
          </a:p>
          <a:p>
            <a:r>
              <a:rPr lang="en-US" sz="2800" smtClean="0"/>
              <a:t>4,708 respondents</a:t>
            </a:r>
          </a:p>
          <a:p>
            <a:r>
              <a:rPr lang="en-US" sz="2800" smtClean="0"/>
              <a:t>66% Male</a:t>
            </a:r>
          </a:p>
          <a:p>
            <a:r>
              <a:rPr lang="en-US" sz="2800" smtClean="0"/>
              <a:t>Age 18-75 (M=42.5, SD=11.2)</a:t>
            </a:r>
          </a:p>
          <a:p>
            <a:r>
              <a:rPr lang="en-US" sz="2800" smtClean="0"/>
              <a:t>Education:  mostly secondary (38%) and high (38%)</a:t>
            </a:r>
          </a:p>
          <a:p>
            <a:r>
              <a:rPr lang="en-US" sz="2800" smtClean="0"/>
              <a:t>Positions:  blue-collar workers (55%), specialists (26%), managers (19%)</a:t>
            </a:r>
          </a:p>
          <a:p>
            <a:r>
              <a:rPr lang="en-US" sz="2800" smtClean="0"/>
              <a:t>Anonymous online questionnaire.</a:t>
            </a:r>
            <a:endParaRPr lang="ru-RU" sz="2800"/>
          </a:p>
        </p:txBody>
      </p:sp>
    </p:spTree>
    <p:extLst>
      <p:ext uri="{BB962C8B-B14F-4D97-AF65-F5344CB8AC3E}">
        <p14:creationId xmlns:p14="http://schemas.microsoft.com/office/powerpoint/2010/main" xmlns="" val="1772451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The Measures: Motivation</a:t>
            </a:r>
            <a:endParaRPr lang="ru-RU"/>
          </a:p>
        </p:txBody>
      </p:sp>
      <p:sp>
        <p:nvSpPr>
          <p:cNvPr id="3" name="Объект 2"/>
          <p:cNvSpPr>
            <a:spLocks noGrp="1"/>
          </p:cNvSpPr>
          <p:nvPr>
            <p:ph idx="1"/>
          </p:nvPr>
        </p:nvSpPr>
        <p:spPr>
          <a:xfrm>
            <a:off x="457200" y="1600200"/>
            <a:ext cx="8229600" cy="5257800"/>
          </a:xfrm>
        </p:spPr>
        <p:txBody>
          <a:bodyPr>
            <a:normAutofit fontScale="92500" lnSpcReduction="20000"/>
          </a:bodyPr>
          <a:lstStyle/>
          <a:p>
            <a:r>
              <a:rPr lang="en-US" smtClean="0"/>
              <a:t>Based on SDT, we formulated 24 items after the SIMS model (Ryan &amp; Connell, 1989)</a:t>
            </a:r>
          </a:p>
          <a:p>
            <a:r>
              <a:rPr lang="en-US" smtClean="0"/>
              <a:t>Why are you working in this organization?</a:t>
            </a:r>
          </a:p>
          <a:p>
            <a:pPr lvl="1"/>
            <a:r>
              <a:rPr lang="en-US" b="1" smtClean="0"/>
              <a:t>Intrinsic motivation</a:t>
            </a:r>
            <a:r>
              <a:rPr lang="en-US" smtClean="0"/>
              <a:t>:  “Because I enjoy my work”, “Because the things I do at work are interesting to me”;</a:t>
            </a:r>
          </a:p>
          <a:p>
            <a:pPr lvl="1"/>
            <a:r>
              <a:rPr lang="en-US" b="1" smtClean="0"/>
              <a:t>Identified motivation</a:t>
            </a:r>
            <a:r>
              <a:rPr lang="en-US" smtClean="0"/>
              <a:t>: “Because this work corresponds to my life goals”, “Because this work gives me career perspectives”;</a:t>
            </a:r>
          </a:p>
          <a:p>
            <a:pPr lvl="1"/>
            <a:r>
              <a:rPr lang="en-US" b="1" smtClean="0"/>
              <a:t>Extrinsic motivation</a:t>
            </a:r>
            <a:r>
              <a:rPr lang="en-US" smtClean="0"/>
              <a:t>: “Because I am afraid I may not be able to get another job”, “Because I have to work”;</a:t>
            </a:r>
          </a:p>
          <a:p>
            <a:pPr lvl="1"/>
            <a:r>
              <a:rPr lang="en-US" b="1" smtClean="0"/>
              <a:t>Amotivation</a:t>
            </a:r>
            <a:r>
              <a:rPr lang="en-US" smtClean="0"/>
              <a:t>: “Because I need to do something in my spare time”, “I don’t know why I am working here”.</a:t>
            </a:r>
            <a:endParaRPr lang="ru-RU"/>
          </a:p>
        </p:txBody>
      </p:sp>
    </p:spTree>
    <p:extLst>
      <p:ext uri="{BB962C8B-B14F-4D97-AF65-F5344CB8AC3E}">
        <p14:creationId xmlns:p14="http://schemas.microsoft.com/office/powerpoint/2010/main" xmlns="" val="2725029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The Measures: Motivation</a:t>
            </a:r>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xmlns="" val="253281980"/>
              </p:ext>
            </p:extLst>
          </p:nvPr>
        </p:nvGraphicFramePr>
        <p:xfrm>
          <a:off x="611560" y="3783768"/>
          <a:ext cx="7872382" cy="2980206"/>
        </p:xfrm>
        <a:graphic>
          <a:graphicData uri="http://schemas.openxmlformats.org/drawingml/2006/table">
            <a:tbl>
              <a:tblPr firstRow="1" firstCol="1" lastRow="1" lastCol="1" bandRow="1" bandCol="1"/>
              <a:tblGrid>
                <a:gridCol w="1908907"/>
                <a:gridCol w="402095"/>
                <a:gridCol w="851224"/>
                <a:gridCol w="754241"/>
                <a:gridCol w="908167"/>
                <a:gridCol w="719058"/>
                <a:gridCol w="744514"/>
                <a:gridCol w="864096"/>
                <a:gridCol w="720080"/>
              </a:tblGrid>
              <a:tr h="792088">
                <a:tc rowSpan="2">
                  <a:txBody>
                    <a:bodyPr/>
                    <a:lstStyle/>
                    <a:p>
                      <a:pPr algn="ctr">
                        <a:lnSpc>
                          <a:spcPct val="115000"/>
                        </a:lnSpc>
                        <a:spcAft>
                          <a:spcPts val="0"/>
                        </a:spcAft>
                      </a:pPr>
                      <a:r>
                        <a:rPr lang="en-US" sz="2200" b="1" smtClean="0">
                          <a:effectLst/>
                          <a:latin typeface="Calibri"/>
                          <a:ea typeface="Calibri"/>
                          <a:cs typeface="Calibri"/>
                        </a:rPr>
                        <a:t>Scale</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2200" b="1">
                          <a:effectLst/>
                          <a:latin typeface="Calibri"/>
                          <a:ea typeface="Calibri"/>
                          <a:cs typeface="Calibri"/>
                        </a:rPr>
                        <a:t>N</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2200" smtClean="0">
                          <a:effectLst/>
                          <a:latin typeface="Calibri"/>
                          <a:ea typeface="Calibri"/>
                          <a:cs typeface="Calibri"/>
                        </a:rPr>
                        <a:t>alpha</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2200" b="1" smtClean="0">
                          <a:effectLst/>
                          <a:latin typeface="Calibri"/>
                          <a:ea typeface="Calibri"/>
                          <a:cs typeface="Calibri"/>
                        </a:rPr>
                        <a:t>Descrip-</a:t>
                      </a:r>
                      <a:br>
                        <a:rPr lang="en-US" sz="2200" b="1" smtClean="0">
                          <a:effectLst/>
                          <a:latin typeface="Calibri"/>
                          <a:ea typeface="Calibri"/>
                          <a:cs typeface="Calibri"/>
                        </a:rPr>
                      </a:br>
                      <a:r>
                        <a:rPr lang="en-US" sz="2200" b="1" smtClean="0">
                          <a:effectLst/>
                          <a:latin typeface="Calibri"/>
                          <a:ea typeface="Calibri"/>
                          <a:cs typeface="Calibri"/>
                        </a:rPr>
                        <a:t>tives</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4">
                  <a:txBody>
                    <a:bodyPr/>
                    <a:lstStyle/>
                    <a:p>
                      <a:pPr algn="ctr">
                        <a:lnSpc>
                          <a:spcPct val="115000"/>
                        </a:lnSpc>
                        <a:spcAft>
                          <a:spcPts val="0"/>
                        </a:spcAft>
                      </a:pPr>
                      <a:r>
                        <a:rPr lang="en-US" sz="2200" b="1" smtClean="0">
                          <a:effectLst/>
                          <a:latin typeface="Calibri"/>
                          <a:ea typeface="Calibri"/>
                          <a:cs typeface="Calibri"/>
                        </a:rPr>
                        <a:t>Correlations</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3600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200" b="1">
                          <a:effectLst/>
                          <a:latin typeface="Calibri"/>
                          <a:ea typeface="Calibri"/>
                          <a:cs typeface="Calibri"/>
                        </a:rPr>
                        <a:t>M</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a:effectLst/>
                          <a:latin typeface="Calibri"/>
                          <a:ea typeface="Calibri"/>
                          <a:cs typeface="Calibri"/>
                        </a:rPr>
                        <a:t>SD</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smtClean="0">
                          <a:effectLst/>
                          <a:latin typeface="Calibri"/>
                          <a:ea typeface="Calibri"/>
                          <a:cs typeface="Calibri"/>
                        </a:rPr>
                        <a:t>IM</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smtClean="0">
                          <a:effectLst/>
                          <a:latin typeface="Calibri"/>
                          <a:ea typeface="Calibri"/>
                          <a:cs typeface="Calibri"/>
                        </a:rPr>
                        <a:t>IdM</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smtClean="0">
                          <a:effectLst/>
                          <a:latin typeface="Calibri"/>
                          <a:ea typeface="Calibri"/>
                          <a:cs typeface="Calibri"/>
                        </a:rPr>
                        <a:t>EM</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smtClean="0">
                          <a:effectLst/>
                          <a:latin typeface="Calibri"/>
                          <a:ea typeface="Calibri"/>
                          <a:cs typeface="Calibri"/>
                        </a:rPr>
                        <a:t>AM</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32">
                <a:tc>
                  <a:txBody>
                    <a:bodyPr/>
                    <a:lstStyle/>
                    <a:p>
                      <a:pPr marL="457200" indent="-457200">
                        <a:lnSpc>
                          <a:spcPct val="115000"/>
                        </a:lnSpc>
                        <a:spcAft>
                          <a:spcPts val="0"/>
                        </a:spcAft>
                        <a:buAutoNum type="arabicPeriod"/>
                      </a:pPr>
                      <a:r>
                        <a:rPr lang="en-US" sz="2200" smtClean="0">
                          <a:effectLst/>
                          <a:latin typeface="Calibri"/>
                          <a:ea typeface="Calibri"/>
                          <a:cs typeface="Calibri"/>
                        </a:rPr>
                        <a:t>Intrinsic</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effectLst/>
                          <a:latin typeface="Calibri"/>
                          <a:ea typeface="Calibri"/>
                          <a:cs typeface="Calibri"/>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effectLst/>
                          <a:latin typeface="Calibri"/>
                          <a:ea typeface="Calibri"/>
                          <a:cs typeface="Calibri"/>
                        </a:rPr>
                        <a:t>.93</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solidFill>
                            <a:srgbClr val="000000"/>
                          </a:solidFill>
                          <a:effectLst/>
                          <a:latin typeface="Calibri"/>
                          <a:ea typeface="Calibri"/>
                          <a:cs typeface="Calibri"/>
                        </a:rPr>
                        <a:t>3,80</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solidFill>
                            <a:srgbClr val="000000"/>
                          </a:solidFill>
                          <a:effectLst/>
                          <a:latin typeface="Calibri"/>
                          <a:ea typeface="Calibri"/>
                          <a:cs typeface="Calibri"/>
                        </a:rPr>
                        <a:t>.97</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200" smtClean="0">
                          <a:effectLst/>
                          <a:latin typeface="Calibri"/>
                          <a:ea typeface="Calibri"/>
                          <a:cs typeface="Calibri"/>
                        </a:rPr>
                        <a:t>--</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smtClean="0">
                          <a:effectLst/>
                          <a:latin typeface="Calibri"/>
                          <a:ea typeface="Calibri"/>
                          <a:cs typeface="Calibri"/>
                        </a:rPr>
                        <a:t>.63</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ru-RU" sz="2200" smtClean="0">
                          <a:effectLst/>
                          <a:latin typeface="Calibri"/>
                          <a:ea typeface="Calibri"/>
                          <a:cs typeface="Calibri"/>
                        </a:rPr>
                        <a:t>-.36</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smtClean="0">
                          <a:effectLst/>
                          <a:latin typeface="Calibri"/>
                          <a:ea typeface="Calibri"/>
                          <a:cs typeface="Calibri"/>
                        </a:rPr>
                        <a:t>-.37</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88">
                <a:tc>
                  <a:txBody>
                    <a:bodyPr/>
                    <a:lstStyle/>
                    <a:p>
                      <a:pPr>
                        <a:lnSpc>
                          <a:spcPct val="115000"/>
                        </a:lnSpc>
                        <a:spcAft>
                          <a:spcPts val="0"/>
                        </a:spcAft>
                      </a:pPr>
                      <a:r>
                        <a:rPr lang="ru-RU" sz="2200">
                          <a:effectLst/>
                          <a:latin typeface="Calibri"/>
                          <a:ea typeface="Calibri"/>
                          <a:cs typeface="Calibri"/>
                        </a:rPr>
                        <a:t>2</a:t>
                      </a:r>
                      <a:r>
                        <a:rPr lang="ru-RU" sz="2200" smtClean="0">
                          <a:effectLst/>
                          <a:latin typeface="Calibri"/>
                          <a:ea typeface="Calibri"/>
                          <a:cs typeface="Calibri"/>
                        </a:rPr>
                        <a:t>.</a:t>
                      </a:r>
                      <a:r>
                        <a:rPr lang="en-US" sz="2200" smtClean="0">
                          <a:effectLst/>
                          <a:latin typeface="Calibri"/>
                          <a:ea typeface="Calibri"/>
                          <a:cs typeface="Calibri"/>
                        </a:rPr>
                        <a:t> Identified</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effectLst/>
                          <a:latin typeface="Calibri"/>
                          <a:ea typeface="Calibri"/>
                          <a:cs typeface="Calibri"/>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effectLst/>
                          <a:latin typeface="Calibri"/>
                          <a:ea typeface="Calibri"/>
                          <a:cs typeface="Calibri"/>
                        </a:rPr>
                        <a:t>.83</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solidFill>
                            <a:srgbClr val="000000"/>
                          </a:solidFill>
                          <a:effectLst/>
                          <a:latin typeface="Calibri"/>
                          <a:ea typeface="Calibri"/>
                          <a:cs typeface="Calibri"/>
                        </a:rPr>
                        <a:t>3,10</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solidFill>
                            <a:srgbClr val="000000"/>
                          </a:solidFill>
                          <a:effectLst/>
                          <a:latin typeface="Calibri"/>
                          <a:ea typeface="Calibri"/>
                          <a:cs typeface="Calibri"/>
                        </a:rPr>
                        <a:t>.97</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200" smtClean="0">
                          <a:effectLst/>
                          <a:latin typeface="Calibri"/>
                          <a:ea typeface="Calibri"/>
                          <a:cs typeface="Calibri"/>
                        </a:rPr>
                        <a:t>--</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smtClean="0">
                          <a:effectLst/>
                          <a:latin typeface="Calibri"/>
                          <a:ea typeface="Calibri"/>
                          <a:cs typeface="Calibri"/>
                        </a:rPr>
                        <a:t>-.35</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smtClean="0">
                          <a:effectLst/>
                          <a:latin typeface="Calibri"/>
                          <a:ea typeface="Calibri"/>
                          <a:cs typeface="Calibri"/>
                        </a:rPr>
                        <a:t>-.27</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88">
                <a:tc>
                  <a:txBody>
                    <a:bodyPr/>
                    <a:lstStyle/>
                    <a:p>
                      <a:pPr>
                        <a:lnSpc>
                          <a:spcPct val="115000"/>
                        </a:lnSpc>
                        <a:spcAft>
                          <a:spcPts val="0"/>
                        </a:spcAft>
                      </a:pPr>
                      <a:r>
                        <a:rPr lang="ru-RU" sz="2200">
                          <a:effectLst/>
                          <a:latin typeface="Calibri"/>
                          <a:ea typeface="Calibri"/>
                          <a:cs typeface="Calibri"/>
                        </a:rPr>
                        <a:t>3. </a:t>
                      </a:r>
                      <a:r>
                        <a:rPr lang="en-US" sz="2200" smtClean="0">
                          <a:effectLst/>
                          <a:latin typeface="Calibri"/>
                          <a:ea typeface="Calibri"/>
                          <a:cs typeface="Calibri"/>
                        </a:rPr>
                        <a:t>Extrinsic</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effectLst/>
                          <a:latin typeface="Calibri"/>
                          <a:ea typeface="Calibri"/>
                          <a:cs typeface="Calibri"/>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effectLst/>
                          <a:latin typeface="Calibri"/>
                          <a:ea typeface="Calibri"/>
                          <a:cs typeface="Calibri"/>
                        </a:rPr>
                        <a:t>.82</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solidFill>
                            <a:srgbClr val="000000"/>
                          </a:solidFill>
                          <a:effectLst/>
                          <a:latin typeface="Calibri"/>
                          <a:ea typeface="Calibri"/>
                          <a:cs typeface="Calibri"/>
                        </a:rPr>
                        <a:t>2,69</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solidFill>
                            <a:srgbClr val="000000"/>
                          </a:solidFill>
                          <a:effectLst/>
                          <a:latin typeface="Calibri"/>
                          <a:ea typeface="Calibri"/>
                          <a:cs typeface="Calibri"/>
                        </a:rPr>
                        <a:t>1,09</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200" smtClean="0">
                          <a:effectLst/>
                          <a:latin typeface="Calibri"/>
                          <a:ea typeface="Calibri"/>
                          <a:cs typeface="Calibri"/>
                        </a:rPr>
                        <a:t>--</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smtClean="0">
                          <a:effectLst/>
                          <a:latin typeface="Calibri"/>
                          <a:ea typeface="Calibri"/>
                          <a:cs typeface="Calibri"/>
                        </a:rPr>
                        <a:t>.44</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33538">
                <a:tc>
                  <a:txBody>
                    <a:bodyPr/>
                    <a:lstStyle/>
                    <a:p>
                      <a:pPr>
                        <a:lnSpc>
                          <a:spcPct val="115000"/>
                        </a:lnSpc>
                        <a:spcAft>
                          <a:spcPts val="0"/>
                        </a:spcAft>
                      </a:pPr>
                      <a:r>
                        <a:rPr lang="ru-RU" sz="2200">
                          <a:effectLst/>
                          <a:latin typeface="Calibri"/>
                          <a:ea typeface="Calibri"/>
                          <a:cs typeface="Calibri"/>
                        </a:rPr>
                        <a:t>4. </a:t>
                      </a:r>
                      <a:r>
                        <a:rPr lang="en-US" sz="2200" smtClean="0">
                          <a:effectLst/>
                          <a:latin typeface="Calibri"/>
                          <a:ea typeface="Calibri"/>
                          <a:cs typeface="Calibri"/>
                        </a:rPr>
                        <a:t>Amotivation</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effectLst/>
                          <a:latin typeface="Calibri"/>
                          <a:ea typeface="Calibri"/>
                          <a:cs typeface="Calibri"/>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effectLst/>
                          <a:latin typeface="Calibri"/>
                          <a:ea typeface="Calibri"/>
                          <a:cs typeface="Calibri"/>
                        </a:rPr>
                        <a:t>.62</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a:solidFill>
                            <a:srgbClr val="000000"/>
                          </a:solidFill>
                          <a:effectLst/>
                          <a:latin typeface="Calibri"/>
                          <a:ea typeface="Calibri"/>
                          <a:cs typeface="Calibri"/>
                        </a:rPr>
                        <a:t>1,70</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200" smtClean="0">
                          <a:solidFill>
                            <a:srgbClr val="000000"/>
                          </a:solidFill>
                          <a:effectLst/>
                          <a:latin typeface="Calibri"/>
                          <a:ea typeface="Calibri"/>
                          <a:cs typeface="Calibri"/>
                        </a:rPr>
                        <a:t>.74</a:t>
                      </a:r>
                      <a:endParaRPr lang="ru-RU" sz="2200">
                        <a:effectLst/>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200">
                          <a:effectLst/>
                          <a:latin typeface="Calibri"/>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200" smtClean="0">
                          <a:effectLst/>
                          <a:latin typeface="Calibri"/>
                          <a:ea typeface="Calibri"/>
                          <a:cs typeface="Calibri"/>
                        </a:rPr>
                        <a:t>--</a:t>
                      </a:r>
                      <a:endParaRPr lang="ru-RU" sz="22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Объект 2"/>
          <p:cNvSpPr>
            <a:spLocks noGrp="1"/>
          </p:cNvSpPr>
          <p:nvPr>
            <p:ph idx="1"/>
          </p:nvPr>
        </p:nvSpPr>
        <p:spPr>
          <a:xfrm>
            <a:off x="457200" y="1600200"/>
            <a:ext cx="8229600" cy="4997152"/>
          </a:xfrm>
        </p:spPr>
        <p:txBody>
          <a:bodyPr>
            <a:normAutofit/>
          </a:bodyPr>
          <a:lstStyle/>
          <a:p>
            <a:r>
              <a:rPr lang="en-US" smtClean="0"/>
              <a:t>14 items retained after exploratory analyses</a:t>
            </a:r>
          </a:p>
          <a:p>
            <a:r>
              <a:rPr lang="en-US" smtClean="0"/>
              <a:t>A 4-factor measurement model fit the data well: </a:t>
            </a:r>
            <a:r>
              <a:rPr lang="el-GR" sz="2400" smtClean="0"/>
              <a:t>χ2=832,29, </a:t>
            </a:r>
            <a:r>
              <a:rPr lang="en-US" sz="2400" smtClean="0"/>
              <a:t>df=68, p&lt;.001; RMSEA=.049 (90% CI: .046...052); CFI=.973; TLI=.963; SRMR=.041</a:t>
            </a:r>
          </a:p>
        </p:txBody>
      </p:sp>
    </p:spTree>
    <p:extLst>
      <p:ext uri="{BB962C8B-B14F-4D97-AF65-F5344CB8AC3E}">
        <p14:creationId xmlns:p14="http://schemas.microsoft.com/office/powerpoint/2010/main" xmlns="" val="3854799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mtClean="0"/>
              <a:t>The Measures: Personality Resources</a:t>
            </a:r>
            <a:endParaRPr lang="ru-RU"/>
          </a:p>
        </p:txBody>
      </p:sp>
      <p:sp>
        <p:nvSpPr>
          <p:cNvPr id="3" name="Объект 2"/>
          <p:cNvSpPr>
            <a:spLocks noGrp="1"/>
          </p:cNvSpPr>
          <p:nvPr>
            <p:ph idx="1"/>
          </p:nvPr>
        </p:nvSpPr>
        <p:spPr/>
        <p:txBody>
          <a:bodyPr>
            <a:normAutofit lnSpcReduction="10000"/>
          </a:bodyPr>
          <a:lstStyle/>
          <a:p>
            <a:r>
              <a:rPr lang="en-US" b="1" smtClean="0"/>
              <a:t>Dispositional Optimism</a:t>
            </a:r>
            <a:r>
              <a:rPr lang="en-US" smtClean="0"/>
              <a:t>: Life Orientations Test (Scheier &amp; Carver, 1984 / Gordeeva, Osin, Sychev, 2010), </a:t>
            </a:r>
            <a:r>
              <a:rPr lang="el-GR" smtClean="0"/>
              <a:t>α</a:t>
            </a:r>
            <a:r>
              <a:rPr lang="en-US" smtClean="0"/>
              <a:t> = .86</a:t>
            </a:r>
          </a:p>
          <a:p>
            <a:r>
              <a:rPr lang="en-US" b="1" smtClean="0"/>
              <a:t>Generalized Self-Efficacy</a:t>
            </a:r>
            <a:r>
              <a:rPr lang="en-US" smtClean="0"/>
              <a:t>: GSES (Schwartzer, Jerusalem, Romek, 1995), </a:t>
            </a:r>
            <a:r>
              <a:rPr lang="el-GR" smtClean="0"/>
              <a:t>α</a:t>
            </a:r>
            <a:r>
              <a:rPr lang="en-US" smtClean="0"/>
              <a:t> = .92</a:t>
            </a:r>
          </a:p>
          <a:p>
            <a:r>
              <a:rPr lang="en-US" b="1" smtClean="0"/>
              <a:t>Hardiness</a:t>
            </a:r>
            <a:r>
              <a:rPr lang="en-US" smtClean="0"/>
              <a:t>: The Hardiness Test (Maddi / Osin, Rasskazova, 2013), </a:t>
            </a:r>
            <a:r>
              <a:rPr lang="el-GR" smtClean="0"/>
              <a:t>α</a:t>
            </a:r>
            <a:r>
              <a:rPr lang="en-US" smtClean="0"/>
              <a:t> = .91</a:t>
            </a:r>
          </a:p>
          <a:p>
            <a:r>
              <a:rPr lang="en-US" b="1" smtClean="0"/>
              <a:t>Tolerance for Ambiguity</a:t>
            </a:r>
            <a:r>
              <a:rPr lang="en-US" smtClean="0"/>
              <a:t>: A short version of MSTAT-I (McLain, 1993 / Osin, 2010), </a:t>
            </a:r>
            <a:r>
              <a:rPr lang="el-GR" smtClean="0"/>
              <a:t>α</a:t>
            </a:r>
            <a:r>
              <a:rPr lang="en-US" smtClean="0"/>
              <a:t> = .75</a:t>
            </a:r>
          </a:p>
          <a:p>
            <a:pPr marL="0" indent="0">
              <a:buNone/>
            </a:pPr>
            <a:endParaRPr lang="ru-RU"/>
          </a:p>
        </p:txBody>
      </p:sp>
    </p:spTree>
    <p:extLst>
      <p:ext uri="{BB962C8B-B14F-4D97-AF65-F5344CB8AC3E}">
        <p14:creationId xmlns:p14="http://schemas.microsoft.com/office/powerpoint/2010/main" xmlns="" val="320083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4113</TotalTime>
  <Words>2485</Words>
  <Application>Microsoft Office PowerPoint</Application>
  <PresentationFormat>Экран (4:3)</PresentationFormat>
  <Paragraphs>515</Paragraphs>
  <Slides>42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42</vt:i4>
      </vt:variant>
    </vt:vector>
  </HeadingPairs>
  <TitlesOfParts>
    <vt:vector size="44" baseType="lpstr">
      <vt:lpstr>Тема Office</vt:lpstr>
      <vt:lpstr>Graph</vt:lpstr>
      <vt:lpstr>Autonomous and controlled regulation in Russian employees: the role of personality resources</vt:lpstr>
      <vt:lpstr>Personality resources</vt:lpstr>
      <vt:lpstr>Integral conceptions of personality resources</vt:lpstr>
      <vt:lpstr>Questions</vt:lpstr>
      <vt:lpstr>Theoretical Model</vt:lpstr>
      <vt:lpstr>Present Study: The Sample</vt:lpstr>
      <vt:lpstr>The Measures: Motivation</vt:lpstr>
      <vt:lpstr>The Measures: Motivation</vt:lpstr>
      <vt:lpstr>The Measures: Personality Resources</vt:lpstr>
      <vt:lpstr>Personality Resources: 1 factor</vt:lpstr>
      <vt:lpstr>The Measures: Well-Being at Work</vt:lpstr>
      <vt:lpstr>The Measures: Well-Being at Work</vt:lpstr>
      <vt:lpstr>Results</vt:lpstr>
      <vt:lpstr>1. Work motivation and personality resources as independent predictors of well-being at work</vt:lpstr>
      <vt:lpstr>Work Motivation and Demography</vt:lpstr>
      <vt:lpstr>Work Motivation and Resources</vt:lpstr>
      <vt:lpstr>Work Motivation and Well-Being</vt:lpstr>
      <vt:lpstr>Predictors of employee well-being</vt:lpstr>
      <vt:lpstr>DV: Satisfaction with Life</vt:lpstr>
      <vt:lpstr>DV: Work Engagement (UWES)</vt:lpstr>
      <vt:lpstr>DV: Job Satisfaction (Sum)</vt:lpstr>
      <vt:lpstr>Predictors of employee well-being</vt:lpstr>
      <vt:lpstr>2. Motivation as a mediator of association between personality resources and work well-being</vt:lpstr>
      <vt:lpstr>Слайд 24</vt:lpstr>
      <vt:lpstr>Слайд 25</vt:lpstr>
      <vt:lpstr>Motivation as a mediator</vt:lpstr>
      <vt:lpstr>3. Interactions between personality resources and work motivation in predicting employee well-being</vt:lpstr>
      <vt:lpstr>Motivation patterns</vt:lpstr>
      <vt:lpstr>Four motivation patterns</vt:lpstr>
      <vt:lpstr>Motivation patterns and well-being</vt:lpstr>
      <vt:lpstr>Motivation patterns and  Personality Resources</vt:lpstr>
      <vt:lpstr>Demographics and Motivation</vt:lpstr>
      <vt:lpstr>Interactions between Motivation Patterns and Personality Resources</vt:lpstr>
      <vt:lpstr>DV: Satisfaction with Life</vt:lpstr>
      <vt:lpstr>DV: Work Engagement (UWES)</vt:lpstr>
      <vt:lpstr>DV: Job Satisfaction</vt:lpstr>
      <vt:lpstr>DV: Life is an Obstacle to Work</vt:lpstr>
      <vt:lpstr>Interaction Effects</vt:lpstr>
      <vt:lpstr>Findings</vt:lpstr>
      <vt:lpstr>Research Perspectives</vt:lpstr>
      <vt:lpstr>Questions</vt:lpstr>
      <vt:lpstr>Thank you!  tatiana.y.ivanova@gmail.com, evgeny.n.osin@gmail.com, tamgordeeva@gmail.com, l_rasskazova@yahoo.com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Autonomous and controlled regulation in Russian employees: the role of personality resources</dc:title>
  <dc:creator>Editor</dc:creator>
  <cp:lastModifiedBy>Татьяна</cp:lastModifiedBy>
  <cp:revision>135</cp:revision>
  <dcterms:created xsi:type="dcterms:W3CDTF">2013-06-26T18:23:23Z</dcterms:created>
  <dcterms:modified xsi:type="dcterms:W3CDTF">2013-09-13T12:00:21Z</dcterms:modified>
</cp:coreProperties>
</file>