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7" r:id="rId2"/>
    <p:sldId id="259" r:id="rId3"/>
    <p:sldId id="280" r:id="rId4"/>
    <p:sldId id="281" r:id="rId5"/>
    <p:sldId id="283" r:id="rId6"/>
    <p:sldId id="284" r:id="rId7"/>
    <p:sldId id="285" r:id="rId8"/>
    <p:sldId id="297" r:id="rId9"/>
    <p:sldId id="298" r:id="rId10"/>
    <p:sldId id="306" r:id="rId11"/>
    <p:sldId id="300" r:id="rId12"/>
    <p:sldId id="301" r:id="rId13"/>
    <p:sldId id="303" r:id="rId14"/>
    <p:sldId id="302" r:id="rId15"/>
    <p:sldId id="304" r:id="rId16"/>
    <p:sldId id="305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00BD2-FCED-495F-86B7-318BB6B5176E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409EB-E72A-4546-AB06-90E68FA48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409EB-E72A-4546-AB06-90E68FA48D7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D29DB7-DCAC-4DB1-9A44-8A5FA10B0C68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301FE-A7EE-49F8-B870-C484AA5F14F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Анализ протестной активности молодежи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33920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К-т</a:t>
            </a:r>
            <a:r>
              <a:rPr lang="ru-RU" dirty="0" smtClean="0"/>
              <a:t>. соц. н.,</a:t>
            </a:r>
            <a:br>
              <a:rPr lang="ru-RU" dirty="0" smtClean="0"/>
            </a:br>
            <a:r>
              <a:rPr lang="ru-RU" dirty="0" smtClean="0"/>
              <a:t>доц. каф. методов сбора и анализа социологической информации НИУ ВШЭ</a:t>
            </a:r>
            <a:br>
              <a:rPr lang="ru-RU" dirty="0" smtClean="0"/>
            </a:br>
            <a:r>
              <a:rPr lang="ru-RU" dirty="0" smtClean="0"/>
              <a:t>Алексей Ротмистров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Моё определение </a:t>
            </a:r>
            <a:r>
              <a:rPr lang="ru-RU" sz="1800" i="1" dirty="0" smtClean="0"/>
              <a:t>факторов </a:t>
            </a:r>
            <a:r>
              <a:rPr lang="ru-RU" sz="1800" dirty="0" smtClean="0"/>
              <a:t>протестного поведения</a:t>
            </a:r>
            <a:endParaRPr lang="ru-RU" sz="2000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2888" y="1606550"/>
            <a:ext cx="8640762" cy="504031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H="1">
            <a:off x="242888" y="3427413"/>
            <a:ext cx="8640762" cy="1587"/>
          </a:xfrm>
          <a:prstGeom prst="line">
            <a:avLst/>
          </a:prstGeom>
          <a:ln w="7620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2888" y="3740150"/>
            <a:ext cx="4321175" cy="1077913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переориентации производственных/учебных коллективов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со своих исходных целей на протестную</a:t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r>
              <a:rPr lang="ru-RU" sz="1600" dirty="0">
                <a:latin typeface="+mj-lt"/>
              </a:rPr>
              <a:t>(факторы </a:t>
            </a:r>
            <a:r>
              <a:rPr lang="ru-RU" sz="1600" b="1" dirty="0">
                <a:latin typeface="+mj-lt"/>
              </a:rPr>
              <a:t>переориентации</a:t>
            </a:r>
            <a:r>
              <a:rPr lang="ru-RU" sz="1600" dirty="0">
                <a:latin typeface="+mj-lt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01800" y="3398838"/>
            <a:ext cx="5759450" cy="360362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протестного общественного движения</a:t>
            </a:r>
            <a:endParaRPr lang="ru-RU" sz="16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64063" y="3740150"/>
            <a:ext cx="4319587" cy="1077913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формирования организованного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протестного поведения </a:t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r>
              <a:rPr lang="ru-RU" sz="1600" dirty="0">
                <a:latin typeface="+mj-lt"/>
              </a:rPr>
              <a:t>(факторы формирования </a:t>
            </a:r>
            <a:r>
              <a:rPr lang="ru-RU" sz="1600" b="1" dirty="0">
                <a:latin typeface="+mj-lt"/>
              </a:rPr>
              <a:t>организации</a:t>
            </a:r>
            <a:r>
              <a:rPr lang="ru-RU" sz="1600" dirty="0">
                <a:latin typeface="+mj-lt"/>
              </a:rPr>
              <a:t> протестного общественного движения)</a:t>
            </a:r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4206875" y="4268788"/>
            <a:ext cx="720725" cy="36036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Круговая стрелка 22"/>
          <p:cNvSpPr/>
          <p:nvPr/>
        </p:nvSpPr>
        <p:spPr>
          <a:xfrm rot="5400000" flipV="1">
            <a:off x="161925" y="3068638"/>
            <a:ext cx="898525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888" y="1906588"/>
            <a:ext cx="8280400" cy="14779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1. её/его экономико-социальное положение;</a:t>
            </a:r>
          </a:p>
          <a:p>
            <a:pPr marL="534988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2. её/его семейный опыт;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3. её/его опыт в производственном/учебном окружении;</a:t>
            </a:r>
          </a:p>
          <a:p>
            <a:pPr marL="12557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4. влияние с.м.и. на неё/него;</a:t>
            </a:r>
          </a:p>
          <a:p>
            <a:pPr marL="1609725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5. её/его повседневный опыт (не вошедший в предыдущие 3 фактора);</a:t>
            </a:r>
          </a:p>
          <a:p>
            <a:pPr marL="19796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6. её/его личностные характеристики.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888" y="1568450"/>
            <a:ext cx="8640762" cy="33813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j-lt"/>
              </a:rPr>
              <a:t>(факторы формирования протестного поведения отдельного молодого человека)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19238" y="1250950"/>
            <a:ext cx="6119812" cy="360363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индивидуального протестного поведения</a:t>
            </a:r>
            <a:endParaRPr lang="ru-RU" sz="1600" b="1" dirty="0">
              <a:latin typeface="+mj-lt"/>
            </a:endParaRPr>
          </a:p>
        </p:txBody>
      </p:sp>
      <p:sp>
        <p:nvSpPr>
          <p:cNvPr id="40" name="Круговая стрелка 39"/>
          <p:cNvSpPr/>
          <p:nvPr/>
        </p:nvSpPr>
        <p:spPr>
          <a:xfrm rot="16200000" flipH="1" flipV="1">
            <a:off x="8073232" y="3063081"/>
            <a:ext cx="900112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64063" y="4649788"/>
            <a:ext cx="4319587" cy="19796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1. протестная установка многих носителей некой социальной проблемы;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2. лидер;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3. инструментальная идеология;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4. эффективная структура;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5. материальный и информационный ресурсы;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6. переориентация многих коллективов со своих исходных целей на протестную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2888" y="4673600"/>
            <a:ext cx="4321175" cy="1979613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1. проблемная ситуация;</a:t>
            </a:r>
          </a:p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2. социально-демографическая однородность;</a:t>
            </a:r>
          </a:p>
          <a:p>
            <a:pPr marL="3556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3. сплочённость;</a:t>
            </a:r>
          </a:p>
          <a:p>
            <a:pPr marL="5318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4. лидер;</a:t>
            </a:r>
          </a:p>
          <a:p>
            <a:pPr marL="7239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5. осознание своей силы;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6. существование других форм идеологически близкого о.д.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428628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Эмпирическое исследование</a:t>
            </a:r>
            <a:endParaRPr lang="ru-RU" sz="3300" dirty="0"/>
          </a:p>
        </p:txBody>
      </p:sp>
      <p:sp>
        <p:nvSpPr>
          <p:cNvPr id="25" name="Скругленный прямоугольник 52"/>
          <p:cNvSpPr>
            <a:spLocks noChangeArrowheads="1"/>
          </p:cNvSpPr>
          <p:nvPr/>
        </p:nvSpPr>
        <p:spPr bwMode="auto">
          <a:xfrm>
            <a:off x="792163" y="1250950"/>
            <a:ext cx="7559675" cy="4319588"/>
          </a:xfrm>
          <a:prstGeom prst="roundRect">
            <a:avLst>
              <a:gd name="adj" fmla="val 7241"/>
            </a:avLst>
          </a:prstGeom>
          <a:solidFill>
            <a:srgbClr val="0070C0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2749550" y="757238"/>
            <a:ext cx="3600450" cy="360362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ru-RU" sz="2000">
                <a:latin typeface="Calibri" pitchFamily="34" charset="0"/>
              </a:rPr>
              <a:t>Комплекс методов</a:t>
            </a: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971550" y="2501900"/>
            <a:ext cx="2160588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Анализ текстов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971550" y="2501900"/>
            <a:ext cx="2160588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40"/>
          <p:cNvSpPr>
            <a:spLocks noChangeArrowheads="1"/>
          </p:cNvSpPr>
          <p:nvPr/>
        </p:nvSpPr>
        <p:spPr bwMode="auto">
          <a:xfrm>
            <a:off x="3297238" y="1428750"/>
            <a:ext cx="2519362" cy="1260475"/>
          </a:xfrm>
          <a:prstGeom prst="curvedDownArrow">
            <a:avLst>
              <a:gd name="adj1" fmla="val 33100"/>
              <a:gd name="adj2" fmla="val 66190"/>
              <a:gd name="adj3" fmla="val 33333"/>
            </a:avLst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41"/>
          <p:cNvSpPr>
            <a:spLocks noChangeArrowheads="1"/>
          </p:cNvSpPr>
          <p:nvPr/>
        </p:nvSpPr>
        <p:spPr bwMode="auto">
          <a:xfrm rot="10800000">
            <a:off x="4043363" y="1117600"/>
            <a:ext cx="1057275" cy="2254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971550" y="3168650"/>
            <a:ext cx="2160588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I</a:t>
            </a:r>
            <a:r>
              <a:rPr lang="ru-RU"/>
              <a:t>ntent-analys</a:t>
            </a:r>
            <a:r>
              <a:rPr lang="en-US"/>
              <a:t>i</a:t>
            </a:r>
            <a:r>
              <a:rPr lang="ru-RU"/>
              <a:t>s</a:t>
            </a: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971550" y="3168650"/>
            <a:ext cx="2160588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6011863" y="2495550"/>
            <a:ext cx="2160587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Включённое наблюдение</a:t>
            </a: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6011863" y="2495550"/>
            <a:ext cx="2160587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6011863" y="3168650"/>
            <a:ext cx="2160587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/>
              <a:t>Неформализованное интервью</a:t>
            </a: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011863" y="3168650"/>
            <a:ext cx="2160587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492500" y="3168650"/>
            <a:ext cx="2159000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C</a:t>
            </a:r>
            <a:r>
              <a:rPr lang="ru-RU"/>
              <a:t>ase-study</a:t>
            </a: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492500" y="3168650"/>
            <a:ext cx="2159000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011863" y="3829050"/>
            <a:ext cx="2160587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/>
              <a:t>Экспертный опрос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6011863" y="3829050"/>
            <a:ext cx="2160587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Стрелка вверх 46"/>
          <p:cNvSpPr>
            <a:spLocks noChangeArrowheads="1"/>
          </p:cNvSpPr>
          <p:nvPr/>
        </p:nvSpPr>
        <p:spPr bwMode="auto">
          <a:xfrm flipV="1">
            <a:off x="1900238" y="3035300"/>
            <a:ext cx="360362" cy="180975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8" name="Стрелка вверх 47"/>
          <p:cNvSpPr>
            <a:spLocks noChangeArrowheads="1"/>
          </p:cNvSpPr>
          <p:nvPr/>
        </p:nvSpPr>
        <p:spPr bwMode="auto">
          <a:xfrm flipV="1">
            <a:off x="6883400" y="3035300"/>
            <a:ext cx="360363" cy="180975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9" name="Стрелка вверх 48"/>
          <p:cNvSpPr>
            <a:spLocks noChangeArrowheads="1"/>
          </p:cNvSpPr>
          <p:nvPr/>
        </p:nvSpPr>
        <p:spPr bwMode="auto">
          <a:xfrm rot="-2700000" flipV="1">
            <a:off x="3128963" y="2613025"/>
            <a:ext cx="360362" cy="719138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0" name="Стрелка вверх 49"/>
          <p:cNvSpPr>
            <a:spLocks noChangeArrowheads="1"/>
          </p:cNvSpPr>
          <p:nvPr/>
        </p:nvSpPr>
        <p:spPr bwMode="auto">
          <a:xfrm rot="2700000" flipV="1">
            <a:off x="5662613" y="2605088"/>
            <a:ext cx="360362" cy="719137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" name="Стрелка вверх 50"/>
          <p:cNvSpPr>
            <a:spLocks noChangeArrowheads="1"/>
          </p:cNvSpPr>
          <p:nvPr/>
        </p:nvSpPr>
        <p:spPr bwMode="auto">
          <a:xfrm rot="5400000" flipV="1">
            <a:off x="5624513" y="3198813"/>
            <a:ext cx="360362" cy="468312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2" name="Стрелка вверх 51"/>
          <p:cNvSpPr>
            <a:spLocks noChangeArrowheads="1"/>
          </p:cNvSpPr>
          <p:nvPr/>
        </p:nvSpPr>
        <p:spPr bwMode="auto">
          <a:xfrm rot="16200000" flipH="1" flipV="1">
            <a:off x="3159125" y="3203575"/>
            <a:ext cx="360363" cy="468313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53" name="AutoShape 40"/>
          <p:cNvSpPr>
            <a:spLocks noChangeArrowheads="1"/>
          </p:cNvSpPr>
          <p:nvPr/>
        </p:nvSpPr>
        <p:spPr bwMode="auto">
          <a:xfrm flipH="1" flipV="1">
            <a:off x="3341688" y="4140200"/>
            <a:ext cx="2519362" cy="1260475"/>
          </a:xfrm>
          <a:prstGeom prst="curvedDownArrow">
            <a:avLst>
              <a:gd name="adj1" fmla="val 33100"/>
              <a:gd name="adj2" fmla="val 66190"/>
              <a:gd name="adj3" fmla="val 33333"/>
            </a:avLst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971550" y="4851400"/>
            <a:ext cx="2160588" cy="5397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/>
              <a:t>Анкетирование</a:t>
            </a: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971550" y="4851400"/>
            <a:ext cx="2160588" cy="5397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Стрелка вверх 55"/>
          <p:cNvSpPr>
            <a:spLocks noChangeArrowheads="1"/>
          </p:cNvSpPr>
          <p:nvPr/>
        </p:nvSpPr>
        <p:spPr bwMode="auto">
          <a:xfrm flipV="1">
            <a:off x="6883400" y="3695700"/>
            <a:ext cx="360363" cy="179388"/>
          </a:xfrm>
          <a:prstGeom prst="up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428628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Эмпирическое исследование</a:t>
            </a:r>
            <a:endParaRPr lang="ru-RU" sz="33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15950" y="1144588"/>
            <a:ext cx="7920038" cy="504031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38" idx="0"/>
            <a:endCxn id="38" idx="2"/>
          </p:cNvCxnSpPr>
          <p:nvPr/>
        </p:nvCxnSpPr>
        <p:spPr>
          <a:xfrm rot="16200000" flipH="1">
            <a:off x="2055813" y="3663950"/>
            <a:ext cx="5040312" cy="1588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одзаголовок 2"/>
          <p:cNvSpPr txBox="1">
            <a:spLocks/>
          </p:cNvSpPr>
          <p:nvPr/>
        </p:nvSpPr>
        <p:spPr bwMode="auto">
          <a:xfrm>
            <a:off x="971550" y="962025"/>
            <a:ext cx="3421063" cy="36036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ru-RU" sz="1900" dirty="0">
                <a:latin typeface="Calibri" pitchFamily="34" charset="0"/>
              </a:rPr>
              <a:t>Конец </a:t>
            </a:r>
            <a:r>
              <a:rPr lang="en-US" sz="1900" dirty="0">
                <a:latin typeface="Calibri" pitchFamily="34" charset="0"/>
              </a:rPr>
              <a:t>XIX</a:t>
            </a:r>
            <a:r>
              <a:rPr lang="ru-RU" sz="1900" dirty="0">
                <a:latin typeface="Calibri" pitchFamily="34" charset="0"/>
              </a:rPr>
              <a:t> – начало </a:t>
            </a:r>
            <a:r>
              <a:rPr lang="en-US" sz="1900" dirty="0">
                <a:latin typeface="Calibri" pitchFamily="34" charset="0"/>
              </a:rPr>
              <a:t>XX</a:t>
            </a:r>
            <a:r>
              <a:rPr lang="ru-RU" sz="1900" dirty="0">
                <a:latin typeface="Calibri" pitchFamily="34" charset="0"/>
              </a:rPr>
              <a:t> века</a:t>
            </a: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 bwMode="auto">
          <a:xfrm>
            <a:off x="4752975" y="966788"/>
            <a:ext cx="3419475" cy="360362"/>
          </a:xfrm>
          <a:prstGeom prst="rect">
            <a:avLst/>
          </a:prstGeom>
          <a:solidFill>
            <a:srgbClr val="DCE6F2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ru-RU" sz="1900" dirty="0">
                <a:solidFill>
                  <a:srgbClr val="002060"/>
                </a:solidFill>
                <a:latin typeface="Calibri" pitchFamily="34" charset="0"/>
              </a:rPr>
              <a:t>Конец </a:t>
            </a:r>
            <a:r>
              <a:rPr lang="en-US" sz="1900" dirty="0">
                <a:solidFill>
                  <a:srgbClr val="002060"/>
                </a:solidFill>
                <a:latin typeface="Calibri" pitchFamily="34" charset="0"/>
              </a:rPr>
              <a:t>XX</a:t>
            </a:r>
            <a:r>
              <a:rPr lang="ru-RU" sz="1900" dirty="0">
                <a:solidFill>
                  <a:srgbClr val="002060"/>
                </a:solidFill>
                <a:latin typeface="Calibri" pitchFamily="34" charset="0"/>
              </a:rPr>
              <a:t> – начало </a:t>
            </a:r>
            <a:r>
              <a:rPr lang="en-US" sz="1900" dirty="0">
                <a:solidFill>
                  <a:srgbClr val="002060"/>
                </a:solidFill>
                <a:latin typeface="Calibri" pitchFamily="34" charset="0"/>
              </a:rPr>
              <a:t>XXI</a:t>
            </a:r>
            <a:r>
              <a:rPr lang="ru-RU" sz="1900" dirty="0">
                <a:solidFill>
                  <a:srgbClr val="002060"/>
                </a:solidFill>
                <a:latin typeface="Calibri" pitchFamily="34" charset="0"/>
              </a:rPr>
              <a:t> века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 bwMode="auto">
          <a:xfrm>
            <a:off x="944587" y="1538288"/>
            <a:ext cx="7199313" cy="126047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Calibri" pitchFamily="34" charset="0"/>
              </a:rPr>
              <a:t>Протестное пове</a:t>
            </a:r>
            <a:r>
              <a:rPr lang="ru-RU" sz="3200" b="1" dirty="0">
                <a:solidFill>
                  <a:srgbClr val="002060"/>
                </a:solidFill>
                <a:latin typeface="Calibri" pitchFamily="34" charset="0"/>
              </a:rPr>
              <a:t>дение российской </a:t>
            </a:r>
            <a:r>
              <a:rPr lang="ru-RU" sz="3200" b="1" dirty="0" smtClean="0">
                <a:latin typeface="Calibri" pitchFamily="34" charset="0"/>
              </a:rPr>
              <a:t>моло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дёжи:</a:t>
            </a:r>
            <a:endParaRPr lang="ru-RU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9" name="Подзаголовок 2"/>
          <p:cNvSpPr txBox="1">
            <a:spLocks/>
          </p:cNvSpPr>
          <p:nvPr/>
        </p:nvSpPr>
        <p:spPr bwMode="auto">
          <a:xfrm>
            <a:off x="971550" y="6024563"/>
            <a:ext cx="3419475" cy="36036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ru-RU" sz="1900" dirty="0">
                <a:latin typeface="Calibri" pitchFamily="34" charset="0"/>
              </a:rPr>
              <a:t>Конец </a:t>
            </a:r>
            <a:r>
              <a:rPr lang="en-US" sz="1900" dirty="0">
                <a:latin typeface="Calibri" pitchFamily="34" charset="0"/>
              </a:rPr>
              <a:t>XIX</a:t>
            </a:r>
            <a:r>
              <a:rPr lang="ru-RU" sz="1900" dirty="0">
                <a:latin typeface="Calibri" pitchFamily="34" charset="0"/>
              </a:rPr>
              <a:t> – начало </a:t>
            </a:r>
            <a:r>
              <a:rPr lang="en-US" sz="1900" dirty="0">
                <a:latin typeface="Calibri" pitchFamily="34" charset="0"/>
              </a:rPr>
              <a:t>XX</a:t>
            </a:r>
            <a:r>
              <a:rPr lang="ru-RU" sz="1900" dirty="0">
                <a:latin typeface="Calibri" pitchFamily="34" charset="0"/>
              </a:rPr>
              <a:t> века</a:t>
            </a:r>
          </a:p>
        </p:txBody>
      </p:sp>
      <p:sp>
        <p:nvSpPr>
          <p:cNvPr id="60" name="Подзаголовок 2"/>
          <p:cNvSpPr txBox="1">
            <a:spLocks/>
          </p:cNvSpPr>
          <p:nvPr/>
        </p:nvSpPr>
        <p:spPr bwMode="auto">
          <a:xfrm>
            <a:off x="4751388" y="6029325"/>
            <a:ext cx="3421062" cy="360363"/>
          </a:xfrm>
          <a:prstGeom prst="rect">
            <a:avLst/>
          </a:prstGeom>
          <a:solidFill>
            <a:srgbClr val="DCE6F2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ru-RU" sz="1900">
                <a:solidFill>
                  <a:srgbClr val="002060"/>
                </a:solidFill>
                <a:latin typeface="Calibri" pitchFamily="34" charset="0"/>
              </a:rPr>
              <a:t>Конец </a:t>
            </a:r>
            <a:r>
              <a:rPr lang="en-US" sz="1900">
                <a:solidFill>
                  <a:srgbClr val="002060"/>
                </a:solidFill>
                <a:latin typeface="Calibri" pitchFamily="34" charset="0"/>
              </a:rPr>
              <a:t>XX</a:t>
            </a:r>
            <a:r>
              <a:rPr lang="ru-RU" sz="1900">
                <a:solidFill>
                  <a:srgbClr val="002060"/>
                </a:solidFill>
                <a:latin typeface="Calibri" pitchFamily="34" charset="0"/>
              </a:rPr>
              <a:t> – начало </a:t>
            </a:r>
            <a:r>
              <a:rPr lang="en-US" sz="1900">
                <a:solidFill>
                  <a:srgbClr val="002060"/>
                </a:solidFill>
                <a:latin typeface="Calibri" pitchFamily="34" charset="0"/>
              </a:rPr>
              <a:t>XXI</a:t>
            </a:r>
            <a:r>
              <a:rPr lang="ru-RU" sz="1900">
                <a:solidFill>
                  <a:srgbClr val="002060"/>
                </a:solidFill>
                <a:latin typeface="Calibri" pitchFamily="34" charset="0"/>
              </a:rPr>
              <a:t> века</a:t>
            </a:r>
          </a:p>
        </p:txBody>
      </p:sp>
      <p:sp>
        <p:nvSpPr>
          <p:cNvPr id="62" name="Двойная стрелка влево/вправо 61"/>
          <p:cNvSpPr>
            <a:spLocks noChangeArrowheads="1"/>
          </p:cNvSpPr>
          <p:nvPr/>
        </p:nvSpPr>
        <p:spPr bwMode="auto">
          <a:xfrm>
            <a:off x="4206875" y="944563"/>
            <a:ext cx="720725" cy="36036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3" name="Двойная стрелка влево/вправо 62"/>
          <p:cNvSpPr>
            <a:spLocks noChangeArrowheads="1"/>
          </p:cNvSpPr>
          <p:nvPr/>
        </p:nvSpPr>
        <p:spPr bwMode="auto">
          <a:xfrm>
            <a:off x="4216400" y="6056313"/>
            <a:ext cx="720725" cy="36036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6" name="Подзаголовок 2"/>
          <p:cNvSpPr txBox="1">
            <a:spLocks/>
          </p:cNvSpPr>
          <p:nvPr/>
        </p:nvSpPr>
        <p:spPr bwMode="auto">
          <a:xfrm>
            <a:off x="944587" y="2928934"/>
            <a:ext cx="7199313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lnSpc>
                <a:spcPct val="110000"/>
              </a:lnSpc>
              <a:buFont typeface="Courier New" pitchFamily="49" charset="0"/>
              <a:buChar char="o"/>
            </a:pPr>
            <a:r>
              <a:rPr lang="ru-RU" b="1" dirty="0" smtClean="0"/>
              <a:t>Учащиеся старших классов </a:t>
            </a:r>
            <a:r>
              <a:rPr lang="ru-RU" b="1" dirty="0" smtClean="0">
                <a:solidFill>
                  <a:srgbClr val="002060"/>
                </a:solidFill>
              </a:rPr>
              <a:t>школ, учреждений среднего </a:t>
            </a:r>
            <a:r>
              <a:rPr lang="ru-RU" b="1" dirty="0" smtClean="0"/>
              <a:t>профессионального и высш</a:t>
            </a:r>
            <a:r>
              <a:rPr lang="ru-RU" b="1" dirty="0" smtClean="0">
                <a:solidFill>
                  <a:srgbClr val="002060"/>
                </a:solidFill>
              </a:rPr>
              <a:t>его образования</a:t>
            </a: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7" name="Подзаголовок 2"/>
          <p:cNvSpPr txBox="1">
            <a:spLocks/>
          </p:cNvSpPr>
          <p:nvPr/>
        </p:nvSpPr>
        <p:spPr bwMode="auto">
          <a:xfrm>
            <a:off x="944587" y="3780570"/>
            <a:ext cx="7199313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lnSpc>
                <a:spcPct val="110000"/>
              </a:lnSpc>
              <a:buFont typeface="Courier New" pitchFamily="49" charset="0"/>
              <a:buChar char="o"/>
            </a:pPr>
            <a:r>
              <a:rPr lang="ru-RU" b="1" dirty="0" smtClean="0"/>
              <a:t>Работники предприятий и </a:t>
            </a:r>
            <a:r>
              <a:rPr lang="ru-RU" b="1" dirty="0" smtClean="0">
                <a:solidFill>
                  <a:srgbClr val="002060"/>
                </a:solidFill>
              </a:rPr>
              <a:t>организаций</a:t>
            </a:r>
          </a:p>
        </p:txBody>
      </p:sp>
      <p:sp>
        <p:nvSpPr>
          <p:cNvPr id="78" name="Подзаголовок 2"/>
          <p:cNvSpPr txBox="1">
            <a:spLocks/>
          </p:cNvSpPr>
          <p:nvPr/>
        </p:nvSpPr>
        <p:spPr bwMode="auto">
          <a:xfrm>
            <a:off x="944587" y="4643446"/>
            <a:ext cx="356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lnSpc>
                <a:spcPct val="110000"/>
              </a:lnSpc>
              <a:buFont typeface="Courier New" pitchFamily="49" charset="0"/>
              <a:buChar char="o"/>
            </a:pPr>
            <a:r>
              <a:rPr lang="ru-RU" b="1" dirty="0" smtClean="0"/>
              <a:t>Крестьяне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5000660"/>
          </a:xfrm>
        </p:spPr>
        <p:txBody>
          <a:bodyPr>
            <a:noAutofit/>
          </a:bodyPr>
          <a:lstStyle/>
          <a:p>
            <a:pPr marL="539750" indent="-539750" algn="just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/>
              <a:t>2 анкеты (для учащихся и для работающих</a:t>
            </a:r>
            <a:r>
              <a:rPr lang="ru-RU" sz="2200" dirty="0" smtClean="0"/>
              <a:t>)</a:t>
            </a:r>
            <a:endParaRPr lang="ru-RU" sz="2200" dirty="0" smtClean="0"/>
          </a:p>
          <a:p>
            <a:pPr marL="539750" indent="-539750" algn="just">
              <a:buFont typeface="Wingdings" pitchFamily="2" charset="2"/>
              <a:buChar char="q"/>
              <a:defRPr/>
            </a:pPr>
            <a:r>
              <a:rPr lang="ru-RU" sz="2200" dirty="0" smtClean="0"/>
              <a:t>3-уровневая система индикаторов ключевых </a:t>
            </a:r>
            <a:r>
              <a:rPr lang="ru-RU" sz="2200" dirty="0" smtClean="0"/>
              <a:t>понятий </a:t>
            </a:r>
            <a:r>
              <a:rPr lang="ru-RU" sz="2200" dirty="0" smtClean="0"/>
              <a:t>(«</a:t>
            </a:r>
            <a:r>
              <a:rPr lang="ru-RU" sz="2200" dirty="0" smtClean="0"/>
              <a:t>протестное поведение» и «фактор протестного поведения») для учащихся и для работающих </a:t>
            </a:r>
            <a:r>
              <a:rPr lang="ru-RU" sz="2200" dirty="0" smtClean="0"/>
              <a:t>соответственно</a:t>
            </a:r>
            <a:endParaRPr lang="ru-RU" sz="2200" dirty="0" smtClean="0"/>
          </a:p>
          <a:p>
            <a:pPr marL="539750" indent="-539750" algn="just">
              <a:defRPr/>
            </a:pPr>
            <a:endParaRPr lang="ru-RU" sz="2200" dirty="0" smtClean="0"/>
          </a:p>
          <a:p>
            <a:pPr marL="539750" indent="-539750" algn="just">
              <a:defRPr/>
            </a:pPr>
            <a:endParaRPr lang="ru-RU" sz="22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142852"/>
            <a:ext cx="7851648" cy="42862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Эмпирическое исследование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93084" y="3214686"/>
            <a:ext cx="7250816" cy="3214710"/>
            <a:chOff x="1934" y="2982"/>
            <a:chExt cx="7133" cy="3974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387" y="6381"/>
              <a:ext cx="1417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респондента</a:t>
              </a: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397" y="6093"/>
              <a:ext cx="453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Ситуация несправедливости в отношении 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980" y="2982"/>
              <a:ext cx="7087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Пространство реакции на гипотетические конфликтные ситуации</a:t>
              </a:r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 flipV="1">
              <a:off x="3397" y="3271"/>
              <a:ext cx="0" cy="31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stealth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 rot="-5400000">
              <a:off x="6231" y="3554"/>
              <a:ext cx="0" cy="56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7639" y="6389"/>
              <a:ext cx="1417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просто другого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814" y="6389"/>
              <a:ext cx="1417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другого-близкого</a:t>
              </a: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6231" y="6389"/>
              <a:ext cx="1417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другого-помощника</a:t>
              </a: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958" y="5255"/>
              <a:ext cx="1417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уладить</a:t>
              </a: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1958" y="5822"/>
              <a:ext cx="1558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бездействовать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955" y="4674"/>
              <a:ext cx="1701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индивидуально воспротивиться</a:t>
              </a: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934" y="4109"/>
              <a:ext cx="4252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воспротивиться группой или индивидуально и группой без организующего действия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1934" y="3554"/>
              <a:ext cx="4252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… воспротивиться группой или индивидуально и группой с организующим действием</a:t>
              </a: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rot="-5400000">
              <a:off x="6232" y="733"/>
              <a:ext cx="0" cy="56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rot="-5400000">
              <a:off x="6232" y="1286"/>
              <a:ext cx="0" cy="56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rot="-5400000">
              <a:off x="6232" y="1853"/>
              <a:ext cx="0" cy="56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rot="-5400000">
              <a:off x="6231" y="2420"/>
              <a:ext cx="0" cy="56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rot="-5400000">
              <a:off x="6222" y="2987"/>
              <a:ext cx="0" cy="566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rot="-10800000">
              <a:off x="4814" y="3253"/>
              <a:ext cx="0" cy="31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 rot="-10800000">
              <a:off x="6221" y="3271"/>
              <a:ext cx="0" cy="31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rot="-10800000">
              <a:off x="7639" y="3271"/>
              <a:ext cx="0" cy="31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rot="-10800000">
              <a:off x="9056" y="3271"/>
              <a:ext cx="0" cy="31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dash"/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428628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Эмпирическое исследование</a:t>
            </a:r>
            <a:endParaRPr lang="ru-RU" sz="33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2888" y="1770063"/>
            <a:ext cx="8640762" cy="504031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 flipH="1">
            <a:off x="242888" y="3590925"/>
            <a:ext cx="8640762" cy="1588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131344" y="5357019"/>
            <a:ext cx="2879725" cy="1587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2888" y="3903663"/>
            <a:ext cx="4321175" cy="10779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переориентации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производственных/учебных коллективов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со своих исходных целей на протестную </a:t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r>
              <a:rPr lang="ru-RU" sz="1600" dirty="0">
                <a:latin typeface="+mj-lt"/>
              </a:rPr>
              <a:t>(факторы </a:t>
            </a:r>
            <a:r>
              <a:rPr lang="ru-RU" sz="1600" b="1" dirty="0">
                <a:latin typeface="+mj-lt"/>
              </a:rPr>
              <a:t>переориентации</a:t>
            </a:r>
            <a:r>
              <a:rPr lang="ru-RU" sz="1600" dirty="0">
                <a:latin typeface="+mj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01800" y="3562350"/>
            <a:ext cx="5759450" cy="360363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протестного общественного движения</a:t>
            </a:r>
            <a:endParaRPr lang="ru-RU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8" y="4837113"/>
            <a:ext cx="4321175" cy="17081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проблемная ситуация</a:t>
            </a:r>
          </a:p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2. социально-демографическая однородность</a:t>
            </a:r>
          </a:p>
          <a:p>
            <a:pPr marL="3556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3. сплочённость</a:t>
            </a:r>
          </a:p>
          <a:p>
            <a:pPr marL="5318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4. лидер</a:t>
            </a:r>
          </a:p>
          <a:p>
            <a:pPr marL="7239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5. осознание своей силы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6. существование других форм идеологически близкого о.д.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4063" y="3903663"/>
            <a:ext cx="4319587" cy="10779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формирования организованного 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протестного поведения </a:t>
            </a:r>
            <a:br>
              <a:rPr lang="ru-RU" sz="1600" dirty="0">
                <a:solidFill>
                  <a:schemeClr val="tx2"/>
                </a:solidFill>
                <a:latin typeface="+mn-lt"/>
              </a:rPr>
            </a:br>
            <a:r>
              <a:rPr lang="ru-RU" sz="1600" dirty="0">
                <a:latin typeface="+mn-lt"/>
              </a:rPr>
              <a:t>(факторы формирования </a:t>
            </a:r>
            <a:r>
              <a:rPr lang="ru-RU" sz="1600" b="1" dirty="0">
                <a:latin typeface="+mn-lt"/>
              </a:rPr>
              <a:t>организации</a:t>
            </a:r>
            <a:r>
              <a:rPr lang="ru-RU" sz="1600" dirty="0">
                <a:latin typeface="+mn-lt"/>
              </a:rPr>
              <a:t> протестного общественного движения)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4063" y="4811713"/>
            <a:ext cx="4319587" cy="19812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протестная установка многих носителей некой социальной проблемы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2. лидер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3. инструментальная идеология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4. эффективная структура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5. материальный и информационный ресурсы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6. переориентация многих коллективов со своих исходных целей на протестную</a:t>
            </a: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206875" y="4432300"/>
            <a:ext cx="720725" cy="360363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Круговая стрелка 23"/>
          <p:cNvSpPr/>
          <p:nvPr/>
        </p:nvSpPr>
        <p:spPr>
          <a:xfrm rot="5400000" flipV="1">
            <a:off x="161132" y="3231356"/>
            <a:ext cx="900112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888" y="2070100"/>
            <a:ext cx="8280400" cy="14763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её/его экономико-социальное положение</a:t>
            </a:r>
          </a:p>
          <a:p>
            <a:pPr marL="534988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2. её/его семейный опыт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3. её/его опыт в производственном/учебном окружении</a:t>
            </a:r>
          </a:p>
          <a:p>
            <a:pPr marL="12557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4. влияние с.м.и. на неё/него</a:t>
            </a:r>
          </a:p>
          <a:p>
            <a:pPr marL="1609725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5. её/его повседневный опыт (не вошедший в предыдущие 3 фактора)</a:t>
            </a:r>
          </a:p>
          <a:p>
            <a:pPr marL="19796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6. её/его личностные характеристики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9238" y="1414463"/>
            <a:ext cx="6119812" cy="358775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индивидуального протестного поведения</a:t>
            </a:r>
            <a:endParaRPr lang="ru-RU" sz="1600" b="1" dirty="0">
              <a:latin typeface="+mj-lt"/>
            </a:endParaRPr>
          </a:p>
        </p:txBody>
      </p:sp>
      <p:sp>
        <p:nvSpPr>
          <p:cNvPr id="27" name="Круговая стрелка 26"/>
          <p:cNvSpPr/>
          <p:nvPr/>
        </p:nvSpPr>
        <p:spPr>
          <a:xfrm rot="16200000" flipH="1" flipV="1">
            <a:off x="8073231" y="3226594"/>
            <a:ext cx="900113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15950" y="800100"/>
            <a:ext cx="7920038" cy="53975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9525" algn="ctr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Факторы формирования протестного поведения российской молодёжи, </a:t>
            </a:r>
            <a:r>
              <a:rPr lang="ru-RU" sz="2000" dirty="0">
                <a:solidFill>
                  <a:srgbClr val="FFFF00"/>
                </a:solidFill>
                <a:latin typeface="+mn-lt"/>
              </a:rPr>
              <a:t>действовавшие</a:t>
            </a:r>
            <a:r>
              <a:rPr lang="ru-RU" sz="2000" dirty="0">
                <a:latin typeface="+mn-lt"/>
              </a:rPr>
              <a:t> в начале XX века</a:t>
            </a: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 rot="10800000">
            <a:off x="4043363" y="1339850"/>
            <a:ext cx="1057275" cy="2254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0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ED16EEB-3973-44DF-A72E-F444D97F851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428628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Эмпирическое исследование</a:t>
            </a:r>
            <a:endParaRPr lang="ru-RU" sz="33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2888" y="1770063"/>
            <a:ext cx="8640762" cy="504031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 flipH="1">
            <a:off x="242888" y="3590925"/>
            <a:ext cx="8640762" cy="1588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131344" y="5357019"/>
            <a:ext cx="2879725" cy="1587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2888" y="3903663"/>
            <a:ext cx="4321175" cy="10779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переориентации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производственных/учебных коллективов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со своих исходных целей на протестную </a:t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r>
              <a:rPr lang="ru-RU" sz="1600" dirty="0">
                <a:latin typeface="+mj-lt"/>
              </a:rPr>
              <a:t>(факторы </a:t>
            </a:r>
            <a:r>
              <a:rPr lang="ru-RU" sz="1600" b="1" dirty="0">
                <a:latin typeface="+mj-lt"/>
              </a:rPr>
              <a:t>переориентации</a:t>
            </a:r>
            <a:r>
              <a:rPr lang="ru-RU" sz="1600" dirty="0">
                <a:latin typeface="+mj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01800" y="3562350"/>
            <a:ext cx="5759450" cy="360363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протестного общественного движения</a:t>
            </a:r>
            <a:endParaRPr lang="ru-RU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8" y="4837113"/>
            <a:ext cx="4321175" cy="17081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проблемная ситуация</a:t>
            </a:r>
          </a:p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2. социально-демографическая однородность</a:t>
            </a:r>
          </a:p>
          <a:p>
            <a:pPr marL="3556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3. сплочённость</a:t>
            </a:r>
          </a:p>
          <a:p>
            <a:pPr marL="5318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4. лидер</a:t>
            </a:r>
          </a:p>
          <a:p>
            <a:pPr marL="7239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5. осознание своей силы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6. существование других форм идеологически близкого о.д.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4063" y="3903663"/>
            <a:ext cx="4319587" cy="10779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формирования организованного 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протестного поведения </a:t>
            </a:r>
            <a:br>
              <a:rPr lang="ru-RU" sz="1600" dirty="0">
                <a:solidFill>
                  <a:schemeClr val="tx2"/>
                </a:solidFill>
                <a:latin typeface="+mn-lt"/>
              </a:rPr>
            </a:br>
            <a:r>
              <a:rPr lang="ru-RU" sz="1600" dirty="0">
                <a:latin typeface="+mn-lt"/>
              </a:rPr>
              <a:t>(факторы формирования </a:t>
            </a:r>
            <a:r>
              <a:rPr lang="ru-RU" sz="1600" b="1" dirty="0">
                <a:latin typeface="+mn-lt"/>
              </a:rPr>
              <a:t>организации</a:t>
            </a:r>
            <a:r>
              <a:rPr lang="ru-RU" sz="1600" dirty="0">
                <a:latin typeface="+mn-lt"/>
              </a:rPr>
              <a:t> протестного общественного движения)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4063" y="4811713"/>
            <a:ext cx="4319587" cy="19812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1. протестная установка многих носителей некой социальной проблемы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2. лидер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3. инструментальная идеология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4. эффективная структура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5. материальный и информационный ресурсы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6. переориентация многих коллективов со своих исходных целей на протестную</a:t>
            </a: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206875" y="4432300"/>
            <a:ext cx="720725" cy="360363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Круговая стрелка 23"/>
          <p:cNvSpPr/>
          <p:nvPr/>
        </p:nvSpPr>
        <p:spPr>
          <a:xfrm rot="5400000" flipV="1">
            <a:off x="161132" y="3231356"/>
            <a:ext cx="900112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888" y="2070100"/>
            <a:ext cx="8280400" cy="14763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её/его экономико-социальное положение</a:t>
            </a:r>
          </a:p>
          <a:p>
            <a:pPr marL="534988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2. её/его семейный опыт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3. её/его опыт в производственном/учебном окружении</a:t>
            </a:r>
          </a:p>
          <a:p>
            <a:pPr marL="12557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4. влияние с.м.и. на неё/него</a:t>
            </a:r>
          </a:p>
          <a:p>
            <a:pPr marL="1609725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5. её/его повседневный опыт (не вошедший в предыдущие 3 фактора)</a:t>
            </a:r>
          </a:p>
          <a:p>
            <a:pPr marL="19796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6. её/его личностные характеристики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9238" y="1414463"/>
            <a:ext cx="6119812" cy="358775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индивидуального протестного поведения</a:t>
            </a:r>
            <a:endParaRPr lang="ru-RU" sz="1600" b="1" dirty="0">
              <a:latin typeface="+mj-lt"/>
            </a:endParaRPr>
          </a:p>
        </p:txBody>
      </p:sp>
      <p:sp>
        <p:nvSpPr>
          <p:cNvPr id="27" name="Круговая стрелка 26"/>
          <p:cNvSpPr/>
          <p:nvPr/>
        </p:nvSpPr>
        <p:spPr>
          <a:xfrm rot="16200000" flipH="1" flipV="1">
            <a:off x="8073231" y="3226594"/>
            <a:ext cx="900113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15950" y="800100"/>
            <a:ext cx="7920038" cy="53975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9525" algn="ctr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Факторы формирования протестного поведения российской молодёжи, </a:t>
            </a:r>
            <a:r>
              <a:rPr lang="ru-RU" sz="2000" dirty="0">
                <a:solidFill>
                  <a:srgbClr val="FFFF00"/>
                </a:solidFill>
                <a:latin typeface="+mn-lt"/>
              </a:rPr>
              <a:t>действовавшие</a:t>
            </a:r>
            <a:r>
              <a:rPr lang="ru-RU" sz="2000" dirty="0">
                <a:latin typeface="+mn-lt"/>
              </a:rPr>
              <a:t> в начале </a:t>
            </a:r>
            <a:r>
              <a:rPr lang="ru-RU" sz="2000" dirty="0" smtClean="0">
                <a:latin typeface="+mn-lt"/>
              </a:rPr>
              <a:t>XX</a:t>
            </a:r>
            <a:r>
              <a:rPr lang="en-US" sz="2000" dirty="0" smtClean="0">
                <a:latin typeface="+mn-lt"/>
              </a:rPr>
              <a:t>I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века</a:t>
            </a: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 rot="10800000">
            <a:off x="4043363" y="1339850"/>
            <a:ext cx="1057275" cy="2254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0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ED16EEB-3973-44DF-A72E-F444D97F851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428628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Эмпирическое исследование</a:t>
            </a:r>
            <a:endParaRPr lang="ru-RU" sz="33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2888" y="1770063"/>
            <a:ext cx="8640762" cy="504031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 flipH="1">
            <a:off x="242888" y="3590925"/>
            <a:ext cx="8640762" cy="1588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131344" y="5357019"/>
            <a:ext cx="2879725" cy="1587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2888" y="3903663"/>
            <a:ext cx="4321175" cy="10779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переориентации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+mj-lt"/>
              </a:rPr>
              <a:t>производственных/учебных коллективов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со своих исходных целей на протестную </a:t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r>
              <a:rPr lang="ru-RU" sz="1600" dirty="0">
                <a:latin typeface="+mj-lt"/>
              </a:rPr>
              <a:t>(факторы </a:t>
            </a:r>
            <a:r>
              <a:rPr lang="ru-RU" sz="1600" b="1" dirty="0">
                <a:latin typeface="+mj-lt"/>
              </a:rPr>
              <a:t>переориентации</a:t>
            </a:r>
            <a:r>
              <a:rPr lang="ru-RU" sz="1600" dirty="0">
                <a:latin typeface="+mj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01800" y="3562350"/>
            <a:ext cx="5759450" cy="360363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протестного общественного движения</a:t>
            </a:r>
            <a:endParaRPr lang="ru-RU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8" y="4837113"/>
            <a:ext cx="4321175" cy="17081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проблемная ситуация</a:t>
            </a:r>
          </a:p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2. социально-демографическая однородность</a:t>
            </a:r>
          </a:p>
          <a:p>
            <a:pPr marL="3556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3. сплочённость</a:t>
            </a:r>
          </a:p>
          <a:p>
            <a:pPr marL="5318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4. лидер</a:t>
            </a:r>
          </a:p>
          <a:p>
            <a:pPr marL="7239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5. осознание своей силы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6. существование других форм идеологически близкого о.д.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64063" y="3903663"/>
            <a:ext cx="4319587" cy="1077912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</a:rPr>
              <a:t>подуровень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формирования организованного 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протестного поведения </a:t>
            </a:r>
            <a:br>
              <a:rPr lang="ru-RU" sz="1600" dirty="0">
                <a:solidFill>
                  <a:schemeClr val="tx2"/>
                </a:solidFill>
                <a:latin typeface="+mn-lt"/>
              </a:rPr>
            </a:br>
            <a:r>
              <a:rPr lang="ru-RU" sz="1600" dirty="0">
                <a:latin typeface="+mn-lt"/>
              </a:rPr>
              <a:t>(факторы формирования </a:t>
            </a:r>
            <a:r>
              <a:rPr lang="ru-RU" sz="1600" b="1" dirty="0">
                <a:latin typeface="+mn-lt"/>
              </a:rPr>
              <a:t>организации</a:t>
            </a:r>
            <a:r>
              <a:rPr lang="ru-RU" sz="1600" dirty="0">
                <a:latin typeface="+mn-lt"/>
              </a:rPr>
              <a:t> протестного общественного движения)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4063" y="4811713"/>
            <a:ext cx="4319587" cy="19812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протестная установка многих носителей некой социальной проблемы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2. лидер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3. инструментальная идеология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4. эффективная структура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5. материальный и информационный ресурсы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6. переориентация многих коллективов со своих исходных целей на протестную</a:t>
            </a:r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4206875" y="4432300"/>
            <a:ext cx="720725" cy="360363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Круговая стрелка 23"/>
          <p:cNvSpPr/>
          <p:nvPr/>
        </p:nvSpPr>
        <p:spPr>
          <a:xfrm rot="5400000" flipV="1">
            <a:off x="161132" y="3231356"/>
            <a:ext cx="900112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2888" y="2070100"/>
            <a:ext cx="8280400" cy="14763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17780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1. её/его экономико-социальное положение</a:t>
            </a:r>
          </a:p>
          <a:p>
            <a:pPr marL="534988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+mj-lt"/>
              </a:rPr>
              <a:t>2. </a:t>
            </a:r>
            <a:r>
              <a:rPr lang="ru-RU" sz="1500" b="1" dirty="0">
                <a:solidFill>
                  <a:srgbClr val="FFFF00"/>
                </a:solidFill>
                <a:latin typeface="+mj-lt"/>
              </a:rPr>
              <a:t>её/его семейный опыт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3. её/его опыт в производственном/учебном окружении</a:t>
            </a:r>
          </a:p>
          <a:p>
            <a:pPr marL="12557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4. влияние с.м.и. на неё/него</a:t>
            </a:r>
          </a:p>
          <a:p>
            <a:pPr marL="1609725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5. её/его повседневный опыт (не вошедший в предыдущие 3 фактора)</a:t>
            </a:r>
          </a:p>
          <a:p>
            <a:pPr marL="1979613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FFFF00"/>
                </a:solidFill>
                <a:latin typeface="+mj-lt"/>
              </a:rPr>
              <a:t>6. её/его личностные характеристики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9238" y="1414463"/>
            <a:ext cx="6119812" cy="358775"/>
          </a:xfrm>
          <a:prstGeom prst="rect">
            <a:avLst/>
          </a:prstGeom>
          <a:solidFill>
            <a:srgbClr val="002060"/>
          </a:solidFill>
          <a:ln w="28575">
            <a:solidFill>
              <a:srgbClr val="0070C0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индивидуального протестного поведения</a:t>
            </a:r>
            <a:endParaRPr lang="ru-RU" sz="1600" b="1" dirty="0">
              <a:latin typeface="+mj-lt"/>
            </a:endParaRPr>
          </a:p>
        </p:txBody>
      </p:sp>
      <p:sp>
        <p:nvSpPr>
          <p:cNvPr id="27" name="Круговая стрелка 26"/>
          <p:cNvSpPr/>
          <p:nvPr/>
        </p:nvSpPr>
        <p:spPr>
          <a:xfrm rot="16200000" flipH="1" flipV="1">
            <a:off x="8073231" y="3226594"/>
            <a:ext cx="900113" cy="720725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615950" y="800100"/>
            <a:ext cx="7920038" cy="53975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9525" algn="ctr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>
                <a:latin typeface="+mn-lt"/>
              </a:rPr>
              <a:t>Факторы формирования протестного поведения российской молодёжи, </a:t>
            </a:r>
            <a:r>
              <a:rPr lang="ru-RU" sz="2000" dirty="0">
                <a:solidFill>
                  <a:srgbClr val="FFFF00"/>
                </a:solidFill>
                <a:latin typeface="+mn-lt"/>
              </a:rPr>
              <a:t>действовавшие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smtClean="0"/>
              <a:t>в </a:t>
            </a:r>
            <a:r>
              <a:rPr lang="ru-RU" sz="2000" b="1" dirty="0" smtClean="0"/>
              <a:t>отдельных</a:t>
            </a:r>
            <a:r>
              <a:rPr lang="ru-RU" sz="2000" dirty="0" smtClean="0"/>
              <a:t> случаях в начале XX</a:t>
            </a:r>
            <a:r>
              <a:rPr lang="en-US" sz="2000" dirty="0" smtClean="0"/>
              <a:t>I</a:t>
            </a:r>
            <a:r>
              <a:rPr lang="ru-RU" sz="2000" dirty="0" smtClean="0"/>
              <a:t> века</a:t>
            </a:r>
            <a:endParaRPr lang="ru-RU" sz="2000" dirty="0">
              <a:latin typeface="+mn-lt"/>
            </a:endParaRP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 rot="10800000">
            <a:off x="4043363" y="1339850"/>
            <a:ext cx="1057275" cy="2254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0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pPr>
              <a:defRPr/>
            </a:pPr>
            <a:fld id="{2ED16EEB-3973-44DF-A72E-F444D97F851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366963" y="5402263"/>
            <a:ext cx="2160587" cy="338137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atin typeface="+mj-lt"/>
              </a:rPr>
              <a:t>Боевые профсоюзы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21388" y="5251450"/>
            <a:ext cx="1439862" cy="338138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dirty="0">
                <a:latin typeface="+mj-lt"/>
              </a:rPr>
              <a:t>OD-Group</a:t>
            </a:r>
            <a:endParaRPr lang="ru-RU" sz="1600" b="1" u="sng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16600" y="1993900"/>
            <a:ext cx="3060700" cy="584200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atin typeface="+mj-lt"/>
              </a:rPr>
              <a:t>Активисты боевых профсоюзов и </a:t>
            </a:r>
            <a:r>
              <a:rPr lang="en-US" sz="1600" b="1" u="sng" dirty="0">
                <a:latin typeface="+mj-lt"/>
              </a:rPr>
              <a:t>OD-Group</a:t>
            </a:r>
            <a:endParaRPr lang="ru-RU" sz="1600" b="1" u="sng" dirty="0">
              <a:latin typeface="+mj-lt"/>
            </a:endParaRPr>
          </a:p>
        </p:txBody>
      </p:sp>
      <p:sp>
        <p:nvSpPr>
          <p:cNvPr id="34" name="Правая фигурная скобка 33"/>
          <p:cNvSpPr/>
          <p:nvPr/>
        </p:nvSpPr>
        <p:spPr>
          <a:xfrm rot="17400000">
            <a:off x="6462713" y="738187"/>
            <a:ext cx="400050" cy="373062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127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Вопросы,</a:t>
            </a:r>
            <a:br>
              <a:rPr lang="ru-RU" sz="3300" dirty="0" smtClean="0"/>
            </a:br>
            <a:r>
              <a:rPr lang="ru-RU" sz="3300" dirty="0" smtClean="0"/>
              <a:t>которые обычно сопровождают тему</a:t>
            </a:r>
            <a:endParaRPr lang="ru-RU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2571744"/>
            <a:ext cx="192882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Почему люди протестуют?</a:t>
            </a: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214554"/>
            <a:ext cx="29289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Почему одни протестуют, а другие договариваются?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429000"/>
            <a:ext cx="27860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Пассионарность</a:t>
            </a:r>
            <a:r>
              <a:rPr lang="ru-RU" dirty="0" smtClean="0"/>
              <a:t>» или классовое положение?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2571744"/>
            <a:ext cx="23574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Достаточно ли СМИ для революции?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2988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Возможно ли предсказать?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3643314"/>
            <a:ext cx="3857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Русский бунт более </a:t>
            </a:r>
            <a:r>
              <a:rPr lang="ru-RU" dirty="0" err="1" smtClean="0"/>
              <a:t>бессмысленен</a:t>
            </a:r>
            <a:r>
              <a:rPr lang="ru-RU" dirty="0" smtClean="0"/>
              <a:t> и беспощаден, чем европейский?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071810"/>
            <a:ext cx="28084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Лидер или организация?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8" y="4286256"/>
            <a:ext cx="30003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Сколько надо человек, чтобы получилась толпа?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4500570"/>
            <a:ext cx="25717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Протестное движение – благо или зло?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Вопросы,</a:t>
            </a:r>
            <a:br>
              <a:rPr lang="ru-RU" sz="3300" dirty="0" smtClean="0"/>
            </a:br>
            <a:r>
              <a:rPr lang="ru-RU" sz="3300" dirty="0" smtClean="0"/>
              <a:t>которые обычно сопровождают тему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854696" cy="4286280"/>
          </a:xfrm>
        </p:spPr>
        <p:txBody>
          <a:bodyPr>
            <a:norm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dirty="0" smtClean="0"/>
              <a:t>Каково строгое определение протестного поведения?</a:t>
            </a:r>
          </a:p>
          <a:p>
            <a:pPr marL="539750" lvl="0" indent="-539750" algn="just">
              <a:buFont typeface="Wingdings" pitchFamily="2" charset="2"/>
              <a:buChar char="q"/>
            </a:pPr>
            <a:endParaRPr lang="ru-RU" dirty="0" smtClean="0"/>
          </a:p>
          <a:p>
            <a:pPr marL="539750" lvl="0" indent="-539750" algn="just">
              <a:buFont typeface="Wingdings" pitchFamily="2" charset="2"/>
              <a:buChar char="q"/>
            </a:pPr>
            <a:r>
              <a:rPr lang="ru-RU" dirty="0" smtClean="0"/>
              <a:t>Измеримо ли протестное поведение (индивидуальное и массовое)?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Определения в основном западные и про политический протест:</a:t>
            </a:r>
          </a:p>
          <a:p>
            <a:pPr lvl="0" algn="just"/>
            <a:r>
              <a:rPr lang="ru-RU" sz="1800" dirty="0" smtClean="0"/>
              <a:t>«</a:t>
            </a:r>
            <a:r>
              <a:rPr lang="ru-RU" sz="1800" i="1" dirty="0" smtClean="0"/>
              <a:t>коллективное действие или система коллективных действий, направленные на изменение </a:t>
            </a:r>
            <a:r>
              <a:rPr lang="ru-RU" sz="1400" i="1" dirty="0" smtClean="0"/>
              <a:t>представительной и/или исполнительной </a:t>
            </a:r>
            <a:r>
              <a:rPr lang="ru-RU" sz="1800" i="1" dirty="0" smtClean="0"/>
              <a:t>власти, </a:t>
            </a:r>
            <a:r>
              <a:rPr lang="ru-RU" sz="1400" i="1" dirty="0" smtClean="0"/>
              <a:t>проводимой</a:t>
            </a:r>
            <a:r>
              <a:rPr lang="ru-RU" sz="1800" i="1" dirty="0" smtClean="0"/>
              <a:t> государственной политики или взаимоотношений между гражданами и государством в целом</a:t>
            </a:r>
            <a:r>
              <a:rPr lang="ru-RU" sz="1800" dirty="0" smtClean="0"/>
              <a:t>»</a:t>
            </a:r>
          </a:p>
          <a:p>
            <a:pPr lvl="0" algn="just"/>
            <a:r>
              <a:rPr lang="ru-RU" sz="1800" dirty="0" smtClean="0"/>
              <a:t>«</a:t>
            </a:r>
            <a:r>
              <a:rPr lang="ru-RU" sz="1800" i="1" dirty="0" smtClean="0"/>
              <a:t>использование разрушительных коллективных действий, направленных на институты, элиты, властвующие и другие группы; и совершаемых для достижения некоторых коллективных целей и требований </a:t>
            </a:r>
            <a:r>
              <a:rPr lang="ru-RU" sz="1400" i="1" dirty="0" smtClean="0"/>
              <a:t>протестных групп</a:t>
            </a:r>
            <a:r>
              <a:rPr lang="ru-RU" sz="1800" dirty="0" smtClean="0"/>
              <a:t>»</a:t>
            </a:r>
          </a:p>
          <a:p>
            <a:pPr lvl="0" algn="just"/>
            <a:endParaRPr lang="ru-RU" sz="1800" dirty="0" smtClean="0"/>
          </a:p>
          <a:p>
            <a:pPr marL="539750" indent="-539750" algn="just">
              <a:buFont typeface="Wingdings" pitchFamily="2" charset="2"/>
              <a:buChar char="q"/>
            </a:pPr>
            <a:r>
              <a:rPr lang="ru-RU" sz="1800" dirty="0" smtClean="0"/>
              <a:t>Принципиально иные определения:</a:t>
            </a:r>
          </a:p>
          <a:p>
            <a:pPr algn="just"/>
            <a:r>
              <a:rPr lang="ru-RU" sz="1800" i="1" dirty="0" smtClean="0"/>
              <a:t>«протест – одна из трёх </a:t>
            </a:r>
            <a:r>
              <a:rPr lang="ru-RU" sz="1400" i="1" dirty="0" smtClean="0"/>
              <a:t>возможных</a:t>
            </a:r>
            <a:r>
              <a:rPr lang="ru-RU" sz="1800" i="1" dirty="0" smtClean="0"/>
              <a:t> стратегий человеческого поведения: адаптации, конформизма и </a:t>
            </a:r>
            <a:r>
              <a:rPr lang="ru-RU" sz="1400" i="1" dirty="0" smtClean="0"/>
              <a:t>собственно</a:t>
            </a:r>
            <a:r>
              <a:rPr lang="ru-RU" sz="1800" i="1" dirty="0" smtClean="0"/>
              <a:t> протеста»</a:t>
            </a:r>
          </a:p>
          <a:p>
            <a:pPr algn="just"/>
            <a:r>
              <a:rPr lang="ru-RU" sz="1800" i="1" dirty="0" smtClean="0"/>
              <a:t>«протест – форма энергии распада»</a:t>
            </a:r>
            <a:endParaRPr lang="ru-RU" sz="1800" dirty="0" smtClean="0"/>
          </a:p>
          <a:p>
            <a:pPr marL="539750" indent="-539750" algn="just"/>
            <a:endParaRPr lang="ru-RU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Конкурирующие парадигмы. Западные</a:t>
            </a:r>
          </a:p>
          <a:p>
            <a:pPr lvl="0" algn="just"/>
            <a:endParaRPr lang="ru-RU" sz="2000" dirty="0" smtClean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42844" y="1329840"/>
          <a:ext cx="8892000" cy="526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440000"/>
                <a:gridCol w="3852000"/>
                <a:gridCol w="2088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Время и место появления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Название концепции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Эмпирическая база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Ключевые представители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252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1960-е гг., США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Массовое общество и коллективное поведение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Революционные движения во Франции XVIII-XIX вв., в Российской Империи начала XX в., в Китае XX в., рабочее движение в США, коммунистическое движение в Европе, фашистское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– в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Италии и Испании, нацистское – в Германии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Корнхаузер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Г.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Блюмер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С.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Липсет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1960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– 70-е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гг., США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Относительная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депривация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 же движения, а также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национально-освободительные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Евразии, Латинской Америке и Африке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Гарр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Л.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Киллиан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Н.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Смелзер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1970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– 80-е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гг., США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Мобилизация ресурсов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Движение за права афроамериканцев в США, движение "новых левых", массовые выступления по поводу различных локальных проблем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Б.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Кландерманс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В.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Гамсон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Дж.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Мак-карти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А.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Обершол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Н.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Зальд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Ч.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Тилли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1980-е гг., США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Когнитивная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 же движения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Айрман, Джемиссон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1970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– 80-е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гг., Западная Европа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"Новые" движения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"Новые" движения: студенческие, экологические, женские, пацифистские, сексуальныхменьшинств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А. Турен, М.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Кастеллс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А.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Мелуччи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Х.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Кризи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А.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Пиззорно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Д.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Рухт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Конкурирующие парадигмы. Российские</a:t>
            </a:r>
          </a:p>
          <a:p>
            <a:pPr lvl="0" algn="just"/>
            <a:endParaRPr lang="ru-RU" sz="20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97001"/>
          <a:ext cx="8640000" cy="510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/>
                <a:gridCol w="3456000"/>
                <a:gridCol w="3132000"/>
              </a:tblGrid>
              <a:tr h="3594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Социальное явление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Концепция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Источник</a:t>
                      </a:r>
                    </a:p>
                  </a:txBody>
                  <a:tcPr marL="9525" marR="9525" marT="9525" marB="0" anchor="b"/>
                </a:tc>
              </a:tr>
              <a:tr h="245605"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Взаимоотношения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массы и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лидеров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Герой и толпа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Михайловский Н. К. "Герой и толпа"</a:t>
                      </a:r>
                    </a:p>
                  </a:txBody>
                  <a:tcPr marL="9525" marR="9525" marT="9525" marB="0"/>
                </a:tc>
              </a:tr>
              <a:tr h="48197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Критически мыслящая личность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Лавров П. Л. "Задачи понимания истории"</a:t>
                      </a:r>
                    </a:p>
                  </a:txBody>
                  <a:tcPr marL="9525" marR="9525" marT="9525" marB="0"/>
                </a:tc>
              </a:tr>
              <a:tr h="48197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"Интеллигенция и мещане"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Иванов-Разумник "История русской общественной мысли"</a:t>
                      </a:r>
                    </a:p>
                  </a:txBody>
                  <a:tcPr marL="9525" marR="9525" marT="9525" marB="0"/>
                </a:tc>
              </a:tr>
              <a:tr h="245605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"Партии как авангард своего класса"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Ленин В. И. "Что делать?"</a:t>
                      </a:r>
                    </a:p>
                  </a:txBody>
                  <a:tcPr marL="9525" marR="9525" marT="9525" marB="0"/>
                </a:tc>
              </a:tr>
              <a:tr h="48197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Взаимоотношения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общественного движения и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Юридически-религиозная концепция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Струве П. Б. "</a:t>
                      </a:r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Patriotica"</a:t>
                      </a:r>
                    </a:p>
                  </a:txBody>
                  <a:tcPr marL="9525" marR="9525" marT="9525" marB="0"/>
                </a:tc>
              </a:tr>
              <a:tr h="48197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Государство как аппарат диктатуры господствующего 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Ленин В. И. "Государство и революция"</a:t>
                      </a:r>
                    </a:p>
                  </a:txBody>
                  <a:tcPr marL="9525" marR="9525" marT="9525" marB="0"/>
                </a:tc>
              </a:tr>
              <a:tr h="48197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Интеллигенция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Интеллигенция как политически незрелая прослойка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Струве П. Б. "Из глубины" / "Вехи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8197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Интеллигенция как внеклассовая и прогрессивная часть народа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Иванов-Разумник "История русской общественной мысли"</a:t>
                      </a:r>
                    </a:p>
                  </a:txBody>
                  <a:tcPr marL="9525" marR="9525" marT="9525" marB="0"/>
                </a:tc>
              </a:tr>
              <a:tr h="718347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Кооперация и солидарность членов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Органическая и механическая солидарность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Михайловский Н. К.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Конкурирующие парадигмы. Российские</a:t>
            </a:r>
          </a:p>
          <a:p>
            <a:pPr lvl="0" algn="just"/>
            <a:endParaRPr lang="ru-RU" sz="20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97000"/>
          <a:ext cx="8640000" cy="504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/>
                <a:gridCol w="3456000"/>
                <a:gridCol w="3132000"/>
              </a:tblGrid>
              <a:tr h="310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Социальное явление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Концепция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Источник</a:t>
                      </a:r>
                    </a:p>
                  </a:txBody>
                  <a:tcPr marL="9525" marR="9525" marT="9525" marB="0" anchor="b"/>
                </a:tc>
              </a:tr>
              <a:tr h="621356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Организация общественного движения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Политическая партия нового типа Эволюционная смены формаций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Ленин В. И. "Что делать?"</a:t>
                      </a:r>
                    </a:p>
                  </a:txBody>
                  <a:tcPr marL="9525" marR="9525" marT="9525" marB="0"/>
                </a:tc>
              </a:tr>
              <a:tr h="621356">
                <a:tc rowSpan="4"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Процесс изменения общественного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устройства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Эволюционная смены формаций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Струве П. Б. "Критические заметки к вопросу об экономическом развитии России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16899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Революционная смена формаций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Марксовская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теория социального развития" Ленин В. И.</a:t>
                      </a:r>
                    </a:p>
                  </a:txBody>
                  <a:tcPr marL="9525" marR="9525" marT="9525" marB="0"/>
                </a:tc>
              </a:tr>
              <a:tr h="416899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"Исторический реализм"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Милюков П. Н. "Очерки по истории русской культуры"</a:t>
                      </a:r>
                    </a:p>
                  </a:txBody>
                  <a:tcPr marL="9525" marR="9525" marT="9525" marB="0"/>
                </a:tc>
              </a:tr>
              <a:tr h="416899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Психолого-религиозная концепция истории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Бердяев Н. А. "Смысл истории"</a:t>
                      </a:r>
                    </a:p>
                  </a:txBody>
                  <a:tcPr marL="9525" marR="9525" marT="9525" marB="0"/>
                </a:tc>
              </a:tr>
              <a:tr h="41689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Стратификация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Освобождение личности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Иванов-Разумник "История русской общественной мысли"</a:t>
                      </a:r>
                    </a:p>
                  </a:txBody>
                  <a:tcPr marL="9525" marR="9525" marT="9525" marB="0"/>
                </a:tc>
              </a:tr>
              <a:tr h="310944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Освобождение общественных классов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Ленин В. И. "Великий почин"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Моё определение </a:t>
            </a:r>
            <a:r>
              <a:rPr lang="ru-RU" sz="1800" i="1" dirty="0" smtClean="0"/>
              <a:t>индивидуального</a:t>
            </a:r>
            <a:r>
              <a:rPr lang="ru-RU" sz="1800" dirty="0" smtClean="0"/>
              <a:t> протестного поведения</a:t>
            </a:r>
            <a:endParaRPr lang="ru-RU" sz="2000" dirty="0" smtClean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24000"/>
          </a:xfrm>
        </p:spPr>
        <p:txBody>
          <a:bodyPr/>
          <a:lstStyle/>
          <a:p>
            <a:pPr>
              <a:defRPr/>
            </a:pPr>
            <a:fld id="{385D169C-49D5-4216-B2DE-DDF6BC1AF80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888" y="1606550"/>
            <a:ext cx="8640762" cy="504031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19238" y="1282687"/>
            <a:ext cx="6119812" cy="360363"/>
          </a:xfrm>
          <a:prstGeom prst="rect">
            <a:avLst/>
          </a:prstGeom>
          <a:solidFill>
            <a:srgbClr val="002060"/>
          </a:solidFill>
          <a:ln w="28575">
            <a:solidFill>
              <a:schemeClr val="accent1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Уровень индивидуального протестного поведения</a:t>
            </a:r>
            <a:endParaRPr lang="ru-RU" sz="1600" b="1" dirty="0">
              <a:latin typeface="+mj-lt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241425" y="1620838"/>
            <a:ext cx="6661150" cy="2880000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latin typeface="Arial" charset="0"/>
              </a:rPr>
              <a:t>Попытка решить </a:t>
            </a:r>
            <a:r>
              <a:rPr lang="ru-RU" dirty="0">
                <a:latin typeface="Arial" charset="0"/>
              </a:rPr>
              <a:t>некую социальную </a:t>
            </a:r>
            <a:r>
              <a:rPr lang="ru-RU" dirty="0" smtClean="0">
                <a:latin typeface="Arial" charset="0"/>
              </a:rPr>
              <a:t>проблему</a:t>
            </a:r>
            <a:endParaRPr lang="ru-RU" dirty="0">
              <a:latin typeface="Arial" charset="0"/>
            </a:endParaRPr>
          </a:p>
          <a:p>
            <a:pPr algn="just"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latin typeface="Arial" charset="0"/>
              </a:rPr>
              <a:t>В</a:t>
            </a:r>
            <a:r>
              <a:rPr lang="ru-RU" dirty="0" smtClean="0">
                <a:latin typeface="Arial" charset="0"/>
              </a:rPr>
              <a:t>ыражение </a:t>
            </a:r>
            <a:r>
              <a:rPr lang="ru-RU" dirty="0" smtClean="0">
                <a:latin typeface="Arial" charset="0"/>
              </a:rPr>
              <a:t>несогласия</a:t>
            </a:r>
            <a:r>
              <a:rPr lang="ru-RU" dirty="0">
                <a:latin typeface="Arial" charset="0"/>
              </a:rPr>
              <a:t>, сопротивления, </a:t>
            </a:r>
            <a:r>
              <a:rPr lang="ru-RU" dirty="0" smtClean="0">
                <a:latin typeface="Arial" charset="0"/>
              </a:rPr>
              <a:t>неприятия</a:t>
            </a:r>
            <a:endParaRPr lang="ru-RU" dirty="0" smtClean="0">
              <a:latin typeface="Arial" charset="0"/>
            </a:endParaRPr>
          </a:p>
          <a:p>
            <a:pPr algn="just"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ru-RU" dirty="0" smtClean="0">
                <a:latin typeface="Arial" charset="0"/>
              </a:rPr>
              <a:t>Действие против </a:t>
            </a:r>
            <a:r>
              <a:rPr lang="ru-RU" dirty="0">
                <a:latin typeface="Arial" charset="0"/>
              </a:rPr>
              <a:t>действий или бездействия некоего контрагента, </a:t>
            </a:r>
            <a:r>
              <a:rPr lang="ru-RU" dirty="0" smtClean="0">
                <a:latin typeface="Arial" charset="0"/>
              </a:rPr>
              <a:t>который причастен </a:t>
            </a:r>
            <a:r>
              <a:rPr lang="ru-RU" dirty="0">
                <a:latin typeface="Arial" charset="0"/>
              </a:rPr>
              <a:t>к этой проблеме: против отдельных людей и их групп, против отдельных решений органов любой ветви власти любого уровня и господствующего политического курса в целом и т.п</a:t>
            </a:r>
            <a:r>
              <a:rPr lang="ru-RU" dirty="0" smtClean="0">
                <a:latin typeface="Arial" charset="0"/>
              </a:rPr>
              <a:t>.</a:t>
            </a:r>
            <a:endParaRPr lang="ru-RU" dirty="0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2413" y="4500570"/>
            <a:ext cx="8639175" cy="21600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572132" y="4651367"/>
            <a:ext cx="3060700" cy="323165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500" dirty="0"/>
              <a:t>Концепция массового поведения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907966" y="6254742"/>
            <a:ext cx="2736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500" dirty="0"/>
              <a:t>Концепции новых движений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214942" y="5054592"/>
            <a:ext cx="3420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500" dirty="0"/>
              <a:t>Концепция коллективного действия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971966" y="5454642"/>
            <a:ext cx="3672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500" dirty="0"/>
              <a:t>Концепция относительной </a:t>
            </a:r>
            <a:r>
              <a:rPr lang="ru-RU" sz="1500" dirty="0" err="1"/>
              <a:t>депривации</a:t>
            </a:r>
            <a:endParaRPr lang="ru-RU" sz="15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267966" y="5851517"/>
            <a:ext cx="2376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500"/>
              <a:t>Когнитивная концепция</a:t>
            </a:r>
          </a:p>
        </p:txBody>
      </p:sp>
      <p:sp>
        <p:nvSpPr>
          <p:cNvPr id="17" name="Стрелка углом 16"/>
          <p:cNvSpPr/>
          <p:nvPr/>
        </p:nvSpPr>
        <p:spPr>
          <a:xfrm flipH="1">
            <a:off x="8128000" y="2180272"/>
            <a:ext cx="720725" cy="4392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 flipH="1">
            <a:off x="482600" y="4675209"/>
            <a:ext cx="3060700" cy="323165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 dirty="0"/>
              <a:t>Концепция массового поведения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 flipH="1">
            <a:off x="482599" y="5864246"/>
            <a:ext cx="2772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/>
              <a:t>Концепции новых движений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 flipH="1">
            <a:off x="482600" y="5064146"/>
            <a:ext cx="3384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 dirty="0"/>
              <a:t>Концепция коллективного действия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 flipH="1">
            <a:off x="482600" y="5464196"/>
            <a:ext cx="3312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/>
              <a:t>Концепция мобилизации ресурсов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 flipH="1">
            <a:off x="482600" y="6264296"/>
            <a:ext cx="3024000" cy="323165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500" dirty="0" err="1"/>
              <a:t>Костюшев</a:t>
            </a:r>
            <a:r>
              <a:rPr lang="ru-RU" sz="1500" dirty="0"/>
              <a:t> В.В., </a:t>
            </a:r>
            <a:r>
              <a:rPr lang="ru-RU" sz="1500" dirty="0" err="1"/>
              <a:t>Горьковенко</a:t>
            </a:r>
            <a:r>
              <a:rPr lang="ru-RU" sz="1500" dirty="0"/>
              <a:t> В.В.</a:t>
            </a:r>
          </a:p>
        </p:txBody>
      </p:sp>
      <p:sp>
        <p:nvSpPr>
          <p:cNvPr id="23" name="Стрелка углом 22"/>
          <p:cNvSpPr/>
          <p:nvPr/>
        </p:nvSpPr>
        <p:spPr>
          <a:xfrm>
            <a:off x="295275" y="3188272"/>
            <a:ext cx="720725" cy="3384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1114420"/>
          </a:xfrm>
        </p:spPr>
        <p:txBody>
          <a:bodyPr>
            <a:noAutofit/>
          </a:bodyPr>
          <a:lstStyle/>
          <a:p>
            <a:pPr algn="ctr"/>
            <a:r>
              <a:rPr lang="ru-RU" sz="3300" dirty="0" smtClean="0"/>
              <a:t>Что такое «протестное поведение»?</a:t>
            </a:r>
            <a:endParaRPr lang="ru-RU" sz="33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000660"/>
          </a:xfrm>
        </p:spPr>
        <p:txBody>
          <a:bodyPr>
            <a:noAutofit/>
          </a:bodyPr>
          <a:lstStyle/>
          <a:p>
            <a:pPr marL="539750" lvl="0" indent="-539750" algn="just">
              <a:buFont typeface="Wingdings" pitchFamily="2" charset="2"/>
              <a:buChar char="q"/>
            </a:pPr>
            <a:r>
              <a:rPr lang="ru-RU" sz="1800" dirty="0" smtClean="0"/>
              <a:t>Моё определение </a:t>
            </a:r>
            <a:r>
              <a:rPr lang="ru-RU" sz="1800" i="1" dirty="0" smtClean="0"/>
              <a:t>массового </a:t>
            </a:r>
            <a:r>
              <a:rPr lang="ru-RU" sz="1800" dirty="0" smtClean="0"/>
              <a:t>протестного поведения</a:t>
            </a:r>
            <a:endParaRPr lang="ru-RU" sz="2000" dirty="0" smtClean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2413" y="1606550"/>
            <a:ext cx="8639175" cy="504031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615950" y="2317750"/>
            <a:ext cx="7920038" cy="43195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 anchorCtr="0"/>
          <a:lstStyle/>
          <a:p>
            <a:pPr algn="just">
              <a:defRPr/>
            </a:pPr>
            <a:r>
              <a:rPr lang="ru-RU" sz="1600" dirty="0" smtClean="0">
                <a:latin typeface="Arial" charset="0"/>
              </a:rPr>
              <a:t>Распространённые </a:t>
            </a:r>
            <a:r>
              <a:rPr lang="ru-RU" sz="1600" dirty="0">
                <a:latin typeface="Arial" charset="0"/>
              </a:rPr>
              <a:t>и </a:t>
            </a:r>
            <a:r>
              <a:rPr lang="ru-RU" sz="1600" dirty="0" smtClean="0">
                <a:latin typeface="Arial" charset="0"/>
              </a:rPr>
              <a:t>острые социальные противоречия </a:t>
            </a:r>
            <a:r>
              <a:rPr lang="en-US" sz="1600" dirty="0" smtClean="0">
                <a:latin typeface="Arial" charset="0"/>
              </a:rPr>
              <a:t>-&gt; </a:t>
            </a:r>
            <a:r>
              <a:rPr lang="ru-RU" sz="1600" dirty="0" smtClean="0">
                <a:latin typeface="Arial" charset="0"/>
              </a:rPr>
              <a:t>относительная </a:t>
            </a:r>
            <a:r>
              <a:rPr lang="ru-RU" sz="1600" dirty="0" err="1" smtClean="0">
                <a:latin typeface="Arial" charset="0"/>
              </a:rPr>
              <a:t>депривация</a:t>
            </a:r>
            <a:endParaRPr lang="ru-RU" sz="1600" dirty="0" smtClean="0">
              <a:latin typeface="Arial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ru-RU" sz="1600" dirty="0" smtClean="0">
                <a:latin typeface="Arial" charset="0"/>
              </a:rPr>
              <a:t>Лидеры </a:t>
            </a:r>
            <a:r>
              <a:rPr lang="en-US" sz="1600" dirty="0" smtClean="0">
                <a:latin typeface="Arial" charset="0"/>
              </a:rPr>
              <a:t>-&gt; </a:t>
            </a:r>
            <a:r>
              <a:rPr lang="ru-RU" sz="1600" dirty="0" smtClean="0">
                <a:latin typeface="Arial" charset="0"/>
              </a:rPr>
              <a:t>переработка системы </a:t>
            </a:r>
            <a:r>
              <a:rPr lang="ru-RU" sz="1600" dirty="0">
                <a:latin typeface="Arial" charset="0"/>
              </a:rPr>
              <a:t>ценностей и норм </a:t>
            </a:r>
            <a:r>
              <a:rPr lang="en-US" sz="1600" dirty="0" smtClean="0">
                <a:latin typeface="Arial" charset="0"/>
              </a:rPr>
              <a:t>-&gt; </a:t>
            </a:r>
            <a:r>
              <a:rPr lang="ru-RU" sz="1600" dirty="0" smtClean="0">
                <a:latin typeface="Arial" charset="0"/>
              </a:rPr>
              <a:t>обещание построить </a:t>
            </a:r>
            <a:r>
              <a:rPr lang="ru-RU" sz="1600" dirty="0">
                <a:latin typeface="Arial" charset="0"/>
              </a:rPr>
              <a:t>общественное устройство с более низкой относительной </a:t>
            </a:r>
            <a:r>
              <a:rPr lang="ru-RU" sz="1600" dirty="0" err="1">
                <a:latin typeface="Arial" charset="0"/>
              </a:rPr>
              <a:t>депривацией</a:t>
            </a:r>
            <a:r>
              <a:rPr lang="ru-RU" sz="1600" dirty="0">
                <a:latin typeface="Arial" charset="0"/>
              </a:rPr>
              <a:t>. </a:t>
            </a:r>
          </a:p>
          <a:p>
            <a:pPr algn="just">
              <a:defRPr/>
            </a:pPr>
            <a:r>
              <a:rPr lang="ru-RU" sz="1600" dirty="0" smtClean="0">
                <a:latin typeface="Arial" charset="0"/>
              </a:rPr>
              <a:t>Участники </a:t>
            </a:r>
            <a:r>
              <a:rPr lang="ru-RU" sz="1600" dirty="0">
                <a:latin typeface="Arial" charset="0"/>
              </a:rPr>
              <a:t>общественного </a:t>
            </a:r>
            <a:r>
              <a:rPr lang="ru-RU" sz="1600" dirty="0" smtClean="0">
                <a:latin typeface="Arial" charset="0"/>
              </a:rPr>
              <a:t>движения инициативны </a:t>
            </a:r>
          </a:p>
          <a:p>
            <a:pPr algn="just">
              <a:defRPr/>
            </a:pPr>
            <a:r>
              <a:rPr lang="ru-RU" sz="1600" dirty="0" smtClean="0">
                <a:latin typeface="Arial" charset="0"/>
              </a:rPr>
              <a:t>2 формы: организованная и массовая 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600" dirty="0" smtClean="0">
                <a:latin typeface="Arial" charset="0"/>
              </a:rPr>
              <a:t>Организации и </a:t>
            </a:r>
            <a:r>
              <a:rPr lang="ru-RU" sz="1600" dirty="0">
                <a:latin typeface="Arial" charset="0"/>
              </a:rPr>
              <a:t>соперничают, и </a:t>
            </a:r>
            <a:r>
              <a:rPr lang="ru-RU" sz="1600" dirty="0" smtClean="0">
                <a:latin typeface="Arial" charset="0"/>
              </a:rPr>
              <a:t>сотрудничают. Идеология – ресурс организаций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600" dirty="0" smtClean="0">
                <a:latin typeface="Arial" charset="0"/>
              </a:rPr>
              <a:t>Протестные акции</a:t>
            </a:r>
            <a:endParaRPr lang="ru-RU" sz="1600" dirty="0">
              <a:latin typeface="Arial" charset="0"/>
            </a:endParaRPr>
          </a:p>
          <a:p>
            <a:pPr algn="just">
              <a:defRPr/>
            </a:pPr>
            <a:r>
              <a:rPr lang="ru-RU" sz="1600" dirty="0">
                <a:latin typeface="Arial" charset="0"/>
              </a:rPr>
              <a:t>Свойства массового общества </a:t>
            </a:r>
            <a:r>
              <a:rPr lang="en-US" sz="1600" dirty="0" smtClean="0">
                <a:latin typeface="Arial" charset="0"/>
              </a:rPr>
              <a:t>-&gt; </a:t>
            </a:r>
            <a:r>
              <a:rPr lang="ru-RU" sz="1600" dirty="0" smtClean="0">
                <a:latin typeface="Arial" charset="0"/>
              </a:rPr>
              <a:t>обострение </a:t>
            </a:r>
            <a:r>
              <a:rPr lang="ru-RU" sz="1600" dirty="0">
                <a:latin typeface="Arial" charset="0"/>
              </a:rPr>
              <a:t>общественного </a:t>
            </a:r>
            <a:r>
              <a:rPr lang="ru-RU" sz="1600" dirty="0" smtClean="0">
                <a:latin typeface="Arial" charset="0"/>
              </a:rPr>
              <a:t>движения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600" dirty="0" smtClean="0">
                <a:latin typeface="Arial" charset="0"/>
              </a:rPr>
              <a:t>Как </a:t>
            </a:r>
            <a:r>
              <a:rPr lang="ru-RU" sz="1600" dirty="0">
                <a:latin typeface="Arial" charset="0"/>
              </a:rPr>
              <a:t>правило, общественное движение не достигает общественного переустройства в точном соответствии со своей идеологией, но всё же достигает заметного снижения относительной </a:t>
            </a:r>
            <a:r>
              <a:rPr lang="ru-RU" sz="1600" dirty="0" err="1">
                <a:latin typeface="Arial" charset="0"/>
              </a:rPr>
              <a:t>депривации</a:t>
            </a:r>
            <a:r>
              <a:rPr lang="ru-RU" sz="1600" dirty="0">
                <a:latin typeface="Arial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12888" y="2385948"/>
            <a:ext cx="6118225" cy="400110"/>
          </a:xfrm>
          <a:prstGeom prst="rect">
            <a:avLst/>
          </a:prstGeom>
          <a:solidFill>
            <a:srgbClr val="002060"/>
          </a:solidFill>
          <a:ln w="28575">
            <a:solidFill>
              <a:schemeClr val="accent1"/>
            </a:solidFill>
          </a:ln>
        </p:spPr>
        <p:txBody>
          <a:bodyPr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j-lt"/>
              </a:rPr>
              <a:t>Уровень протестного общественного движения</a:t>
            </a:r>
            <a:endParaRPr lang="ru-RU" sz="1600" b="1" dirty="0">
              <a:latin typeface="+mj-lt"/>
            </a:endParaRPr>
          </a:p>
        </p:txBody>
      </p:sp>
      <p:sp>
        <p:nvSpPr>
          <p:cNvPr id="28" name="Стрелка углом 27"/>
          <p:cNvSpPr/>
          <p:nvPr/>
        </p:nvSpPr>
        <p:spPr>
          <a:xfrm flipV="1">
            <a:off x="525463" y="2279810"/>
            <a:ext cx="179387" cy="864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482600" y="1925992"/>
            <a:ext cx="3492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Концепция относительной депривации</a:t>
            </a:r>
          </a:p>
        </p:txBody>
      </p:sp>
      <p:sp>
        <p:nvSpPr>
          <p:cNvPr id="30" name="Стрелка углом 29"/>
          <p:cNvSpPr/>
          <p:nvPr/>
        </p:nvSpPr>
        <p:spPr>
          <a:xfrm flipH="1" flipV="1">
            <a:off x="8439150" y="1950190"/>
            <a:ext cx="179388" cy="2016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6357950" y="1604802"/>
            <a:ext cx="2304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400"/>
              <a:t>Когнитивная концепция</a:t>
            </a:r>
          </a:p>
        </p:txBody>
      </p:sp>
      <p:sp>
        <p:nvSpPr>
          <p:cNvPr id="32" name="Стрелка углом 31"/>
          <p:cNvSpPr/>
          <p:nvPr/>
        </p:nvSpPr>
        <p:spPr>
          <a:xfrm flipV="1">
            <a:off x="392113" y="1941522"/>
            <a:ext cx="179387" cy="2700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 flipH="1">
            <a:off x="349250" y="1568802"/>
            <a:ext cx="3060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Концепция мобилизации ресурсов</a:t>
            </a:r>
          </a:p>
        </p:txBody>
      </p:sp>
      <p:sp>
        <p:nvSpPr>
          <p:cNvPr id="34" name="Стрелка углом 33"/>
          <p:cNvSpPr/>
          <p:nvPr/>
        </p:nvSpPr>
        <p:spPr>
          <a:xfrm flipH="1" flipV="1">
            <a:off x="8572500" y="1571612"/>
            <a:ext cx="179388" cy="3528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 flipH="1">
            <a:off x="5834842" y="1214422"/>
            <a:ext cx="2952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400" dirty="0"/>
              <a:t>Концепция массового поведения</a:t>
            </a:r>
          </a:p>
        </p:txBody>
      </p:sp>
      <p:sp>
        <p:nvSpPr>
          <p:cNvPr id="36" name="Стрелка углом 35"/>
          <p:cNvSpPr/>
          <p:nvPr/>
        </p:nvSpPr>
        <p:spPr>
          <a:xfrm flipV="1">
            <a:off x="260350" y="1567710"/>
            <a:ext cx="179388" cy="42480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 flipH="1">
            <a:off x="215899" y="1204913"/>
            <a:ext cx="2592000" cy="3240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/>
              <a:t>Концепции новых движений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1666</Words>
  <Application>Microsoft Office PowerPoint</Application>
  <PresentationFormat>Экран (4:3)</PresentationFormat>
  <Paragraphs>283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Анализ протестной активности молодежи </vt:lpstr>
      <vt:lpstr>Вопросы, которые обычно сопровождают тему</vt:lpstr>
      <vt:lpstr>Вопросы, которые обычно сопровождают тему</vt:lpstr>
      <vt:lpstr>Что такое «протестное поведение»?</vt:lpstr>
      <vt:lpstr>Что такое «протестное поведение»?</vt:lpstr>
      <vt:lpstr>Что такое «протестное поведение»?</vt:lpstr>
      <vt:lpstr>Что такое «протестное поведение»?</vt:lpstr>
      <vt:lpstr>Что такое «протестное поведение»?</vt:lpstr>
      <vt:lpstr>Что такое «протестное поведение»?</vt:lpstr>
      <vt:lpstr>Что такое «протестное поведение»?</vt:lpstr>
      <vt:lpstr>Эмпирическое исследование</vt:lpstr>
      <vt:lpstr>Эмпирическое исследование</vt:lpstr>
      <vt:lpstr>Слайд 13</vt:lpstr>
      <vt:lpstr>Эмпирическое исследование</vt:lpstr>
      <vt:lpstr>Эмпирическое исследование</vt:lpstr>
      <vt:lpstr>Эмпирическое исследование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и обобщение практики российских ВУЗов по созданию инновационных центров</dc:title>
  <dc:creator>Leonardo</dc:creator>
  <cp:lastModifiedBy>Leonardo</cp:lastModifiedBy>
  <cp:revision>54</cp:revision>
  <dcterms:created xsi:type="dcterms:W3CDTF">2013-02-20T17:35:52Z</dcterms:created>
  <dcterms:modified xsi:type="dcterms:W3CDTF">2013-04-19T07:37:24Z</dcterms:modified>
</cp:coreProperties>
</file>