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57" r:id="rId3"/>
    <p:sldId id="258" r:id="rId4"/>
    <p:sldId id="259" r:id="rId5"/>
    <p:sldId id="260" r:id="rId6"/>
    <p:sldId id="261" r:id="rId7"/>
    <p:sldId id="262" r:id="rId8"/>
    <p:sldId id="263" r:id="rId9"/>
    <p:sldId id="265" r:id="rId10"/>
    <p:sldId id="264" r:id="rId11"/>
    <p:sldId id="266"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E2EE7-4A96-40AF-93F2-A77ED5C3EA97}" type="datetimeFigureOut">
              <a:rPr lang="ru-RU" smtClean="0"/>
              <a:pPr/>
              <a:t>25.04.2013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665FCE-F270-473C-8AF6-4C90C03BF2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D665FCE-F270-473C-8AF6-4C90C03BF2C2}"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7DEA0B5-65D9-4FF3-B0A3-A3982B915B25}" type="datetimeFigureOut">
              <a:rPr lang="ru-RU" smtClean="0"/>
              <a:pPr/>
              <a:t>25.04.2013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2CF836-3D98-4B2E-A2BD-AB5F693A2D3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EA0B5-65D9-4FF3-B0A3-A3982B915B25}" type="datetimeFigureOut">
              <a:rPr lang="ru-RU" smtClean="0"/>
              <a:pPr/>
              <a:t>25.04.2013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CF836-3D98-4B2E-A2BD-AB5F693A2D3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357298"/>
            <a:ext cx="7815290" cy="2500330"/>
          </a:xfrm>
        </p:spPr>
        <p:txBody>
          <a:bodyPr>
            <a:normAutofit fontScale="90000"/>
          </a:bodyPr>
          <a:lstStyle/>
          <a:p>
            <a:r>
              <a:rPr lang="en-US" sz="3600" dirty="0" smtClean="0"/>
              <a:t>Andrey Bykov, Inna F. Deviatko</a:t>
            </a:r>
            <a:br>
              <a:rPr lang="en-US" sz="3600" dirty="0" smtClean="0"/>
            </a:br>
            <a:r>
              <a:rPr lang="en-US" dirty="0" smtClean="0"/>
              <a:t/>
            </a:r>
            <a:br>
              <a:rPr lang="en-US" dirty="0" smtClean="0"/>
            </a:br>
            <a:r>
              <a:rPr lang="en-US" b="1" dirty="0" smtClean="0"/>
              <a:t>Experimental study of assessment of altruistic actions: effects of the survey mode</a:t>
            </a:r>
            <a:r>
              <a:rPr lang="en-US" dirty="0" smtClean="0"/>
              <a:t/>
            </a:r>
            <a:br>
              <a:rPr lang="en-US" dirty="0" smtClean="0"/>
            </a:br>
            <a:endParaRPr lang="ru-RU" dirty="0"/>
          </a:p>
        </p:txBody>
      </p:sp>
      <p:sp>
        <p:nvSpPr>
          <p:cNvPr id="3" name="Подзаголовок 2"/>
          <p:cNvSpPr>
            <a:spLocks noGrp="1"/>
          </p:cNvSpPr>
          <p:nvPr>
            <p:ph type="subTitle" idx="1"/>
          </p:nvPr>
        </p:nvSpPr>
        <p:spPr>
          <a:xfrm>
            <a:off x="928662" y="4286256"/>
            <a:ext cx="7286676" cy="1638296"/>
          </a:xfrm>
        </p:spPr>
        <p:txBody>
          <a:bodyPr>
            <a:normAutofit fontScale="92500" lnSpcReduction="10000"/>
          </a:bodyPr>
          <a:lstStyle/>
          <a:p>
            <a:r>
              <a:rPr lang="en-US" dirty="0" smtClean="0">
                <a:solidFill>
                  <a:schemeClr val="tx1"/>
                </a:solidFill>
              </a:rPr>
              <a:t>Web Survey Methodology Research Group</a:t>
            </a:r>
          </a:p>
          <a:p>
            <a:r>
              <a:rPr lang="en-US" dirty="0" smtClean="0">
                <a:solidFill>
                  <a:schemeClr val="tx1"/>
                </a:solidFill>
              </a:rPr>
              <a:t>Higher School of Economics</a:t>
            </a:r>
          </a:p>
          <a:p>
            <a:r>
              <a:rPr lang="en-US" dirty="0" smtClean="0">
                <a:solidFill>
                  <a:schemeClr val="tx1"/>
                </a:solidFill>
              </a:rPr>
              <a:t>April, 23, 2012</a:t>
            </a:r>
          </a:p>
          <a:p>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214280" y="357160"/>
          <a:ext cx="8501125" cy="6500840"/>
        </p:xfrm>
        <a:graphic>
          <a:graphicData uri="http://schemas.openxmlformats.org/drawingml/2006/table">
            <a:tbl>
              <a:tblPr/>
              <a:tblGrid>
                <a:gridCol w="1712998"/>
                <a:gridCol w="1131541"/>
                <a:gridCol w="1130422"/>
                <a:gridCol w="1131541"/>
                <a:gridCol w="1131541"/>
                <a:gridCol w="1131541"/>
                <a:gridCol w="1131541"/>
              </a:tblGrid>
              <a:tr h="325042">
                <a:tc gridSpan="7">
                  <a:txBody>
                    <a:bodyPr/>
                    <a:lstStyle/>
                    <a:p>
                      <a:pPr algn="ctr">
                        <a:lnSpc>
                          <a:spcPts val="1600"/>
                        </a:lnSpc>
                        <a:spcAft>
                          <a:spcPts val="0"/>
                        </a:spcAft>
                      </a:pPr>
                      <a:r>
                        <a:rPr lang="ru-RU" sz="800" b="1">
                          <a:solidFill>
                            <a:srgbClr val="000000"/>
                          </a:solidFill>
                          <a:latin typeface="Arial"/>
                          <a:ea typeface="Calibri"/>
                          <a:cs typeface="Times New Roman"/>
                        </a:rPr>
                        <a:t>Tests of Normality</a:t>
                      </a:r>
                      <a:endParaRPr lang="ru-RU" sz="900">
                        <a:latin typeface="Calibri"/>
                        <a:ea typeface="Calibri"/>
                        <a:cs typeface="Times New Roman"/>
                      </a:endParaRPr>
                    </a:p>
                  </a:txBody>
                  <a:tcPr marL="15995" marR="15995" marT="15995" marB="15995"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25042">
                <a:tc>
                  <a:txBody>
                    <a:bodyPr/>
                    <a:lstStyle/>
                    <a:p>
                      <a:pPr>
                        <a:lnSpc>
                          <a:spcPct val="115000"/>
                        </a:lnSpc>
                        <a:spcAft>
                          <a:spcPts val="0"/>
                        </a:spcAft>
                      </a:pPr>
                      <a:endParaRPr lang="ru-RU" sz="1000">
                        <a:latin typeface="Times New Roman"/>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gridSpan="3">
                  <a:txBody>
                    <a:bodyPr/>
                    <a:lstStyle/>
                    <a:p>
                      <a:pPr algn="ctr">
                        <a:lnSpc>
                          <a:spcPts val="1600"/>
                        </a:lnSpc>
                        <a:spcAft>
                          <a:spcPts val="0"/>
                        </a:spcAft>
                      </a:pPr>
                      <a:r>
                        <a:rPr lang="ru-RU" sz="800">
                          <a:solidFill>
                            <a:srgbClr val="000000"/>
                          </a:solidFill>
                          <a:latin typeface="Arial"/>
                          <a:ea typeface="Calibri"/>
                          <a:cs typeface="Times New Roman"/>
                        </a:rPr>
                        <a:t>Kolmogorov-Smirnov</a:t>
                      </a:r>
                      <a:r>
                        <a:rPr lang="ru-RU" sz="800" baseline="30000">
                          <a:solidFill>
                            <a:srgbClr val="000000"/>
                          </a:solidFill>
                          <a:latin typeface="Arial"/>
                          <a:ea typeface="Calibri"/>
                          <a:cs typeface="Times New Roman"/>
                        </a:rPr>
                        <a:t>a</a:t>
                      </a:r>
                      <a:endParaRPr lang="ru-RU" sz="900">
                        <a:latin typeface="Calibri"/>
                        <a:ea typeface="Calibri"/>
                        <a:cs typeface="Times New Roman"/>
                      </a:endParaRPr>
                    </a:p>
                  </a:txBody>
                  <a:tcPr marL="15995" marR="15995" marT="15995" marB="15995"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gridSpan="3">
                  <a:txBody>
                    <a:bodyPr/>
                    <a:lstStyle/>
                    <a:p>
                      <a:pPr algn="ctr">
                        <a:lnSpc>
                          <a:spcPts val="1600"/>
                        </a:lnSpc>
                        <a:spcAft>
                          <a:spcPts val="0"/>
                        </a:spcAft>
                      </a:pPr>
                      <a:r>
                        <a:rPr lang="ru-RU" sz="800">
                          <a:solidFill>
                            <a:srgbClr val="000000"/>
                          </a:solidFill>
                          <a:latin typeface="Arial"/>
                          <a:ea typeface="Calibri"/>
                          <a:cs typeface="Times New Roman"/>
                        </a:rPr>
                        <a:t>Shapiro-Wilk</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r>
              <a:tr h="325042">
                <a:tc>
                  <a:txBody>
                    <a:bodyPr/>
                    <a:lstStyle/>
                    <a:p>
                      <a:pPr>
                        <a:lnSpc>
                          <a:spcPct val="115000"/>
                        </a:lnSpc>
                        <a:spcAft>
                          <a:spcPts val="0"/>
                        </a:spcAft>
                      </a:pPr>
                      <a:endParaRPr lang="ru-RU" sz="1000">
                        <a:latin typeface="Times New Roman"/>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Statistic</a:t>
                      </a:r>
                      <a:endParaRPr lang="ru-RU" sz="900">
                        <a:latin typeface="Calibri"/>
                        <a:ea typeface="Calibri"/>
                        <a:cs typeface="Times New Roman"/>
                      </a:endParaRPr>
                    </a:p>
                  </a:txBody>
                  <a:tcPr marL="15995" marR="15995" marT="15995" marB="15995"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df</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Sig.</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Statistic</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df</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Sig.</a:t>
                      </a:r>
                      <a:endParaRPr lang="ru-RU" sz="900">
                        <a:latin typeface="Calibri"/>
                        <a:ea typeface="Calibri"/>
                        <a:cs typeface="Times New Roman"/>
                      </a:endParaRPr>
                    </a:p>
                  </a:txBody>
                  <a:tcPr marL="15995" marR="15995" marT="15995" marB="15995"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A1B1C1D1_1</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,120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,970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,001</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A1B2C1D1_2</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,197</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,865</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A2B1C1D1_3</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,135</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,957</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A2B2C1D1_4</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,153</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,931</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A1B1C1D2_5</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,107</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,960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A1B2C1D2_6</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,251</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,726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A2B1C1D2_7</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,099</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,972</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,002</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A2B2C1D2_8</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,153</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,885</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A1B1C2D1_9</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,115</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,970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,001</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A1B2C2D1_10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,147</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,932</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A2B1C2D1_11</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,125</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,938</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A2B2C2D1_12</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,120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,963</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A1B1C2D2_13</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,110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,968</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,001</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A1B2C2D2_14</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,216</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,859</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A2B1C2D2_15</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,110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,973</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,002</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25042">
                <a:tc>
                  <a:txBody>
                    <a:bodyPr/>
                    <a:lstStyle/>
                    <a:p>
                      <a:pPr>
                        <a:lnSpc>
                          <a:spcPts val="1600"/>
                        </a:lnSpc>
                        <a:spcAft>
                          <a:spcPts val="0"/>
                        </a:spcAft>
                      </a:pPr>
                      <a:r>
                        <a:rPr lang="ru-RU" sz="800">
                          <a:solidFill>
                            <a:srgbClr val="000000"/>
                          </a:solidFill>
                          <a:latin typeface="Arial"/>
                          <a:ea typeface="Calibri"/>
                          <a:cs typeface="Times New Roman"/>
                        </a:rPr>
                        <a:t>A2B2C2D2_16</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,160</a:t>
                      </a:r>
                      <a:endParaRPr lang="ru-RU" sz="900">
                        <a:latin typeface="Calibri"/>
                        <a:ea typeface="Calibri"/>
                        <a:cs typeface="Times New Roman"/>
                      </a:endParaRPr>
                    </a:p>
                  </a:txBody>
                  <a:tcPr marL="15995" marR="15995" marT="15995" marB="15995">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,943</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166</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,000</a:t>
                      </a:r>
                      <a:endParaRPr lang="ru-RU" sz="900">
                        <a:latin typeface="Calibri"/>
                        <a:ea typeface="Calibri"/>
                        <a:cs typeface="Times New Roman"/>
                      </a:endParaRPr>
                    </a:p>
                  </a:txBody>
                  <a:tcPr marL="15995" marR="15995" marT="15995" marB="15995">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r h="325042">
                <a:tc gridSpan="7">
                  <a:txBody>
                    <a:bodyPr/>
                    <a:lstStyle/>
                    <a:p>
                      <a:pPr>
                        <a:lnSpc>
                          <a:spcPts val="1600"/>
                        </a:lnSpc>
                        <a:spcAft>
                          <a:spcPts val="0"/>
                        </a:spcAft>
                      </a:pPr>
                      <a:r>
                        <a:rPr lang="ru-RU" sz="800" dirty="0" err="1">
                          <a:solidFill>
                            <a:srgbClr val="000000"/>
                          </a:solidFill>
                          <a:latin typeface="Arial"/>
                          <a:ea typeface="Calibri"/>
                          <a:cs typeface="Times New Roman"/>
                        </a:rPr>
                        <a:t>a</a:t>
                      </a:r>
                      <a:r>
                        <a:rPr lang="ru-RU" sz="800" dirty="0">
                          <a:solidFill>
                            <a:srgbClr val="000000"/>
                          </a:solidFill>
                          <a:latin typeface="Arial"/>
                          <a:ea typeface="Calibri"/>
                          <a:cs typeface="Times New Roman"/>
                        </a:rPr>
                        <a:t>. </a:t>
                      </a:r>
                      <a:r>
                        <a:rPr lang="ru-RU" sz="800" dirty="0" err="1">
                          <a:solidFill>
                            <a:srgbClr val="000000"/>
                          </a:solidFill>
                          <a:latin typeface="Arial"/>
                          <a:ea typeface="Calibri"/>
                          <a:cs typeface="Times New Roman"/>
                        </a:rPr>
                        <a:t>Lilliefors</a:t>
                      </a:r>
                      <a:r>
                        <a:rPr lang="ru-RU" sz="800" dirty="0">
                          <a:solidFill>
                            <a:srgbClr val="000000"/>
                          </a:solidFill>
                          <a:latin typeface="Arial"/>
                          <a:ea typeface="Calibri"/>
                          <a:cs typeface="Times New Roman"/>
                        </a:rPr>
                        <a:t> </a:t>
                      </a:r>
                      <a:r>
                        <a:rPr lang="ru-RU" sz="800" dirty="0" err="1">
                          <a:solidFill>
                            <a:srgbClr val="000000"/>
                          </a:solidFill>
                          <a:latin typeface="Arial"/>
                          <a:ea typeface="Calibri"/>
                          <a:cs typeface="Times New Roman"/>
                        </a:rPr>
                        <a:t>Significance</a:t>
                      </a:r>
                      <a:r>
                        <a:rPr lang="ru-RU" sz="800" dirty="0">
                          <a:solidFill>
                            <a:srgbClr val="000000"/>
                          </a:solidFill>
                          <a:latin typeface="Arial"/>
                          <a:ea typeface="Calibri"/>
                          <a:cs typeface="Times New Roman"/>
                        </a:rPr>
                        <a:t> </a:t>
                      </a:r>
                      <a:r>
                        <a:rPr lang="ru-RU" sz="800" dirty="0" err="1">
                          <a:solidFill>
                            <a:srgbClr val="000000"/>
                          </a:solidFill>
                          <a:latin typeface="Arial"/>
                          <a:ea typeface="Calibri"/>
                          <a:cs typeface="Times New Roman"/>
                        </a:rPr>
                        <a:t>Correction</a:t>
                      </a:r>
                      <a:endParaRPr lang="ru-RU" sz="900" dirty="0">
                        <a:latin typeface="Calibri"/>
                        <a:ea typeface="Calibri"/>
                        <a:cs typeface="Times New Roman"/>
                      </a:endParaRPr>
                    </a:p>
                  </a:txBody>
                  <a:tcPr marL="15995" marR="15995" marT="15995" marB="15995">
                    <a:lnL>
                      <a:noFill/>
                    </a:lnL>
                    <a:lnR>
                      <a:noFill/>
                    </a:lnR>
                    <a:lnT w="28575"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a:t>
            </a:r>
            <a:endParaRPr lang="ru-RU" dirty="0"/>
          </a:p>
        </p:txBody>
      </p:sp>
      <p:sp>
        <p:nvSpPr>
          <p:cNvPr id="3" name="Содержимое 2"/>
          <p:cNvSpPr>
            <a:spLocks noGrp="1"/>
          </p:cNvSpPr>
          <p:nvPr>
            <p:ph idx="1"/>
          </p:nvPr>
        </p:nvSpPr>
        <p:spPr>
          <a:xfrm>
            <a:off x="457200" y="1357299"/>
            <a:ext cx="8229600" cy="1428760"/>
          </a:xfrm>
        </p:spPr>
        <p:txBody>
          <a:bodyPr>
            <a:normAutofit fontScale="77500" lnSpcReduction="20000"/>
          </a:bodyPr>
          <a:lstStyle/>
          <a:p>
            <a:r>
              <a:rPr lang="en-US" dirty="0" smtClean="0"/>
              <a:t>SRA scale was </a:t>
            </a:r>
            <a:r>
              <a:rPr lang="en-US" b="1" dirty="0" smtClean="0"/>
              <a:t>normally</a:t>
            </a:r>
            <a:r>
              <a:rPr lang="en-US" dirty="0" smtClean="0"/>
              <a:t> distributed</a:t>
            </a:r>
          </a:p>
          <a:p>
            <a:r>
              <a:rPr lang="en-US" dirty="0" smtClean="0"/>
              <a:t>Curiously, we found that the mean SRA score in WB mode </a:t>
            </a:r>
            <a:r>
              <a:rPr lang="en-US" dirty="0" smtClean="0"/>
              <a:t>(51,22</a:t>
            </a:r>
            <a:r>
              <a:rPr lang="en-US" dirty="0" smtClean="0"/>
              <a:t>) was slightly, </a:t>
            </a:r>
            <a:r>
              <a:rPr lang="en-US" b="1" dirty="0" smtClean="0"/>
              <a:t>but significantly higher </a:t>
            </a:r>
            <a:r>
              <a:rPr lang="en-US" dirty="0" smtClean="0"/>
              <a:t>than in PP mode </a:t>
            </a:r>
            <a:r>
              <a:rPr lang="en-US" dirty="0" smtClean="0"/>
              <a:t>(47,92</a:t>
            </a:r>
            <a:r>
              <a:rPr lang="en-US" dirty="0" smtClean="0"/>
              <a:t>)</a:t>
            </a:r>
            <a:endParaRPr lang="ru-RU" dirty="0"/>
          </a:p>
        </p:txBody>
      </p:sp>
      <p:pic>
        <p:nvPicPr>
          <p:cNvPr id="5" name="Рисунок 4"/>
          <p:cNvPicPr/>
          <p:nvPr/>
        </p:nvPicPr>
        <p:blipFill>
          <a:blip r:embed="rId2"/>
          <a:srcRect/>
          <a:stretch>
            <a:fillRect/>
          </a:stretch>
        </p:blipFill>
        <p:spPr bwMode="auto">
          <a:xfrm>
            <a:off x="4929190" y="2571744"/>
            <a:ext cx="4214810" cy="3857652"/>
          </a:xfrm>
          <a:prstGeom prst="rect">
            <a:avLst/>
          </a:prstGeom>
          <a:noFill/>
        </p:spPr>
      </p:pic>
      <p:graphicFrame>
        <p:nvGraphicFramePr>
          <p:cNvPr id="6" name="Таблица 5"/>
          <p:cNvGraphicFramePr>
            <a:graphicFrameLocks noGrp="1"/>
          </p:cNvGraphicFramePr>
          <p:nvPr/>
        </p:nvGraphicFramePr>
        <p:xfrm>
          <a:off x="428596" y="2928934"/>
          <a:ext cx="4429157" cy="2928958"/>
        </p:xfrm>
        <a:graphic>
          <a:graphicData uri="http://schemas.openxmlformats.org/drawingml/2006/table">
            <a:tbl>
              <a:tblPr/>
              <a:tblGrid>
                <a:gridCol w="984582"/>
                <a:gridCol w="852212"/>
                <a:gridCol w="590984"/>
                <a:gridCol w="818241"/>
                <a:gridCol w="591569"/>
                <a:gridCol w="591569"/>
              </a:tblGrid>
              <a:tr h="382028">
                <a:tc gridSpan="6">
                  <a:txBody>
                    <a:bodyPr/>
                    <a:lstStyle/>
                    <a:p>
                      <a:pPr algn="ctr">
                        <a:lnSpc>
                          <a:spcPts val="1600"/>
                        </a:lnSpc>
                        <a:spcAft>
                          <a:spcPts val="0"/>
                        </a:spcAft>
                      </a:pPr>
                      <a:r>
                        <a:rPr lang="ru-RU" sz="900" b="1" dirty="0">
                          <a:solidFill>
                            <a:srgbClr val="000000"/>
                          </a:solidFill>
                          <a:latin typeface="Arial"/>
                          <a:ea typeface="Calibri"/>
                          <a:cs typeface="Times New Roman"/>
                        </a:rPr>
                        <a:t>ANOVA</a:t>
                      </a:r>
                      <a:endParaRPr lang="ru-RU" sz="1100" dirty="0">
                        <a:latin typeface="Calibri"/>
                        <a:ea typeface="Calibri"/>
                        <a:cs typeface="Times New Roman"/>
                      </a:endParaRPr>
                    </a:p>
                  </a:txBody>
                  <a:tcPr marL="19050" marR="19050" marT="19050" marB="19050" anchor="ctr">
                    <a:lnL>
                      <a:noFill/>
                    </a:lnL>
                    <a:lnR>
                      <a:noFill/>
                    </a:lnR>
                    <a:lnT>
                      <a:noFill/>
                    </a:lnT>
                    <a:lnB>
                      <a:noFill/>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82028">
                <a:tc gridSpan="6">
                  <a:txBody>
                    <a:bodyPr/>
                    <a:lstStyle/>
                    <a:p>
                      <a:pPr>
                        <a:lnSpc>
                          <a:spcPts val="1600"/>
                        </a:lnSpc>
                        <a:spcAft>
                          <a:spcPts val="0"/>
                        </a:spcAft>
                      </a:pPr>
                      <a:r>
                        <a:rPr lang="ru-RU" sz="900" dirty="0" err="1">
                          <a:solidFill>
                            <a:srgbClr val="000000"/>
                          </a:solidFill>
                          <a:latin typeface="Arial"/>
                          <a:ea typeface="Calibri"/>
                          <a:cs typeface="Times New Roman"/>
                        </a:rPr>
                        <a:t>SRA_total</a:t>
                      </a:r>
                      <a:endParaRPr lang="ru-RU" sz="1100" dirty="0">
                        <a:latin typeface="Calibri"/>
                        <a:ea typeface="Calibri"/>
                        <a:cs typeface="Times New Roman"/>
                      </a:endParaRPr>
                    </a:p>
                  </a:txBody>
                  <a:tcPr marL="19050" marR="19050" marT="19050" marB="19050" anchor="b">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89164">
                <a:tc>
                  <a:txBody>
                    <a:bodyPr/>
                    <a:lstStyle/>
                    <a:p>
                      <a:pPr>
                        <a:lnSpc>
                          <a:spcPct val="115000"/>
                        </a:lnSpc>
                        <a:spcAft>
                          <a:spcPts val="0"/>
                        </a:spcAft>
                      </a:pPr>
                      <a:endParaRPr lang="ru-RU" sz="1200">
                        <a:latin typeface="Times New Roman"/>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900">
                          <a:solidFill>
                            <a:srgbClr val="000000"/>
                          </a:solidFill>
                          <a:latin typeface="Arial"/>
                          <a:ea typeface="Calibri"/>
                          <a:cs typeface="Times New Roman"/>
                        </a:rPr>
                        <a:t>Sum of Squares</a:t>
                      </a:r>
                      <a:endParaRPr lang="ru-RU" sz="110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900">
                          <a:solidFill>
                            <a:srgbClr val="000000"/>
                          </a:solidFill>
                          <a:latin typeface="Arial"/>
                          <a:ea typeface="Calibri"/>
                          <a:cs typeface="Times New Roman"/>
                        </a:rPr>
                        <a:t>df</a:t>
                      </a:r>
                      <a:endParaRPr lang="ru-RU"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900">
                          <a:solidFill>
                            <a:srgbClr val="000000"/>
                          </a:solidFill>
                          <a:latin typeface="Arial"/>
                          <a:ea typeface="Calibri"/>
                          <a:cs typeface="Times New Roman"/>
                        </a:rPr>
                        <a:t>Mean Square</a:t>
                      </a:r>
                      <a:endParaRPr lang="ru-RU"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900">
                          <a:solidFill>
                            <a:srgbClr val="000000"/>
                          </a:solidFill>
                          <a:latin typeface="Arial"/>
                          <a:ea typeface="Calibri"/>
                          <a:cs typeface="Times New Roman"/>
                        </a:rPr>
                        <a:t>F</a:t>
                      </a:r>
                      <a:endParaRPr lang="ru-RU"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900">
                          <a:solidFill>
                            <a:srgbClr val="000000"/>
                          </a:solidFill>
                          <a:latin typeface="Arial"/>
                          <a:ea typeface="Calibri"/>
                          <a:cs typeface="Times New Roman"/>
                        </a:rPr>
                        <a:t>Sig.</a:t>
                      </a:r>
                      <a:endParaRPr lang="ru-RU" sz="11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89164">
                <a:tc>
                  <a:txBody>
                    <a:bodyPr/>
                    <a:lstStyle/>
                    <a:p>
                      <a:pPr>
                        <a:lnSpc>
                          <a:spcPts val="1600"/>
                        </a:lnSpc>
                        <a:spcAft>
                          <a:spcPts val="0"/>
                        </a:spcAft>
                      </a:pPr>
                      <a:r>
                        <a:rPr lang="ru-RU" sz="900">
                          <a:solidFill>
                            <a:srgbClr val="000000"/>
                          </a:solidFill>
                          <a:latin typeface="Arial"/>
                          <a:ea typeface="Calibri"/>
                          <a:cs typeface="Times New Roman"/>
                        </a:rPr>
                        <a:t>Between Groups</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444,632</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1</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444,632</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900" dirty="0">
                          <a:solidFill>
                            <a:srgbClr val="000000"/>
                          </a:solidFill>
                          <a:latin typeface="Arial"/>
                          <a:ea typeface="Calibri"/>
                          <a:cs typeface="Times New Roman"/>
                        </a:rPr>
                        <a:t>5,745</a:t>
                      </a:r>
                      <a:endParaRPr lang="ru-RU" sz="1100" dirty="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,018</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393287">
                <a:tc>
                  <a:txBody>
                    <a:bodyPr/>
                    <a:lstStyle/>
                    <a:p>
                      <a:pPr>
                        <a:lnSpc>
                          <a:spcPts val="1600"/>
                        </a:lnSpc>
                        <a:spcAft>
                          <a:spcPts val="0"/>
                        </a:spcAft>
                      </a:pPr>
                      <a:r>
                        <a:rPr lang="ru-RU" sz="900">
                          <a:solidFill>
                            <a:srgbClr val="000000"/>
                          </a:solidFill>
                          <a:latin typeface="Arial"/>
                          <a:ea typeface="Calibri"/>
                          <a:cs typeface="Times New Roman"/>
                        </a:rPr>
                        <a:t>Within Groups</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12693,206</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164</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77,398</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endParaRPr lang="ru-RU" sz="12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ct val="115000"/>
                        </a:lnSpc>
                        <a:spcAft>
                          <a:spcPts val="0"/>
                        </a:spcAft>
                      </a:pPr>
                      <a:endParaRPr lang="ru-RU" sz="12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393287">
                <a:tc>
                  <a:txBody>
                    <a:bodyPr/>
                    <a:lstStyle/>
                    <a:p>
                      <a:pPr>
                        <a:lnSpc>
                          <a:spcPts val="1600"/>
                        </a:lnSpc>
                        <a:spcAft>
                          <a:spcPts val="0"/>
                        </a:spcAft>
                      </a:pPr>
                      <a:r>
                        <a:rPr lang="ru-RU" sz="900">
                          <a:solidFill>
                            <a:srgbClr val="000000"/>
                          </a:solidFill>
                          <a:latin typeface="Arial"/>
                          <a:ea typeface="Calibri"/>
                          <a:cs typeface="Times New Roman"/>
                        </a:rPr>
                        <a:t>Total</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13137,837</a:t>
                      </a:r>
                      <a:endParaRPr lang="ru-RU" sz="1100">
                        <a:latin typeface="Calibri"/>
                        <a:ea typeface="Calibri"/>
                        <a:cs typeface="Times New Roman"/>
                      </a:endParaRPr>
                    </a:p>
                  </a:txBody>
                  <a:tcPr marL="19050" marR="19050" marT="19050" marB="1905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900">
                          <a:solidFill>
                            <a:srgbClr val="000000"/>
                          </a:solidFill>
                          <a:latin typeface="Arial"/>
                          <a:ea typeface="Calibri"/>
                          <a:cs typeface="Times New Roman"/>
                        </a:rPr>
                        <a:t>165</a:t>
                      </a:r>
                      <a:endParaRPr lang="ru-RU" sz="1100">
                        <a:latin typeface="Calibri"/>
                        <a:ea typeface="Calibri"/>
                        <a:cs typeface="Times New Roman"/>
                      </a:endParaRPr>
                    </a:p>
                  </a:txBody>
                  <a:tcPr marL="19050" marR="19050" marT="19050" marB="190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ru-RU" sz="12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ru-RU" sz="120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endParaRPr lang="ru-RU" sz="1200" dirty="0">
                        <a:latin typeface="Times New Roman"/>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1143000"/>
          </a:xfrm>
        </p:spPr>
        <p:txBody>
          <a:bodyPr/>
          <a:lstStyle/>
          <a:p>
            <a:r>
              <a:rPr lang="en-US" dirty="0" smtClean="0"/>
              <a:t>Results</a:t>
            </a:r>
            <a:endParaRPr lang="ru-RU" dirty="0"/>
          </a:p>
        </p:txBody>
      </p:sp>
      <p:sp>
        <p:nvSpPr>
          <p:cNvPr id="3" name="Содержимое 2"/>
          <p:cNvSpPr>
            <a:spLocks noGrp="1"/>
          </p:cNvSpPr>
          <p:nvPr>
            <p:ph idx="1"/>
          </p:nvPr>
        </p:nvSpPr>
        <p:spPr>
          <a:xfrm>
            <a:off x="428596" y="1214422"/>
            <a:ext cx="8229600" cy="1328734"/>
          </a:xfrm>
        </p:spPr>
        <p:txBody>
          <a:bodyPr>
            <a:normAutofit fontScale="92500" lnSpcReduction="10000"/>
          </a:bodyPr>
          <a:lstStyle/>
          <a:p>
            <a:r>
              <a:rPr lang="en-US" dirty="0" smtClean="0"/>
              <a:t>We found that the participants spent </a:t>
            </a:r>
            <a:r>
              <a:rPr lang="en-US" b="1" dirty="0" smtClean="0"/>
              <a:t>significantly more time</a:t>
            </a:r>
            <a:r>
              <a:rPr lang="en-US" dirty="0" smtClean="0"/>
              <a:t> filling in the WB questionnaire (mean 873 seconds against 531 in PP)</a:t>
            </a:r>
            <a:endParaRPr lang="ru-RU" dirty="0"/>
          </a:p>
        </p:txBody>
      </p:sp>
      <p:pic>
        <p:nvPicPr>
          <p:cNvPr id="4" name="Рисунок 3"/>
          <p:cNvPicPr/>
          <p:nvPr/>
        </p:nvPicPr>
        <p:blipFill>
          <a:blip r:embed="rId2"/>
          <a:srcRect/>
          <a:stretch>
            <a:fillRect/>
          </a:stretch>
        </p:blipFill>
        <p:spPr bwMode="auto">
          <a:xfrm>
            <a:off x="1214414" y="2500306"/>
            <a:ext cx="6231576" cy="4357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 </a:t>
            </a:r>
            <a:endParaRPr lang="ru-RU" dirty="0"/>
          </a:p>
        </p:txBody>
      </p:sp>
      <p:sp>
        <p:nvSpPr>
          <p:cNvPr id="3" name="Содержимое 2"/>
          <p:cNvSpPr>
            <a:spLocks noGrp="1"/>
          </p:cNvSpPr>
          <p:nvPr>
            <p:ph idx="1"/>
          </p:nvPr>
        </p:nvSpPr>
        <p:spPr>
          <a:xfrm>
            <a:off x="457200" y="1600201"/>
            <a:ext cx="8229600" cy="1257296"/>
          </a:xfrm>
        </p:spPr>
        <p:txBody>
          <a:bodyPr>
            <a:normAutofit fontScale="85000" lnSpcReduction="10000"/>
          </a:bodyPr>
          <a:lstStyle/>
          <a:p>
            <a:r>
              <a:rPr lang="en-US" dirty="0" smtClean="0"/>
              <a:t>We also found out that the participants in </a:t>
            </a:r>
            <a:r>
              <a:rPr lang="en-US" b="1" dirty="0" smtClean="0"/>
              <a:t>WB mode </a:t>
            </a:r>
            <a:r>
              <a:rPr lang="en-US" dirty="0" smtClean="0"/>
              <a:t>considered the part of questionnaire with </a:t>
            </a:r>
            <a:r>
              <a:rPr lang="en-US" b="1" dirty="0" smtClean="0"/>
              <a:t>vignettes </a:t>
            </a:r>
            <a:r>
              <a:rPr lang="en-US" dirty="0" smtClean="0"/>
              <a:t>to be </a:t>
            </a:r>
            <a:r>
              <a:rPr lang="en-US" b="1" dirty="0" smtClean="0"/>
              <a:t>more difficult </a:t>
            </a:r>
            <a:r>
              <a:rPr lang="en-US" dirty="0" smtClean="0"/>
              <a:t>than those in PP mode</a:t>
            </a:r>
            <a:endParaRPr lang="ru-RU" dirty="0"/>
          </a:p>
        </p:txBody>
      </p:sp>
      <p:pic>
        <p:nvPicPr>
          <p:cNvPr id="5" name="Рисунок 4"/>
          <p:cNvPicPr/>
          <p:nvPr/>
        </p:nvPicPr>
        <p:blipFill>
          <a:blip r:embed="rId2"/>
          <a:srcRect/>
          <a:stretch>
            <a:fillRect/>
          </a:stretch>
        </p:blipFill>
        <p:spPr bwMode="auto">
          <a:xfrm>
            <a:off x="285720" y="2857496"/>
            <a:ext cx="4572032" cy="3533783"/>
          </a:xfrm>
          <a:prstGeom prst="rect">
            <a:avLst/>
          </a:prstGeom>
          <a:noFill/>
        </p:spPr>
      </p:pic>
      <p:pic>
        <p:nvPicPr>
          <p:cNvPr id="6" name="Рисунок 5"/>
          <p:cNvPicPr/>
          <p:nvPr/>
        </p:nvPicPr>
        <p:blipFill>
          <a:blip r:embed="rId3"/>
          <a:srcRect/>
          <a:stretch>
            <a:fillRect/>
          </a:stretch>
        </p:blipFill>
        <p:spPr bwMode="auto">
          <a:xfrm>
            <a:off x="4857752" y="2857496"/>
            <a:ext cx="4057658" cy="35719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Discussion</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Our results are, in general, </a:t>
            </a:r>
            <a:r>
              <a:rPr lang="en-US" b="1" dirty="0" smtClean="0"/>
              <a:t>consistent with previous findings </a:t>
            </a:r>
            <a:r>
              <a:rPr lang="en-US" dirty="0" smtClean="0"/>
              <a:t>that there are no significant differences in participants’ assessments of (in our case) vignettes in PP and WB mode. This can mean that the researchers </a:t>
            </a:r>
            <a:r>
              <a:rPr lang="en-US" b="1" dirty="0" smtClean="0"/>
              <a:t>can use WB </a:t>
            </a:r>
            <a:r>
              <a:rPr lang="en-US" dirty="0" smtClean="0"/>
              <a:t>questionnaires as </a:t>
            </a:r>
            <a:r>
              <a:rPr lang="en-US" b="1" dirty="0" smtClean="0"/>
              <a:t>equivalents</a:t>
            </a:r>
            <a:r>
              <a:rPr lang="en-US" dirty="0" smtClean="0"/>
              <a:t> of ‘traditional’ PP without a considerable threat to the validity of data</a:t>
            </a:r>
          </a:p>
          <a:p>
            <a:r>
              <a:rPr lang="en-US" dirty="0" smtClean="0"/>
              <a:t>However, we also found </a:t>
            </a:r>
            <a:r>
              <a:rPr lang="en-US" b="1" dirty="0" smtClean="0"/>
              <a:t>some differences </a:t>
            </a:r>
            <a:r>
              <a:rPr lang="en-US" dirty="0" smtClean="0"/>
              <a:t>between the two modes</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Discussion</a:t>
            </a:r>
            <a:endParaRPr lang="ru-RU" dirty="0"/>
          </a:p>
        </p:txBody>
      </p:sp>
      <p:sp>
        <p:nvSpPr>
          <p:cNvPr id="3" name="Содержимое 2"/>
          <p:cNvSpPr>
            <a:spLocks noGrp="1"/>
          </p:cNvSpPr>
          <p:nvPr>
            <p:ph idx="1"/>
          </p:nvPr>
        </p:nvSpPr>
        <p:spPr>
          <a:xfrm>
            <a:off x="457200" y="1357298"/>
            <a:ext cx="8229600" cy="5500702"/>
          </a:xfrm>
        </p:spPr>
        <p:txBody>
          <a:bodyPr>
            <a:normAutofit fontScale="77500" lnSpcReduction="20000"/>
          </a:bodyPr>
          <a:lstStyle/>
          <a:p>
            <a:r>
              <a:rPr lang="en-US" dirty="0" smtClean="0"/>
              <a:t>The difference between WB and PP modes in SRA scale is surprising. Although it is very slight, we can speculate about the possible causes. </a:t>
            </a:r>
          </a:p>
          <a:p>
            <a:r>
              <a:rPr lang="en-US" dirty="0" smtClean="0"/>
              <a:t>Only one-half of those who have seen the first page in WB mode completed the questionnaire. That’s quite understandable, because the participants had to assess a big number of vignettes which seem to them almost identical –and this process requires time and effort. So, we can suppose that those of participants who actually completed the whole questionnaire were ‘more altruistic’ (because the didn’t experience direct normative pressure for completing – as the participants of PP mode did with an experimenter standing by in the classroom)</a:t>
            </a:r>
          </a:p>
          <a:p>
            <a:r>
              <a:rPr lang="en-US" dirty="0" smtClean="0"/>
              <a:t> However, this hypothesis needs testing in further experiments with more rigid control for the recruiting procedure</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Discussion</a:t>
            </a:r>
            <a:endParaRPr lang="ru-RU" dirty="0"/>
          </a:p>
        </p:txBody>
      </p:sp>
      <p:sp>
        <p:nvSpPr>
          <p:cNvPr id="3" name="Содержимое 2"/>
          <p:cNvSpPr>
            <a:spLocks noGrp="1"/>
          </p:cNvSpPr>
          <p:nvPr>
            <p:ph idx="1"/>
          </p:nvPr>
        </p:nvSpPr>
        <p:spPr/>
        <p:txBody>
          <a:bodyPr>
            <a:normAutofit fontScale="85000" lnSpcReduction="20000"/>
          </a:bodyPr>
          <a:lstStyle/>
          <a:p>
            <a:r>
              <a:rPr lang="en-US" dirty="0" smtClean="0"/>
              <a:t>The difference in the time of completing the questionnaire is quite understandable</a:t>
            </a:r>
          </a:p>
          <a:p>
            <a:r>
              <a:rPr lang="en-US" dirty="0" smtClean="0"/>
              <a:t>The presence of an experimenter motivated the participants of PP mode to concentrate on the questionnaire. As a result, they  completed the questionnaire faster</a:t>
            </a:r>
          </a:p>
          <a:p>
            <a:r>
              <a:rPr lang="en-US" dirty="0" smtClean="0"/>
              <a:t>The participants of WB mode, in turn, didn’t feel direct normative pressure for completing  (being – we suppose – at home, in front of their computers). They could also perform some other activities (surfing the Internet or having lunch), so the time of completing the questionnaire was longer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Discussion</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Finally, the difference in perceiving the difficulty of vignettes can be explained in terms of peoples’ expectations of the Internet-based activity. Surfing is something that usually takes  almost no effort, people frequently surf the Web just because they have nothing to do. So ,it is not surprising that they perceive the assessment of 16 vignettes, a procedure that requires much</a:t>
            </a:r>
            <a:r>
              <a:rPr lang="ru-RU" dirty="0" smtClean="0"/>
              <a:t> </a:t>
            </a:r>
            <a:r>
              <a:rPr lang="en-US" dirty="0" smtClean="0"/>
              <a:t>intellectual effort and deliberative thinking, as a kind of a difficult process</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357430"/>
            <a:ext cx="8258204" cy="1571636"/>
          </a:xfrm>
        </p:spPr>
        <p:txBody>
          <a:bodyPr>
            <a:normAutofit/>
          </a:bodyPr>
          <a:lstStyle/>
          <a:p>
            <a:r>
              <a:rPr lang="en-US" dirty="0" smtClean="0"/>
              <a:t>Thank you for your attention!</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Experimental design</a:t>
            </a:r>
            <a:endParaRPr lang="ru-RU" dirty="0"/>
          </a:p>
        </p:txBody>
      </p:sp>
      <p:sp>
        <p:nvSpPr>
          <p:cNvPr id="3" name="Содержимое 2"/>
          <p:cNvSpPr>
            <a:spLocks noGrp="1"/>
          </p:cNvSpPr>
          <p:nvPr>
            <p:ph idx="1"/>
          </p:nvPr>
        </p:nvSpPr>
        <p:spPr/>
        <p:txBody>
          <a:bodyPr>
            <a:normAutofit lnSpcReduction="10000"/>
          </a:bodyPr>
          <a:lstStyle/>
          <a:p>
            <a:r>
              <a:rPr lang="en-US" dirty="0" smtClean="0"/>
              <a:t>Four-factor model for assessment of altruistic actions (2*2*2*2=16 vignettes)</a:t>
            </a:r>
          </a:p>
          <a:p>
            <a:r>
              <a:rPr lang="en-US" dirty="0" smtClean="0"/>
              <a:t>Full intra-subjective experimental plan – every participant had to assess all the 16 vignettes</a:t>
            </a:r>
          </a:p>
          <a:p>
            <a:r>
              <a:rPr lang="en-US" dirty="0" smtClean="0"/>
              <a:t>Self-report Altruism Scale as inter-subjective factor</a:t>
            </a:r>
          </a:p>
          <a:p>
            <a:r>
              <a:rPr lang="en-US" b="1" dirty="0" smtClean="0"/>
              <a:t>Two modes of experiment: ‘traditional’ paper-and-pencil (PP) questionnaire VS web-based (WB) questionnaire</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85794"/>
          </a:xfrm>
        </p:spPr>
        <p:txBody>
          <a:bodyPr/>
          <a:lstStyle/>
          <a:p>
            <a:r>
              <a:rPr lang="en-US" dirty="0" smtClean="0"/>
              <a:t>Experimental model</a:t>
            </a:r>
            <a:endParaRPr lang="ru-RU" dirty="0"/>
          </a:p>
        </p:txBody>
      </p:sp>
      <p:graphicFrame>
        <p:nvGraphicFramePr>
          <p:cNvPr id="4" name="Содержимое 3"/>
          <p:cNvGraphicFramePr>
            <a:graphicFrameLocks noGrp="1"/>
          </p:cNvGraphicFramePr>
          <p:nvPr>
            <p:ph idx="1"/>
          </p:nvPr>
        </p:nvGraphicFramePr>
        <p:xfrm>
          <a:off x="428596" y="714348"/>
          <a:ext cx="8358246" cy="5786491"/>
        </p:xfrm>
        <a:graphic>
          <a:graphicData uri="http://schemas.openxmlformats.org/drawingml/2006/table">
            <a:tbl>
              <a:tblPr firstRow="1" bandRow="1">
                <a:tableStyleId>{5C22544A-7EE6-4342-B048-85BDC9FD1C3A}</a:tableStyleId>
              </a:tblPr>
              <a:tblGrid>
                <a:gridCol w="1500198"/>
                <a:gridCol w="6858048"/>
              </a:tblGrid>
              <a:tr h="418044">
                <a:tc>
                  <a:txBody>
                    <a:bodyPr/>
                    <a:lstStyle/>
                    <a:p>
                      <a:pPr algn="ctr"/>
                      <a:r>
                        <a:rPr lang="en-US" dirty="0" smtClean="0"/>
                        <a:t>Factors</a:t>
                      </a:r>
                      <a:endParaRPr lang="ru-RU" dirty="0"/>
                    </a:p>
                  </a:txBody>
                  <a:tcPr/>
                </a:tc>
                <a:tc>
                  <a:txBody>
                    <a:bodyPr/>
                    <a:lstStyle/>
                    <a:p>
                      <a:pPr algn="ctr"/>
                      <a:r>
                        <a:rPr lang="en-US" dirty="0" smtClean="0"/>
                        <a:t>Description</a:t>
                      </a:r>
                      <a:r>
                        <a:rPr lang="en-US" baseline="0" dirty="0" smtClean="0"/>
                        <a:t> in vignettes</a:t>
                      </a:r>
                      <a:endParaRPr lang="ru-RU" dirty="0"/>
                    </a:p>
                  </a:txBody>
                  <a:tcPr/>
                </a:tc>
              </a:tr>
              <a:tr h="418044">
                <a:tc>
                  <a:txBody>
                    <a:bodyPr/>
                    <a:lstStyle/>
                    <a:p>
                      <a:pPr algn="ctr"/>
                      <a:r>
                        <a:rPr lang="en-US" b="1" dirty="0" smtClean="0"/>
                        <a:t>Factor</a:t>
                      </a:r>
                      <a:r>
                        <a:rPr lang="en-US" b="1" baseline="0" dirty="0" smtClean="0"/>
                        <a:t> A</a:t>
                      </a:r>
                      <a:endParaRPr lang="ru-RU" b="1" dirty="0"/>
                    </a:p>
                  </a:txBody>
                  <a:tcPr/>
                </a:tc>
                <a:tc>
                  <a:txBody>
                    <a:bodyPr/>
                    <a:lstStyle/>
                    <a:p>
                      <a:pPr algn="ctr"/>
                      <a:r>
                        <a:rPr lang="en-US" b="1" dirty="0" smtClean="0"/>
                        <a:t>Degree</a:t>
                      </a:r>
                      <a:r>
                        <a:rPr lang="en-US" b="1" baseline="0" dirty="0" smtClean="0"/>
                        <a:t> of relatedness</a:t>
                      </a:r>
                      <a:endParaRPr lang="ru-RU" b="1" dirty="0"/>
                    </a:p>
                  </a:txBody>
                  <a:tcPr/>
                </a:tc>
              </a:tr>
              <a:tr h="418044">
                <a:tc>
                  <a:txBody>
                    <a:bodyPr/>
                    <a:lstStyle/>
                    <a:p>
                      <a:pPr algn="r"/>
                      <a:r>
                        <a:rPr lang="en-US" dirty="0" smtClean="0"/>
                        <a:t>Level 1</a:t>
                      </a:r>
                      <a:endParaRPr lang="ru-RU" dirty="0"/>
                    </a:p>
                  </a:txBody>
                  <a:tcPr/>
                </a:tc>
                <a:tc>
                  <a:txBody>
                    <a:bodyPr/>
                    <a:lstStyle/>
                    <a:p>
                      <a:pPr algn="l"/>
                      <a:r>
                        <a:rPr lang="en-US" dirty="0" smtClean="0"/>
                        <a:t>X is Y’s uncle</a:t>
                      </a:r>
                      <a:endParaRPr lang="ru-RU" dirty="0"/>
                    </a:p>
                  </a:txBody>
                  <a:tcPr/>
                </a:tc>
              </a:tr>
              <a:tr h="418044">
                <a:tc>
                  <a:txBody>
                    <a:bodyPr/>
                    <a:lstStyle/>
                    <a:p>
                      <a:pPr algn="r"/>
                      <a:r>
                        <a:rPr lang="en-US" dirty="0" smtClean="0"/>
                        <a:t>Level 2</a:t>
                      </a:r>
                      <a:endParaRPr lang="ru-RU" dirty="0"/>
                    </a:p>
                  </a:txBody>
                  <a:tcPr/>
                </a:tc>
                <a:tc>
                  <a:txBody>
                    <a:bodyPr/>
                    <a:lstStyle/>
                    <a:p>
                      <a:pPr algn="l"/>
                      <a:r>
                        <a:rPr lang="en-US" dirty="0" smtClean="0"/>
                        <a:t>X is someone of Y’s acquaintance</a:t>
                      </a:r>
                      <a:endParaRPr lang="ru-RU" dirty="0"/>
                    </a:p>
                  </a:txBody>
                  <a:tcPr/>
                </a:tc>
              </a:tr>
              <a:tr h="418044">
                <a:tc>
                  <a:txBody>
                    <a:bodyPr/>
                    <a:lstStyle/>
                    <a:p>
                      <a:pPr algn="ctr"/>
                      <a:r>
                        <a:rPr lang="en-US" b="1" dirty="0" smtClean="0"/>
                        <a:t>Factor</a:t>
                      </a:r>
                      <a:r>
                        <a:rPr lang="en-US" b="1" baseline="0" dirty="0" smtClean="0"/>
                        <a:t> B</a:t>
                      </a:r>
                      <a:endParaRPr lang="ru-RU" b="1" dirty="0"/>
                    </a:p>
                  </a:txBody>
                  <a:tcPr/>
                </a:tc>
                <a:tc>
                  <a:txBody>
                    <a:bodyPr/>
                    <a:lstStyle/>
                    <a:p>
                      <a:pPr algn="ctr"/>
                      <a:r>
                        <a:rPr lang="en-US" b="1" dirty="0" smtClean="0"/>
                        <a:t>History of interactions</a:t>
                      </a:r>
                      <a:endParaRPr lang="ru-RU" b="1" dirty="0"/>
                    </a:p>
                  </a:txBody>
                  <a:tcPr/>
                </a:tc>
              </a:tr>
              <a:tr h="418044">
                <a:tc>
                  <a:txBody>
                    <a:bodyPr/>
                    <a:lstStyle/>
                    <a:p>
                      <a:pPr algn="r"/>
                      <a:r>
                        <a:rPr lang="en-US" dirty="0" smtClean="0"/>
                        <a:t>Level</a:t>
                      </a:r>
                      <a:r>
                        <a:rPr lang="en-US" baseline="0" dirty="0" smtClean="0"/>
                        <a:t> 1</a:t>
                      </a:r>
                      <a:endParaRPr lang="ru-RU" dirty="0"/>
                    </a:p>
                  </a:txBody>
                  <a:tcPr/>
                </a:tc>
                <a:tc>
                  <a:txBody>
                    <a:bodyPr/>
                    <a:lstStyle/>
                    <a:p>
                      <a:r>
                        <a:rPr lang="en-US" dirty="0" smtClean="0"/>
                        <a:t>X seldom helped Y in the past</a:t>
                      </a:r>
                      <a:endParaRPr lang="ru-RU" dirty="0"/>
                    </a:p>
                  </a:txBody>
                  <a:tcPr/>
                </a:tc>
              </a:tr>
              <a:tr h="418044">
                <a:tc>
                  <a:txBody>
                    <a:bodyPr/>
                    <a:lstStyle/>
                    <a:p>
                      <a:pPr algn="r"/>
                      <a:r>
                        <a:rPr lang="en-US" dirty="0" smtClean="0"/>
                        <a:t>Level 2</a:t>
                      </a:r>
                      <a:endParaRPr lang="ru-RU" dirty="0"/>
                    </a:p>
                  </a:txBody>
                  <a:tcPr/>
                </a:tc>
                <a:tc>
                  <a:txBody>
                    <a:bodyPr/>
                    <a:lstStyle/>
                    <a:p>
                      <a:r>
                        <a:rPr lang="en-US" dirty="0" smtClean="0"/>
                        <a:t>X frequently helped</a:t>
                      </a:r>
                      <a:r>
                        <a:rPr lang="en-US" baseline="0" dirty="0" smtClean="0"/>
                        <a:t> Y in the past</a:t>
                      </a:r>
                      <a:endParaRPr lang="ru-RU" dirty="0"/>
                    </a:p>
                  </a:txBody>
                  <a:tcPr/>
                </a:tc>
              </a:tr>
              <a:tr h="418044">
                <a:tc>
                  <a:txBody>
                    <a:bodyPr/>
                    <a:lstStyle/>
                    <a:p>
                      <a:pPr algn="ctr"/>
                      <a:r>
                        <a:rPr lang="en-US" b="1" dirty="0" smtClean="0"/>
                        <a:t>Factor C</a:t>
                      </a:r>
                      <a:endParaRPr lang="ru-RU" b="1" dirty="0"/>
                    </a:p>
                  </a:txBody>
                  <a:tcPr/>
                </a:tc>
                <a:tc>
                  <a:txBody>
                    <a:bodyPr/>
                    <a:lstStyle/>
                    <a:p>
                      <a:pPr algn="ctr"/>
                      <a:r>
                        <a:rPr lang="en-US" b="1" dirty="0" smtClean="0"/>
                        <a:t>Donation size</a:t>
                      </a:r>
                      <a:endParaRPr lang="ru-RU" b="1" dirty="0"/>
                    </a:p>
                  </a:txBody>
                  <a:tcPr/>
                </a:tc>
              </a:tr>
              <a:tr h="601340">
                <a:tc>
                  <a:txBody>
                    <a:bodyPr/>
                    <a:lstStyle/>
                    <a:p>
                      <a:pPr algn="r"/>
                      <a:r>
                        <a:rPr lang="en-US" dirty="0" smtClean="0"/>
                        <a:t>Level</a:t>
                      </a:r>
                      <a:r>
                        <a:rPr lang="en-US" baseline="0" dirty="0" smtClean="0"/>
                        <a:t> 1</a:t>
                      </a:r>
                      <a:endParaRPr lang="ru-RU" dirty="0"/>
                    </a:p>
                  </a:txBody>
                  <a:tcPr/>
                </a:tc>
                <a:tc>
                  <a:txBody>
                    <a:bodyPr/>
                    <a:lstStyle/>
                    <a:p>
                      <a:r>
                        <a:rPr lang="en-US" dirty="0" smtClean="0"/>
                        <a:t>X needs  1000 rubles to</a:t>
                      </a:r>
                      <a:r>
                        <a:rPr lang="en-US" baseline="0" dirty="0" smtClean="0"/>
                        <a:t> pay the rent for his apartment</a:t>
                      </a:r>
                      <a:endParaRPr lang="ru-RU" dirty="0"/>
                    </a:p>
                  </a:txBody>
                  <a:tcPr/>
                </a:tc>
              </a:tr>
              <a:tr h="586667">
                <a:tc>
                  <a:txBody>
                    <a:bodyPr/>
                    <a:lstStyle/>
                    <a:p>
                      <a:pPr algn="r"/>
                      <a:r>
                        <a:rPr lang="en-US" dirty="0" smtClean="0"/>
                        <a:t>Level 2</a:t>
                      </a:r>
                      <a:endParaRPr lang="ru-RU" dirty="0"/>
                    </a:p>
                  </a:txBody>
                  <a:tcPr/>
                </a:tc>
                <a:tc>
                  <a:txBody>
                    <a:bodyPr/>
                    <a:lstStyle/>
                    <a:p>
                      <a:r>
                        <a:rPr lang="en-US" dirty="0" smtClean="0"/>
                        <a:t>X needs 50 000 rubles</a:t>
                      </a:r>
                      <a:r>
                        <a:rPr lang="en-US" baseline="0" dirty="0" smtClean="0"/>
                        <a:t> to pay for the surgery </a:t>
                      </a:r>
                      <a:endParaRPr lang="ru-RU" dirty="0"/>
                    </a:p>
                  </a:txBody>
                  <a:tcPr/>
                </a:tc>
              </a:tr>
              <a:tr h="418044">
                <a:tc>
                  <a:txBody>
                    <a:bodyPr/>
                    <a:lstStyle/>
                    <a:p>
                      <a:pPr algn="ctr"/>
                      <a:r>
                        <a:rPr lang="en-US" b="1" dirty="0" smtClean="0"/>
                        <a:t>Factor D</a:t>
                      </a:r>
                      <a:endParaRPr lang="ru-RU" b="1" dirty="0"/>
                    </a:p>
                  </a:txBody>
                  <a:tcPr/>
                </a:tc>
                <a:tc>
                  <a:txBody>
                    <a:bodyPr/>
                    <a:lstStyle/>
                    <a:p>
                      <a:pPr algn="ctr"/>
                      <a:r>
                        <a:rPr lang="en-US" b="1" dirty="0" smtClean="0"/>
                        <a:t>Possibility</a:t>
                      </a:r>
                      <a:r>
                        <a:rPr lang="en-US" b="1" baseline="0" dirty="0" smtClean="0"/>
                        <a:t> for meeting in the future</a:t>
                      </a:r>
                      <a:endParaRPr lang="ru-RU" b="1" dirty="0"/>
                    </a:p>
                  </a:txBody>
                  <a:tcPr/>
                </a:tc>
              </a:tr>
              <a:tr h="418044">
                <a:tc>
                  <a:txBody>
                    <a:bodyPr/>
                    <a:lstStyle/>
                    <a:p>
                      <a:pPr algn="r"/>
                      <a:r>
                        <a:rPr lang="en-US" dirty="0" smtClean="0"/>
                        <a:t>Level 1</a:t>
                      </a:r>
                      <a:endParaRPr lang="ru-RU" dirty="0"/>
                    </a:p>
                  </a:txBody>
                  <a:tcPr/>
                </a:tc>
                <a:tc>
                  <a:txBody>
                    <a:bodyPr/>
                    <a:lstStyle/>
                    <a:p>
                      <a:r>
                        <a:rPr lang="en-US" dirty="0" smtClean="0"/>
                        <a:t>Y does</a:t>
                      </a:r>
                      <a:r>
                        <a:rPr lang="en-US" baseline="0" dirty="0" smtClean="0"/>
                        <a:t> not know for sure whether he will meet X in the near future</a:t>
                      </a:r>
                      <a:endParaRPr lang="ru-RU" dirty="0"/>
                    </a:p>
                  </a:txBody>
                  <a:tcPr/>
                </a:tc>
              </a:tr>
              <a:tr h="418044">
                <a:tc>
                  <a:txBody>
                    <a:bodyPr/>
                    <a:lstStyle/>
                    <a:p>
                      <a:pPr algn="r"/>
                      <a:r>
                        <a:rPr lang="en-US" dirty="0" smtClean="0"/>
                        <a:t>Level 2</a:t>
                      </a:r>
                      <a:endParaRPr lang="ru-RU" dirty="0"/>
                    </a:p>
                  </a:txBody>
                  <a:tcPr/>
                </a:tc>
                <a:tc>
                  <a:txBody>
                    <a:bodyPr/>
                    <a:lstStyle/>
                    <a:p>
                      <a:r>
                        <a:rPr lang="en-US" dirty="0" smtClean="0"/>
                        <a:t>Y knows</a:t>
                      </a:r>
                      <a:r>
                        <a:rPr lang="en-US" baseline="0" dirty="0" smtClean="0"/>
                        <a:t> for sure that he will meet X in the near future</a:t>
                      </a:r>
                      <a:endParaRPr lang="ru-RU"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Experimental design</a:t>
            </a:r>
            <a:endParaRPr lang="ru-RU" dirty="0"/>
          </a:p>
        </p:txBody>
      </p:sp>
      <p:sp>
        <p:nvSpPr>
          <p:cNvPr id="3" name="Содержимое 2"/>
          <p:cNvSpPr>
            <a:spLocks noGrp="1"/>
          </p:cNvSpPr>
          <p:nvPr>
            <p:ph idx="1"/>
          </p:nvPr>
        </p:nvSpPr>
        <p:spPr/>
        <p:txBody>
          <a:bodyPr/>
          <a:lstStyle/>
          <a:p>
            <a:r>
              <a:rPr lang="en-US" dirty="0" smtClean="0"/>
              <a:t>The factors’ levels were </a:t>
            </a:r>
            <a:r>
              <a:rPr lang="en-US" b="1" dirty="0" smtClean="0"/>
              <a:t>systematically varied </a:t>
            </a:r>
            <a:r>
              <a:rPr lang="en-US" dirty="0" smtClean="0"/>
              <a:t>across the vignettes, so that each participant assessed </a:t>
            </a:r>
            <a:r>
              <a:rPr lang="en-US" b="1" dirty="0" smtClean="0"/>
              <a:t>all the possible combinations</a:t>
            </a:r>
          </a:p>
          <a:p>
            <a:r>
              <a:rPr lang="en-US" dirty="0" smtClean="0"/>
              <a:t>After reading each vignette the participants were asked to </a:t>
            </a:r>
            <a:r>
              <a:rPr lang="en-US" b="1" dirty="0" smtClean="0"/>
              <a:t>assess</a:t>
            </a:r>
            <a:r>
              <a:rPr lang="en-US" dirty="0" smtClean="0"/>
              <a:t> whether Y should give X the required donation using </a:t>
            </a:r>
            <a:r>
              <a:rPr lang="en-US" b="1" dirty="0" smtClean="0"/>
              <a:t>11-point scale </a:t>
            </a:r>
            <a:r>
              <a:rPr lang="en-US" dirty="0" smtClean="0"/>
              <a:t>ranging from 0 (absolutely should not) to 100 (absolutely should)</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Self-report Altruism Scale (SRA)</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A </a:t>
            </a:r>
            <a:r>
              <a:rPr lang="en-US" dirty="0" err="1" smtClean="0"/>
              <a:t>Likert</a:t>
            </a:r>
            <a:r>
              <a:rPr lang="en-US" dirty="0" smtClean="0"/>
              <a:t>-like scale which contains </a:t>
            </a:r>
            <a:r>
              <a:rPr lang="en-US" b="1" dirty="0" smtClean="0"/>
              <a:t>20 items </a:t>
            </a:r>
            <a:r>
              <a:rPr lang="en-US" dirty="0" smtClean="0"/>
              <a:t>describing different forms of </a:t>
            </a:r>
            <a:r>
              <a:rPr lang="en-US" b="1" dirty="0" smtClean="0"/>
              <a:t>altruistic actions </a:t>
            </a:r>
            <a:r>
              <a:rPr lang="en-US" dirty="0" smtClean="0"/>
              <a:t>(giving money to charity, donating blood, helping strangers, etc.)</a:t>
            </a:r>
          </a:p>
          <a:p>
            <a:r>
              <a:rPr lang="en-US" dirty="0" smtClean="0"/>
              <a:t>The participants were asked to recall the </a:t>
            </a:r>
            <a:r>
              <a:rPr lang="en-US" b="1" dirty="0" smtClean="0"/>
              <a:t>frequency</a:t>
            </a:r>
            <a:r>
              <a:rPr lang="en-US" dirty="0" smtClean="0"/>
              <a:t> of making such actions (never, once, more than once, often, very often) and put it in the questionnaire. The score ranged from 1 (never) to 5 (very often)</a:t>
            </a:r>
          </a:p>
          <a:p>
            <a:r>
              <a:rPr lang="en-US" dirty="0" smtClean="0"/>
              <a:t>The </a:t>
            </a:r>
            <a:r>
              <a:rPr lang="en-US" b="1" dirty="0" smtClean="0"/>
              <a:t>sum</a:t>
            </a:r>
            <a:r>
              <a:rPr lang="en-US" dirty="0" smtClean="0"/>
              <a:t> of all the items’ scores was treated as individual </a:t>
            </a:r>
            <a:r>
              <a:rPr lang="en-US" b="1" dirty="0" smtClean="0"/>
              <a:t>‘index of altruism’</a:t>
            </a:r>
            <a:endParaRPr lang="ru-RU"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The questionnaire</a:t>
            </a:r>
            <a:endParaRPr lang="ru-RU" dirty="0"/>
          </a:p>
        </p:txBody>
      </p:sp>
      <p:sp>
        <p:nvSpPr>
          <p:cNvPr id="3" name="Содержимое 2"/>
          <p:cNvSpPr>
            <a:spLocks noGrp="1"/>
          </p:cNvSpPr>
          <p:nvPr>
            <p:ph idx="1"/>
          </p:nvPr>
        </p:nvSpPr>
        <p:spPr/>
        <p:txBody>
          <a:bodyPr>
            <a:normAutofit fontScale="92500" lnSpcReduction="10000"/>
          </a:bodyPr>
          <a:lstStyle/>
          <a:p>
            <a:r>
              <a:rPr lang="en-US" dirty="0" smtClean="0"/>
              <a:t>We used 2 different types of </a:t>
            </a:r>
            <a:r>
              <a:rPr lang="en-US" b="1" dirty="0" smtClean="0"/>
              <a:t>random sequences of vignettes in </a:t>
            </a:r>
            <a:r>
              <a:rPr lang="en-US" dirty="0" smtClean="0"/>
              <a:t>the questionnaire</a:t>
            </a:r>
          </a:p>
          <a:p>
            <a:r>
              <a:rPr lang="en-US" dirty="0" smtClean="0"/>
              <a:t>In each type the vignettes were set either before the SRA scale or vice versa.  Therefore, we had </a:t>
            </a:r>
            <a:r>
              <a:rPr lang="en-US" b="1" dirty="0" smtClean="0"/>
              <a:t>4 different questionnaires.</a:t>
            </a:r>
          </a:p>
          <a:p>
            <a:r>
              <a:rPr lang="en-US" dirty="0" smtClean="0"/>
              <a:t>In the end we asked the participants if it was easy or difficult for them to fill in the questionnaire</a:t>
            </a:r>
          </a:p>
          <a:p>
            <a:r>
              <a:rPr lang="en-US" dirty="0" smtClean="0"/>
              <a:t>PP and WB questionnaires were</a:t>
            </a:r>
            <a:r>
              <a:rPr lang="en-US" b="1" dirty="0" smtClean="0"/>
              <a:t> maximally identical</a:t>
            </a:r>
            <a:r>
              <a:rPr lang="en-US" dirty="0" smtClean="0"/>
              <a:t> in terms of design (2 vignettes per page, 10 SRA items per page)</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Sample</a:t>
            </a:r>
            <a:endParaRPr lang="ru-RU" dirty="0"/>
          </a:p>
        </p:txBody>
      </p:sp>
      <p:sp>
        <p:nvSpPr>
          <p:cNvPr id="3" name="Содержимое 2"/>
          <p:cNvSpPr>
            <a:spLocks noGrp="1"/>
          </p:cNvSpPr>
          <p:nvPr>
            <p:ph idx="1"/>
          </p:nvPr>
        </p:nvSpPr>
        <p:spPr/>
        <p:txBody>
          <a:bodyPr>
            <a:normAutofit fontScale="92500" lnSpcReduction="20000"/>
          </a:bodyPr>
          <a:lstStyle/>
          <a:p>
            <a:r>
              <a:rPr lang="en-US" dirty="0" smtClean="0"/>
              <a:t>In total, we had </a:t>
            </a:r>
            <a:r>
              <a:rPr lang="en-US" b="1" dirty="0" smtClean="0"/>
              <a:t>166 participants </a:t>
            </a:r>
            <a:r>
              <a:rPr lang="en-US" dirty="0" smtClean="0"/>
              <a:t>(73 in PP mode and 93 </a:t>
            </a:r>
            <a:r>
              <a:rPr lang="en-US" dirty="0" smtClean="0"/>
              <a:t>i</a:t>
            </a:r>
            <a:r>
              <a:rPr lang="en-US" dirty="0" smtClean="0"/>
              <a:t>n </a:t>
            </a:r>
            <a:r>
              <a:rPr lang="en-US" dirty="0" smtClean="0"/>
              <a:t>WB mode)</a:t>
            </a:r>
          </a:p>
          <a:p>
            <a:r>
              <a:rPr lang="en-US" dirty="0" smtClean="0"/>
              <a:t>All the participants in PP mode were HSE students. </a:t>
            </a:r>
            <a:r>
              <a:rPr lang="en-US" b="1" dirty="0" smtClean="0"/>
              <a:t>No payment </a:t>
            </a:r>
            <a:r>
              <a:rPr lang="en-US" dirty="0" smtClean="0"/>
              <a:t>or other reward was given for the participation. </a:t>
            </a:r>
          </a:p>
          <a:p>
            <a:r>
              <a:rPr lang="en-US" dirty="0" smtClean="0"/>
              <a:t>The participants of </a:t>
            </a:r>
            <a:r>
              <a:rPr lang="en-US" b="1" dirty="0" smtClean="0"/>
              <a:t>WB mode </a:t>
            </a:r>
            <a:r>
              <a:rPr lang="en-US" dirty="0" smtClean="0"/>
              <a:t>were students of HSE and other Russian universities. We used different forms of recruiting: </a:t>
            </a:r>
            <a:r>
              <a:rPr lang="en-US" b="1" dirty="0" smtClean="0"/>
              <a:t>personal request, personal invitation, advertisement in a social network.</a:t>
            </a:r>
            <a:r>
              <a:rPr lang="en-US" dirty="0" smtClean="0"/>
              <a:t> In this mode, </a:t>
            </a:r>
            <a:r>
              <a:rPr lang="en-US" b="1" dirty="0" smtClean="0"/>
              <a:t>no reward </a:t>
            </a:r>
            <a:r>
              <a:rPr lang="en-US" dirty="0" smtClean="0"/>
              <a:t>was given to participants either.</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Results</a:t>
            </a:r>
            <a:endParaRPr lang="ru-RU" dirty="0"/>
          </a:p>
        </p:txBody>
      </p:sp>
      <p:sp>
        <p:nvSpPr>
          <p:cNvPr id="3" name="Содержимое 2"/>
          <p:cNvSpPr>
            <a:spLocks noGrp="1"/>
          </p:cNvSpPr>
          <p:nvPr>
            <p:ph idx="1"/>
          </p:nvPr>
        </p:nvSpPr>
        <p:spPr/>
        <p:txBody>
          <a:bodyPr>
            <a:normAutofit/>
          </a:bodyPr>
          <a:lstStyle/>
          <a:p>
            <a:r>
              <a:rPr lang="en-US" dirty="0" smtClean="0"/>
              <a:t>First, we used one-way ANOVA to </a:t>
            </a:r>
            <a:r>
              <a:rPr lang="en-US" b="1" dirty="0" smtClean="0"/>
              <a:t>compare means </a:t>
            </a:r>
            <a:r>
              <a:rPr lang="en-US" dirty="0" smtClean="0"/>
              <a:t>on each vignette in the PP an WB modes. </a:t>
            </a:r>
            <a:r>
              <a:rPr lang="en-US" b="1" dirty="0" smtClean="0"/>
              <a:t>No significant differences </a:t>
            </a:r>
            <a:r>
              <a:rPr lang="en-US" dirty="0" smtClean="0"/>
              <a:t>were found</a:t>
            </a:r>
          </a:p>
          <a:p>
            <a:r>
              <a:rPr lang="en-US" dirty="0" smtClean="0"/>
              <a:t>T-tests also </a:t>
            </a:r>
            <a:r>
              <a:rPr lang="en-US" b="1" dirty="0" smtClean="0"/>
              <a:t>did not show</a:t>
            </a:r>
            <a:r>
              <a:rPr lang="en-US" dirty="0" smtClean="0"/>
              <a:t> significant differences between the modes</a:t>
            </a:r>
          </a:p>
          <a:p>
            <a:r>
              <a:rPr lang="en-US" dirty="0" smtClean="0"/>
              <a:t>Although, according to both </a:t>
            </a:r>
            <a:r>
              <a:rPr lang="en-US" dirty="0" err="1" smtClean="0"/>
              <a:t>Kolmogorov</a:t>
            </a:r>
            <a:r>
              <a:rPr lang="en-US" dirty="0" smtClean="0"/>
              <a:t>-Smirnov and Shapiro-</a:t>
            </a:r>
            <a:r>
              <a:rPr lang="en-US" dirty="0" err="1" smtClean="0"/>
              <a:t>Wilk</a:t>
            </a:r>
            <a:r>
              <a:rPr lang="en-US" dirty="0" smtClean="0"/>
              <a:t> tests, the scores on each vignette were </a:t>
            </a:r>
            <a:r>
              <a:rPr lang="en-US" b="1" dirty="0" smtClean="0"/>
              <a:t>not normally </a:t>
            </a:r>
            <a:r>
              <a:rPr lang="en-US" b="1" dirty="0" smtClean="0"/>
              <a:t>distributed</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lstStyle/>
          <a:p>
            <a:r>
              <a:rPr lang="en-US" dirty="0" smtClean="0"/>
              <a:t>Results</a:t>
            </a:r>
            <a:endParaRPr lang="ru-RU" dirty="0"/>
          </a:p>
        </p:txBody>
      </p:sp>
      <p:graphicFrame>
        <p:nvGraphicFramePr>
          <p:cNvPr id="4" name="Таблица 3"/>
          <p:cNvGraphicFramePr>
            <a:graphicFrameLocks noGrp="1"/>
          </p:cNvGraphicFramePr>
          <p:nvPr/>
        </p:nvGraphicFramePr>
        <p:xfrm>
          <a:off x="571472" y="1142999"/>
          <a:ext cx="8143931" cy="5429278"/>
        </p:xfrm>
        <a:graphic>
          <a:graphicData uri="http://schemas.openxmlformats.org/drawingml/2006/table">
            <a:tbl>
              <a:tblPr/>
              <a:tblGrid>
                <a:gridCol w="3510590"/>
                <a:gridCol w="2318966"/>
                <a:gridCol w="2314375"/>
              </a:tblGrid>
              <a:tr h="301866">
                <a:tc>
                  <a:txBody>
                    <a:bodyPr/>
                    <a:lstStyle/>
                    <a:p>
                      <a:pPr>
                        <a:lnSpc>
                          <a:spcPct val="115000"/>
                        </a:lnSpc>
                        <a:spcAft>
                          <a:spcPts val="0"/>
                        </a:spcAft>
                      </a:pPr>
                      <a:endParaRPr lang="ru-RU" sz="1100">
                        <a:latin typeface="Times New Roman"/>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gridSpan="2">
                  <a:txBody>
                    <a:bodyPr/>
                    <a:lstStyle/>
                    <a:p>
                      <a:pPr algn="ctr">
                        <a:lnSpc>
                          <a:spcPts val="1600"/>
                        </a:lnSpc>
                        <a:spcAft>
                          <a:spcPts val="0"/>
                        </a:spcAft>
                      </a:pPr>
                      <a:r>
                        <a:rPr lang="ru-RU" sz="800">
                          <a:solidFill>
                            <a:srgbClr val="000000"/>
                          </a:solidFill>
                          <a:latin typeface="Arial"/>
                          <a:ea typeface="Calibri"/>
                          <a:cs typeface="Times New Roman"/>
                        </a:rPr>
                        <a:t>sample_type</a:t>
                      </a:r>
                      <a:endParaRPr lang="ru-RU" sz="1000">
                        <a:latin typeface="Calibri"/>
                        <a:ea typeface="Calibri"/>
                        <a:cs typeface="Times New Roman"/>
                      </a:endParaRPr>
                    </a:p>
                  </a:txBody>
                  <a:tcPr marL="16808" marR="16808" marT="16808" marB="16808" anchor="b">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301866">
                <a:tc>
                  <a:txBody>
                    <a:bodyPr/>
                    <a:lstStyle/>
                    <a:p>
                      <a:pPr>
                        <a:lnSpc>
                          <a:spcPct val="115000"/>
                        </a:lnSpc>
                        <a:spcAft>
                          <a:spcPts val="0"/>
                        </a:spcAft>
                      </a:pPr>
                      <a:endParaRPr lang="ru-RU" sz="1100">
                        <a:latin typeface="Times New Roman"/>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online</a:t>
                      </a:r>
                      <a:endParaRPr lang="ru-RU" sz="1000">
                        <a:latin typeface="Calibri"/>
                        <a:ea typeface="Calibri"/>
                        <a:cs typeface="Times New Roman"/>
                      </a:endParaRPr>
                    </a:p>
                  </a:txBody>
                  <a:tcPr marL="16808" marR="16808" marT="16808" marB="16808"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offline</a:t>
                      </a:r>
                      <a:endParaRPr lang="ru-RU" sz="1000">
                        <a:latin typeface="Calibri"/>
                        <a:ea typeface="Calibri"/>
                        <a:cs typeface="Times New Roman"/>
                      </a:endParaRPr>
                    </a:p>
                  </a:txBody>
                  <a:tcPr marL="16808" marR="16808" marT="16808" marB="16808"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1866">
                <a:tc>
                  <a:txBody>
                    <a:bodyPr/>
                    <a:lstStyle/>
                    <a:p>
                      <a:pPr>
                        <a:lnSpc>
                          <a:spcPct val="115000"/>
                        </a:lnSpc>
                        <a:spcAft>
                          <a:spcPts val="0"/>
                        </a:spcAft>
                      </a:pPr>
                      <a:endParaRPr lang="ru-RU" sz="1100">
                        <a:latin typeface="Times New Roman"/>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Mean</a:t>
                      </a:r>
                      <a:endParaRPr lang="ru-RU" sz="1000">
                        <a:latin typeface="Calibri"/>
                        <a:ea typeface="Calibri"/>
                        <a:cs typeface="Times New Roman"/>
                      </a:endParaRPr>
                    </a:p>
                  </a:txBody>
                  <a:tcPr marL="16808" marR="16808" marT="16808" marB="16808"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algn="ctr">
                        <a:lnSpc>
                          <a:spcPts val="1600"/>
                        </a:lnSpc>
                        <a:spcAft>
                          <a:spcPts val="0"/>
                        </a:spcAft>
                      </a:pPr>
                      <a:r>
                        <a:rPr lang="ru-RU" sz="800">
                          <a:solidFill>
                            <a:srgbClr val="000000"/>
                          </a:solidFill>
                          <a:latin typeface="Arial"/>
                          <a:ea typeface="Calibri"/>
                          <a:cs typeface="Times New Roman"/>
                        </a:rPr>
                        <a:t>Mean</a:t>
                      </a:r>
                      <a:endParaRPr lang="ru-RU" sz="1000">
                        <a:latin typeface="Calibri"/>
                        <a:ea typeface="Calibri"/>
                        <a:cs typeface="Times New Roman"/>
                      </a:endParaRPr>
                    </a:p>
                  </a:txBody>
                  <a:tcPr marL="16808" marR="16808" marT="16808" marB="16808"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A1B1C1D1_1</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50,43</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55,62</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A1B2C1D1_2</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82,37</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81,78</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A2B1C1D1_3</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36,45</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37,40</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A2B2C1D1_4</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73,44</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70,55</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A1B1C1D2_5</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61,40</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63,56</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A1B2C1D2_6</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85,59</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87,26</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A2B1C1D2_7</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44,30</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46,71</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A2B2C1D2_8</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78,92</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80,41</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A1B1C2D1_9</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55,59</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56,58</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A1B2C2D1_10</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72,47</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73,56</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A2B1C2D1_11</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30,75</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30,41</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A2B2C2D1_12</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61,94</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60,14</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A1B1C2D2_13</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57,31</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58,36</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A1B2C2D2_14</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80,86</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82,33</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A2B1C2D2_15</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43,01</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41,78</a:t>
                      </a:r>
                      <a:endParaRPr lang="ru-RU" sz="100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rgbClr val="FFFFFF"/>
                    </a:solidFill>
                  </a:tcPr>
                </a:tc>
              </a:tr>
              <a:tr h="282730">
                <a:tc>
                  <a:txBody>
                    <a:bodyPr/>
                    <a:lstStyle/>
                    <a:p>
                      <a:pPr>
                        <a:lnSpc>
                          <a:spcPts val="1600"/>
                        </a:lnSpc>
                        <a:spcAft>
                          <a:spcPts val="0"/>
                        </a:spcAft>
                      </a:pPr>
                      <a:r>
                        <a:rPr lang="ru-RU" sz="800">
                          <a:solidFill>
                            <a:srgbClr val="000000"/>
                          </a:solidFill>
                          <a:latin typeface="Arial"/>
                          <a:ea typeface="Calibri"/>
                          <a:cs typeface="Times New Roman"/>
                        </a:rPr>
                        <a:t>A2B2C2D2_16</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a:solidFill>
                            <a:srgbClr val="000000"/>
                          </a:solidFill>
                          <a:latin typeface="Arial"/>
                          <a:ea typeface="Calibri"/>
                          <a:cs typeface="Times New Roman"/>
                        </a:rPr>
                        <a:t>70,43</a:t>
                      </a:r>
                      <a:endParaRPr lang="ru-RU" sz="1000">
                        <a:latin typeface="Calibri"/>
                        <a:ea typeface="Calibri"/>
                        <a:cs typeface="Times New Roman"/>
                      </a:endParaRPr>
                    </a:p>
                  </a:txBody>
                  <a:tcPr marL="16808" marR="16808" marT="16808" marB="16808">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algn="r">
                        <a:lnSpc>
                          <a:spcPts val="1600"/>
                        </a:lnSpc>
                        <a:spcAft>
                          <a:spcPts val="0"/>
                        </a:spcAft>
                      </a:pPr>
                      <a:r>
                        <a:rPr lang="ru-RU" sz="800" dirty="0">
                          <a:solidFill>
                            <a:srgbClr val="000000"/>
                          </a:solidFill>
                          <a:latin typeface="Arial"/>
                          <a:ea typeface="Calibri"/>
                          <a:cs typeface="Times New Roman"/>
                        </a:rPr>
                        <a:t>69,59</a:t>
                      </a:r>
                      <a:endParaRPr lang="ru-RU" sz="1000" dirty="0">
                        <a:latin typeface="Calibri"/>
                        <a:ea typeface="Calibri"/>
                        <a:cs typeface="Times New Roman"/>
                      </a:endParaRPr>
                    </a:p>
                  </a:txBody>
                  <a:tcPr marL="16808" marR="16808" marT="16808" marB="16808">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1319</Words>
  <Application>Microsoft Office PowerPoint</Application>
  <PresentationFormat>Экран (4:3)</PresentationFormat>
  <Paragraphs>274</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Andrey Bykov, Inna F. Deviatko  Experimental study of assessment of altruistic actions: effects of the survey mode </vt:lpstr>
      <vt:lpstr>Experimental design</vt:lpstr>
      <vt:lpstr>Experimental model</vt:lpstr>
      <vt:lpstr>Experimental design</vt:lpstr>
      <vt:lpstr>Self-report Altruism Scale (SRA)</vt:lpstr>
      <vt:lpstr>The questionnaire</vt:lpstr>
      <vt:lpstr>Sample</vt:lpstr>
      <vt:lpstr>Results</vt:lpstr>
      <vt:lpstr>Results</vt:lpstr>
      <vt:lpstr>Слайд 10</vt:lpstr>
      <vt:lpstr>Results</vt:lpstr>
      <vt:lpstr>Results</vt:lpstr>
      <vt:lpstr>Results </vt:lpstr>
      <vt:lpstr>Discussion</vt:lpstr>
      <vt:lpstr>Discussion</vt:lpstr>
      <vt:lpstr>Discussion</vt:lpstr>
      <vt:lpstr>Discussion</vt:lpstr>
      <vt:lpstr>Thank you for your attention!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Andrey Bykov, Inna F. Deviatko  Experimental study of assessment of altruistic actions: effects of the survey mode </dc:title>
  <dc:creator>Valued Acer Customer</dc:creator>
  <cp:lastModifiedBy>Valued Acer Customer</cp:lastModifiedBy>
  <cp:revision>34</cp:revision>
  <dcterms:created xsi:type="dcterms:W3CDTF">2013-04-22T10:59:37Z</dcterms:created>
  <dcterms:modified xsi:type="dcterms:W3CDTF">2013-04-25T08:18:43Z</dcterms:modified>
</cp:coreProperties>
</file>