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sldIdLst>
    <p:sldId id="256" r:id="rId2"/>
    <p:sldId id="272" r:id="rId3"/>
    <p:sldId id="274" r:id="rId4"/>
    <p:sldId id="277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93" r:id="rId13"/>
    <p:sldId id="296" r:id="rId14"/>
    <p:sldId id="297" r:id="rId15"/>
    <p:sldId id="298" r:id="rId16"/>
    <p:sldId id="299" r:id="rId17"/>
    <p:sldId id="300" r:id="rId18"/>
    <p:sldId id="292" r:id="rId19"/>
    <p:sldId id="259" r:id="rId20"/>
    <p:sldId id="260" r:id="rId21"/>
    <p:sldId id="261" r:id="rId22"/>
    <p:sldId id="262" r:id="rId23"/>
    <p:sldId id="288" r:id="rId24"/>
    <p:sldId id="289" r:id="rId25"/>
    <p:sldId id="290" r:id="rId26"/>
    <p:sldId id="291" r:id="rId27"/>
    <p:sldId id="294" r:id="rId28"/>
    <p:sldId id="271" r:id="rId29"/>
    <p:sldId id="263" r:id="rId30"/>
    <p:sldId id="264" r:id="rId31"/>
    <p:sldId id="265" r:id="rId32"/>
    <p:sldId id="266" r:id="rId33"/>
    <p:sldId id="267" r:id="rId34"/>
    <p:sldId id="301" r:id="rId35"/>
    <p:sldId id="303" r:id="rId36"/>
    <p:sldId id="302" r:id="rId37"/>
    <p:sldId id="295" r:id="rId38"/>
    <p:sldId id="268" r:id="rId39"/>
    <p:sldId id="269" r:id="rId40"/>
    <p:sldId id="270" r:id="rId4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0" y="-6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5325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5427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29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734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837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939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041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4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6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4505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349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451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553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656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8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46083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47107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4813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4915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5017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51203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52227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348A7-55C9-4BFA-87D5-8CA1B4380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D6246-A22D-4AEE-A4D4-60B6AEC8A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599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599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FC6F4-FA35-457E-AECC-9A2F74136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FF647-9D57-4017-984D-2483E2659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6425" cy="4522788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AE663-4000-4000-BD9C-756E39DE3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D03FB-E78C-4EEA-AA73-0FB201A24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D69A8-8324-4077-8AD2-25563ACCA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1667E-A178-4784-9837-66D51D43C9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C409-4422-40B6-8DD9-3645D0B76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1D202-C7DA-4473-88D1-9DE6A38ED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64F1A-E6B4-4B1F-B077-8C880303F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888C2-104C-4B78-BFBE-36D4DFC29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87887-7BBD-4727-94F2-341F4A04B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2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92059A4-9575-4FD7-8C10-9709AE660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22263"/>
            <a:ext cx="8245475" cy="209867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mtClean="0"/>
              <a:t>Мотивы альтруистичного и просоциального поведения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276475"/>
            <a:ext cx="9144000" cy="4649788"/>
          </a:xfrm>
        </p:spPr>
        <p:txBody>
          <a:bodyPr lIns="0" tIns="0" rIns="0" bIns="0" anchor="ctr"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b="1" smtClean="0"/>
              <a:t>Купрейченко Алла Борисовна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b="1" smtClean="0"/>
              <a:t>д.пс.н.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b="1" smtClean="0"/>
              <a:t>профессор кафедры организационной психологии ВШЭ,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b="1" smtClean="0"/>
              <a:t>вед.н.с. Центра исследования гражданского общества и некомерческого сектора, лаборатории социальной и экономической психологии ИП РАН, 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b="1" smtClean="0"/>
              <a:t>член Европейской ассоциации организационной психологии и психологии труда (</a:t>
            </a:r>
            <a:r>
              <a:rPr lang="en-US" sz="2400" b="1" smtClean="0"/>
              <a:t>EAWOP</a:t>
            </a:r>
            <a:r>
              <a:rPr lang="ru-RU" sz="2400" b="1" smtClean="0"/>
              <a:t>)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endParaRPr lang="ru-RU" sz="2400" b="1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smtClean="0"/>
              <a:t>- </a:t>
            </a:r>
            <a:r>
              <a:rPr lang="ru-RU" sz="2800" b="1" smtClean="0"/>
              <a:t>по эффективности для общества</a:t>
            </a:r>
            <a:r>
              <a:rPr lang="ru-RU" sz="2800" smtClean="0"/>
              <a:t>. Этот показатель является наиболее значимым, но также и наиболее трудно поддающимся оценке. Тем более, что и видов эффективности может быть несколько: социальная, экономическая, психологическая и т.д. если же социальная активность противоречит интересам различных групп или сообществ, то задача оценки еще более усложняется. В наиболее же крупном виде можно выделить про-социальную, асоциальную, антисоциальную активность. Нередко активность может сочетать в себе и про- и анти- социальные функции, например, участие в некоторых видах молодежных неформальных организаций.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/>
              <a:t>- </a:t>
            </a:r>
            <a:r>
              <a:rPr lang="ru-RU" sz="2800" b="1" smtClean="0"/>
              <a:t>по эффективности для субъекта</a:t>
            </a:r>
            <a:r>
              <a:rPr lang="ru-RU" sz="2800" smtClean="0"/>
              <a:t> активности. Оценка этого вида эффективности – также острый вопрос, поскольку она затрагивает два аспекта: самооценку эффективности и внешне наблюдаемые эффекты этой активности. Они могут существенно различаться, так например, сверх-активность даже в социально-одобряемых сферах может приводить к губительным для личности последствиям: трудоголизму, аддикции от социальных сетей и т.д. Еще один важный аспект - рискованность социальной активности, поскольку участие (а также неучастие в предписанных формах социальной активности) может нанести вред социальному положению, свободе, здоровью и даже жизни человека.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/>
            <a:r>
              <a:rPr lang="ru-RU" b="1" smtClean="0"/>
              <a:t>Функционально-ролевые аспекты социальной активности</a:t>
            </a:r>
          </a:p>
          <a:p>
            <a:pPr algn="ctr" eaLnBrk="1" hangingPunct="1"/>
            <a:endParaRPr lang="ru-RU" b="1" smtClean="0"/>
          </a:p>
          <a:p>
            <a:pPr algn="ctr" eaLnBrk="1" hangingPunct="1"/>
            <a:r>
              <a:rPr lang="ru-RU" i="1" smtClean="0"/>
              <a:t>Организаторы</a:t>
            </a:r>
          </a:p>
          <a:p>
            <a:pPr algn="ctr" eaLnBrk="1" hangingPunct="1"/>
            <a:r>
              <a:rPr lang="ru-RU" i="1" smtClean="0"/>
              <a:t>Активисты</a:t>
            </a:r>
          </a:p>
          <a:p>
            <a:pPr algn="ctr" eaLnBrk="1" hangingPunct="1"/>
            <a:r>
              <a:rPr lang="ru-RU" i="1" smtClean="0"/>
              <a:t>Участники</a:t>
            </a:r>
          </a:p>
          <a:p>
            <a:pPr algn="ctr" eaLnBrk="1" hangingPunct="1"/>
            <a:r>
              <a:rPr lang="ru-RU" i="1" smtClean="0"/>
              <a:t>Не активные</a:t>
            </a:r>
          </a:p>
          <a:p>
            <a:pPr algn="ctr" eaLnBrk="1" hangingPunct="1"/>
            <a:r>
              <a:rPr lang="ru-RU" i="1" smtClean="0"/>
              <a:t>Равнодушные</a:t>
            </a:r>
          </a:p>
          <a:p>
            <a:pPr algn="ctr" eaLnBrk="1" hangingPunct="1"/>
            <a:endParaRPr lang="ru-RU" i="1" smtClean="0"/>
          </a:p>
          <a:p>
            <a:pPr algn="ctr" eaLnBrk="1" hangingPunct="1"/>
            <a:r>
              <a:rPr lang="ru-RU" i="1" smtClean="0"/>
              <a:t> (Корнеева, 2012; Корнеева, Мерсиянова, 2012)</a:t>
            </a:r>
          </a:p>
          <a:p>
            <a:pPr algn="ctr" eaLnBrk="1" hangingPunct="1"/>
            <a:endParaRPr lang="ru-RU" i="1" smtClean="0"/>
          </a:p>
          <a:p>
            <a:pPr algn="ctr" eaLnBrk="1" hangingPunct="1"/>
            <a:endParaRPr lang="ru-RU" i="1" smtClean="0"/>
          </a:p>
          <a:p>
            <a:pPr algn="ctr" eaLnBrk="1" hangingPunct="1"/>
            <a:endParaRPr lang="ru-RU" b="1" smtClean="0"/>
          </a:p>
          <a:p>
            <a:pPr eaLnBrk="1" hangingPunct="1"/>
            <a:endParaRPr lang="ru-RU" sz="2400" i="1" smtClean="0"/>
          </a:p>
          <a:p>
            <a:pPr algn="ctr" eaLnBrk="1" hangingPunct="1"/>
            <a:endParaRPr lang="ru-RU" b="1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z="2800" i="1" smtClean="0"/>
              <a:t>Организаторы (4%)</a:t>
            </a:r>
            <a:r>
              <a:rPr lang="ru-RU" sz="2800" b="1" smtClean="0"/>
              <a:t> - </a:t>
            </a:r>
            <a:r>
              <a:rPr lang="ru-RU" sz="2800" smtClean="0"/>
              <a:t>самая малочисленная группа. Более половины (51%) представителей данной группы безусловно готовы и 80% безусловно готовы или скорее готовы объединяться с другими людьми для решения общественных задач. Принимать участие в инициативе / мероприятии / акции будут </a:t>
            </a:r>
            <a:r>
              <a:rPr lang="ru-RU" sz="2800" i="1" smtClean="0"/>
              <a:t>в форме подготовке / организации</a:t>
            </a:r>
            <a:r>
              <a:rPr lang="ru-RU" sz="2800" smtClean="0"/>
              <a:t>. Чаще встречаются среди женщин, с низким уровнем образования и дохода. Почти половина имеет образование не выше среднего общего, высшее образование есть только у 13% опрошенных. Каждый второй представитель этой группы проживает в селе и ПГТ.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z="2400" i="1" smtClean="0"/>
              <a:t>Активисты (9%)</a:t>
            </a:r>
            <a:r>
              <a:rPr lang="ru-RU" sz="2400" b="1" smtClean="0"/>
              <a:t> - </a:t>
            </a:r>
            <a:r>
              <a:rPr lang="ru-RU" sz="2400" smtClean="0"/>
              <a:t>39% представителей данной группы безусловно готовы и 84% безусловно готовы или скорее готовы объединяться с другими людьми для решения общественных задач. Принимать участие в инициативе / мероприятии / акции будут </a:t>
            </a:r>
            <a:r>
              <a:rPr lang="ru-RU" sz="2400" i="1" smtClean="0"/>
              <a:t>во всех возможных формах:</a:t>
            </a:r>
            <a:r>
              <a:rPr lang="ru-RU" sz="2400" smtClean="0"/>
              <a:t> в форме подготовки / организации, участия, материальной помощи, подписания коллективного письма протеста. Преимущественно женщины. Самая высокообразованная (половина имеет начальное профессиональное или среднее специальное образование, 25% - неполное высшее и высшее образование) и высокодоходная группа. Почти четверть представителей данной группы проживает в городах с населением от 100 до 500 тыс. чел. (для других групп этот показатель варьируется от 5 до 10%).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z="2800" i="1" smtClean="0"/>
              <a:t>Участники (32%)</a:t>
            </a:r>
            <a:r>
              <a:rPr lang="ru-RU" sz="2800" b="1" smtClean="0"/>
              <a:t> - </a:t>
            </a:r>
            <a:r>
              <a:rPr lang="ru-RU" sz="2800" smtClean="0"/>
              <a:t>почти треть (29%) представителей данной группы безусловно готовы и 71% безусловно готовы или скорее готовы объединяться с другими людьми для решения общественных задач. Принимать участие в инициативе / мероприятии / акции будут </a:t>
            </a:r>
            <a:r>
              <a:rPr lang="ru-RU" sz="2800" i="1" smtClean="0"/>
              <a:t>в форме участия. </a:t>
            </a:r>
            <a:r>
              <a:rPr lang="ru-RU" sz="2800" smtClean="0"/>
              <a:t>Чаще встречаются среди людей среднего возраста (30-60 лет). Каждый второй имеет начальное профессиональное или среднее специальное образование. Треть проживает в селе; реже, чем в среднем представители данной группы встречаются в городах с населением от 50 до 250 тыс. чел. Чаще женаты /замужем</a:t>
            </a:r>
            <a:r>
              <a:rPr lang="ru-RU" smtClean="0"/>
              <a:t>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i="1" smtClean="0"/>
              <a:t>Не активные (35%)</a:t>
            </a:r>
            <a:r>
              <a:rPr lang="ru-RU" b="1" smtClean="0"/>
              <a:t> - </a:t>
            </a:r>
            <a:r>
              <a:rPr lang="ru-RU" smtClean="0"/>
              <a:t>самая большая группа опрошенных. Почти четверть представителей данной группы безусловно готовы и почти две трети безусловно готовы или скорее готовы объединяться с другими людьми для решения общественных задач. Принимать участие в инициативе / мероприятии / акции будут в основном </a:t>
            </a:r>
            <a:r>
              <a:rPr lang="ru-RU" i="1" smtClean="0"/>
              <a:t>в форме участия или в форме подписания коллективного письма протеста. </a:t>
            </a:r>
            <a:r>
              <a:rPr lang="ru-RU" smtClean="0"/>
              <a:t>Каждый четвертый представитель этой группы старше 60 лет. Чаще встречаются в городах милионниках и городах с населением свыше 500 тыс. чел. Женщин больше чем мужчин.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i="1" smtClean="0"/>
              <a:t>Равнодушные (20%)</a:t>
            </a:r>
            <a:r>
              <a:rPr lang="ru-RU" b="1" smtClean="0"/>
              <a:t> - </a:t>
            </a:r>
            <a:r>
              <a:rPr lang="ru-RU" smtClean="0"/>
              <a:t>только 18% представителей данной группы безусловно готовы и 46% безусловно готовы или скорее готовы объединяться с другими людьми для решения общественных задач. Вместе с тем, в основном, представители данного кластера принимать участие в инициативе / мероприятии / акции </a:t>
            </a:r>
            <a:r>
              <a:rPr lang="ru-RU" i="1" smtClean="0"/>
              <a:t>не планируют.</a:t>
            </a:r>
            <a:r>
              <a:rPr lang="ru-RU" smtClean="0"/>
              <a:t> В этой группе мужчин больше чем женщин. Самая большая доля людей старше 60 лет (26%). Около четверти представителей данной группы проживают в городах-милионниках.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/>
            <a:r>
              <a:rPr lang="ru-RU" b="1" smtClean="0"/>
              <a:t>Иерархия выборов ролей и функций социальной активности </a:t>
            </a:r>
            <a:r>
              <a:rPr lang="ru-RU" smtClean="0"/>
              <a:t>(Соколова, 2009)</a:t>
            </a:r>
          </a:p>
          <a:p>
            <a:pPr eaLnBrk="1" hangingPunct="1"/>
            <a:r>
              <a:rPr lang="ru-RU" smtClean="0"/>
              <a:t>- «</a:t>
            </a:r>
            <a:r>
              <a:rPr lang="ru-RU" sz="2800" smtClean="0"/>
              <a:t>делать что-то полезное, активно участвовать в жизни своей группы, коллектива, организации, общества, участвовать в предлагаемых социально-значимых программах, добровольно помогать социально-незащищенным группам граждан» (78,75%)</a:t>
            </a:r>
          </a:p>
          <a:p>
            <a:pPr eaLnBrk="1" hangingPunct="1"/>
            <a:r>
              <a:rPr lang="ru-RU" sz="2800" smtClean="0"/>
              <a:t>- «быть лидером в своей группе, возглавлять какую-либо организацию» (50%)</a:t>
            </a:r>
          </a:p>
          <a:p>
            <a:pPr eaLnBrk="1" hangingPunct="1"/>
            <a:r>
              <a:rPr lang="ru-RU" sz="2800" smtClean="0"/>
              <a:t>- «быть организатором различных мероприятий» (38,75%) выступать с инициативами в разных сферах общественной жизни» и «осуществлять шефство, наставничество, кураторство» (26,25%)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smtClean="0"/>
              <a:t>Основания нравственности и альтруистичного поведения </a:t>
            </a:r>
            <a:r>
              <a:rPr lang="ru-RU" sz="2000" smtClean="0"/>
              <a:t>(Купрейченко, 2009, 2010)</a:t>
            </a:r>
          </a:p>
        </p:txBody>
      </p:sp>
      <p:graphicFrame>
        <p:nvGraphicFramePr>
          <p:cNvPr id="6146" name="Group 2"/>
          <p:cNvGraphicFramePr>
            <a:graphicFrameLocks noGrp="1"/>
          </p:cNvGraphicFramePr>
          <p:nvPr/>
        </p:nvGraphicFramePr>
        <p:xfrm>
          <a:off x="0" y="549275"/>
          <a:ext cx="9144000" cy="6476954"/>
        </p:xfrm>
        <a:graphic>
          <a:graphicData uri="http://schemas.openxmlformats.org/drawingml/2006/table">
            <a:tbl>
              <a:tblPr/>
              <a:tblGrid>
                <a:gridCol w="1340297"/>
                <a:gridCol w="1431503"/>
                <a:gridCol w="1800200"/>
                <a:gridCol w="1593366"/>
                <a:gridCol w="1483145"/>
                <a:gridCol w="1495489"/>
              </a:tblGrid>
              <a:tr h="517042">
                <a:tc>
                  <a:txBody>
                    <a:bodyPr/>
                    <a:lstStyle/>
                    <a:p>
                      <a:pPr marL="1588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588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Основания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Биологические 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1587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588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ru-RU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Духовные светские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1587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588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ru-RU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Духовные религиозные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Традиции и соц. нормы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Прагматичные 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497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588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Психологические механизмы функционирования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Заражение, присоединение, сопереживание, сострадание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15875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588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Самосовершенствование</a:t>
                      </a: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, реализация творческого и духовного потенциала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15875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588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Самосовершенствование, внушение, подражание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15875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588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Подражание, внушение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15875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588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ru-RU" sz="1600" b="0" i="0" u="none" strike="noStrike" cap="none" spc="-10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Осознание, понимание, осмысление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73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588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Позитивные свойства (чувства, состояния, отношения и т.д.), выступающие регуляторами поведения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Человеколюбие, доброта,  открытость, развитый эмоциональный интеллект 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Духовность (стремление к гармонии, порядку, добру, истине, красоте в мире, отношениях и собственной душе), гуманизм, мудрость, творческий потенциал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Вера (любовь к богу, стремление соответствовать замыслу божьему, но также и страх божьего гнева - богобоязненность), любовь к ближнему, духовность, самоуважение, консерватизм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Самоуважение и уважение окружающих, этический навык, привычка, стыд, страх общественного порицания и наказания, </a:t>
                      </a:r>
                      <a:r>
                        <a:rPr kumimoji="0" lang="ru-RU" sz="1600" b="0" i="0" u="none" strike="noStrike" cap="none" spc="-10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конформность</a:t>
                      </a: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 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Понимание пользы или вреда в краткосрочной и долгосрочной перспективе, забота о собственном позитивном имидже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84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Негативные свойства (чувства, состояния, отношения и т.д.), 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Эгоизм, эмоциональная тупость, агрессивность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Бездуховность</a:t>
                      </a: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, отсутствие целей и смысла жизни, мизантропия, разрушительные тенденции и антигуманные ценности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Неверие, нигилизм, </a:t>
                      </a:r>
                      <a:r>
                        <a:rPr kumimoji="0" lang="ru-RU" sz="1600" b="0" i="0" u="none" strike="noStrike" cap="none" spc="-10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бездуховность</a:t>
                      </a: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 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Отчужденность, нигилизм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Низкий интеллект, враждебность, конфликтность, понимание бесперспективности отношений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smtClean="0"/>
              <a:t>Что такое социальная активность?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Наиболее широкая трактовка социальной активности, основана на общефилософском понимании активной роли субъекта во взаимодействии с социумом, посредством которой субъект познает, преобразует социальную реальность и самого себя. 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В ряде работ социальная активность определяется интегративное качество, свойство личности (Бехтерев, 1996; Карпенко, 2005).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Придерживаясь этого подхода в своих исследованиях (Купрейченко, Моисеев, 2010), </a:t>
            </a:r>
            <a:r>
              <a:rPr lang="ru-RU" sz="2400" b="1" smtClean="0"/>
              <a:t>социальную активность</a:t>
            </a:r>
            <a:r>
              <a:rPr lang="ru-RU" sz="2400" smtClean="0"/>
              <a:t> мы определяем как индивидуальные или групповые действия, направленные на изменения Я-социального, своего места в обществе (социуме), а также общества (социума) в целом.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smtClean="0"/>
              <a:t>Варианты поведения (продолжение табл. 1.)</a:t>
            </a:r>
          </a:p>
        </p:txBody>
      </p:sp>
      <p:graphicFrame>
        <p:nvGraphicFramePr>
          <p:cNvPr id="7170" name="Group 2"/>
          <p:cNvGraphicFramePr>
            <a:graphicFrameLocks noGrp="1"/>
          </p:cNvGraphicFramePr>
          <p:nvPr/>
        </p:nvGraphicFramePr>
        <p:xfrm>
          <a:off x="0" y="692150"/>
          <a:ext cx="9144000" cy="6165304"/>
        </p:xfrm>
        <a:graphic>
          <a:graphicData uri="http://schemas.openxmlformats.org/drawingml/2006/table">
            <a:tbl>
              <a:tblPr/>
              <a:tblGrid>
                <a:gridCol w="1100454"/>
                <a:gridCol w="1439056"/>
                <a:gridCol w="1777657"/>
                <a:gridCol w="1694771"/>
                <a:gridCol w="1636573"/>
                <a:gridCol w="1495489"/>
              </a:tblGrid>
              <a:tr h="86451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Основания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Биологические 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Духовные светские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Духовные религиозные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spc="-10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Традиции и социальные нормы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spc="-10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Рациональные 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07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Варианты поведения и реакции субъекта на них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Участие, помощь, поддержка (покой, удовлетворение)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–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Безразличие, жестокость (душевные страдания, чувство вины или психологические защиты) 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Созидание и сохранение духовных ценностей: добра, истины, красоты и гармонии (восхищение, творческое вдохновение)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–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Разрушение духовных ценностей (опустошенность, разочарование в мире, людях и жизни, психологические защиты)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Следование заповедям (чистая совесть, чувство выполненного долга)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–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Нарушение заповедей (угрызения совести, покаяние, искупление или психологические защиты) 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Соблюдение норм (самоуважение, чувство выполненного долга, гордость)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–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Нарушение норм (стыд перед людьми и самим собой, раскаяние и исправление или же </a:t>
                      </a:r>
                      <a:r>
                        <a:rPr kumimoji="0" lang="ru-RU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стремление скрыть нарушение норм</a:t>
                      </a: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 и психологические защиты)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Справедливое, ответственное, взаимовыгодное поведение (чувство правоты)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–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Эгоистичное и недальновидное поведение, ущемляющее интересы других людей (признание ошибки и исправление или </a:t>
                      </a:r>
                      <a:r>
                        <a:rPr kumimoji="0" lang="ru-RU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стремление скрыть поступок</a:t>
                      </a: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 и психологические защиты)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3" name="Group 1"/>
          <p:cNvGraphicFramePr>
            <a:graphicFrameLocks noGrp="1"/>
          </p:cNvGraphicFramePr>
          <p:nvPr/>
        </p:nvGraphicFramePr>
        <p:xfrm>
          <a:off x="0" y="1844675"/>
          <a:ext cx="9144000" cy="5013325"/>
        </p:xfrm>
        <a:graphic>
          <a:graphicData uri="http://schemas.openxmlformats.org/drawingml/2006/table">
            <a:tbl>
              <a:tblPr/>
              <a:tblGrid>
                <a:gridCol w="1100455"/>
                <a:gridCol w="1439056"/>
                <a:gridCol w="1777657"/>
                <a:gridCol w="1694771"/>
                <a:gridCol w="1636573"/>
                <a:gridCol w="1495489"/>
              </a:tblGrid>
              <a:tr h="137793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Основания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Биологические 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Духовные светские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Духовные религиозные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spc="-10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Традиции и социальные нормы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spc="-10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Рациональные 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24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Формы воздействия на сознание и поведение субъекта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Эмоциональное развитие, воспитание чувств, обучение навыкам помощи и поддержки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Развитие духовных потребностей, раскрытие духовных способностей, обучение и включение в творческую и гуманитарную деятельность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Духовное развитие, укрепление веры, толкование ее этических канонов применительно к современным условиям и ситуациям, воспитание и включение в гуманитарную деятельность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Обучение навыкам нравственного поведения в конкретных ситуациях, социальный </a:t>
                      </a:r>
                      <a:r>
                        <a:rPr kumimoji="0" lang="ru-RU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контроль</a:t>
                      </a: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 за соблюдением норм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Формирование гуманистического мышления и обучение правилам принятия решений, социальный </a:t>
                      </a:r>
                      <a:r>
                        <a:rPr kumimoji="0" lang="ru-RU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контроль</a:t>
                      </a:r>
                      <a:r>
                        <a:rPr kumimoji="0" lang="ru-RU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 </a:t>
                      </a:r>
                    </a:p>
                  </a:txBody>
                  <a:tcPr marL="90000" marR="90000" marT="694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3" name="Rectangle 46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txBody>
          <a:bodyPr lIns="91440" tIns="45720" rIns="91440" bIns="45720"/>
          <a:lstStyle/>
          <a:p>
            <a:pPr marL="838200" indent="-835025" eaLnBrk="1" hangingPunct="1">
              <a:buClrTx/>
              <a:buFontTx/>
              <a:buNone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</a:pPr>
            <a:r>
              <a:rPr lang="ru-RU" sz="2000" b="1" smtClean="0"/>
              <a:t>Способы стимулирования альтруистичного поведения</a:t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(</a:t>
            </a:r>
            <a:r>
              <a:rPr lang="ru-RU" sz="1600" b="1" smtClean="0"/>
              <a:t>Купрейченко А.Б. Нравственно-психологическая детерминация экономического самоопределения личности и группы. Дисс… докт. психол. наук. М., 2010)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9144000" cy="6858000"/>
          </a:xfrm>
        </p:spPr>
        <p:txBody>
          <a:bodyPr anchor="t"/>
          <a:lstStyle/>
          <a:p>
            <a:pPr marL="342900" indent="-339725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dirty="0" smtClean="0"/>
              <a:t>  </a:t>
            </a:r>
            <a:r>
              <a:rPr lang="ru-RU" sz="3200" b="1" dirty="0" smtClean="0"/>
              <a:t>Другие виды мотивов социальной активности: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3200" b="1" dirty="0" smtClean="0"/>
          </a:p>
          <a:p>
            <a:pPr marL="342900" indent="-339725" algn="l" eaLnBrk="1" hangingPunct="1">
              <a:spcBef>
                <a:spcPts val="800"/>
              </a:spcBef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dirty="0" smtClean="0"/>
              <a:t>Поиск себя, проверка своих возможностей</a:t>
            </a:r>
          </a:p>
          <a:p>
            <a:pPr marL="342900" indent="-339725" algn="l" eaLnBrk="1" hangingPunct="1">
              <a:spcBef>
                <a:spcPts val="800"/>
              </a:spcBef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dirty="0" smtClean="0"/>
              <a:t>Познавательная потребность</a:t>
            </a:r>
          </a:p>
          <a:p>
            <a:pPr marL="342900" indent="-339725" algn="l" eaLnBrk="1" hangingPunct="1">
              <a:spcBef>
                <a:spcPts val="800"/>
              </a:spcBef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dirty="0" smtClean="0"/>
              <a:t>Мотивы творчества</a:t>
            </a:r>
          </a:p>
          <a:p>
            <a:pPr marL="342900" indent="-339725" algn="l" eaLnBrk="1" hangingPunct="1">
              <a:spcBef>
                <a:spcPts val="800"/>
              </a:spcBef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dirty="0" smtClean="0"/>
              <a:t>Потребность в общении с </a:t>
            </a:r>
            <a:r>
              <a:rPr lang="ru-RU" sz="3200" dirty="0" err="1" smtClean="0"/>
              <a:t>референтной</a:t>
            </a:r>
            <a:r>
              <a:rPr lang="ru-RU" sz="3200" dirty="0" smtClean="0"/>
              <a:t> группой</a:t>
            </a:r>
          </a:p>
          <a:p>
            <a:pPr marL="342900" indent="-339725" algn="l" eaLnBrk="1" hangingPunct="1">
              <a:spcBef>
                <a:spcPts val="800"/>
              </a:spcBef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dirty="0" smtClean="0"/>
              <a:t>Стремление к успеху у противоположного пола</a:t>
            </a:r>
          </a:p>
          <a:p>
            <a:pPr marL="342900" indent="-339725" algn="l" eaLnBrk="1" hangingPunct="1">
              <a:spcBef>
                <a:spcPts val="800"/>
              </a:spcBef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dirty="0" smtClean="0"/>
              <a:t>и др.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Иерархия мотивов социальной активности студентов: </a:t>
            </a:r>
          </a:p>
          <a:p>
            <a:pPr marL="457200" indent="-457200" eaLnBrk="1" hangingPunct="1">
              <a:buFont typeface="Times New Roman" pitchFamily="16" charset="0"/>
              <a:buAutoNum type="arabicPeriod"/>
              <a:defRPr/>
            </a:pPr>
            <a:r>
              <a:rPr lang="ru-RU" sz="2000" dirty="0" smtClean="0"/>
              <a:t>Раскрытие своих способностей и реализация своего потенциала (творческого, интеллектуального и др.). </a:t>
            </a:r>
          </a:p>
          <a:p>
            <a:pPr marL="457200" indent="-457200" eaLnBrk="1" hangingPunct="1">
              <a:buFont typeface="Times New Roman" pitchFamily="16" charset="0"/>
              <a:buAutoNum type="arabicPeriod"/>
              <a:defRPr/>
            </a:pPr>
            <a:r>
              <a:rPr lang="ru-RU" sz="2000" dirty="0" smtClean="0"/>
              <a:t>Общение со сверстниками, другими интересными людьми, возможность иметь широкие социальные связи и круг знакомых. </a:t>
            </a:r>
          </a:p>
          <a:p>
            <a:pPr marL="457200" indent="-457200" eaLnBrk="1" hangingPunct="1">
              <a:buFont typeface="Times New Roman" pitchFamily="16" charset="0"/>
              <a:buAutoNum type="arabicPeriod"/>
              <a:defRPr/>
            </a:pPr>
            <a:r>
              <a:rPr lang="ru-RU" sz="2000" dirty="0" smtClean="0"/>
              <a:t>Обучение чему-то полезному, получение новых навыков и знаний, совершенствование своих умений в различных сферах деятельности, социальное обучение. </a:t>
            </a:r>
          </a:p>
          <a:p>
            <a:pPr marL="457200" indent="-457200" eaLnBrk="1" hangingPunct="1">
              <a:buFont typeface="Times New Roman" pitchFamily="16" charset="0"/>
              <a:buAutoNum type="arabicPeriod"/>
              <a:defRPr/>
            </a:pPr>
            <a:r>
              <a:rPr lang="ru-RU" sz="2000" dirty="0" smtClean="0"/>
              <a:t>Помощь другим людям, забота о них. </a:t>
            </a:r>
          </a:p>
          <a:p>
            <a:pPr marL="457200" indent="-457200" eaLnBrk="1" hangingPunct="1">
              <a:buFont typeface="Times New Roman" pitchFamily="16" charset="0"/>
              <a:buAutoNum type="arabicPeriod"/>
              <a:defRPr/>
            </a:pPr>
            <a:r>
              <a:rPr lang="ru-RU" sz="2000" dirty="0" smtClean="0"/>
              <a:t>Сотрудничество с другими людьми с целью: вместе сделать мир лучше, объединение за идею. </a:t>
            </a:r>
          </a:p>
          <a:p>
            <a:pPr marL="457200" indent="-457200" eaLnBrk="1" hangingPunct="1">
              <a:buFont typeface="Times New Roman" pitchFamily="16" charset="0"/>
              <a:buAutoNum type="arabicPeriod"/>
              <a:defRPr/>
            </a:pPr>
            <a:r>
              <a:rPr lang="ru-RU" sz="2000" dirty="0" smtClean="0"/>
              <a:t>Интересный и веселый досуг, положительные эмоции от совместного времяпрепровождения. </a:t>
            </a:r>
          </a:p>
          <a:p>
            <a:pPr marL="457200" indent="-457200" eaLnBrk="1" hangingPunct="1">
              <a:defRPr/>
            </a:pPr>
            <a:r>
              <a:rPr lang="ru-RU" sz="2000" dirty="0" smtClean="0"/>
              <a:t>7.1. Понимание своего Я, изменение себя, личностный рост. </a:t>
            </a:r>
          </a:p>
          <a:p>
            <a:pPr marL="457200" indent="-457200" eaLnBrk="1" hangingPunct="1">
              <a:defRPr/>
            </a:pPr>
            <a:r>
              <a:rPr lang="ru-RU" sz="2000" dirty="0" smtClean="0"/>
              <a:t>7.2. Самостоятельность, принятие собственного решения, ответственность за других. 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z="2000" smtClean="0"/>
              <a:t>8. Возможность построения карьеры в общественной деятельности в будущем. </a:t>
            </a:r>
          </a:p>
          <a:p>
            <a:pPr eaLnBrk="1" hangingPunct="1"/>
            <a:r>
              <a:rPr lang="ru-RU" sz="2000" smtClean="0"/>
              <a:t>9.1 Свобода, иметь больше свободы в действиях, свободно высказывать свою точку зрения. </a:t>
            </a:r>
          </a:p>
          <a:p>
            <a:pPr eaLnBrk="1" hangingPunct="1"/>
            <a:r>
              <a:rPr lang="ru-RU" sz="2000" smtClean="0"/>
              <a:t>9.2. Созидание чего-то нового, совершение чего-то важного и полезного не только для себя, но и для других людей и общества в целом. </a:t>
            </a:r>
          </a:p>
          <a:p>
            <a:pPr eaLnBrk="1" hangingPunct="1"/>
            <a:r>
              <a:rPr lang="ru-RU" sz="2000" smtClean="0"/>
              <a:t>10. Служение обществу, служение целям и интересам своей страны. </a:t>
            </a:r>
          </a:p>
          <a:p>
            <a:pPr eaLnBrk="1" hangingPunct="1"/>
            <a:r>
              <a:rPr lang="ru-RU" sz="2000" smtClean="0"/>
              <a:t>11. Привилегированное положение в группе, определенный статус в обществе, высокая степень влияния на других. </a:t>
            </a:r>
          </a:p>
          <a:p>
            <a:pPr eaLnBrk="1" hangingPunct="1"/>
            <a:r>
              <a:rPr lang="ru-RU" sz="2000" smtClean="0"/>
              <a:t>12. Благополучие и престиж в настоящем и будущем, достижение личных целей. </a:t>
            </a:r>
          </a:p>
          <a:p>
            <a:pPr eaLnBrk="1" hangingPunct="1"/>
            <a:r>
              <a:rPr lang="ru-RU" sz="2000" smtClean="0"/>
              <a:t>13. Быть среди значимых людей, чувствовать себя принадлежащим к особому сообществу людей. </a:t>
            </a:r>
          </a:p>
          <a:p>
            <a:pPr eaLnBrk="1" hangingPunct="1"/>
            <a:r>
              <a:rPr lang="ru-RU" sz="2000" smtClean="0"/>
              <a:t>14. Быть по достоинству оцененным, вызывать восхищение у других. </a:t>
            </a:r>
          </a:p>
          <a:p>
            <a:pPr eaLnBrk="1" hangingPunct="1"/>
            <a:r>
              <a:rPr lang="ru-RU" sz="2000" smtClean="0"/>
              <a:t>15. Преодоление трудных жизненных ситуаций, уход от проблем. </a:t>
            </a:r>
          </a:p>
          <a:p>
            <a:pPr eaLnBrk="1" hangingPunct="1"/>
            <a:r>
              <a:rPr lang="ru-RU" sz="2000" smtClean="0"/>
              <a:t>16. Избегание негативного оценивания старшими.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</a:pPr>
            <a:r>
              <a:rPr lang="ru-RU" sz="2000" b="1" smtClean="0"/>
              <a:t>Ведущими мотивами социальной активности </a:t>
            </a:r>
            <a:r>
              <a:rPr lang="ru-RU" sz="2000" smtClean="0"/>
              <a:t>студентов являются: самореализация (70% респондентов),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smtClean="0"/>
              <a:t>общение (67,5% респондентов), обучение (65% респондентов),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smtClean="0"/>
              <a:t>помощь другим (51,25% респондентов) и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smtClean="0"/>
              <a:t>плодотворное сотрудничество во благо чего-либо (50% респондентов).</a:t>
            </a:r>
          </a:p>
          <a:p>
            <a:pPr marL="0" indent="0" eaLnBrk="1" hangingPunct="1">
              <a:spcBef>
                <a:spcPct val="0"/>
              </a:spcBef>
            </a:pPr>
            <a:endParaRPr lang="ru-RU" sz="2000" smtClean="0"/>
          </a:p>
          <a:p>
            <a:pPr marL="0" indent="0" eaLnBrk="1" hangingPunct="1">
              <a:spcBef>
                <a:spcPct val="0"/>
              </a:spcBef>
            </a:pPr>
            <a:r>
              <a:rPr lang="ru-RU" sz="2000" smtClean="0"/>
              <a:t> </a:t>
            </a:r>
            <a:r>
              <a:rPr lang="ru-RU" sz="2000" b="1" smtClean="0"/>
              <a:t>Серединное положение </a:t>
            </a:r>
            <a:r>
              <a:rPr lang="ru-RU" sz="2000" smtClean="0"/>
              <a:t>занимают мотивы: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smtClean="0"/>
              <a:t>интересного досуга (47,5% респондентов),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smtClean="0"/>
              <a:t>личностного роста и стремления к самостоятельности (по 46,25% респондентов),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smtClean="0"/>
              <a:t>карьеры (42,5% респондентов),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smtClean="0"/>
              <a:t>свободы и созидания чего-то нового общественно-значимого (по 40% респондентов). </a:t>
            </a:r>
          </a:p>
          <a:p>
            <a:pPr marL="0" indent="0" eaLnBrk="1" hangingPunct="1">
              <a:spcBef>
                <a:spcPct val="0"/>
              </a:spcBef>
            </a:pPr>
            <a:endParaRPr lang="ru-RU" sz="2000" smtClean="0"/>
          </a:p>
          <a:p>
            <a:pPr marL="0" indent="0" eaLnBrk="1" hangingPunct="1">
              <a:spcBef>
                <a:spcPct val="0"/>
              </a:spcBef>
            </a:pPr>
            <a:r>
              <a:rPr lang="ru-RU" sz="2000" smtClean="0"/>
              <a:t>На </a:t>
            </a:r>
            <a:r>
              <a:rPr lang="ru-RU" sz="2000" b="1" smtClean="0"/>
              <a:t>последних позициях</a:t>
            </a:r>
            <a:r>
              <a:rPr lang="ru-RU" sz="2000" smtClean="0"/>
              <a:t> оказались мотивы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smtClean="0"/>
              <a:t>служения обществу (38,75% респондентов),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smtClean="0"/>
              <a:t>влияния на других (35% респондентов),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smtClean="0"/>
              <a:t>благополучия и престижа (32,5% респондентов),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smtClean="0"/>
              <a:t>принадлежности к особому сообществу людей (23,75% респондентов),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smtClean="0"/>
              <a:t>положительная оценка и восхищение (20% респондентов),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smtClean="0"/>
              <a:t>уход от проблем и трудностей (11,25% респондентов),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2000" smtClean="0"/>
              <a:t>избегание негативного оценивания (7,5% респондентов).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mtClean="0"/>
              <a:t>У юношей на первом месте стоит мотив общения, на втором – мотив самореализации, на третьем – обучения, на четвертом – самопознания и личностного роста. Далее следуют мотивы сотрудничества, благополучия и престижа, самостоятельности, влияния, помощи другим и карьеры, служения обществу и принадлежности к особому сообществу людей. На последних местах оказываются мотивы ухода от проблем и трудностей, положительной оценки и восхищения и избегания негативного оценивания старшими.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z="2800" smtClean="0"/>
              <a:t>У девушек на первых местах - мотивы самореализации и обучения, на втором – общения, на третьем – помощи другим, на четвертом – сотрудничества. Далее следуют мотивы самостоятельности, карьеры, интересного досуга, созидания нового, свободы и влияния, положительных оценок и восхищения. На последних местах оказываются мотивы благополучия и престижа, избегания и ухода от проблем. Статистически значимыми оказались различия в женской и мужской выборке по мотивам стремления к свободе и к благополучию и престижу - у юношей они более выражены, чем у девушек</a:t>
            </a:r>
            <a:r>
              <a:rPr lang="ru-RU" smtClean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263"/>
            <a:ext cx="8991600" cy="1557337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smtClean="0"/>
              <a:t>Мотивация этичного экономического поведения </a:t>
            </a:r>
            <a:r>
              <a:rPr lang="de-AT" sz="2800" b="1" smtClean="0"/>
              <a:t>(M.G. Borrello</a:t>
            </a:r>
            <a:r>
              <a:rPr lang="ru-RU" sz="2800" b="1" smtClean="0"/>
              <a:t> и</a:t>
            </a:r>
            <a:r>
              <a:rPr lang="de-AT" sz="2800" b="1" smtClean="0"/>
              <a:t> </a:t>
            </a:r>
            <a:r>
              <a:rPr lang="ru-RU" sz="2800" b="1" smtClean="0"/>
              <a:t>др</a:t>
            </a:r>
            <a:r>
              <a:rPr lang="de-AT" sz="2800" b="1" smtClean="0"/>
              <a:t>., </a:t>
            </a:r>
            <a:r>
              <a:rPr lang="ru-RU" sz="2800" b="1" smtClean="0"/>
              <a:t>2004, 2005; </a:t>
            </a:r>
            <a:r>
              <a:rPr lang="it-IT" sz="2800" b="1" smtClean="0"/>
              <a:t>P. Webley, A. Lewis, C. Mackenzie, 2001 </a:t>
            </a:r>
            <a:r>
              <a:rPr lang="ru-RU" sz="2800" b="1" smtClean="0"/>
              <a:t>и</a:t>
            </a:r>
            <a:r>
              <a:rPr lang="de-AT" sz="2800" b="1" smtClean="0"/>
              <a:t> </a:t>
            </a:r>
            <a:r>
              <a:rPr lang="ru-RU" sz="2800" b="1" smtClean="0"/>
              <a:t>др</a:t>
            </a:r>
            <a:r>
              <a:rPr lang="de-AT" sz="2800" b="1" smtClean="0"/>
              <a:t>.)</a:t>
            </a:r>
            <a:r>
              <a:rPr lang="ru-RU" sz="4000" smtClean="0"/>
              <a:t> 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smtClean="0"/>
              <a:t>М. Борелло с соавторами отмечают, что люди, которые хотят поддерживать этические финансы, делают так по различным причинам, и было бы неточно рассматривать этичных инвесторов в качестве гомогенной группы. 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smtClean="0"/>
              <a:t>Для некоторых, этичные инвестиции - способ причастности к общечеловеческим ценностям и идеалам, которым они верят. 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smtClean="0"/>
              <a:t>Другие считают этичные инвестиции неотъемлемой частью своего образа жизни. 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smtClean="0"/>
              <a:t>Третьи делают это ради формирования позитивного имиджа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-762000" y="-31750"/>
            <a:ext cx="9906000" cy="6921500"/>
          </a:xfrm>
        </p:spPr>
        <p:txBody>
          <a:bodyPr/>
          <a:lstStyle/>
          <a:p>
            <a:pPr marL="838200" indent="-835025" algn="l" eaLnBrk="1" hangingPunct="1">
              <a:buClrTx/>
              <a:buFontTx/>
              <a:buNone/>
              <a:tabLst>
                <a:tab pos="838200" algn="l"/>
                <a:tab pos="1285875" algn="l"/>
                <a:tab pos="1735138" algn="l"/>
                <a:tab pos="2184400" algn="l"/>
                <a:tab pos="2633663" algn="l"/>
                <a:tab pos="3082925" algn="l"/>
                <a:tab pos="3532188" algn="l"/>
                <a:tab pos="3981450" algn="l"/>
                <a:tab pos="4430713" algn="l"/>
                <a:tab pos="4879975" algn="l"/>
                <a:tab pos="5329238" algn="l"/>
                <a:tab pos="5778500" algn="l"/>
                <a:tab pos="6227763" algn="l"/>
                <a:tab pos="6677025" algn="l"/>
                <a:tab pos="7126288" algn="l"/>
                <a:tab pos="7575550" algn="l"/>
                <a:tab pos="8024813" algn="l"/>
                <a:tab pos="8474075" algn="l"/>
                <a:tab pos="8923338" algn="l"/>
                <a:tab pos="9372600" algn="l"/>
                <a:tab pos="9821863" algn="l"/>
              </a:tabLst>
            </a:pPr>
            <a:r>
              <a:rPr lang="ru-RU" sz="2400" smtClean="0"/>
              <a:t>          </a:t>
            </a:r>
            <a:r>
              <a:rPr lang="ru-RU" sz="2400" b="1" smtClean="0"/>
              <a:t>Отношение к труду студенческой молодежи (Купрейченко, 2011)</a:t>
            </a:r>
            <a:br>
              <a:rPr lang="ru-RU" sz="2400" b="1" smtClean="0"/>
            </a:br>
            <a:r>
              <a:rPr lang="ru-RU" sz="2400" b="1" smtClean="0"/>
              <a:t>          </a:t>
            </a:r>
            <a:r>
              <a:rPr lang="ru-RU" sz="2400" smtClean="0"/>
              <a:t>Исследование выявило существование некоторых противоречий в отношении к труду и отдельным его видам у современной студенческой молодежи. </a:t>
            </a:r>
            <a:br>
              <a:rPr lang="ru-RU" sz="2400" smtClean="0"/>
            </a:br>
            <a:r>
              <a:rPr lang="ru-RU" sz="2400" smtClean="0"/>
              <a:t>Так, с одной стороны для наших респондентов важно иметь работу, соответствующую нравственным принципам. </a:t>
            </a:r>
            <a:br>
              <a:rPr lang="ru-RU" sz="2400" smtClean="0"/>
            </a:br>
            <a:r>
              <a:rPr lang="ru-RU" sz="2400" smtClean="0"/>
              <a:t>С другой стороны многие респонденты готовы принимать участие в тех видах самообеспечения, которые считают неэтичными, в критической жизненной ситуации или в случае если из роль в этом бизнесе – вполне законна и нравственна. Кроме того, некоторые наиболее социально значимые сферы деятельности воспринимаются как унизительные для личности по причине неадекватно низкой оплаты или работы в условиях негативной психологической нагрузки. </a:t>
            </a:r>
            <a:br>
              <a:rPr lang="ru-RU" sz="2400" smtClean="0"/>
            </a:br>
            <a:r>
              <a:rPr lang="ru-RU" sz="2400" smtClean="0"/>
              <a:t>Это в первую очередь - сферы связанные с обслуживанием других людей (уборка, уход и т.д.), работа в МВД и пенициарной системе, учителя и медицинские работники.</a:t>
            </a:r>
            <a:r>
              <a:rPr lang="ru-RU" sz="400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/>
              <a:t>В такое понимание активности (по сути – как активного образа жизни) вписывается практически любое взаимодействие с окружающими людьми, социальными явлениями и обществом, включая общение и проведение досуга, интерес к культурным событиям, следование моде, демонстративное потребление и т.д. </a:t>
            </a:r>
            <a:br>
              <a:rPr lang="ru-RU" sz="2800" smtClean="0"/>
            </a:br>
            <a:r>
              <a:rPr lang="ru-RU" sz="2800" smtClean="0"/>
              <a:t>Нередко социальную активность рассматривают в клиническом аспекте - в качестве способности вести активный образ жизни в пожилом возрасте или при тяжёлом заболевании (Boosman, Schepers, 2011). </a:t>
            </a:r>
            <a:br>
              <a:rPr lang="ru-RU" sz="2800" smtClean="0"/>
            </a:br>
            <a:r>
              <a:rPr lang="ru-RU" sz="2800" smtClean="0"/>
              <a:t>Проводится изучение социальной активности в профессиональном самоопределении (Емельянова, 2006) и т.д.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/>
              <a:t>Выделены типы отношения к труду, соответствующие трудовой этике предыдущих исторических периодов. </a:t>
            </a:r>
            <a:br>
              <a:rPr lang="ru-RU" sz="2800" smtClean="0"/>
            </a:br>
            <a:r>
              <a:rPr lang="ru-RU" sz="2800" smtClean="0"/>
              <a:t>Тип </a:t>
            </a:r>
            <a:r>
              <a:rPr lang="ru-RU" sz="2800" b="1" smtClean="0"/>
              <a:t>«Волонтер»,</a:t>
            </a:r>
            <a:r>
              <a:rPr lang="ru-RU" sz="2800" smtClean="0"/>
              <a:t> воспринимает труд как долг перед обществом и как возможность самореализации с романтикой и энтузиазмом, и тем схожий с добровольцами комсомольских строек времен СССР. Позитивное отношение к труду и представление о нем как о долге перед обществом типа </a:t>
            </a:r>
            <a:r>
              <a:rPr lang="ru-RU" sz="2800" b="1" smtClean="0"/>
              <a:t>«Трудяга» </a:t>
            </a:r>
            <a:r>
              <a:rPr lang="ru-RU" sz="2800" smtClean="0"/>
              <a:t>(не слишком чувствительного к этической стороне труда, неразборчивого в выборе условий работы, даже в ущерб собственному здоровью и человеческому достоинству) в высокой степени сходно с трудовой этикой простых рабочих советского периода и дореволюционного времени</a:t>
            </a:r>
            <a:r>
              <a:rPr lang="ru-RU" sz="2400" smtClean="0"/>
              <a:t>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9144000" cy="6858000"/>
          </a:xfrm>
        </p:spPr>
        <p:txBody>
          <a:bodyPr anchor="t"/>
          <a:lstStyle/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3200" smtClean="0"/>
              <a:t>Тип отношения к труду </a:t>
            </a:r>
            <a:r>
              <a:rPr lang="ru-RU" sz="3200" b="1" smtClean="0"/>
              <a:t>«Фрилансер» </a:t>
            </a:r>
            <a:r>
              <a:rPr lang="ru-RU" sz="3200" smtClean="0"/>
              <a:t>демонстрирует негативную оценка труда как бремени, связанного с удовлетворением насущных потребностей, а не обязанности при низкой самооценке своего трудового потенциала. Несколько чаще встречается у мужчин и у представителей старших возрастных категорий (старше 24 лет). Характеризуется в целом невысокой значимостью всех трудовых ценностей. Для них важно быстро и точно выполнить свою работу, не связывая себя долгосрочными контрактами и не заботясь о «вертикальной» карьере.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9144000" cy="67056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2800" smtClean="0"/>
              <a:t>Тип </a:t>
            </a:r>
            <a:r>
              <a:rPr lang="ru-RU" sz="2800" b="1" smtClean="0"/>
              <a:t>«Прагматичный» -</a:t>
            </a:r>
            <a:r>
              <a:rPr lang="ru-RU" sz="2800" smtClean="0"/>
              <a:t> единственный тип, который утверждает, что имея достаточно средств к существованию не стал бы работать. Несколько чаще встречается у молодежи до 23 лет. Представители типа демонстрируют средний уровень значимости многих трудовых ценностей. Больше всего в труде ценятся: Свободное время, Финансовая выгода, Мастерство, Знания, Безопасность. Для этого типа труд – источник заработка и социального статуса и при этом, имея достаточно денег, без труда вполне можно обойтись. Этот тип характерен для работающих ради заработка и статуса, экономно расходующих свои силы.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9144000" cy="68580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3200" smtClean="0"/>
              <a:t>Тип людей, самореализующихся в творческом труде и не придающих большого значения заработку, был назван –</a:t>
            </a:r>
            <a:r>
              <a:rPr lang="ru-RU" sz="3200" b="1" smtClean="0"/>
              <a:t> «Творчески самореализующийся в труде».</a:t>
            </a:r>
            <a:r>
              <a:rPr lang="ru-RU" sz="3200" smtClean="0"/>
              <a:t> Его представители не согласны с тем, что труд – бремя, уверены, что он дает возможность для самореализации, скорее всего, работали бы, имея достаточно средств к существованию, но однако не считают труд обязанностью перед обществом и не уверены, что трудолюбивому человеку сегодня легко найти хорошую работу.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defRPr/>
            </a:pPr>
            <a:r>
              <a:rPr lang="ru-RU" dirty="0" smtClean="0">
                <a:latin typeface="+mj-lt"/>
              </a:rPr>
              <a:t>Поведение побуждается двумя уровнями мотивационных факторов — </a:t>
            </a:r>
            <a:r>
              <a:rPr lang="ru-RU" b="1" dirty="0" smtClean="0">
                <a:latin typeface="+mj-lt"/>
              </a:rPr>
              <a:t>сознательным и бессознательным. </a:t>
            </a: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ru-RU" dirty="0" smtClean="0">
                <a:latin typeface="+mj-lt"/>
              </a:rPr>
              <a:t>Неосознаваемые влечения, желания, обладая динамическим потенциалом, сами могут побуждать активность; однако, будучи осознанными, они же приобретают новые динамические грани и потенции. </a:t>
            </a: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ru-RU" dirty="0" smtClean="0">
                <a:latin typeface="+mj-lt"/>
              </a:rPr>
              <a:t>Главное же состоит в том, что, перейдя на осознаваемый уровень, бессознательный аспект их существования отнюдь не исчезает. (</a:t>
            </a:r>
            <a:r>
              <a:rPr lang="ru-RU" dirty="0" err="1" smtClean="0">
                <a:latin typeface="+mj-lt"/>
              </a:rPr>
              <a:t>Шадриков</a:t>
            </a:r>
            <a:r>
              <a:rPr lang="ru-RU" dirty="0" smtClean="0">
                <a:latin typeface="+mj-lt"/>
              </a:rPr>
              <a:t> В. Д. Мир внутренней жизни человека. М.: Логос, 2006)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Двойная стрелка вверх/вниз 6"/>
          <p:cNvSpPr>
            <a:spLocks noChangeArrowheads="1"/>
          </p:cNvSpPr>
          <p:nvPr/>
        </p:nvSpPr>
        <p:spPr bwMode="auto">
          <a:xfrm rot="5400000">
            <a:off x="4212431" y="2780507"/>
            <a:ext cx="358775" cy="1081088"/>
          </a:xfrm>
          <a:prstGeom prst="upDownArrow">
            <a:avLst>
              <a:gd name="adj1" fmla="val 50000"/>
              <a:gd name="adj2" fmla="val 50221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67" name="TextBox 8"/>
          <p:cNvSpPr txBox="1">
            <a:spLocks noChangeArrowheads="1"/>
          </p:cNvSpPr>
          <p:nvPr/>
        </p:nvSpPr>
        <p:spPr bwMode="auto">
          <a:xfrm>
            <a:off x="0" y="2781300"/>
            <a:ext cx="3419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chemeClr val="tx1"/>
                </a:solidFill>
              </a:rPr>
              <a:t>Осознаваемые мотивы</a:t>
            </a:r>
          </a:p>
        </p:txBody>
      </p:sp>
      <p:sp>
        <p:nvSpPr>
          <p:cNvPr id="36868" name="TextBox 9"/>
          <p:cNvSpPr txBox="1">
            <a:spLocks noChangeArrowheads="1"/>
          </p:cNvSpPr>
          <p:nvPr/>
        </p:nvSpPr>
        <p:spPr bwMode="auto">
          <a:xfrm>
            <a:off x="5148263" y="2781300"/>
            <a:ext cx="39957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chemeClr val="tx1"/>
                </a:solidFill>
              </a:rPr>
              <a:t>Неосознаваемые мотивы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Двойная стрелка вверх/вниз 6"/>
          <p:cNvSpPr>
            <a:spLocks noChangeArrowheads="1"/>
          </p:cNvSpPr>
          <p:nvPr/>
        </p:nvSpPr>
        <p:spPr bwMode="auto">
          <a:xfrm rot="5400000">
            <a:off x="4284663" y="2420938"/>
            <a:ext cx="358775" cy="1800225"/>
          </a:xfrm>
          <a:prstGeom prst="upDownArrow">
            <a:avLst>
              <a:gd name="adj1" fmla="val 50000"/>
              <a:gd name="adj2" fmla="val 5017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1" name="TextBox 8"/>
          <p:cNvSpPr txBox="1">
            <a:spLocks noChangeArrowheads="1"/>
          </p:cNvSpPr>
          <p:nvPr/>
        </p:nvSpPr>
        <p:spPr bwMode="auto">
          <a:xfrm>
            <a:off x="179388" y="2997200"/>
            <a:ext cx="3097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chemeClr val="tx1"/>
                </a:solidFill>
              </a:rPr>
              <a:t>Цель</a:t>
            </a:r>
          </a:p>
        </p:txBody>
      </p:sp>
      <p:sp>
        <p:nvSpPr>
          <p:cNvPr id="37892" name="TextBox 9"/>
          <p:cNvSpPr txBox="1">
            <a:spLocks noChangeArrowheads="1"/>
          </p:cNvSpPr>
          <p:nvPr/>
        </p:nvSpPr>
        <p:spPr bwMode="auto">
          <a:xfrm>
            <a:off x="5795963" y="2997200"/>
            <a:ext cx="3097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chemeClr val="tx1"/>
                </a:solidFill>
              </a:rPr>
              <a:t>Средства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64163" y="4005263"/>
            <a:ext cx="3311525" cy="1008062"/>
          </a:xfrm>
        </p:spPr>
        <p:txBody>
          <a:bodyPr/>
          <a:lstStyle/>
          <a:p>
            <a:pPr marL="0" indent="0" algn="ctr" eaLnBrk="1" hangingPunct="1">
              <a:defRPr/>
            </a:pPr>
            <a:r>
              <a:rPr lang="ru-RU" dirty="0" smtClean="0"/>
              <a:t>Мотивы спонсоров</a:t>
            </a:r>
          </a:p>
          <a:p>
            <a:pPr algn="ctr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dirty="0" smtClean="0"/>
          </a:p>
        </p:txBody>
      </p:sp>
      <p:sp>
        <p:nvSpPr>
          <p:cNvPr id="38915" name="Двойная стрелка вверх/вниз 4"/>
          <p:cNvSpPr>
            <a:spLocks noChangeArrowheads="1"/>
          </p:cNvSpPr>
          <p:nvPr/>
        </p:nvSpPr>
        <p:spPr bwMode="auto">
          <a:xfrm rot="2529890">
            <a:off x="2947988" y="1839913"/>
            <a:ext cx="360362" cy="1524000"/>
          </a:xfrm>
          <a:prstGeom prst="upDownArrow">
            <a:avLst>
              <a:gd name="adj1" fmla="val 50000"/>
              <a:gd name="adj2" fmla="val 49985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6" name="Двойная стрелка вверх/вниз 5"/>
          <p:cNvSpPr>
            <a:spLocks noChangeArrowheads="1"/>
          </p:cNvSpPr>
          <p:nvPr/>
        </p:nvSpPr>
        <p:spPr bwMode="auto">
          <a:xfrm rot="-2065111">
            <a:off x="5326063" y="1887538"/>
            <a:ext cx="358775" cy="1493837"/>
          </a:xfrm>
          <a:prstGeom prst="upDownArrow">
            <a:avLst>
              <a:gd name="adj1" fmla="val 50000"/>
              <a:gd name="adj2" fmla="val 5017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7" name="Двойная стрелка вверх/вниз 6"/>
          <p:cNvSpPr>
            <a:spLocks noChangeArrowheads="1"/>
          </p:cNvSpPr>
          <p:nvPr/>
        </p:nvSpPr>
        <p:spPr bwMode="auto">
          <a:xfrm rot="5400000">
            <a:off x="4139407" y="3501231"/>
            <a:ext cx="360362" cy="1800225"/>
          </a:xfrm>
          <a:prstGeom prst="upDownArrow">
            <a:avLst>
              <a:gd name="adj1" fmla="val 50000"/>
              <a:gd name="adj2" fmla="val 49956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8" name="TextBox 8"/>
          <p:cNvSpPr txBox="1">
            <a:spLocks noChangeArrowheads="1"/>
          </p:cNvSpPr>
          <p:nvPr/>
        </p:nvSpPr>
        <p:spPr bwMode="auto">
          <a:xfrm>
            <a:off x="2771775" y="333375"/>
            <a:ext cx="30956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tx1"/>
                </a:solidFill>
              </a:rPr>
              <a:t>Мотивы </a:t>
            </a:r>
          </a:p>
          <a:p>
            <a:pPr algn="ctr"/>
            <a:r>
              <a:rPr lang="ru-RU" sz="3200">
                <a:solidFill>
                  <a:schemeClr val="tx1"/>
                </a:solidFill>
              </a:rPr>
              <a:t>организаторов</a:t>
            </a:r>
          </a:p>
        </p:txBody>
      </p:sp>
      <p:sp>
        <p:nvSpPr>
          <p:cNvPr id="38919" name="TextBox 9"/>
          <p:cNvSpPr txBox="1">
            <a:spLocks noChangeArrowheads="1"/>
          </p:cNvSpPr>
          <p:nvPr/>
        </p:nvSpPr>
        <p:spPr bwMode="auto">
          <a:xfrm>
            <a:off x="395288" y="4005263"/>
            <a:ext cx="309721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tx1"/>
                </a:solidFill>
              </a:rPr>
              <a:t>Мотивы </a:t>
            </a:r>
          </a:p>
          <a:p>
            <a:pPr algn="ctr"/>
            <a:r>
              <a:rPr lang="ru-RU" sz="3200">
                <a:solidFill>
                  <a:schemeClr val="tx1"/>
                </a:solidFill>
              </a:rPr>
              <a:t>участников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39725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>
              <a:solidFill>
                <a:srgbClr val="000000"/>
              </a:solidFill>
            </a:endParaRPr>
          </a:p>
          <a:p>
            <a:pPr marL="342900" indent="-339725" algn="ctr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000000"/>
                </a:solidFill>
              </a:rPr>
              <a:t>Основания недоверия социальным институтам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>
                <a:solidFill>
                  <a:srgbClr val="000000"/>
                </a:solidFill>
              </a:rPr>
              <a:t>Отсутствие или недостаток личного опыта взаимодействия граждан с этой системой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>
                <a:solidFill>
                  <a:srgbClr val="000000"/>
                </a:solidFill>
              </a:rPr>
              <a:t>Низкий уровень технической и материальной оснащенности этой системы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>
                <a:solidFill>
                  <a:srgbClr val="000000"/>
                </a:solidFill>
              </a:rPr>
              <a:t>Устаревшая, несовременная структура и нормы этой системы 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>
                <a:solidFill>
                  <a:srgbClr val="000000"/>
                </a:solidFill>
              </a:rPr>
              <a:t>Несправедливость этой системы, ее норм и правил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>
                <a:solidFill>
                  <a:srgbClr val="000000"/>
                </a:solidFill>
              </a:rPr>
              <a:t>Незнание гражданами своих прав и обязанностей при взаимодействии с этой системой 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>
                <a:solidFill>
                  <a:srgbClr val="000000"/>
                </a:solidFill>
              </a:rPr>
              <a:t>«Отчужденность» граждан от этой системы, неспособность повлиять на ее функционирование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>
                <a:solidFill>
                  <a:srgbClr val="000000"/>
                </a:solidFill>
              </a:rPr>
              <a:t>Незнание гражданами структуры и правил функционирования этой системы 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>
                <a:solidFill>
                  <a:srgbClr val="000000"/>
                </a:solidFill>
              </a:rPr>
              <a:t>Коррупция служащих этой системы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>
                <a:solidFill>
                  <a:srgbClr val="000000"/>
                </a:solidFill>
              </a:rPr>
              <a:t>Профессиональная некомпетентность служащих этой системы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>
                <a:solidFill>
                  <a:srgbClr val="000000"/>
                </a:solidFill>
              </a:rPr>
              <a:t>Нелогичность норм и правил этой системы 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000000"/>
                </a:solidFill>
              </a:rPr>
              <a:t>Опасение вторжения в личную жизнь граждан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000000"/>
                </a:solidFill>
              </a:rPr>
              <a:t>Угроза жизни и здоровью граждан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000000"/>
                </a:solidFill>
              </a:rPr>
              <a:t>Угроза экономическому благополучию граждан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000000"/>
                </a:solidFill>
              </a:rPr>
              <a:t>Ущемление прав и свободы личности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>
                <a:solidFill>
                  <a:srgbClr val="000000"/>
                </a:solidFill>
              </a:rPr>
              <a:t>Отсутствие индивидуального, персонифицированного подхода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>
                <a:solidFill>
                  <a:srgbClr val="000000"/>
                </a:solidFill>
              </a:rPr>
              <a:t>Противоречие целей граждан и служащих этой системы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>
                <a:solidFill>
                  <a:srgbClr val="000000"/>
                </a:solidFill>
              </a:rPr>
              <a:t> Неуважительное и неэтичное отношение служащих этой системы к гражданам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>
                <a:solidFill>
                  <a:srgbClr val="000000"/>
                </a:solidFill>
              </a:rPr>
              <a:t>Негативный образ этой системы и ее служащих в общественном сознании</a:t>
            </a:r>
          </a:p>
          <a:p>
            <a:pPr marL="342900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>
                <a:solidFill>
                  <a:srgbClr val="000000"/>
                </a:solidFill>
              </a:rPr>
              <a:t>Негативное отношение со стороны общества к гражданам, стремящимся ответственно взаимодействовать с этой системой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smtClean="0"/>
              <a:t>Основные опасения и риски, связанные с волонтерской деятельностью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marL="339725" indent="-339725" eaLnBrk="1" hangingPunct="1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smtClean="0"/>
              <a:t>Опасность того, что волонтерская деятельность является прикрытием деятельности криминальной </a:t>
            </a:r>
          </a:p>
          <a:p>
            <a:pPr marL="339725" indent="-339725" eaLnBrk="1" hangingPunct="1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smtClean="0"/>
              <a:t>Риск служить чьим-то политическим интересам</a:t>
            </a:r>
          </a:p>
          <a:p>
            <a:pPr marL="339725" indent="-339725" eaLnBrk="1" hangingPunct="1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smtClean="0"/>
              <a:t>Опасения, что работаешь на чьи то коммерческие интересы</a:t>
            </a:r>
          </a:p>
          <a:p>
            <a:pPr marL="339725" indent="-339725" eaLnBrk="1" hangingPunct="1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smtClean="0"/>
              <a:t>Опасения связанные с условиями проживания и труда</a:t>
            </a:r>
          </a:p>
          <a:p>
            <a:pPr marL="339725" indent="-339725" eaLnBrk="1" hangingPunct="1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smtClean="0"/>
              <a:t>Опасения оказаться в нежелательном социальном окружении (религиозные фанатики, бомжи, наркоманы и т.д.)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/>
              <a:t>Более узкое понимание социальной активности определяет ее как сверхнормативную, инициативную, творческую деятельность, самодеятельность (Андромонова, 2006; Ануфриев, 1969; Арефьева, 1974; Бухалов, Якуба, 1969; Мордкович, 1972; Шендрик, 1980). </a:t>
            </a:r>
            <a:br>
              <a:rPr lang="ru-RU" sz="2800" smtClean="0"/>
            </a:br>
            <a:r>
              <a:rPr lang="ru-RU" sz="2800" smtClean="0"/>
              <a:t>В современных исследованиях нередко социальная активность выступает синонимом гражданской. Во многих работах социальная активность понимается как общественная деятельность (Косарев, 1973; Мальковская,1988; Петров 1985). В этом случае она определяется как вовлеченность личности в социальные практики гражданского общества: добровольчество, денежные пожертвования, практики самоорганизации по месту по жительства (Давыдов, 2009; Якобсон, Мерсиянова, 2007, 2011).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smtClean="0"/>
              <a:t>Меры, снижающие риски и опасения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mtClean="0"/>
              <a:t>Полная информация о целях деятельности и ее организаторах</a:t>
            </a:r>
          </a:p>
          <a:p>
            <a:pPr marL="339725" indent="-339725" eaLnBrk="1" hangingPunct="1">
              <a:lnSpc>
                <a:spcPct val="90000"/>
              </a:lnSpc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mtClean="0"/>
              <a:t>Возможность общественного контроля</a:t>
            </a:r>
          </a:p>
          <a:p>
            <a:pPr marL="339725" indent="-339725" eaLnBrk="1" hangingPunct="1">
              <a:lnSpc>
                <a:spcPct val="90000"/>
              </a:lnSpc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mtClean="0"/>
              <a:t>Гарантии безопасности</a:t>
            </a:r>
          </a:p>
          <a:p>
            <a:pPr marL="339725" indent="-339725" eaLnBrk="1" hangingPunct="1">
              <a:lnSpc>
                <a:spcPct val="90000"/>
              </a:lnSpc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mtClean="0"/>
              <a:t>Социальные «бонусы»</a:t>
            </a:r>
          </a:p>
          <a:p>
            <a:pPr marL="339725" indent="-339725" eaLnBrk="1" hangingPunct="1">
              <a:lnSpc>
                <a:spcPct val="90000"/>
              </a:lnSpc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mtClean="0"/>
              <a:t>Информация об условиях работы и проживания</a:t>
            </a:r>
          </a:p>
          <a:p>
            <a:pPr marL="339725" indent="-339725" eaLnBrk="1" hangingPunct="1">
              <a:lnSpc>
                <a:spcPct val="90000"/>
              </a:lnSpc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mtClean="0"/>
              <a:t>Медицинская, социальная и психологическая помощь</a:t>
            </a:r>
          </a:p>
          <a:p>
            <a:pPr marL="339725" indent="-339725" eaLnBrk="1" hangingPunct="1">
              <a:lnSpc>
                <a:spcPct val="90000"/>
              </a:lnSpc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ru-RU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smtClean="0"/>
              <a:t>В рамках работы школы Л.И. Уманского (Уманский, Ерастов, Сапоровский, 1975; Френкель, Уманский, Спирин, Чернышёв, 1971) было сформировано социально-психологическое направление изучения социальной активности, которое продолжает развиваться под руководством А.С. Чернышёва (Чернышёв, 2006; Чернышёв, Лунёв, Лобков, Сарычев, 2005). В рамках этого направления социальная активность изучается в тесной связи с лидерскими качествами. Близкая проблематика представлена в исследования Е.С. Соколовой (Соколова, 2008).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smtClean="0"/>
              <a:t>Основания категоризации социальной активности:</a:t>
            </a:r>
            <a:br>
              <a:rPr lang="ru-RU" sz="2400" b="1" smtClean="0"/>
            </a:b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2400" smtClean="0"/>
              <a:t>-</a:t>
            </a:r>
            <a:r>
              <a:rPr lang="ru-RU" sz="2400" b="1" smtClean="0"/>
              <a:t>по широте охвата </a:t>
            </a:r>
            <a:r>
              <a:rPr lang="ru-RU" sz="2400" smtClean="0"/>
              <a:t>заинтересованных сторон (активность может быть направлена на удовлетворение потребностей личности, конкретных групп, общества, всего человечества и т.д.); 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- </a:t>
            </a:r>
            <a:r>
              <a:rPr lang="ru-RU" sz="2400" b="1" smtClean="0"/>
              <a:t>по источнику инициативы </a:t>
            </a:r>
            <a:r>
              <a:rPr lang="ru-RU" sz="2400" smtClean="0"/>
              <a:t>(реактивная, проактивная, превентивная);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- </a:t>
            </a:r>
            <a:r>
              <a:rPr lang="ru-RU" sz="2400" b="1" smtClean="0"/>
              <a:t>по целям и характеру или форме </a:t>
            </a:r>
            <a:r>
              <a:rPr lang="ru-RU" sz="2400" smtClean="0"/>
              <a:t>(гуманитарная, восстановительная, миротворческая, созидательная, поисковая, демонстративная, контрольная, протестная, разрушительная и т.д.). Активность может приобретать следующие формы, включать следующие виды деятельности и мероприятия: воспитательные, активизирующие, информирующие, организующие и т.д.;</a:t>
            </a:r>
            <a:br>
              <a:rPr lang="ru-RU" sz="2400" smtClean="0"/>
            </a:br>
            <a:r>
              <a:rPr lang="ru-RU" sz="400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smtClean="0"/>
              <a:t>по сфере реализации </a:t>
            </a:r>
            <a:r>
              <a:rPr lang="ru-RU" sz="3200" smtClean="0"/>
              <a:t>(культурно-досуговая, образовательная, профессиональная, семьи, социального развития, здоровья, художественно-эстетическая, спортивная, политическая, гражданско-правовая, экономическая и т.д.);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- </a:t>
            </a:r>
            <a:r>
              <a:rPr lang="ru-RU" sz="3200" b="1" smtClean="0"/>
              <a:t>по виду субъекта </a:t>
            </a:r>
            <a:r>
              <a:rPr lang="ru-RU" sz="3200" smtClean="0"/>
              <a:t>(индивидуальная, в малой или большой группе);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 - </a:t>
            </a:r>
            <a:r>
              <a:rPr lang="ru-RU" sz="3200" b="1" smtClean="0"/>
              <a:t>по функциям субъекта </a:t>
            </a:r>
            <a:r>
              <a:rPr lang="ru-RU" sz="3200" smtClean="0"/>
              <a:t>(организатор, модератор, участник, наблюдатель и т.д.)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smtClean="0"/>
              <a:t>- </a:t>
            </a:r>
            <a:r>
              <a:rPr lang="ru-RU" sz="2800" b="1" smtClean="0"/>
              <a:t>по интенсивности или уровню </a:t>
            </a:r>
            <a:r>
              <a:rPr lang="ru-RU" sz="2800" smtClean="0"/>
              <a:t>(от пассивности до сверх активности). </a:t>
            </a:r>
            <a:br>
              <a:rPr lang="ru-RU" sz="2800" smtClean="0"/>
            </a:br>
            <a:r>
              <a:rPr lang="ru-RU" sz="2800" smtClean="0"/>
              <a:t>С этим связан очень важный вопрос: какую активность считать нормативной? </a:t>
            </a:r>
            <a:br>
              <a:rPr lang="ru-RU" sz="2800" smtClean="0"/>
            </a:br>
            <a:r>
              <a:rPr lang="ru-RU" sz="2800" smtClean="0"/>
              <a:t>Ту, которая не нарушает законодательство и социально-одобряемые нормы и традиции, или же ту, которая соответствует среднему уровню активности населения, или же, наконец, </a:t>
            </a:r>
            <a:br>
              <a:rPr lang="ru-RU" sz="2800" smtClean="0"/>
            </a:br>
            <a:r>
              <a:rPr lang="ru-RU" sz="2800" smtClean="0"/>
              <a:t>ту, которая соответствует потребностям развития данной категории людей с определенными демографическими характеристиками и социальным статусом? </a:t>
            </a:r>
            <a:br>
              <a:rPr lang="ru-RU" sz="2800" smtClean="0"/>
            </a:br>
            <a:r>
              <a:rPr lang="ru-RU" sz="2800" smtClean="0"/>
              <a:t>Не менее важный вопрос, что принимать за точку отсчета – «нулевой показатель активности», а именно - как пассивность отличить от специфических форм активности, например, созерцания?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mtClean="0"/>
              <a:t>- </a:t>
            </a:r>
            <a:r>
              <a:rPr lang="ru-RU" sz="3200" b="1" smtClean="0"/>
              <a:t>по временным характеристикам </a:t>
            </a:r>
            <a:r>
              <a:rPr lang="ru-RU" sz="3200" smtClean="0"/>
              <a:t>(частоте и длительности). По этим основаниям активность может быть: кратковременной, длительной, постоянной, разовой, систематической и т.д. Можно выделить виды и по временному изменению интенсивности: зарождающаяся, формирующаяся, растущая, угасающая и т.д.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2858</Words>
  <Application>Microsoft Office PowerPoint</Application>
  <PresentationFormat>Экран (4:3)</PresentationFormat>
  <Paragraphs>207</Paragraphs>
  <Slides>40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4" baseType="lpstr">
      <vt:lpstr>Arial</vt:lpstr>
      <vt:lpstr>Microsoft YaHei</vt:lpstr>
      <vt:lpstr>Times New Roman</vt:lpstr>
      <vt:lpstr>Тема Office</vt:lpstr>
      <vt:lpstr>Мотивы альтруистичного и просоциального поведения</vt:lpstr>
      <vt:lpstr>Что такое социальная активность?  Наиболее широкая трактовка социальной активности, основана на общефилософском понимании активной роли субъекта во взаимодействии с социумом, посредством которой субъект познает, преобразует социальную реальность и самого себя.   В ряде работ социальная активность определяется интегративное качество, свойство личности (Бехтерев, 1996; Карпенко, 2005).  Придерживаясь этого подхода в своих исследованиях (Купрейченко, Моисеев, 2010), социальную активность мы определяем как индивидуальные или групповые действия, направленные на изменения Я-социального, своего места в обществе (социуме), а также общества (социума) в целом. </vt:lpstr>
      <vt:lpstr>В такое понимание активности (по сути – как активного образа жизни) вписывается практически любое взаимодействие с окружающими людьми, социальными явлениями и обществом, включая общение и проведение досуга, интерес к культурным событиям, следование моде, демонстративное потребление и т.д.  Нередко социальную активность рассматривают в клиническом аспекте - в качестве способности вести активный образ жизни в пожилом возрасте или при тяжёлом заболевании (Boosman, Schepers, 2011).  Проводится изучение социальной активности в профессиональном самоопределении (Емельянова, 2006) и т.д.</vt:lpstr>
      <vt:lpstr>Более узкое понимание социальной активности определяет ее как сверхнормативную, инициативную, творческую деятельность, самодеятельность (Андромонова, 2006; Ануфриев, 1969; Арефьева, 1974; Бухалов, Якуба, 1969; Мордкович, 1972; Шендрик, 1980).  В современных исследованиях нередко социальная активность выступает синонимом гражданской. Во многих работах социальная активность понимается как общественная деятельность (Косарев, 1973; Мальковская,1988; Петров 1985). В этом случае она определяется как вовлеченность личности в социальные практики гражданского общества: добровольчество, денежные пожертвования, практики самоорганизации по месту по жительства (Давыдов, 2009; Якобсон, Мерсиянова, 2007, 2011).</vt:lpstr>
      <vt:lpstr>В рамках работы школы Л.И. Уманского (Уманский, Ерастов, Сапоровский, 1975; Френкель, Уманский, Спирин, Чернышёв, 1971) было сформировано социально-психологическое направление изучения социальной активности, которое продолжает развиваться под руководством А.С. Чернышёва (Чернышёв, 2006; Чернышёв, Лунёв, Лобков, Сарычев, 2005). В рамках этого направления социальная активность изучается в тесной связи с лидерскими качествами. Близкая проблематика представлена в исследования Е.С. Соколовой (Соколова, 2008). </vt:lpstr>
      <vt:lpstr>Основания категоризации социальной активности:  -по широте охвата заинтересованных сторон (активность может быть направлена на удовлетворение потребностей личности, конкретных групп, общества, всего человечества и т.д.);   - по источнику инициативы (реактивная, проактивная, превентивная);  - по целям и характеру или форме (гуманитарная, восстановительная, миротворческая, созидательная, поисковая, демонстративная, контрольная, протестная, разрушительная и т.д.). Активность может приобретать следующие формы, включать следующие виды деятельности и мероприятия: воспитательные, активизирующие, информирующие, организующие и т.д.;  </vt:lpstr>
      <vt:lpstr>по сфере реализации (культурно-досуговая, образовательная, профессиональная, семьи, социального развития, здоровья, художественно-эстетическая, спортивная, политическая, гражданско-правовая, экономическая и т.д.);  - по виду субъекта (индивидуальная, в малой или большой группе);   - по функциям субъекта (организатор, модератор, участник, наблюдатель и т.д.)</vt:lpstr>
      <vt:lpstr>- по интенсивности или уровню (от пассивности до сверх активности).  С этим связан очень важный вопрос: какую активность считать нормативной?  Ту, которая не нарушает законодательство и социально-одобряемые нормы и традиции, или же ту, которая соответствует среднему уровню активности населения, или же, наконец,  ту, которая соответствует потребностям развития данной категории людей с определенными демографическими характеристиками и социальным статусом?  Не менее важный вопрос, что принимать за точку отсчета – «нулевой показатель активности», а именно - как пассивность отличить от специфических форм активности, например, созерцания?</vt:lpstr>
      <vt:lpstr>- по временным характеристикам (частоте и длительности). По этим основаниям активность может быть: кратковременной, длительной, постоянной, разовой, систематической и т.д. Можно выделить виды и по временному изменению интенсивности: зарождающаяся, формирующаяся, растущая, угасающая и т.д.</vt:lpstr>
      <vt:lpstr>- по эффективности для общества. Этот показатель является наиболее значимым, но также и наиболее трудно поддающимся оценке. Тем более, что и видов эффективности может быть несколько: социальная, экономическая, психологическая и т.д. если же социальная активность противоречит интересам различных групп или сообществ, то задача оценки еще более усложняется. В наиболее же крупном виде можно выделить про-социальную, асоциальную, антисоциальную активность. Нередко активность может сочетать в себе и про- и анти- социальные функции, например, участие в некоторых видах молодежных неформальных организаций.</vt:lpstr>
      <vt:lpstr>- по эффективности для субъекта активности. Оценка этого вида эффективности – также острый вопрос, поскольку она затрагивает два аспекта: самооценку эффективности и внешне наблюдаемые эффекты этой активности. Они могут существенно различаться, так например, сверх-активность даже в социально-одобряемых сферах может приводить к губительным для личности последствиям: трудоголизму, аддикции от социальных сетей и т.д. Еще один важный аспект - рискованность социальной активности, поскольку участие (а также неучастие в предписанных формах социальной активности) может нанести вред социальному положению, свободе, здоровью и даже жизни человека.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Основания нравственности и альтруистичного поведения (Купрейченко, 2009, 2010)</vt:lpstr>
      <vt:lpstr>Варианты поведения (продолжение табл. 1.)</vt:lpstr>
      <vt:lpstr>Способы стимулирования альтруистичного поведения  (Купрейченко А.Б. Нравственно-психологическая детерминация экономического самоопределения личности и группы. Дисс… докт. психол. наук. М., 2010)</vt:lpstr>
      <vt:lpstr>Слайд 22</vt:lpstr>
      <vt:lpstr>Слайд 23</vt:lpstr>
      <vt:lpstr>Слайд 24</vt:lpstr>
      <vt:lpstr>Слайд 25</vt:lpstr>
      <vt:lpstr>Слайд 26</vt:lpstr>
      <vt:lpstr>Слайд 27</vt:lpstr>
      <vt:lpstr>Мотивация этичного экономического поведения (M.G. Borrello и др., 2004, 2005; P. Webley, A. Lewis, C. Mackenzie, 2001 и др.) </vt:lpstr>
      <vt:lpstr>          Отношение к труду студенческой молодежи (Купрейченко, 2011)           Исследование выявило существование некоторых противоречий в отношении к труду и отдельным его видам у современной студенческой молодежи.  Так, с одной стороны для наших респондентов важно иметь работу, соответствующую нравственным принципам.  С другой стороны многие респонденты готовы принимать участие в тех видах самообеспечения, которые считают неэтичными, в критической жизненной ситуации или в случае если из роль в этом бизнесе – вполне законна и нравственна. Кроме того, некоторые наиболее социально значимые сферы деятельности воспринимаются как унизительные для личности по причине неадекватно низкой оплаты или работы в условиях негативной психологической нагрузки.  Это в первую очередь - сферы связанные с обслуживанием других людей (уборка, уход и т.д.), работа в МВД и пенициарной системе, учителя и медицинские работники. </vt:lpstr>
      <vt:lpstr>Выделены типы отношения к труду, соответствующие трудовой этике предыдущих исторических периодов.  Тип «Волонтер», воспринимает труд как долг перед обществом и как возможность самореализации с романтикой и энтузиазмом, и тем схожий с добровольцами комсомольских строек времен СССР. Позитивное отношение к труду и представление о нем как о долге перед обществом типа «Трудяга» (не слишком чувствительного к этической стороне труда, неразборчивого в выборе условий работы, даже в ущерб собственному здоровью и человеческому достоинству) в высокой степени сходно с трудовой этикой простых рабочих советского периода и дореволюционного времени. 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Основные опасения и риски, связанные с волонтерской деятельностью</vt:lpstr>
      <vt:lpstr>Меры, снижающие риски и опасения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алла</dc:creator>
  <cp:lastModifiedBy>Елена</cp:lastModifiedBy>
  <cp:revision>12</cp:revision>
  <cp:lastPrinted>1601-01-01T00:00:00Z</cp:lastPrinted>
  <dcterms:created xsi:type="dcterms:W3CDTF">1601-01-01T00:00:00Z</dcterms:created>
  <dcterms:modified xsi:type="dcterms:W3CDTF">2013-03-24T09:00:13Z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