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5" r:id="rId4"/>
    <p:sldId id="264" r:id="rId5"/>
    <p:sldId id="262" r:id="rId6"/>
    <p:sldId id="266" r:id="rId7"/>
    <p:sldId id="267" r:id="rId8"/>
    <p:sldId id="271" r:id="rId9"/>
    <p:sldId id="272" r:id="rId10"/>
    <p:sldId id="273" r:id="rId11"/>
    <p:sldId id="268" r:id="rId12"/>
    <p:sldId id="269" r:id="rId13"/>
    <p:sldId id="270" r:id="rId14"/>
    <p:sldId id="26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8" d="100"/>
          <a:sy n="38" d="100"/>
        </p:scale>
        <p:origin x="-226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AADD46-D3FD-4F12-8810-A34C3FE2F47A}" type="datetimeFigureOut">
              <a:rPr lang="ru-RU" smtClean="0"/>
              <a:pPr/>
              <a:t>29.05.2012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B5CA2-DDF3-4014-A8CB-3A21B1CC1F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5F98F-2908-44F0-B7BA-6B843AA91020}" type="datetimeFigureOut">
              <a:rPr lang="ru-RU" smtClean="0"/>
              <a:pPr/>
              <a:t>29.05.2012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669B9-9A06-43F7-9488-DE55D7264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D86C921-8178-4E3C-82B3-9AC48DD84D85}" type="datetimeFigureOut">
              <a:rPr lang="ru-RU" smtClean="0"/>
              <a:pPr/>
              <a:t>29.05.2012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E70F08A-A4CD-49AD-8654-29C9DF58B7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C921-8178-4E3C-82B3-9AC48DD84D85}" type="datetimeFigureOut">
              <a:rPr lang="ru-RU" smtClean="0"/>
              <a:pPr/>
              <a:t>29.05.2012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F08A-A4CD-49AD-8654-29C9DF58B7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C921-8178-4E3C-82B3-9AC48DD84D85}" type="datetimeFigureOut">
              <a:rPr lang="ru-RU" smtClean="0"/>
              <a:pPr/>
              <a:t>29.05.2012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F08A-A4CD-49AD-8654-29C9DF58B7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D86C921-8178-4E3C-82B3-9AC48DD84D85}" type="datetimeFigureOut">
              <a:rPr lang="ru-RU" smtClean="0"/>
              <a:pPr/>
              <a:t>29.05.2012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E70F08A-A4CD-49AD-8654-29C9DF58B7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D86C921-8178-4E3C-82B3-9AC48DD84D85}" type="datetimeFigureOut">
              <a:rPr lang="ru-RU" smtClean="0"/>
              <a:pPr/>
              <a:t>29.05.2012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E70F08A-A4CD-49AD-8654-29C9DF58B7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C921-8178-4E3C-82B3-9AC48DD84D85}" type="datetimeFigureOut">
              <a:rPr lang="ru-RU" smtClean="0"/>
              <a:pPr/>
              <a:t>29.05.2012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F08A-A4CD-49AD-8654-29C9DF58B7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C921-8178-4E3C-82B3-9AC48DD84D85}" type="datetimeFigureOut">
              <a:rPr lang="ru-RU" smtClean="0"/>
              <a:pPr/>
              <a:t>29.05.2012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F08A-A4CD-49AD-8654-29C9DF58B7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86C921-8178-4E3C-82B3-9AC48DD84D85}" type="datetimeFigureOut">
              <a:rPr lang="ru-RU" smtClean="0"/>
              <a:pPr/>
              <a:t>29.05.2012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E70F08A-A4CD-49AD-8654-29C9DF58B7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C921-8178-4E3C-82B3-9AC48DD84D85}" type="datetimeFigureOut">
              <a:rPr lang="ru-RU" smtClean="0"/>
              <a:pPr/>
              <a:t>29.05.2012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F08A-A4CD-49AD-8654-29C9DF58B7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D86C921-8178-4E3C-82B3-9AC48DD84D85}" type="datetimeFigureOut">
              <a:rPr lang="ru-RU" smtClean="0"/>
              <a:pPr/>
              <a:t>29.05.2012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E70F08A-A4CD-49AD-8654-29C9DF58B7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86C921-8178-4E3C-82B3-9AC48DD84D85}" type="datetimeFigureOut">
              <a:rPr lang="ru-RU" smtClean="0"/>
              <a:pPr/>
              <a:t>29.05.2012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E70F08A-A4CD-49AD-8654-29C9DF58B7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D86C921-8178-4E3C-82B3-9AC48DD84D85}" type="datetimeFigureOut">
              <a:rPr lang="ru-RU" smtClean="0"/>
              <a:pPr/>
              <a:t>29.05.2012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E70F08A-A4CD-49AD-8654-29C9DF58B7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politanaliz@gmail.com" TargetMode="External"/><Relationship Id="rId2" Type="http://schemas.openxmlformats.org/officeDocument/2006/relationships/hyperlink" Target="http://www.hse.ru/org/hse/ouk/politanaliz/globma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Научно-учебная группа по анализу проблем глобального участия и глобального управления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187624" y="1484784"/>
            <a:ext cx="7036296" cy="273630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Проект </a:t>
            </a:r>
          </a:p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«Эффективность глобального участия и формирование институтов глобального управления»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2339752" y="4509120"/>
            <a:ext cx="4824536" cy="208823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Научный семинар НУГ №6 «Методика проекта».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ru-RU" sz="24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29 мая 2012г.</a:t>
            </a:r>
            <a:endParaRPr kumimoji="0" lang="ru-RU" sz="24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ym typeface="Symbol"/>
              </a:rPr>
              <a:t></a:t>
            </a:r>
            <a:r>
              <a:rPr lang="en-US" dirty="0" smtClean="0"/>
              <a:t> </a:t>
            </a:r>
            <a:r>
              <a:rPr lang="ru-RU" i="1" dirty="0" smtClean="0"/>
              <a:t>Членство и лидерство: </a:t>
            </a:r>
            <a:r>
              <a:rPr lang="ru-RU" dirty="0" smtClean="0"/>
              <a:t>наличие (или отсутствие) постоянного состава участников сообщества, а также наличие (или отсутствие) лидера или лидерской группы, обладающей подтвержденными полномочиями и статусом, а также способной реализовывать инициативы и брать на себя ответственность за существование группы.</a:t>
            </a:r>
          </a:p>
          <a:p>
            <a:r>
              <a:rPr lang="en-US" dirty="0" smtClean="0">
                <a:sym typeface="Symbol"/>
              </a:rPr>
              <a:t></a:t>
            </a:r>
            <a:r>
              <a:rPr lang="en-US" dirty="0" smtClean="0"/>
              <a:t> </a:t>
            </a:r>
            <a:r>
              <a:rPr lang="en-US" i="1" dirty="0" smtClean="0"/>
              <a:t> </a:t>
            </a:r>
            <a:r>
              <a:rPr lang="ru-RU" i="1" dirty="0" smtClean="0"/>
              <a:t>Неформальный и институциональный статусы.</a:t>
            </a:r>
            <a:r>
              <a:rPr lang="ru-RU" dirty="0" smtClean="0"/>
              <a:t> </a:t>
            </a:r>
          </a:p>
          <a:p>
            <a:r>
              <a:rPr lang="en-US" dirty="0" smtClean="0">
                <a:sym typeface="Symbol"/>
              </a:rPr>
              <a:t></a:t>
            </a:r>
            <a:r>
              <a:rPr lang="en-US" dirty="0" smtClean="0"/>
              <a:t> </a:t>
            </a:r>
            <a:r>
              <a:rPr lang="ru-RU" i="1" dirty="0" smtClean="0"/>
              <a:t> Устойчивость коллективных практик</a:t>
            </a:r>
            <a:r>
              <a:rPr lang="ru-RU" dirty="0" smtClean="0"/>
              <a:t>. </a:t>
            </a:r>
          </a:p>
          <a:p>
            <a:r>
              <a:rPr lang="en-US" dirty="0" smtClean="0">
                <a:sym typeface="Symbol"/>
              </a:rPr>
              <a:t></a:t>
            </a:r>
            <a:r>
              <a:rPr lang="en-US" dirty="0" smtClean="0"/>
              <a:t> </a:t>
            </a:r>
            <a:r>
              <a:rPr lang="ru-RU" i="1" dirty="0" smtClean="0"/>
              <a:t> Социальная изоляция/включенность:</a:t>
            </a:r>
            <a:r>
              <a:rPr lang="ru-RU" dirty="0" smtClean="0"/>
              <a:t> наличие партнеров и контрагентов, признающих легитимность данного субъекта и допускающих для себя возможность «иметь с ним дело». </a:t>
            </a:r>
          </a:p>
          <a:p>
            <a:r>
              <a:rPr lang="en-US" dirty="0" smtClean="0">
                <a:sym typeface="Symbol"/>
              </a:rPr>
              <a:t></a:t>
            </a:r>
            <a:r>
              <a:rPr lang="en-US" dirty="0" smtClean="0"/>
              <a:t> </a:t>
            </a:r>
            <a:r>
              <a:rPr lang="en-US" i="1" dirty="0" smtClean="0"/>
              <a:t> </a:t>
            </a:r>
            <a:r>
              <a:rPr lang="ru-RU" i="1" dirty="0" smtClean="0"/>
              <a:t>Информационно-коммуникативный режим</a:t>
            </a:r>
            <a:r>
              <a:rPr lang="ru-RU" dirty="0" smtClean="0"/>
              <a:t>.</a:t>
            </a:r>
          </a:p>
          <a:p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96944" cy="792088"/>
          </a:xfrm>
        </p:spPr>
        <p:txBody>
          <a:bodyPr>
            <a:noAutofit/>
          </a:bodyPr>
          <a:lstStyle/>
          <a:p>
            <a:pPr lvl="0"/>
            <a:r>
              <a:rPr lang="ru-RU" sz="2800" b="1" i="1" dirty="0" smtClean="0">
                <a:solidFill>
                  <a:schemeClr val="tx1"/>
                </a:solidFill>
              </a:rPr>
              <a:t>Методика оценки воздействия - </a:t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>АКТИВНОСТЬ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51520" y="1437408"/>
            <a:ext cx="8352928" cy="2680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defTabSz="914400" rtl="0" eaLnBrk="1" fontAlgn="base" latinLnBrk="0" hangingPunct="1">
              <a:lnSpc>
                <a:spcPts val="3700"/>
              </a:lnSpc>
              <a:spcBef>
                <a:spcPts val="120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i="1" dirty="0" smtClean="0"/>
              <a:t>АКТИВНОСТЬ = ДЕЙСТВИЕ = </a:t>
            </a:r>
          </a:p>
          <a:p>
            <a:pPr marL="514350" marR="0" lvl="0" indent="-514350" defTabSz="914400" rtl="0" eaLnBrk="1" fontAlgn="base" latinLnBrk="0" hangingPunct="1">
              <a:lnSpc>
                <a:spcPts val="3700"/>
              </a:lnSpc>
              <a:spcBef>
                <a:spcPts val="1200"/>
              </a:spcBef>
              <a:spcAft>
                <a:spcPct val="0"/>
              </a:spcAft>
              <a:buClrTx/>
              <a:buSzTx/>
              <a:tabLst/>
            </a:pPr>
            <a:endParaRPr lang="ru-RU" sz="3200" b="1" i="1" dirty="0" smtClean="0"/>
          </a:p>
          <a:p>
            <a:pPr marL="457200" indent="-457200">
              <a:lnSpc>
                <a:spcPts val="3700"/>
              </a:lnSpc>
              <a:buFont typeface="+mj-lt"/>
              <a:buAutoNum type="arabicPeriod"/>
            </a:pPr>
            <a:r>
              <a:rPr lang="ru-RU" sz="3200" dirty="0" smtClean="0"/>
              <a:t>Формы участия (что делают?)</a:t>
            </a:r>
          </a:p>
          <a:p>
            <a:pPr marL="457200" indent="-457200">
              <a:lnSpc>
                <a:spcPts val="3700"/>
              </a:lnSpc>
              <a:buFont typeface="+mj-lt"/>
              <a:buAutoNum type="arabicPeriod"/>
            </a:pPr>
            <a:endParaRPr lang="ru-RU" sz="3200" dirty="0" smtClean="0"/>
          </a:p>
          <a:p>
            <a:pPr marL="457200" indent="-457200">
              <a:lnSpc>
                <a:spcPts val="3700"/>
              </a:lnSpc>
              <a:buFont typeface="+mj-lt"/>
              <a:buAutoNum type="arabicPeriod"/>
            </a:pPr>
            <a:r>
              <a:rPr lang="ru-RU" sz="3200" dirty="0" smtClean="0"/>
              <a:t>Регулярность (частота действия)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96944" cy="792088"/>
          </a:xfrm>
        </p:spPr>
        <p:txBody>
          <a:bodyPr>
            <a:noAutofit/>
          </a:bodyPr>
          <a:lstStyle/>
          <a:p>
            <a:pPr lvl="0"/>
            <a:r>
              <a:rPr lang="ru-RU" sz="2800" b="1" i="1" dirty="0" smtClean="0">
                <a:solidFill>
                  <a:schemeClr val="tx1"/>
                </a:solidFill>
              </a:rPr>
              <a:t>Методика оценки воздействия - </a:t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>ВЫДЕЛЕННОСТЬ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51520" y="1048037"/>
            <a:ext cx="8352928" cy="4211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defTabSz="914400" rtl="0" eaLnBrk="1" fontAlgn="base" latinLnBrk="0" hangingPunct="1">
              <a:lnSpc>
                <a:spcPts val="3700"/>
              </a:lnSpc>
              <a:spcBef>
                <a:spcPts val="120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i="1" dirty="0" smtClean="0"/>
              <a:t>ВЫДЕЛЕННОСТЬ = </a:t>
            </a:r>
          </a:p>
          <a:p>
            <a:pPr marL="514350" marR="0" lvl="0" indent="-514350" defTabSz="914400" rtl="0" eaLnBrk="1" fontAlgn="base" latinLnBrk="0" hangingPunct="1">
              <a:lnSpc>
                <a:spcPts val="3700"/>
              </a:lnSpc>
              <a:spcBef>
                <a:spcPts val="1200"/>
              </a:spcBef>
              <a:spcAft>
                <a:spcPct val="0"/>
              </a:spcAft>
              <a:buClrTx/>
              <a:buSzTx/>
              <a:tabLst/>
            </a:pPr>
            <a:endParaRPr lang="ru-RU" sz="3200" b="1" i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Присутствие в СМИ, </a:t>
            </a:r>
            <a:r>
              <a:rPr lang="ru-RU" sz="3200" dirty="0" err="1" smtClean="0"/>
              <a:t>блогах</a:t>
            </a:r>
            <a:r>
              <a:rPr lang="ru-RU" sz="3200" dirty="0" smtClean="0"/>
              <a:t>, в выступлениях политиках, программных документах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Присутствие в </a:t>
            </a:r>
            <a:r>
              <a:rPr lang="ru-RU" sz="3200" dirty="0" err="1" smtClean="0"/>
              <a:t>дискурсе</a:t>
            </a:r>
            <a:endParaRPr lang="ru-RU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Умение навязывать свои концепты и свою повестку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467600" cy="157018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Объект исследования 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пример: глобальные аналитические центры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2204864"/>
            <a:ext cx="8352928" cy="3312368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4000" dirty="0" smtClean="0"/>
              <a:t>Фонд Карнеги (США) – Е. Терещенко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4000" dirty="0" smtClean="0"/>
              <a:t>Немецкие консервативные центры – А. </a:t>
            </a:r>
            <a:r>
              <a:rPr lang="ru-RU" sz="4000" dirty="0" err="1" smtClean="0"/>
              <a:t>Моисеенко</a:t>
            </a:r>
            <a:endParaRPr lang="ru-RU" sz="4000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4000" dirty="0" smtClean="0"/>
              <a:t>Мороз?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4000" dirty="0" smtClean="0"/>
              <a:t>Мочалов?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016" y="44624"/>
            <a:ext cx="8748464" cy="720080"/>
          </a:xfrm>
        </p:spPr>
        <p:txBody>
          <a:bodyPr>
            <a:noAutofit/>
          </a:bodyPr>
          <a:lstStyle/>
          <a:p>
            <a:pPr lvl="0" algn="ctr"/>
            <a:r>
              <a:rPr lang="ru-RU" sz="3600" b="1" i="1" dirty="0" smtClean="0">
                <a:solidFill>
                  <a:schemeClr val="tx1"/>
                </a:solidFill>
              </a:rPr>
              <a:t>Контактная информация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51520" y="947232"/>
            <a:ext cx="8352928" cy="482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400050" marR="0" lvl="0" indent="-400050" algn="ctr" defTabSz="914400" rtl="0" eaLnBrk="1" fontAlgn="base" latinLnBrk="0" hangingPunct="1">
              <a:lnSpc>
                <a:spcPts val="35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</a:pPr>
            <a:r>
              <a:rPr lang="ru-RU" sz="2800" b="1" i="1" dirty="0" smtClean="0"/>
              <a:t>Сайт НУГ:</a:t>
            </a:r>
          </a:p>
          <a:p>
            <a:pPr marL="400050" lvl="0" indent="-400050" algn="ctr" fontAlgn="base">
              <a:lnSpc>
                <a:spcPts val="35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b="1" i="1" dirty="0" smtClean="0">
                <a:hlinkClick r:id="rId2"/>
              </a:rPr>
              <a:t>http://www.hse.ru/org/hse/ouk/politanaliz/globman/</a:t>
            </a:r>
            <a:endParaRPr lang="ru-RU" sz="2600" b="1" i="1" dirty="0" smtClean="0"/>
          </a:p>
          <a:p>
            <a:pPr algn="ctr">
              <a:lnSpc>
                <a:spcPts val="35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800" b="1" i="1" dirty="0" smtClean="0"/>
              <a:t>Общеуниверситетская Кафедра публичной политики НИУ ВШЭ:</a:t>
            </a:r>
          </a:p>
          <a:p>
            <a:pPr algn="ctr">
              <a:lnSpc>
                <a:spcPts val="35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800" b="1" i="1" dirty="0" err="1" smtClean="0"/>
              <a:t>e-mail</a:t>
            </a:r>
            <a:r>
              <a:rPr lang="ru-RU" sz="2800" b="1" i="1" dirty="0" smtClean="0"/>
              <a:t>:  </a:t>
            </a:r>
            <a:r>
              <a:rPr lang="ru-RU" sz="2800" b="1" i="1" dirty="0" err="1" smtClean="0">
                <a:hlinkClick r:id="rId3"/>
              </a:rPr>
              <a:t>politanaliz@gmail.com</a:t>
            </a:r>
            <a:endParaRPr lang="ru-RU" sz="2800" b="1" i="1" dirty="0" smtClean="0"/>
          </a:p>
          <a:p>
            <a:pPr algn="ctr">
              <a:lnSpc>
                <a:spcPts val="35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800" b="1" i="1" dirty="0" smtClean="0"/>
              <a:t>телефон/факс - (495)621-70-38</a:t>
            </a:r>
          </a:p>
          <a:p>
            <a:pPr algn="ctr">
              <a:lnSpc>
                <a:spcPts val="35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800" b="1" i="1" dirty="0" smtClean="0"/>
              <a:t>адрес: г. Москва,</a:t>
            </a:r>
          </a:p>
          <a:p>
            <a:pPr algn="ctr">
              <a:lnSpc>
                <a:spcPts val="35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800" b="1" i="1" dirty="0" smtClean="0"/>
              <a:t>ул.Петровка, 12 стр.1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70609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Цель исследования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352928" cy="33123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/>
              <a:t>Цель исследования</a:t>
            </a:r>
            <a:r>
              <a:rPr lang="ru-RU" sz="3200" dirty="0" smtClean="0"/>
              <a:t> – оценить эффективность воздействия глобальных гражданских </a:t>
            </a:r>
            <a:r>
              <a:rPr lang="ru-RU" sz="3200" dirty="0" err="1" smtClean="0"/>
              <a:t>акторов</a:t>
            </a:r>
            <a:r>
              <a:rPr lang="ru-RU" sz="3200" dirty="0" smtClean="0"/>
              <a:t> на международные институты и глобальную повестку дня в области решения глобальных проблем.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70609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Объекты исследования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352928" cy="331236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000" dirty="0" smtClean="0"/>
              <a:t>Протестные движения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/>
              <a:t>Антивоенные гражданские объединения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/>
              <a:t>Глобальные аналитические центры и сообщества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70609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Предмет исследования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764704"/>
            <a:ext cx="8352928" cy="6021288"/>
          </a:xfrm>
        </p:spPr>
        <p:txBody>
          <a:bodyPr>
            <a:normAutofit/>
          </a:bodyPr>
          <a:lstStyle/>
          <a:p>
            <a:r>
              <a:rPr lang="ru-RU" sz="2600" b="1" i="1" dirty="0" smtClean="0"/>
              <a:t>типология</a:t>
            </a:r>
            <a:r>
              <a:rPr lang="ru-RU" sz="2600" dirty="0" smtClean="0"/>
              <a:t> глобальных </a:t>
            </a:r>
            <a:r>
              <a:rPr lang="ru-RU" sz="2600" dirty="0" err="1" smtClean="0"/>
              <a:t>акторов</a:t>
            </a:r>
            <a:r>
              <a:rPr lang="ru-RU" sz="2600" dirty="0" smtClean="0"/>
              <a:t> и глобальных гражданских </a:t>
            </a:r>
            <a:r>
              <a:rPr lang="ru-RU" sz="2600" dirty="0" err="1" smtClean="0"/>
              <a:t>акторов</a:t>
            </a:r>
            <a:endParaRPr lang="ru-RU" sz="2600" dirty="0" smtClean="0"/>
          </a:p>
          <a:p>
            <a:r>
              <a:rPr lang="ru-RU" sz="2600" b="1" i="1" dirty="0" err="1" smtClean="0"/>
              <a:t>субъектность</a:t>
            </a:r>
            <a:r>
              <a:rPr lang="ru-RU" sz="2600" b="1" i="1" dirty="0" smtClean="0"/>
              <a:t> глобальных гражданских </a:t>
            </a:r>
            <a:r>
              <a:rPr lang="ru-RU" sz="2600" b="1" i="1" dirty="0" err="1" smtClean="0"/>
              <a:t>акторов</a:t>
            </a:r>
            <a:endParaRPr lang="ru-RU" sz="2600" dirty="0" smtClean="0"/>
          </a:p>
          <a:p>
            <a:r>
              <a:rPr lang="ru-RU" sz="2600" b="1" i="1" dirty="0" smtClean="0"/>
              <a:t>формы глобального участия</a:t>
            </a:r>
            <a:endParaRPr lang="ru-RU" sz="2600" dirty="0" smtClean="0"/>
          </a:p>
          <a:p>
            <a:r>
              <a:rPr lang="ru-RU" sz="2600" b="1" i="1" dirty="0" smtClean="0"/>
              <a:t>механизмы воздействия</a:t>
            </a:r>
            <a:r>
              <a:rPr lang="ru-RU" sz="2600" dirty="0" smtClean="0"/>
              <a:t> глобальных гражданских </a:t>
            </a:r>
            <a:r>
              <a:rPr lang="ru-RU" sz="2600" dirty="0" err="1" smtClean="0"/>
              <a:t>акторов</a:t>
            </a:r>
            <a:endParaRPr lang="ru-RU" sz="2600" dirty="0" smtClean="0"/>
          </a:p>
          <a:p>
            <a:r>
              <a:rPr lang="ru-RU" sz="2600" b="1" i="1" dirty="0" smtClean="0"/>
              <a:t>результаты, в т.ч. долгосрочные последствия</a:t>
            </a:r>
            <a:r>
              <a:rPr lang="ru-RU" sz="2600" dirty="0" smtClean="0"/>
              <a:t>, воздействий глобальных гражданских </a:t>
            </a:r>
            <a:r>
              <a:rPr lang="ru-RU" sz="2600" dirty="0" err="1" smtClean="0"/>
              <a:t>акторов</a:t>
            </a:r>
            <a:endParaRPr lang="ru-RU" sz="2600" dirty="0" smtClean="0"/>
          </a:p>
          <a:p>
            <a:r>
              <a:rPr lang="ru-RU" sz="2600" b="1" i="1" dirty="0" smtClean="0"/>
              <a:t>факторы</a:t>
            </a:r>
            <a:r>
              <a:rPr lang="ru-RU" sz="2600" dirty="0" smtClean="0"/>
              <a:t>, влияющие на эффективность глобального участия и воздействия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016" y="44624"/>
            <a:ext cx="8748464" cy="576064"/>
          </a:xfrm>
        </p:spPr>
        <p:txBody>
          <a:bodyPr>
            <a:noAutofit/>
          </a:bodyPr>
          <a:lstStyle/>
          <a:p>
            <a:pPr lvl="0"/>
            <a:r>
              <a:rPr lang="ru-RU" sz="2800" b="1" i="1" dirty="0" smtClean="0">
                <a:solidFill>
                  <a:schemeClr val="tx1"/>
                </a:solidFill>
              </a:rPr>
              <a:t>Методика исследования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95536" y="1505152"/>
            <a:ext cx="8352928" cy="3724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400050" marR="0" lvl="0" indent="-400050" algn="ctr" defTabSz="914400" rtl="0" eaLnBrk="1" fontAlgn="base" latinLnBrk="0" hangingPunct="1">
              <a:spcBef>
                <a:spcPts val="120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i="1" dirty="0" smtClean="0"/>
              <a:t>СУБЪЕКТНОСТЬ </a:t>
            </a:r>
            <a:endParaRPr lang="en-US" sz="3200" b="1" i="1" dirty="0" smtClean="0"/>
          </a:p>
          <a:p>
            <a:pPr marL="400050" marR="0" lvl="0" indent="-400050" algn="ctr" defTabSz="914400" rtl="0" eaLnBrk="1" fontAlgn="base" latinLnBrk="0" hangingPunct="1">
              <a:spcBef>
                <a:spcPts val="120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i="1" dirty="0" smtClean="0"/>
              <a:t>= </a:t>
            </a:r>
            <a:endParaRPr lang="en-US" sz="3200" b="1" i="1" dirty="0" smtClean="0"/>
          </a:p>
          <a:p>
            <a:pPr marL="400050" marR="0" lvl="0" indent="-400050" algn="ctr" defTabSz="914400" rtl="0" eaLnBrk="1" fontAlgn="base" latinLnBrk="0" hangingPunct="1">
              <a:spcBef>
                <a:spcPts val="120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i="1" dirty="0" smtClean="0"/>
              <a:t>РЕСУРСООБЕСПЕЧЕННОСТЬ + ВОЗДЕЙСТВИЕ</a:t>
            </a:r>
            <a:r>
              <a:rPr lang="en-US" sz="3200" b="1" i="1" dirty="0" smtClean="0"/>
              <a:t> </a:t>
            </a:r>
          </a:p>
          <a:p>
            <a:pPr marL="400050" marR="0" lvl="0" indent="-400050" algn="ctr" defTabSz="914400" rtl="0" eaLnBrk="1" fontAlgn="base" latinLnBrk="0" hangingPunct="1">
              <a:spcBef>
                <a:spcPts val="120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i="1" dirty="0" smtClean="0"/>
              <a:t> = </a:t>
            </a:r>
            <a:endParaRPr lang="en-US" sz="3200" b="1" i="1" dirty="0" smtClean="0"/>
          </a:p>
          <a:p>
            <a:pPr marL="400050" marR="0" lvl="0" indent="-400050" algn="ctr" defTabSz="914400" rtl="0" eaLnBrk="1" fontAlgn="base" latinLnBrk="0" hangingPunct="1">
              <a:spcBef>
                <a:spcPts val="1200"/>
              </a:spcBef>
              <a:spcAft>
                <a:spcPct val="0"/>
              </a:spcAft>
              <a:buClrTx/>
              <a:buSzTx/>
              <a:tabLst/>
            </a:pPr>
            <a:r>
              <a:rPr lang="en-US" sz="3200" b="1" i="1" dirty="0" smtClean="0"/>
              <a:t>POWER + INFLUENCE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016" y="44624"/>
            <a:ext cx="8748464" cy="576064"/>
          </a:xfrm>
        </p:spPr>
        <p:txBody>
          <a:bodyPr>
            <a:noAutofit/>
          </a:bodyPr>
          <a:lstStyle/>
          <a:p>
            <a:pPr lvl="0"/>
            <a:r>
              <a:rPr lang="ru-RU" sz="2800" b="1" i="1" dirty="0" smtClean="0">
                <a:solidFill>
                  <a:schemeClr val="tx1"/>
                </a:solidFill>
              </a:rPr>
              <a:t>Методика оценки воздействия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23528" y="1268760"/>
            <a:ext cx="8352928" cy="3231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defTabSz="914400" rtl="0" eaLnBrk="1" fontAlgn="base" latinLnBrk="0" hangingPunct="1">
              <a:spcBef>
                <a:spcPts val="120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i="1" dirty="0" smtClean="0"/>
              <a:t>ВОЗДЕЙСТВИЕ (</a:t>
            </a:r>
            <a:r>
              <a:rPr lang="en-US" sz="3200" b="1" i="1" dirty="0" smtClean="0"/>
              <a:t>INFLUENCE) = </a:t>
            </a:r>
            <a:endParaRPr lang="ru-RU" sz="3200" b="1" i="1" dirty="0" smtClean="0"/>
          </a:p>
          <a:p>
            <a:pPr marL="514350" marR="0" lvl="0" indent="-514350" defTabSz="914400" rtl="0" eaLnBrk="1" fontAlgn="base" latinLnBrk="0" hangingPunct="1">
              <a:spcBef>
                <a:spcPts val="12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3200" b="1" i="1" dirty="0" smtClean="0"/>
              <a:t>ВОВЛЕЧЕННОСТЬ</a:t>
            </a:r>
          </a:p>
          <a:p>
            <a:pPr marL="514350" marR="0" lvl="0" indent="-514350" defTabSz="914400" rtl="0" eaLnBrk="1" fontAlgn="base" latinLnBrk="0" hangingPunct="1">
              <a:spcBef>
                <a:spcPts val="12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3200" b="1" i="1" dirty="0" smtClean="0"/>
              <a:t>АКТИВНОСТЬ</a:t>
            </a:r>
          </a:p>
          <a:p>
            <a:pPr marL="514350" marR="0" lvl="0" indent="-514350" defTabSz="914400" rtl="0" eaLnBrk="1" fontAlgn="base" latinLnBrk="0" hangingPunct="1">
              <a:spcBef>
                <a:spcPts val="12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3200" b="1" i="1" dirty="0" smtClean="0"/>
              <a:t>ВЫДЕЛЕННОСТЬ</a:t>
            </a:r>
          </a:p>
          <a:p>
            <a:pPr marL="514350" marR="0" lvl="0" indent="-514350" defTabSz="914400" rtl="0" eaLnBrk="1" fontAlgn="base" latinLnBrk="0" hangingPunct="1">
              <a:spcBef>
                <a:spcPts val="12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96944" cy="792088"/>
          </a:xfrm>
        </p:spPr>
        <p:txBody>
          <a:bodyPr>
            <a:noAutofit/>
          </a:bodyPr>
          <a:lstStyle/>
          <a:p>
            <a:pPr lvl="0"/>
            <a:r>
              <a:rPr lang="ru-RU" sz="2800" b="1" i="1" dirty="0" smtClean="0">
                <a:solidFill>
                  <a:schemeClr val="tx1"/>
                </a:solidFill>
              </a:rPr>
              <a:t>Методика оценки воздействия - </a:t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>ВОВЛЕЧЕННОСТЬ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23528" y="1465866"/>
            <a:ext cx="8352928" cy="500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defTabSz="914400" rtl="0" eaLnBrk="1" fontAlgn="base" latinLnBrk="0" hangingPunct="1">
              <a:lnSpc>
                <a:spcPts val="3700"/>
              </a:lnSpc>
              <a:spcBef>
                <a:spcPts val="1200"/>
              </a:spcBef>
              <a:spcAft>
                <a:spcPct val="0"/>
              </a:spcAft>
              <a:buClrTx/>
              <a:buSzTx/>
              <a:tabLst/>
            </a:pPr>
            <a:r>
              <a:rPr lang="ru-RU" sz="2600" b="1" i="1" dirty="0" smtClean="0"/>
              <a:t>ВОВЛЕЧЕННОСТЬ = </a:t>
            </a:r>
          </a:p>
          <a:p>
            <a:pPr marL="457200" indent="-457200">
              <a:lnSpc>
                <a:spcPts val="3700"/>
              </a:lnSpc>
              <a:buFont typeface="+mj-lt"/>
              <a:buAutoNum type="arabicPeriod"/>
            </a:pPr>
            <a:r>
              <a:rPr lang="ru-RU" sz="2600" dirty="0" smtClean="0"/>
              <a:t>наличие делегатов глобальных гражданских </a:t>
            </a:r>
            <a:r>
              <a:rPr lang="ru-RU" sz="2600" dirty="0" err="1" smtClean="0"/>
              <a:t>акторов</a:t>
            </a:r>
            <a:r>
              <a:rPr lang="ru-RU" sz="2600" dirty="0" smtClean="0"/>
              <a:t> в глобальных структурах, в том числе национальных органах, занимающихся решением глобальных проблем</a:t>
            </a:r>
          </a:p>
          <a:p>
            <a:pPr marL="457200" indent="-457200">
              <a:lnSpc>
                <a:spcPts val="3700"/>
              </a:lnSpc>
              <a:buFont typeface="+mj-lt"/>
              <a:buAutoNum type="arabicPeriod"/>
            </a:pPr>
            <a:r>
              <a:rPr lang="ru-RU" sz="2600" dirty="0" smtClean="0"/>
              <a:t>наличие партнеров (включенность в долговременные коалиции  с другими </a:t>
            </a:r>
            <a:r>
              <a:rPr lang="ru-RU" sz="2600" dirty="0" err="1" smtClean="0"/>
              <a:t>акторами</a:t>
            </a:r>
            <a:r>
              <a:rPr lang="ru-RU" sz="2600" dirty="0" smtClean="0"/>
              <a:t>) </a:t>
            </a:r>
          </a:p>
          <a:p>
            <a:pPr marL="457200" indent="-457200">
              <a:lnSpc>
                <a:spcPts val="3700"/>
              </a:lnSpc>
              <a:buFont typeface="+mj-lt"/>
              <a:buAutoNum type="arabicPeriod"/>
            </a:pPr>
            <a:r>
              <a:rPr lang="ru-RU" sz="2600" dirty="0" smtClean="0"/>
              <a:t>проекты (кто участвует и в каком качестве? структура проекта?)</a:t>
            </a:r>
            <a:endParaRPr lang="ru-RU" sz="2600" b="1" i="1" dirty="0" smtClean="0"/>
          </a:p>
          <a:p>
            <a:pPr marL="514350" marR="0" lvl="0" indent="-514350" defTabSz="914400" rtl="0" eaLnBrk="1" fontAlgn="base" latinLnBrk="0" hangingPunct="1">
              <a:lnSpc>
                <a:spcPts val="37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lang="ru-RU" sz="2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Субъектность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…– </a:t>
            </a:r>
            <a:r>
              <a:rPr lang="ru-RU" dirty="0" smtClean="0"/>
              <a:t>подтвержденная ресурсами </a:t>
            </a:r>
            <a:r>
              <a:rPr lang="ru-RU" i="1" dirty="0" smtClean="0"/>
              <a:t>способность действовать</a:t>
            </a:r>
            <a:r>
              <a:rPr lang="ru-RU" dirty="0" smtClean="0"/>
              <a:t> ради достижения своих целей, соотносясь при этом с требованиями и намерениями других участников взаимодействия. Сформировавшаяся </a:t>
            </a:r>
            <a:r>
              <a:rPr lang="ru-RU" dirty="0" err="1" smtClean="0"/>
              <a:t>субъектность</a:t>
            </a:r>
            <a:r>
              <a:rPr lang="ru-RU" dirty="0" smtClean="0"/>
              <a:t> предполагает, что </a:t>
            </a:r>
            <a:r>
              <a:rPr lang="ru-RU" dirty="0" err="1" smtClean="0"/>
              <a:t>актор</a:t>
            </a:r>
            <a:r>
              <a:rPr lang="ru-RU" dirty="0" smtClean="0"/>
              <a:t> способен </a:t>
            </a:r>
            <a:r>
              <a:rPr lang="ru-RU" i="1" dirty="0" smtClean="0"/>
              <a:t>устанавливать</a:t>
            </a:r>
            <a:r>
              <a:rPr lang="ru-RU" dirty="0" smtClean="0"/>
              <a:t> </a:t>
            </a:r>
            <a:r>
              <a:rPr lang="ru-RU" i="1" dirty="0" smtClean="0"/>
              <a:t>правила</a:t>
            </a:r>
            <a:r>
              <a:rPr lang="ru-RU" dirty="0" smtClean="0"/>
              <a:t> в значимой для него системе отношений и </a:t>
            </a:r>
            <a:r>
              <a:rPr lang="ru-RU" i="1" dirty="0" smtClean="0"/>
              <a:t>принуждать</a:t>
            </a:r>
            <a:r>
              <a:rPr lang="ru-RU" dirty="0" smtClean="0"/>
              <a:t>  партнеров, контрагентов или иных </a:t>
            </a:r>
            <a:r>
              <a:rPr lang="ru-RU" dirty="0" err="1" smtClean="0"/>
              <a:t>акторов</a:t>
            </a:r>
            <a:r>
              <a:rPr lang="ru-RU" dirty="0" smtClean="0"/>
              <a:t> в своем окружении следовать этим правилам (или хотя бы учитывать их существование) при ведении собственных дел, при принятии решений или же при непосредственных контактах с представителями </a:t>
            </a:r>
            <a:r>
              <a:rPr lang="ru-RU" dirty="0" smtClean="0"/>
              <a:t>сообщества.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Субъектность</a:t>
            </a:r>
            <a:r>
              <a:rPr lang="ru-RU" dirty="0" smtClean="0"/>
              <a:t> складывается из целого набора параметров, собранные вместе они представляют собой «профиль», «социальный характер» того или иного коллективного агента. </a:t>
            </a:r>
          </a:p>
          <a:p>
            <a:r>
              <a:rPr lang="en-US" dirty="0" smtClean="0">
                <a:sym typeface="Symbol"/>
              </a:rPr>
              <a:t></a:t>
            </a:r>
            <a:r>
              <a:rPr lang="en-US" dirty="0" smtClean="0"/>
              <a:t> </a:t>
            </a:r>
            <a:r>
              <a:rPr lang="ru-RU" i="1" dirty="0" smtClean="0"/>
              <a:t>Идентичность: </a:t>
            </a:r>
            <a:r>
              <a:rPr lang="ru-RU" dirty="0" smtClean="0"/>
              <a:t>осознание и переживание людьми своей общности. </a:t>
            </a:r>
          </a:p>
          <a:p>
            <a:r>
              <a:rPr lang="en-US" dirty="0" smtClean="0">
                <a:sym typeface="Symbol"/>
              </a:rPr>
              <a:t></a:t>
            </a:r>
            <a:r>
              <a:rPr lang="en-US" dirty="0" smtClean="0"/>
              <a:t> </a:t>
            </a:r>
            <a:r>
              <a:rPr lang="ru-RU" i="1" dirty="0" smtClean="0"/>
              <a:t>Внутригрупповая солидарность</a:t>
            </a:r>
            <a:r>
              <a:rPr lang="ru-RU" dirty="0" smtClean="0"/>
              <a:t>. </a:t>
            </a:r>
          </a:p>
          <a:p>
            <a:r>
              <a:rPr lang="en-US" dirty="0" smtClean="0">
                <a:sym typeface="Symbol"/>
              </a:rPr>
              <a:t></a:t>
            </a:r>
            <a:r>
              <a:rPr lang="en-US" dirty="0" smtClean="0"/>
              <a:t> </a:t>
            </a:r>
            <a:r>
              <a:rPr lang="ru-RU" i="1" dirty="0" smtClean="0"/>
              <a:t>Формы легитимации</a:t>
            </a:r>
            <a:r>
              <a:rPr lang="ru-RU" dirty="0" smtClean="0"/>
              <a:t> возникающей (или уже ставшей) системы ролей.</a:t>
            </a:r>
          </a:p>
          <a:p>
            <a:r>
              <a:rPr lang="en-US" dirty="0" smtClean="0">
                <a:sym typeface="Symbol"/>
              </a:rPr>
              <a:t></a:t>
            </a:r>
            <a:r>
              <a:rPr lang="en-US" dirty="0" smtClean="0"/>
              <a:t> </a:t>
            </a:r>
            <a:r>
              <a:rPr lang="ru-RU" i="1" dirty="0" smtClean="0"/>
              <a:t>Компетентность относительно режимов правил и правил трансформации. </a:t>
            </a:r>
            <a:r>
              <a:rPr lang="ru-RU" dirty="0" smtClean="0"/>
              <a:t>Отсутствие компетентности относительно правил трансформации правил чревато утратой внутригрупповой солидарности, кризисом легитимности, потерей суверенитета и т.п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145</TotalTime>
  <Words>373</Words>
  <Application>Microsoft Office PowerPoint</Application>
  <PresentationFormat>Экран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Научно-учебная группа по анализу проблем глобального участия и глобального управления</vt:lpstr>
      <vt:lpstr>Цель исследования</vt:lpstr>
      <vt:lpstr>Объекты исследования</vt:lpstr>
      <vt:lpstr>Предмет исследования</vt:lpstr>
      <vt:lpstr>Методика исследования</vt:lpstr>
      <vt:lpstr>Методика оценки воздействия</vt:lpstr>
      <vt:lpstr>Методика оценки воздействия -  ВОВЛЕЧЕННОСТЬ</vt:lpstr>
      <vt:lpstr>Субъектность</vt:lpstr>
      <vt:lpstr>Слайд 9</vt:lpstr>
      <vt:lpstr>Слайд 10</vt:lpstr>
      <vt:lpstr>Методика оценки воздействия -  АКТИВНОСТЬ</vt:lpstr>
      <vt:lpstr>Методика оценки воздействия -  ВЫДЕЛЕННОСТЬ</vt:lpstr>
      <vt:lpstr>Объект исследования  пример: глобальные аналитические центры</vt:lpstr>
      <vt:lpstr>Контактная информация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ц</dc:creator>
  <cp:lastModifiedBy>ц</cp:lastModifiedBy>
  <cp:revision>34</cp:revision>
  <dcterms:created xsi:type="dcterms:W3CDTF">2012-02-23T10:29:16Z</dcterms:created>
  <dcterms:modified xsi:type="dcterms:W3CDTF">2012-05-29T09:27:51Z</dcterms:modified>
</cp:coreProperties>
</file>