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79" r:id="rId3"/>
    <p:sldId id="261" r:id="rId4"/>
    <p:sldId id="260" r:id="rId5"/>
    <p:sldId id="276" r:id="rId6"/>
    <p:sldId id="281" r:id="rId7"/>
    <p:sldId id="282" r:id="rId8"/>
    <p:sldId id="283" r:id="rId9"/>
    <p:sldId id="278" r:id="rId10"/>
    <p:sldId id="275" r:id="rId11"/>
    <p:sldId id="28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6" autoAdjust="0"/>
    <p:restoredTop sz="94660"/>
  </p:normalViewPr>
  <p:slideViewPr>
    <p:cSldViewPr>
      <p:cViewPr>
        <p:scale>
          <a:sx n="73" d="100"/>
          <a:sy n="73" d="100"/>
        </p:scale>
        <p:origin x="-3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2EE238-6E86-4AC1-935C-1090489530B6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3BAE69-F1EC-4C6E-9C21-9D554A94D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121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785DAB-442C-445A-A10A-899E4C86299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AD24A-0D37-42FA-B01B-6074D7BE05DB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7669-269B-4222-B2C7-898D6FCE3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9D19E-F09D-4911-896F-D2110B18C998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747C8-0B0C-4212-9009-46C12BAAC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EFA3B-F445-4352-9FC8-9727939791FF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E87F8-1A1E-485F-AA4E-246E63E0F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F9E6-9468-4636-BD13-B6D2678EFC38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0DFBB-D453-4092-821B-FC2B76E70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315A-72D6-4922-BED6-FF198A95C800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E71F1-CBC9-42A5-97EE-52C2CD6DB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22C2D-4D34-47A8-BB48-C6D6105A9B6E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AFAC4-119A-4376-870D-89A9E3219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C702-8337-4CE4-879F-CD824E88A361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41B9-4169-409F-B933-7CED5A133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2E42-E249-4D88-AF6D-658E9B144A57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88F5-653D-4D55-8F22-BF6AB9D9D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FF422-7F5C-45F1-A027-22FB093DEFF8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40D7C-CFA8-46FC-B100-D035E18F5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1717-D57F-48D7-A463-ED4BC21D99DC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74A96-79D6-4EEB-BDA9-49138390C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3BE7D-D136-4023-A04A-10E1D4541FA5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ED4F8-F7B4-4C45-87CE-020AD5E2D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F519E0FF-4FC1-46B4-9364-8B6CB6BB27EB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00E10A37-6F7B-4DF2-A2EC-D620AC20E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4221163"/>
            <a:ext cx="7634287" cy="1800225"/>
          </a:xfrm>
        </p:spPr>
        <p:txBody>
          <a:bodyPr rtlCol="0">
            <a:normAutofit fontScale="925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Ольга </a:t>
            </a:r>
            <a:r>
              <a:rPr lang="ru-RU" b="1" dirty="0" err="1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Вербилович</a:t>
            </a:r>
            <a:endParaRPr lang="ru-RU" b="1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Валерия Маркина</a:t>
            </a:r>
            <a:endParaRPr lang="ru-RU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buClr>
                <a:srgbClr val="FFFFFF"/>
              </a:buClr>
              <a:buFont typeface="Arial" pitchFamily="34" charset="0"/>
              <a:buNone/>
              <a:defRPr/>
            </a:pPr>
            <a:endParaRPr lang="ru-RU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buClr>
                <a:srgbClr val="FFFFFF"/>
              </a:buClr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Научный </a:t>
            </a:r>
            <a:r>
              <a:rPr lang="ru-RU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руководитель</a:t>
            </a:r>
          </a:p>
          <a:p>
            <a:pPr algn="r" fontAlgn="auto">
              <a:spcAft>
                <a:spcPts val="0"/>
              </a:spcAft>
              <a:buClr>
                <a:srgbClr val="FFFFFF"/>
              </a:buClr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Профессор Е.Р. </a:t>
            </a:r>
            <a:r>
              <a:rPr lang="ru-RU" b="1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Ярская</a:t>
            </a:r>
            <a:r>
              <a:rPr lang="ru-RU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-Смирнова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44450"/>
            <a:ext cx="8569325" cy="42672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Публичная сфера инвалидности:</a:t>
            </a:r>
            <a:br>
              <a:rPr lang="ru-RU" sz="3600" dirty="0" smtClean="0"/>
            </a:br>
            <a:r>
              <a:rPr lang="ru-RU" sz="3600" dirty="0" smtClean="0"/>
              <a:t>потенциал </a:t>
            </a:r>
            <a:r>
              <a:rPr lang="ru-RU" sz="3600" dirty="0" err="1" smtClean="0"/>
              <a:t>дестигматизации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i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251520" y="3809584"/>
            <a:ext cx="3528392" cy="2355720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6937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Стратегии </a:t>
            </a:r>
            <a:r>
              <a:rPr lang="ru-RU" sz="3600" dirty="0" err="1" smtClean="0"/>
              <a:t>активизма</a:t>
            </a:r>
            <a:r>
              <a:rPr lang="ru-RU" sz="3600" dirty="0" smtClean="0"/>
              <a:t> родителей</a:t>
            </a:r>
            <a:endParaRPr lang="ru-RU" sz="36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 l="14642" t="6070" r="31822" b="7036"/>
          <a:stretch>
            <a:fillRect/>
          </a:stretch>
        </p:blipFill>
        <p:spPr bwMode="auto">
          <a:xfrm rot="10800000">
            <a:off x="288925" y="1196975"/>
            <a:ext cx="14747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 flipV="1">
            <a:off x="1763713" y="981075"/>
            <a:ext cx="0" cy="296703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979613" y="3300413"/>
            <a:ext cx="3024187" cy="6477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b="1">
                <a:solidFill>
                  <a:schemeClr val="tx2"/>
                </a:solidFill>
                <a:latin typeface="Palatino Linotype" pitchFamily="18" charset="0"/>
              </a:rPr>
              <a:t>Пассивные получатели благ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979613" y="2463800"/>
            <a:ext cx="3024187" cy="4381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b="1">
                <a:solidFill>
                  <a:schemeClr val="tx2"/>
                </a:solidFill>
                <a:latin typeface="Palatino Linotype" pitchFamily="18" charset="0"/>
              </a:rPr>
              <a:t>Ситуативные активисты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39925" y="1290638"/>
            <a:ext cx="3063875" cy="9858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b="1">
                <a:solidFill>
                  <a:schemeClr val="tx2"/>
                </a:solidFill>
                <a:latin typeface="Palatino Linotype" pitchFamily="18" charset="0"/>
              </a:rPr>
              <a:t>Активные «добытчики» благ, как для себя, так и для организации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088" y="4149725"/>
            <a:ext cx="8066087" cy="22764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Факторы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семейная ситуация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персональный «социокультурный опыт»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-   вид инвалидности и степень сложности заболевания ребенка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-  характер проблем, которые сопровождают определенную категорию инвалидов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508625" y="836613"/>
            <a:ext cx="3384550" cy="2463800"/>
          </a:xfrm>
          <a:prstGeom prst="wedgeRoundRectCallout">
            <a:avLst>
              <a:gd name="adj1" fmla="val -64012"/>
              <a:gd name="adj2" fmla="val -19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/>
              <a:t>«Я не считаю, что на государстве лежит ответственность. Она преувеличена. Мы многое можем и сами, просто наше общество пока не готово принять некоторые вещи. Мы создали наш центр практически «с нуля», обращались по многим вопросам к чиновникам и, в принципе, они нам не отказывали»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6207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ВЫВОДЫ</a:t>
            </a:r>
          </a:p>
        </p:txBody>
      </p:sp>
      <p:sp>
        <p:nvSpPr>
          <p:cNvPr id="22532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125538"/>
            <a:ext cx="8507288" cy="5000625"/>
          </a:xfrm>
        </p:spPr>
        <p:txBody>
          <a:bodyPr/>
          <a:lstStyle/>
          <a:p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Социокультурные проекты исследуемой организации,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площадка и коллектив «Театра Простодушных» выступают уникальными каналами трансляции новых аттитюдов и образцов поведения, решая проблемы самореализации, досуга, образования и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трудоустройства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людей с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инвалидностью</a:t>
            </a:r>
          </a:p>
          <a:p>
            <a:endParaRPr lang="ru-RU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Публичная сфера при этом выступает в роли катализатора процессов социального взаимодействия, усиливая общественный резонанс поднимаемых проблем, активизируя деятельность агентов различных сфер интересов </a:t>
            </a:r>
            <a:endParaRPr lang="ru-RU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endParaRPr lang="ru-RU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Театр, как разновидность искусства способствует снятию негативных последствий стигмы для людей с ментальной инвалидностью, посредством своей </a:t>
            </a:r>
            <a:r>
              <a:rPr lang="ru-RU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перформативности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990600"/>
            <a:ext cx="8642350" cy="45259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т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енденция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увеличения численности людей с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инвалидностью (около 10% населения РФ имеет ту или иную степень инвалидности)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05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принятие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соответствующих официальных мер по улучшению качества жизни людей с инвалидностью в обществе со стороны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государства на пути к инклюзии, совершенствование  правового регулирования (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23 апреля 2012 года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РФ ратифицировала Конвенцию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ООН «О правах инвалидов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»)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05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увеличение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числа общественных инициатив «снизу», проводящих в жизнь «модель независимой жизни» человека с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инвалидностью (в настоящее время в РФ функционирует около ста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объединений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инвалидов «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grassroots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»)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устойчивость транслируемой СМИ в публичной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сфере риторики «жалости и жертвы» в отношении темы инвалидности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765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Постановка проблемы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435975" cy="1341438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/>
              <a:t>Теоретико-методологические основания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125538"/>
            <a:ext cx="8785225" cy="52562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 smtClean="0">
                <a:latin typeface="Palatino Linotype" pitchFamily="18" charset="0"/>
              </a:rPr>
              <a:t>Социально-конструктивистская парадигма: интерсубъективная природа социальных проблем и понятие коллективного действия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000" i="1" smtClean="0">
                <a:latin typeface="Palatino Linotype" pitchFamily="18" charset="0"/>
              </a:rPr>
              <a:t>Г. Блумер, М. Спектр и Дж. Китсъюз</a:t>
            </a:r>
            <a:endParaRPr lang="ru-RU" sz="200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endParaRPr lang="ru-RU" sz="200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smtClean="0">
                <a:latin typeface="Palatino Linotype" pitchFamily="18" charset="0"/>
              </a:rPr>
              <a:t>Понимание концепта публичной сферы в терминах интегративной теории </a:t>
            </a:r>
            <a:r>
              <a:rPr lang="ru-RU" sz="2000" i="1" smtClean="0">
                <a:latin typeface="Palatino Linotype" pitchFamily="18" charset="0"/>
              </a:rPr>
              <a:t>Ю.Хабермаса</a:t>
            </a:r>
          </a:p>
          <a:p>
            <a:pPr algn="just">
              <a:lnSpc>
                <a:spcPct val="90000"/>
              </a:lnSpc>
            </a:pPr>
            <a:endParaRPr lang="ru-RU" sz="2000" smtClean="0">
              <a:latin typeface="Palatino Linotype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 smtClean="0">
                <a:latin typeface="Palatino Linotype" pitchFamily="18" charset="0"/>
              </a:rPr>
              <a:t>Теория конструирования/деконструирования стигмы </a:t>
            </a:r>
            <a:r>
              <a:rPr lang="ru-RU" sz="2000" i="1" smtClean="0">
                <a:latin typeface="Palatino Linotype" pitchFamily="18" charset="0"/>
              </a:rPr>
              <a:t>И.Гофмана</a:t>
            </a:r>
            <a:endParaRPr lang="en-US" sz="200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endParaRPr lang="ru-RU" sz="200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smtClean="0">
                <a:latin typeface="Palatino Linotype" pitchFamily="18" charset="0"/>
              </a:rPr>
              <a:t>Социальная модель инвалидности  </a:t>
            </a:r>
            <a:r>
              <a:rPr lang="ru-RU" sz="2000" i="1" smtClean="0">
                <a:latin typeface="Palatino Linotype" pitchFamily="18" charset="0"/>
              </a:rPr>
              <a:t>Т. Шекспир</a:t>
            </a:r>
          </a:p>
          <a:p>
            <a:pPr>
              <a:lnSpc>
                <a:spcPct val="90000"/>
              </a:lnSpc>
            </a:pPr>
            <a:endParaRPr lang="ru-RU" sz="2000" i="1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smtClean="0">
                <a:latin typeface="Palatino Linotype" pitchFamily="18" charset="0"/>
              </a:rPr>
              <a:t>Теория «новых общественных движений» </a:t>
            </a:r>
            <a:r>
              <a:rPr lang="ru-RU" sz="2000" i="1" smtClean="0">
                <a:latin typeface="Palatino Linotype" pitchFamily="18" charset="0"/>
              </a:rPr>
              <a:t>А. Мелуччи, Х. Кризи,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000" i="1" smtClean="0">
                <a:latin typeface="Palatino Linotype" pitchFamily="18" charset="0"/>
              </a:rPr>
              <a:t>Д. Рухт и др.</a:t>
            </a:r>
          </a:p>
          <a:p>
            <a:pPr>
              <a:lnSpc>
                <a:spcPct val="90000"/>
              </a:lnSpc>
            </a:pPr>
            <a:endParaRPr lang="ru-RU" sz="200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smtClean="0">
                <a:latin typeface="Palatino Linotype" pitchFamily="18" charset="0"/>
              </a:rPr>
              <a:t>Социокультурный подход к толкованию природы общественных движений </a:t>
            </a:r>
            <a:r>
              <a:rPr lang="ru-RU" sz="2000" i="1" smtClean="0">
                <a:latin typeface="Palatino Linotype" pitchFamily="18" charset="0"/>
              </a:rPr>
              <a:t>Дж. Гудвин, Дж. Джаспер и др. </a:t>
            </a: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6230282" y="3068960"/>
            <a:ext cx="2878222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909638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dirty="0" smtClean="0"/>
              <a:t>Исследовательские вопросы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268413"/>
            <a:ext cx="8713787" cy="5976937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Как происходит взаимодействие родительского сообщества и общественных организаций? Какую роль выбирают для себя 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родители? </a:t>
            </a:r>
            <a:r>
              <a:rPr lang="ru-RU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К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аким </a:t>
            </a:r>
            <a:r>
              <a:rPr lang="ru-RU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образом деятельность общественной организации способствует развитию активистского 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потенциала?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Какие </a:t>
            </a:r>
            <a:r>
              <a:rPr lang="ru-RU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альтернативные формы коллективного действия и механизмы мобилизации работают внутри родительского сообщества и какой эффект возможен в результате?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1813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531813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i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i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Анализ </a:t>
            </a:r>
            <a:r>
              <a:rPr lang="ru-RU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конкретных практик взаимодействия, полученных эмпирическим путем в ходе </a:t>
            </a:r>
            <a:r>
              <a:rPr lang="en-US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case</a:t>
            </a:r>
            <a:r>
              <a:rPr lang="ru-RU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study </a:t>
            </a:r>
            <a:r>
              <a:rPr lang="ru-RU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(включенное наблюдение, интервью, анкетный опрос участников, зрителей и организаторов </a:t>
            </a:r>
            <a:r>
              <a:rPr lang="ru-RU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проектов, родителей детей с инвалидностью)</a:t>
            </a:r>
            <a:endParaRPr lang="ru-RU" sz="1600" i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8313" y="3816350"/>
            <a:ext cx="8229600" cy="90805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3600" dirty="0" smtClean="0"/>
              <a:t>Методология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45033"/>
            <a:ext cx="8229600" cy="835695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dirty="0" smtClean="0"/>
              <a:t>Потенциал </a:t>
            </a:r>
            <a:r>
              <a:rPr lang="ru-RU" sz="3600" dirty="0" err="1" smtClean="0"/>
              <a:t>дестигматизации</a:t>
            </a: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908050"/>
            <a:ext cx="8713788" cy="53292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историческая </a:t>
            </a:r>
            <a:r>
              <a:rPr lang="ru-RU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трансформация </a:t>
            </a:r>
            <a:r>
              <a:rPr lang="ru-RU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семантических полей публичной сферы инвалидности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наполнение их новым содержанием: «жертва», «модель личной трагедии» в советское время и социальные образы равного в современном публичном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дискурсе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1076325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«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переформатирование» стигмы: уход от стереотипов, «смягчение» стигмы через наполнение ее новым содержанием 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1076325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1076325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производство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новых форм самоопределения социальной группы людей с инвалидностью (концепция «независимой жизни»: не государство, врачи, общество, а мы сами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)</a:t>
            </a:r>
          </a:p>
          <a:p>
            <a:pPr marL="1076325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marL="1076325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производство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механизмов солидаризации через практики мобилизации гражданской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активности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0805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Индикаторы сообщества театра: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323850" y="1052513"/>
            <a:ext cx="8229600" cy="4929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/>
              <a:t>коллективные интересы</a:t>
            </a:r>
            <a:r>
              <a:rPr lang="ru-RU" dirty="0" smtClean="0"/>
              <a:t> (привлечение материальных ресурсов, получение известности в кругах широкой общественности, переворачивание стигмы инвалидности);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групповая идентичность</a:t>
            </a:r>
            <a:r>
              <a:rPr lang="ru-RU" dirty="0" smtClean="0"/>
              <a:t> (самоопределение себя как единого коллектива, знание истории театра, совместные практики и ценность, использование общих идентификационных кодов;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регулярная</a:t>
            </a:r>
            <a:r>
              <a:rPr lang="ru-RU" dirty="0" smtClean="0"/>
              <a:t> </a:t>
            </a:r>
            <a:r>
              <a:rPr lang="ru-RU" b="1" dirty="0" smtClean="0"/>
              <a:t>коммуникация </a:t>
            </a:r>
            <a:r>
              <a:rPr lang="ru-RU" dirty="0" smtClean="0"/>
              <a:t>(горизонтальная);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общий дискурс</a:t>
            </a:r>
            <a:r>
              <a:rPr lang="ru-RU" dirty="0" smtClean="0"/>
              <a:t> (схожие коннотации и символы в языке);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пространство локализации</a:t>
            </a:r>
            <a:r>
              <a:rPr lang="ru-RU" dirty="0" smtClean="0"/>
              <a:t> (театральная сцена и репетиционные площадки, интернет сайты и группы в соц. сетях);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Схема взаимодействия сообщества «Театра Простодушных»</a:t>
            </a:r>
          </a:p>
        </p:txBody>
      </p:sp>
      <p:pic>
        <p:nvPicPr>
          <p:cNvPr id="28675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801813"/>
            <a:ext cx="8713788" cy="4481512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179388" y="333375"/>
            <a:ext cx="8686800" cy="11525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«Театр Простодушных» – как публичная площадка дестигматизации 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250825" y="1628775"/>
            <a:ext cx="8642350" cy="4852988"/>
          </a:xfrm>
        </p:spPr>
        <p:txBody>
          <a:bodyPr/>
          <a:lstStyle/>
          <a:p>
            <a:r>
              <a:rPr lang="ru-RU" dirty="0" smtClean="0"/>
              <a:t>Презентация публичной идентичности людей с инвалидностью в ситуации личного соприсутствия;</a:t>
            </a:r>
          </a:p>
          <a:p>
            <a:r>
              <a:rPr lang="ru-RU" dirty="0" smtClean="0"/>
              <a:t>Компенсация нехватки позитивного внимания и приветственных знаков;</a:t>
            </a:r>
          </a:p>
          <a:p>
            <a:r>
              <a:rPr lang="ru-RU" dirty="0" err="1" smtClean="0"/>
              <a:t>Опубличивание</a:t>
            </a:r>
            <a:r>
              <a:rPr lang="ru-RU" dirty="0" smtClean="0"/>
              <a:t> практик сообщества, визуализация людей с синдромом Дауна; </a:t>
            </a:r>
          </a:p>
          <a:p>
            <a:r>
              <a:rPr lang="ru-RU" dirty="0" smtClean="0"/>
              <a:t>Трансляция субъективных смыслов сообщества, люди с синдромом Дауна – субъекты повседневного взаимодействия</a:t>
            </a:r>
          </a:p>
          <a:p>
            <a:r>
              <a:rPr lang="ru-RU" dirty="0" smtClean="0"/>
              <a:t>Репрезентация социальной идентичности в СМИ</a:t>
            </a:r>
          </a:p>
          <a:p>
            <a:r>
              <a:rPr lang="ru-RU" dirty="0" smtClean="0"/>
              <a:t>Накопление коллективного символического капитала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7635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Приватное = Публичное</a:t>
            </a: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765175"/>
            <a:ext cx="8496300" cy="4967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Дискурс одобрения отказа от ребенка с инвалидностью при рождении </a:t>
            </a:r>
          </a:p>
          <a:p>
            <a:pPr marL="714375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проблема информированности о диагнозе и возможных способах реабилитации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«Молчание общества» </a:t>
            </a:r>
          </a:p>
          <a:p>
            <a:pPr marL="714375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социальная изоляция родителей</a:t>
            </a:r>
          </a:p>
          <a:p>
            <a:pPr marL="714375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проблема поиска «позитивного социального окружения»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Отсутствие культуры инклюзии в образовании </a:t>
            </a:r>
          </a:p>
          <a:p>
            <a:pPr marL="714375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проблема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обучения в общеобразовательных и </a:t>
            </a:r>
            <a:r>
              <a:rPr lang="ru-RU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спецучреждениях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Дискурс «бесполезности» </a:t>
            </a:r>
          </a:p>
          <a:p>
            <a:pPr marL="714375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проблема профессиональной социализации и трудоустройства</a:t>
            </a:r>
          </a:p>
          <a:p>
            <a:pPr marL="714375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проблема закрытых учреждений и самостоятельной жизни ребенка после смерти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родителей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6372199" y="5146905"/>
            <a:ext cx="1944217" cy="166647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758</Words>
  <Application>Microsoft Office PowerPoint</Application>
  <PresentationFormat>Экран (4:3)</PresentationFormat>
  <Paragraphs>91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Публичная сфера инвалидности: потенциал дестигматизации </vt:lpstr>
      <vt:lpstr>Постановка проблемы</vt:lpstr>
      <vt:lpstr>Теоретико-методологические основания</vt:lpstr>
      <vt:lpstr>Исследовательские вопросы</vt:lpstr>
      <vt:lpstr>Потенциал дестигматизации</vt:lpstr>
      <vt:lpstr>Индикаторы сообщества театра:</vt:lpstr>
      <vt:lpstr>Схема взаимодействия сообщества «Театра Простодушных»</vt:lpstr>
      <vt:lpstr>«Театр Простодушных» – как публичная площадка дестигматизации </vt:lpstr>
      <vt:lpstr>Приватное = Публичное</vt:lpstr>
      <vt:lpstr>Стратегии активизма родителей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движение инвалидов как фактор модификации публичной сферы общества  (на примере социокультурных проектов РООИ «Перспектива»)</dc:title>
  <dc:creator>user</dc:creator>
  <cp:lastModifiedBy>Volha</cp:lastModifiedBy>
  <cp:revision>60</cp:revision>
  <dcterms:created xsi:type="dcterms:W3CDTF">2012-06-18T17:42:07Z</dcterms:created>
  <dcterms:modified xsi:type="dcterms:W3CDTF">2012-10-10T20:12:05Z</dcterms:modified>
</cp:coreProperties>
</file>