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8987" autoAdjust="0"/>
  </p:normalViewPr>
  <p:slideViewPr>
    <p:cSldViewPr>
      <p:cViewPr>
        <p:scale>
          <a:sx n="80" d="100"/>
          <a:sy n="80" d="100"/>
        </p:scale>
        <p:origin x="-216" y="6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402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CC0FAA-D8EC-4596-88BD-2A41379F64EB}" type="datetimeFigureOut">
              <a:rPr lang="ru-RU" smtClean="0"/>
              <a:t>20.04.2012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D772C-DA90-4D92-8236-0E75E09852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504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2A188-2FBB-4BDF-BD7F-CED75D18FF4B}" type="datetime1">
              <a:rPr lang="ru-RU" smtClean="0"/>
              <a:t>20.04.2012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A85AA-4AAD-4D28-9B58-CDFBBDAE943C}" type="datetime1">
              <a:rPr lang="ru-RU" smtClean="0"/>
              <a:t>20.04.2012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658C-3505-4D66-A7FF-EF6208186C35}" type="datetime1">
              <a:rPr lang="ru-RU" smtClean="0"/>
              <a:t>20.04.2012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2202-7F6F-478E-B186-AF1A39CC82B8}" type="datetime1">
              <a:rPr lang="ru-RU" smtClean="0"/>
              <a:t>20.04.2012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CE0CD-E39A-4696-988B-2775BF9D56A4}" type="datetime1">
              <a:rPr lang="ru-RU" smtClean="0"/>
              <a:t>20.04.2012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0DA5-71C7-4C2E-AB28-661D0F8C9C5A}" type="datetime1">
              <a:rPr lang="ru-RU" smtClean="0"/>
              <a:t>20.04.2012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79AC1-6F21-4AF8-B7F4-6F129EEAF949}" type="datetime1">
              <a:rPr lang="ru-RU" smtClean="0"/>
              <a:t>20.04.2012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C7A3-F19A-47E1-8769-C4CD691EE03F}" type="datetime1">
              <a:rPr lang="ru-RU" smtClean="0"/>
              <a:t>20.04.2012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1E456-8FA5-405A-8253-E8E97EF4C70C}" type="datetime1">
              <a:rPr lang="ru-RU" smtClean="0"/>
              <a:t>20.04.2012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30DC-8841-46C3-8480-BC2618D435E1}" type="datetime1">
              <a:rPr lang="ru-RU" smtClean="0"/>
              <a:t>20.04.2012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CDA82-25BB-4746-99D1-4A235043F92A}" type="datetime1">
              <a:rPr lang="ru-RU" smtClean="0"/>
              <a:t>20.04.2012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2B77512-4C5F-4B92-8FC7-A0E3CA19CE82}" type="datetime1">
              <a:rPr lang="ru-RU" smtClean="0"/>
              <a:t>20.04.2012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8352928" cy="1728192"/>
          </a:xfrm>
        </p:spPr>
        <p:txBody>
          <a:bodyPr/>
          <a:lstStyle/>
          <a:p>
            <a:pPr algn="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400" dirty="0" smtClean="0"/>
              <a:t>Гендерные особенности представлений руководителей о принятии решений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100" dirty="0" err="1" smtClean="0"/>
              <a:t>Купцова</a:t>
            </a:r>
            <a:r>
              <a:rPr lang="ru-RU" sz="2100" dirty="0" smtClean="0"/>
              <a:t> </a:t>
            </a:r>
            <a:r>
              <a:rPr lang="ru-RU" sz="2100" dirty="0"/>
              <a:t>М.Д</a:t>
            </a:r>
            <a:r>
              <a:rPr lang="ru-RU" sz="2100" dirty="0" smtClean="0"/>
              <a:t>.</a:t>
            </a:r>
            <a:br>
              <a:rPr lang="ru-RU" sz="2100" dirty="0" smtClean="0"/>
            </a:br>
            <a:r>
              <a:rPr lang="ru-RU" sz="2100" dirty="0" err="1" smtClean="0"/>
              <a:t>Патоша</a:t>
            </a:r>
            <a:r>
              <a:rPr lang="ru-RU" sz="2100" dirty="0" smtClean="0"/>
              <a:t> О.И. </a:t>
            </a:r>
            <a:endParaRPr lang="ru-RU" sz="2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208912" cy="3823320"/>
          </a:xfrm>
        </p:spPr>
        <p:txBody>
          <a:bodyPr>
            <a:normAutofit fontScale="92500"/>
          </a:bodyPr>
          <a:lstStyle/>
          <a:p>
            <a:pPr algn="just"/>
            <a:r>
              <a:rPr lang="ru-RU" u="sng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Актуальность исследования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Эффективность организации зависит от умения руководителя принимать решения.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С течением времени у руководителей формируется образ профессиональной деятельности, который оказывает влияние на значимые аспекты управления.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В настоящее время наравне с мужчинами должность руководителя занимают  и женщины.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В связи с этим важно изучать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гендерные особенности представлений 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руководителей о принятии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решений. 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34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36104"/>
          </a:xfrm>
        </p:spPr>
        <p:txBody>
          <a:bodyPr/>
          <a:lstStyle/>
          <a:p>
            <a:r>
              <a:rPr lang="ru-RU" sz="3300" dirty="0" smtClean="0"/>
              <a:t>Проблема исследования</a:t>
            </a:r>
            <a:endParaRPr lang="ru-RU" sz="33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Принятия управленческих решений исследовано в трудах психологов: выделены особенности управленческих решений (Карпов, 2005; Кулагин, 2001), ошибки принятия решения (</a:t>
            </a:r>
            <a:r>
              <a:rPr lang="ru-RU" dirty="0" err="1" smtClean="0"/>
              <a:t>Плаус</a:t>
            </a:r>
            <a:r>
              <a:rPr lang="ru-RU" dirty="0" smtClean="0"/>
              <a:t>, 1998 и др.), индивидуальные особенности принятия решений (Журавлев и др,1976; Китов, 1977).</a:t>
            </a:r>
          </a:p>
          <a:p>
            <a:r>
              <a:rPr lang="ru-RU" dirty="0" smtClean="0"/>
              <a:t>Выделены гендерные особенности руководства: различия стилей руководства в условиях риска (Грошев, 1998), женский стиль управления (</a:t>
            </a:r>
            <a:r>
              <a:rPr lang="ru-RU" dirty="0" err="1" smtClean="0"/>
              <a:t>Котоманова</a:t>
            </a:r>
            <a:r>
              <a:rPr lang="ru-RU" dirty="0" smtClean="0"/>
              <a:t>, 2009), гендерные особенности управленческой деятельности (Кошкина, 2009).</a:t>
            </a:r>
          </a:p>
          <a:p>
            <a:r>
              <a:rPr lang="ru-RU" dirty="0" smtClean="0"/>
              <a:t>Недостаточно исследований в области представлений руководителей о процессе принятия решения, а также о различиях представлений у мужчин и женщин.   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418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547464"/>
          </a:xfrm>
        </p:spPr>
        <p:txBody>
          <a:bodyPr/>
          <a:lstStyle/>
          <a:p>
            <a:r>
              <a:rPr lang="ru-RU" sz="2200" dirty="0" smtClean="0"/>
              <a:t>Цель исследования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96470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Изучить гендерные особенности представлений руководителей о принятии решений.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45908" y="1772816"/>
            <a:ext cx="8229600" cy="46085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</a:pPr>
            <a:r>
              <a:rPr lang="ru-RU" sz="2300" dirty="0" smtClean="0"/>
              <a:t>Управленческое решение – выбор из нескольких альтернатив,  который совершает руководитель в процессе осуществления им функций управления и решения конкретных организационных задач (Борисов, 2003). </a:t>
            </a:r>
            <a:endParaRPr lang="ru-RU" sz="23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ru-RU" sz="2300" dirty="0" smtClean="0">
                <a:solidFill>
                  <a:schemeClr val="bg1">
                    <a:lumMod val="50000"/>
                  </a:schemeClr>
                </a:solidFill>
              </a:rPr>
              <a:t>Основные аспекты принятия решения – этапы, факторы эффективного принятия решения, причина ошибок при принятии решения, отношение и особенности работы с проблемными ситуациями. </a:t>
            </a:r>
            <a:endParaRPr lang="ru-RU" sz="2300" dirty="0">
              <a:solidFill>
                <a:schemeClr val="bg1">
                  <a:lumMod val="50000"/>
                </a:schemeClr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ru-RU" sz="2300" dirty="0" smtClean="0"/>
              <a:t>Представления</a:t>
            </a:r>
            <a:r>
              <a:rPr lang="ru-RU" sz="2300" dirty="0" smtClean="0">
                <a:solidFill>
                  <a:schemeClr val="tx2">
                    <a:lumMod val="75000"/>
                  </a:schemeClr>
                </a:solidFill>
              </a:rPr>
              <a:t> - </a:t>
            </a:r>
            <a:r>
              <a:rPr lang="ru-RU" sz="2400" dirty="0" smtClean="0">
                <a:effectLst/>
              </a:rPr>
              <a:t>способы </a:t>
            </a:r>
            <a:r>
              <a:rPr lang="ru-RU" sz="2400" dirty="0">
                <a:effectLst/>
              </a:rPr>
              <a:t>интерпретации и осмысления повседневной </a:t>
            </a:r>
            <a:r>
              <a:rPr lang="ru-RU" sz="2400" dirty="0" smtClean="0">
                <a:effectLst/>
              </a:rPr>
              <a:t>реальности, </a:t>
            </a:r>
            <a:r>
              <a:rPr lang="ru-RU" sz="2400" dirty="0">
                <a:effectLst/>
              </a:rPr>
              <a:t>вырабатывается на основе </a:t>
            </a:r>
            <a:r>
              <a:rPr lang="ru-RU" sz="2400" dirty="0" smtClean="0">
                <a:effectLst/>
              </a:rPr>
              <a:t>опыта (Андреева, 2005).</a:t>
            </a:r>
            <a:endParaRPr lang="ru-RU" sz="23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67544" y="2104256"/>
            <a:ext cx="8229600" cy="96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661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2600" dirty="0" smtClean="0"/>
              <a:t>Эмпирическое исследования гендерных особенностей представлений о принятии решения у руководителей</a:t>
            </a:r>
            <a:endParaRPr lang="ru-RU" sz="2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Выборка:</a:t>
            </a:r>
          </a:p>
          <a:p>
            <a:r>
              <a:rPr lang="ru-RU" dirty="0"/>
              <a:t>1</a:t>
            </a:r>
            <a:r>
              <a:rPr lang="ru-RU" dirty="0" smtClean="0"/>
              <a:t>0 руководителей (5 мужчин, 5 женщин),</a:t>
            </a:r>
          </a:p>
          <a:p>
            <a:r>
              <a:rPr lang="ru-RU" dirty="0"/>
              <a:t>в</a:t>
            </a:r>
            <a:r>
              <a:rPr lang="ru-RU" dirty="0" smtClean="0"/>
              <a:t>озраст – от 32 до 45 лет, </a:t>
            </a:r>
          </a:p>
          <a:p>
            <a:r>
              <a:rPr lang="ru-RU" dirty="0" smtClean="0"/>
              <a:t>стаж работы на руководящей должности – от 3 до 15 лет.</a:t>
            </a:r>
          </a:p>
          <a:p>
            <a:pPr marL="0" indent="0">
              <a:buNone/>
            </a:pPr>
            <a:r>
              <a:rPr lang="ru-RU" dirty="0" smtClean="0"/>
              <a:t>Метод исследования:</a:t>
            </a:r>
          </a:p>
          <a:p>
            <a:r>
              <a:rPr lang="ru-RU" dirty="0" smtClean="0"/>
              <a:t>Полуструктурированное глубинное интервью.</a:t>
            </a:r>
          </a:p>
          <a:p>
            <a:pPr marL="0" indent="0">
              <a:buNone/>
            </a:pPr>
            <a:r>
              <a:rPr lang="ru-RU" dirty="0" smtClean="0"/>
              <a:t>Метод обработки данных:</a:t>
            </a:r>
          </a:p>
          <a:p>
            <a:r>
              <a:rPr lang="ru-RU" dirty="0" smtClean="0"/>
              <a:t>Контент – анализ.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549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54746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600" dirty="0" smtClean="0"/>
              <a:t>Представления руководителей о важных аспектах деятельности и особенностях работы с проблемными ситуациями</a:t>
            </a:r>
            <a:endParaRPr lang="ru-RU" sz="2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340768"/>
            <a:ext cx="4040188" cy="725016"/>
          </a:xfrm>
        </p:spPr>
        <p:txBody>
          <a:bodyPr/>
          <a:lstStyle/>
          <a:p>
            <a:r>
              <a:rPr lang="ru-RU" sz="2000" dirty="0" smtClean="0"/>
              <a:t>Важные аспекты деятельности руководителя</a:t>
            </a:r>
            <a:endParaRPr lang="ru-RU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644008" y="1412776"/>
            <a:ext cx="4041775" cy="653008"/>
          </a:xfrm>
        </p:spPr>
        <p:txBody>
          <a:bodyPr/>
          <a:lstStyle/>
          <a:p>
            <a:r>
              <a:rPr lang="ru-RU" sz="2000" dirty="0" smtClean="0"/>
              <a:t>Работа с проблемными ситуациями</a:t>
            </a:r>
            <a:endParaRPr lang="ru-RU" sz="20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467544" y="2348880"/>
            <a:ext cx="4041648" cy="410445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u="sng" dirty="0" smtClean="0"/>
              <a:t>Принятие решения:</a:t>
            </a:r>
          </a:p>
          <a:p>
            <a:r>
              <a:rPr lang="ru-RU" dirty="0" smtClean="0"/>
              <a:t>ответственность, </a:t>
            </a:r>
          </a:p>
          <a:p>
            <a:r>
              <a:rPr lang="ru-RU" dirty="0" smtClean="0"/>
              <a:t>правильность </a:t>
            </a:r>
            <a:r>
              <a:rPr lang="ru-RU" dirty="0"/>
              <a:t>оценки </a:t>
            </a:r>
            <a:r>
              <a:rPr lang="ru-RU" dirty="0" smtClean="0"/>
              <a:t>ситуации, </a:t>
            </a:r>
          </a:p>
          <a:p>
            <a:r>
              <a:rPr lang="ru-RU" dirty="0" smtClean="0"/>
              <a:t>разработка стратегии, </a:t>
            </a:r>
          </a:p>
          <a:p>
            <a:r>
              <a:rPr lang="ru-RU" dirty="0" smtClean="0"/>
              <a:t>умение отстаивать решения.</a:t>
            </a:r>
          </a:p>
          <a:p>
            <a:pPr marL="0" indent="0">
              <a:buNone/>
            </a:pPr>
            <a:r>
              <a:rPr lang="ru-RU" u="sng" dirty="0" smtClean="0"/>
              <a:t>Эффективная работа с коллективом: </a:t>
            </a:r>
          </a:p>
          <a:p>
            <a:r>
              <a:rPr lang="ru-RU" dirty="0" smtClean="0"/>
              <a:t>мотивация подчиненных,</a:t>
            </a:r>
          </a:p>
          <a:p>
            <a:r>
              <a:rPr lang="ru-RU" dirty="0" smtClean="0"/>
              <a:t>создание комфортных условий.</a:t>
            </a:r>
          </a:p>
          <a:p>
            <a:pPr marL="0" indent="0">
              <a:buNone/>
            </a:pPr>
            <a:r>
              <a:rPr lang="ru-RU" u="sng" dirty="0" smtClean="0"/>
              <a:t>Компетентность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4644008" y="2348880"/>
            <a:ext cx="4041648" cy="4065187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4200" u="sng" dirty="0" smtClean="0"/>
              <a:t>Отношение к проблемным ситуациям: </a:t>
            </a:r>
          </a:p>
          <a:p>
            <a:r>
              <a:rPr lang="ru-RU" sz="4200" dirty="0" smtClean="0"/>
              <a:t>вызов, </a:t>
            </a:r>
          </a:p>
          <a:p>
            <a:r>
              <a:rPr lang="ru-RU" sz="4200" dirty="0" smtClean="0"/>
              <a:t>драйв, </a:t>
            </a:r>
          </a:p>
          <a:p>
            <a:r>
              <a:rPr lang="ru-RU" sz="4200" dirty="0" smtClean="0"/>
              <a:t>задор, </a:t>
            </a:r>
          </a:p>
          <a:p>
            <a:r>
              <a:rPr lang="ru-RU" sz="4200" dirty="0" smtClean="0"/>
              <a:t>«выключение» эмоций.</a:t>
            </a:r>
          </a:p>
          <a:p>
            <a:pPr marL="0" indent="0">
              <a:buNone/>
            </a:pPr>
            <a:r>
              <a:rPr lang="ru-RU" sz="4200" u="sng" dirty="0"/>
              <a:t>И</a:t>
            </a:r>
            <a:r>
              <a:rPr lang="ru-RU" sz="4200" u="sng" dirty="0" smtClean="0"/>
              <a:t>спользование опыта: </a:t>
            </a:r>
            <a:endParaRPr lang="ru-RU" sz="4200" u="sng" dirty="0"/>
          </a:p>
          <a:p>
            <a:r>
              <a:rPr lang="ru-RU" sz="4200" dirty="0" smtClean="0"/>
              <a:t>схемы, </a:t>
            </a:r>
          </a:p>
          <a:p>
            <a:r>
              <a:rPr lang="ru-RU" sz="4200" dirty="0" smtClean="0"/>
              <a:t>шаблоны, </a:t>
            </a:r>
          </a:p>
          <a:p>
            <a:r>
              <a:rPr lang="ru-RU" sz="4200" dirty="0" smtClean="0"/>
              <a:t>разработка инструкций на будущее.</a:t>
            </a:r>
          </a:p>
          <a:p>
            <a:pPr marL="0" indent="0">
              <a:buNone/>
            </a:pPr>
            <a:r>
              <a:rPr lang="ru-RU" sz="4200" u="sng" dirty="0" smtClean="0"/>
              <a:t>Генерация новых решений:</a:t>
            </a:r>
          </a:p>
          <a:p>
            <a:r>
              <a:rPr lang="ru-RU" sz="4200" dirty="0" smtClean="0"/>
              <a:t>выход за рамки,  </a:t>
            </a:r>
          </a:p>
          <a:p>
            <a:r>
              <a:rPr lang="ru-RU" sz="4200" dirty="0" smtClean="0"/>
              <a:t>выработка наибольшего количества альтернатив для решения одной проблемы.</a:t>
            </a:r>
          </a:p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451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4746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600" dirty="0" smtClean="0"/>
              <a:t>Представления о факторах эффективности и причинах ошибок принятия решений</a:t>
            </a:r>
            <a:endParaRPr lang="ru-RU" sz="2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052736"/>
            <a:ext cx="4040188" cy="869032"/>
          </a:xfrm>
        </p:spPr>
        <p:txBody>
          <a:bodyPr/>
          <a:lstStyle/>
          <a:p>
            <a:r>
              <a:rPr lang="ru-RU" sz="2200" dirty="0" smtClean="0"/>
              <a:t>Факторы эффективности принятия решения</a:t>
            </a:r>
            <a:endParaRPr lang="ru-RU" sz="2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572000" y="1340768"/>
            <a:ext cx="4041775" cy="609600"/>
          </a:xfrm>
        </p:spPr>
        <p:txBody>
          <a:bodyPr/>
          <a:lstStyle/>
          <a:p>
            <a:r>
              <a:rPr lang="ru-RU" sz="2200" dirty="0" smtClean="0"/>
              <a:t>Причины ошибок принятия решения </a:t>
            </a:r>
            <a:endParaRPr lang="ru-RU" sz="22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467544" y="2060848"/>
            <a:ext cx="4041648" cy="48691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u="sng" dirty="0" smtClean="0"/>
              <a:t>Ситуационные:</a:t>
            </a:r>
          </a:p>
          <a:p>
            <a:r>
              <a:rPr lang="ru-RU" sz="1600" dirty="0" smtClean="0"/>
              <a:t>наличие полной информации,</a:t>
            </a:r>
          </a:p>
          <a:p>
            <a:r>
              <a:rPr lang="ru-RU" sz="1600" dirty="0"/>
              <a:t>д</a:t>
            </a:r>
            <a:r>
              <a:rPr lang="ru-RU" sz="1600" dirty="0" smtClean="0"/>
              <a:t>остаточное количество времени,</a:t>
            </a:r>
          </a:p>
          <a:p>
            <a:r>
              <a:rPr lang="ru-RU" sz="1600" dirty="0" smtClean="0"/>
              <a:t>наличие ресурсов.</a:t>
            </a:r>
          </a:p>
          <a:p>
            <a:pPr marL="0" indent="0">
              <a:buNone/>
            </a:pPr>
            <a:r>
              <a:rPr lang="ru-RU" sz="1600" u="sng" dirty="0" smtClean="0"/>
              <a:t>Личностные: </a:t>
            </a:r>
            <a:endParaRPr lang="ru-RU" sz="1600" u="sng" dirty="0"/>
          </a:p>
          <a:p>
            <a:r>
              <a:rPr lang="ru-RU" sz="1600" dirty="0" smtClean="0"/>
              <a:t>умение выделить главное, </a:t>
            </a:r>
          </a:p>
          <a:p>
            <a:r>
              <a:rPr lang="ru-RU" sz="1600" dirty="0" smtClean="0"/>
              <a:t>знания,</a:t>
            </a:r>
          </a:p>
          <a:p>
            <a:r>
              <a:rPr lang="ru-RU" sz="1600" dirty="0"/>
              <a:t>н</a:t>
            </a:r>
            <a:r>
              <a:rPr lang="ru-RU" sz="1600" dirty="0" smtClean="0"/>
              <a:t>аличие четкой стратегии,</a:t>
            </a:r>
          </a:p>
          <a:p>
            <a:r>
              <a:rPr lang="ru-RU" sz="1600" dirty="0" smtClean="0"/>
              <a:t>позитивный настрой,</a:t>
            </a:r>
          </a:p>
          <a:p>
            <a:r>
              <a:rPr lang="ru-RU" sz="1600" dirty="0" smtClean="0"/>
              <a:t>отсутствие страха взять ответственность,</a:t>
            </a:r>
          </a:p>
          <a:p>
            <a:r>
              <a:rPr lang="ru-RU" sz="1600" dirty="0"/>
              <a:t>а</a:t>
            </a:r>
            <a:r>
              <a:rPr lang="ru-RU" sz="1600" dirty="0" smtClean="0"/>
              <a:t>нализ проблемы,</a:t>
            </a:r>
          </a:p>
          <a:p>
            <a:r>
              <a:rPr lang="ru-RU" sz="1600" dirty="0" smtClean="0"/>
              <a:t>опыт. </a:t>
            </a:r>
            <a:endParaRPr lang="ru-RU" sz="16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4644008" y="1988840"/>
            <a:ext cx="4041648" cy="4752528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2700" u="sng" dirty="0" smtClean="0"/>
              <a:t>Организационные:</a:t>
            </a:r>
          </a:p>
          <a:p>
            <a:pPr>
              <a:lnSpc>
                <a:spcPct val="120000"/>
              </a:lnSpc>
            </a:pPr>
            <a:r>
              <a:rPr lang="ru-RU" sz="2700" dirty="0" smtClean="0"/>
              <a:t>отсутствие правильно выстроенной структуры подразделения, </a:t>
            </a:r>
          </a:p>
          <a:p>
            <a:pPr>
              <a:lnSpc>
                <a:spcPct val="120000"/>
              </a:lnSpc>
            </a:pPr>
            <a:r>
              <a:rPr lang="ru-RU" sz="2700" dirty="0" smtClean="0"/>
              <a:t>отсутствие четкой формулировки задачи,</a:t>
            </a:r>
          </a:p>
          <a:p>
            <a:pPr>
              <a:lnSpc>
                <a:spcPct val="120000"/>
              </a:lnSpc>
            </a:pPr>
            <a:r>
              <a:rPr lang="ru-RU" sz="2700" dirty="0" smtClean="0"/>
              <a:t>несоблюдение принципа делегирования полномочий, </a:t>
            </a:r>
          </a:p>
          <a:p>
            <a:pPr>
              <a:lnSpc>
                <a:spcPct val="120000"/>
              </a:lnSpc>
            </a:pPr>
            <a:r>
              <a:rPr lang="ru-RU" sz="2700" dirty="0" smtClean="0"/>
              <a:t>давление со стороны руководства, </a:t>
            </a:r>
          </a:p>
          <a:p>
            <a:pPr>
              <a:lnSpc>
                <a:spcPct val="120000"/>
              </a:lnSpc>
            </a:pPr>
            <a:r>
              <a:rPr lang="ru-RU" sz="2700" dirty="0" smtClean="0"/>
              <a:t>отсутствие возможности реализации решений,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700" u="sng" dirty="0" smtClean="0"/>
              <a:t>Ситуационные:</a:t>
            </a:r>
          </a:p>
          <a:p>
            <a:pPr>
              <a:lnSpc>
                <a:spcPct val="120000"/>
              </a:lnSpc>
            </a:pPr>
            <a:r>
              <a:rPr lang="ru-RU" sz="2700" dirty="0"/>
              <a:t>н</a:t>
            </a:r>
            <a:r>
              <a:rPr lang="ru-RU" sz="2700" dirty="0" smtClean="0"/>
              <a:t>еполнота информации,</a:t>
            </a:r>
          </a:p>
          <a:p>
            <a:pPr>
              <a:lnSpc>
                <a:spcPct val="120000"/>
              </a:lnSpc>
            </a:pPr>
            <a:r>
              <a:rPr lang="ru-RU" sz="2700" dirty="0"/>
              <a:t>н</a:t>
            </a:r>
            <a:r>
              <a:rPr lang="ru-RU" sz="2700" dirty="0" smtClean="0"/>
              <a:t>ехватка времени,</a:t>
            </a:r>
          </a:p>
          <a:p>
            <a:pPr>
              <a:lnSpc>
                <a:spcPct val="120000"/>
              </a:lnSpc>
            </a:pPr>
            <a:r>
              <a:rPr lang="ru-RU" sz="2700" dirty="0"/>
              <a:t>ф</a:t>
            </a:r>
            <a:r>
              <a:rPr lang="ru-RU" sz="2700" dirty="0" smtClean="0"/>
              <a:t>инансовые ограничения.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700" u="sng" dirty="0" smtClean="0"/>
              <a:t>Личностные:</a:t>
            </a:r>
          </a:p>
          <a:p>
            <a:pPr>
              <a:lnSpc>
                <a:spcPct val="120000"/>
              </a:lnSpc>
            </a:pPr>
            <a:r>
              <a:rPr lang="ru-RU" sz="2700" dirty="0"/>
              <a:t>н</a:t>
            </a:r>
            <a:r>
              <a:rPr lang="ru-RU" sz="2700" dirty="0" smtClean="0"/>
              <a:t>едооценка сложности задачи,</a:t>
            </a:r>
          </a:p>
          <a:p>
            <a:pPr>
              <a:lnSpc>
                <a:spcPct val="120000"/>
              </a:lnSpc>
            </a:pPr>
            <a:r>
              <a:rPr lang="ru-RU" sz="2700" dirty="0"/>
              <a:t>о</a:t>
            </a:r>
            <a:r>
              <a:rPr lang="ru-RU" sz="2700" dirty="0" smtClean="0"/>
              <a:t>тсутствие опыта или неспособность его применить,</a:t>
            </a:r>
          </a:p>
          <a:p>
            <a:pPr>
              <a:lnSpc>
                <a:spcPct val="120000"/>
              </a:lnSpc>
            </a:pPr>
            <a:r>
              <a:rPr lang="ru-RU" sz="2700" dirty="0"/>
              <a:t>н</a:t>
            </a:r>
            <a:r>
              <a:rPr lang="ru-RU" sz="2700" dirty="0" smtClean="0"/>
              <a:t>едостаток квалификации,</a:t>
            </a:r>
          </a:p>
          <a:p>
            <a:pPr>
              <a:lnSpc>
                <a:spcPct val="120000"/>
              </a:lnSpc>
            </a:pPr>
            <a:r>
              <a:rPr lang="ru-RU" sz="2700" dirty="0"/>
              <a:t>о</a:t>
            </a:r>
            <a:r>
              <a:rPr lang="ru-RU" sz="2700" dirty="0" smtClean="0"/>
              <a:t>тсутствие мотивации.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378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7951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dirty="0" smtClean="0"/>
              <a:t>Значимые различия представлений о принятии решений у мужчин и женщин руководителей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0485979"/>
              </p:ext>
            </p:extLst>
          </p:nvPr>
        </p:nvGraphicFramePr>
        <p:xfrm>
          <a:off x="457200" y="1600200"/>
          <a:ext cx="82296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20"/>
                <a:gridCol w="1697320"/>
                <a:gridCol w="1645920"/>
                <a:gridCol w="1645920"/>
                <a:gridCol w="1645920"/>
              </a:tblGrid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Категории</a:t>
                      </a:r>
                      <a:endParaRPr lang="ru-RU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Подкатегории</a:t>
                      </a:r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Количество</a:t>
                      </a:r>
                      <a:r>
                        <a:rPr lang="ru-RU" sz="1100" baseline="0" dirty="0" smtClean="0"/>
                        <a:t> упоминаний</a:t>
                      </a:r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Значение критерия хи-квадрат</a:t>
                      </a:r>
                      <a:endParaRPr lang="ru-RU" sz="1100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bg1"/>
                          </a:solidFill>
                        </a:rPr>
                        <a:t>Мужчины</a:t>
                      </a:r>
                      <a:endParaRPr lang="ru-RU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bg1"/>
                          </a:solidFill>
                        </a:rPr>
                        <a:t>Женщины</a:t>
                      </a:r>
                      <a:endParaRPr lang="ru-RU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Важные аспекты деятельности руководителя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Ответственность за принимаемые решения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4,8 (</a:t>
                      </a:r>
                      <a:r>
                        <a:rPr lang="en-US" sz="1100" dirty="0" smtClean="0"/>
                        <a:t>p ≤ 0.05)</a:t>
                      </a:r>
                      <a:endParaRPr lang="ru-RU" sz="1100" dirty="0"/>
                    </a:p>
                  </a:txBody>
                  <a:tcPr/>
                </a:tc>
              </a:tr>
              <a:tr h="0">
                <a:tc rowSpan="3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Факторы эффективного принятия решения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Наличие</a:t>
                      </a:r>
                      <a:r>
                        <a:rPr lang="ru-RU" sz="1100" baseline="0" dirty="0" smtClean="0"/>
                        <a:t> полной информации по проблеме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5,7</a:t>
                      </a:r>
                      <a:r>
                        <a:rPr lang="en-US" sz="1100" dirty="0" smtClean="0"/>
                        <a:t> </a:t>
                      </a:r>
                      <a:r>
                        <a:rPr lang="ru-RU" sz="1100" dirty="0" smtClean="0"/>
                        <a:t>(</a:t>
                      </a:r>
                      <a:r>
                        <a:rPr lang="en-US" sz="1100" dirty="0" smtClean="0"/>
                        <a:t>p ≤ 0.05)</a:t>
                      </a:r>
                      <a:endParaRPr lang="ru-RU" sz="1100" dirty="0" smtClean="0"/>
                    </a:p>
                    <a:p>
                      <a:pPr algn="ctr"/>
                      <a:endParaRPr lang="ru-RU" sz="1100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Анализ возникшей проблемы</a:t>
                      </a:r>
                    </a:p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9 (</a:t>
                      </a:r>
                      <a:r>
                        <a:rPr lang="en-US" sz="1100" dirty="0" smtClean="0"/>
                        <a:t>p ≤ 0.05)</a:t>
                      </a:r>
                      <a:endParaRPr lang="ru-RU" sz="1100" dirty="0" smtClean="0"/>
                    </a:p>
                    <a:p>
                      <a:pPr algn="ctr"/>
                      <a:endParaRPr lang="ru-RU" sz="1100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Отсутствие давления со стороны руководства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5,6 (</a:t>
                      </a:r>
                      <a:r>
                        <a:rPr lang="en-US" sz="1100" dirty="0" smtClean="0"/>
                        <a:t>p ≤ 0.05)</a:t>
                      </a:r>
                      <a:endParaRPr lang="ru-RU" sz="1100" dirty="0" smtClean="0"/>
                    </a:p>
                    <a:p>
                      <a:pPr algn="ctr"/>
                      <a:endParaRPr lang="ru-RU" sz="11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Причины ошибок принятия решений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Неполнота информации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8 (</a:t>
                      </a:r>
                      <a:r>
                        <a:rPr lang="en-US" sz="1100" dirty="0" smtClean="0"/>
                        <a:t>p ≤ 0.05)</a:t>
                      </a:r>
                      <a:endParaRPr lang="ru-RU" sz="1100" dirty="0" smtClean="0"/>
                    </a:p>
                    <a:p>
                      <a:pPr algn="ctr"/>
                      <a:endParaRPr lang="ru-RU" sz="1100" dirty="0"/>
                    </a:p>
                  </a:txBody>
                  <a:tcPr/>
                </a:tc>
              </a:tr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Особенности работы с проблемными ситуациями</a:t>
                      </a:r>
                      <a:r>
                        <a:rPr lang="ru-RU" sz="1100" baseline="0" dirty="0" smtClean="0"/>
                        <a:t>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Концентрация</a:t>
                      </a:r>
                      <a:r>
                        <a:rPr lang="ru-RU" sz="1100" baseline="0" dirty="0" smtClean="0"/>
                        <a:t> на проблеме, выключение эмоций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8 (</a:t>
                      </a:r>
                      <a:r>
                        <a:rPr lang="en-US" sz="1100" dirty="0" smtClean="0"/>
                        <a:t>p ≤ 0.05)</a:t>
                      </a:r>
                      <a:endParaRPr lang="ru-RU" sz="1100" dirty="0" smtClean="0"/>
                    </a:p>
                    <a:p>
                      <a:pPr algn="ctr"/>
                      <a:endParaRPr lang="ru-RU" sz="1100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Тщательный анализ возникшей проблемы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8 (</a:t>
                      </a:r>
                      <a:r>
                        <a:rPr lang="en-US" sz="1100" dirty="0" smtClean="0"/>
                        <a:t>p ≤ 0.05)</a:t>
                      </a:r>
                      <a:endParaRPr lang="ru-RU" sz="1100" dirty="0" smtClean="0"/>
                    </a:p>
                    <a:p>
                      <a:pPr algn="ctr"/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736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47464"/>
          </a:xfrm>
        </p:spPr>
        <p:txBody>
          <a:bodyPr/>
          <a:lstStyle/>
          <a:p>
            <a:r>
              <a:rPr lang="ru-RU" sz="3300" dirty="0" smtClean="0"/>
              <a:t>Выводы</a:t>
            </a:r>
            <a:endParaRPr lang="ru-RU" sz="33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472608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В результате исследования были выявлены особенности представлений о принятии решений руководителями. Согласно представлениям принятия решений является важным аспектом деятельности руководителей. Выделены организационные, ситуационные и личностные факторы, способствующие и препятствующие эффективным решениям. Было выявлено две особенности работы с проблемными ситуациями: ориентация на существующие шаблоны решения, генерация новых решений. 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Обнаружены гендерные особенности представлений о принятии решений. Для женщин – руководителей важна самостоятельность в решении, заключающаяся в важности ответственности за принимаемые решения в собственной деятельности о отсутствия давления со стороны высшего руководства.  Для руководителей – мужчин для эффективных решений необходим тщательный анализ проблемы, важна информация, концентрация на проблеме, «выключение» эмоций.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Организационные факторы принятия решений оказываются значимыми для женщин – руководителей, в то время как ситуационные и личностные факторы – для руководителей – мужчин.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8699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388</TotalTime>
  <Words>771</Words>
  <Application>Microsoft Office PowerPoint</Application>
  <PresentationFormat>Экран (4:3)</PresentationFormat>
  <Paragraphs>129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Исполнительная</vt:lpstr>
      <vt:lpstr> Гендерные особенности представлений руководителей о принятии решений Купцова М.Д. Патоша О.И. </vt:lpstr>
      <vt:lpstr>Проблема исследования</vt:lpstr>
      <vt:lpstr>Цель исследования </vt:lpstr>
      <vt:lpstr>Эмпирическое исследования гендерных особенностей представлений о принятии решения у руководителей</vt:lpstr>
      <vt:lpstr>Представления руководителей о важных аспектах деятельности и особенностях работы с проблемными ситуациями</vt:lpstr>
      <vt:lpstr>Представления о факторах эффективности и причинах ошибок принятия решений</vt:lpstr>
      <vt:lpstr>Значимые различия представлений о принятии решений у мужчин и женщин руководителей</vt:lpstr>
      <vt:lpstr>Выводы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Гендерные особенности представлений руководителей о принятии решений  Патоша О.И.  Купцова М.Д.</dc:title>
  <dc:creator>Встроенный Администратор</dc:creator>
  <cp:lastModifiedBy>Мария</cp:lastModifiedBy>
  <cp:revision>33</cp:revision>
  <cp:lastPrinted>2012-03-30T14:51:32Z</cp:lastPrinted>
  <dcterms:created xsi:type="dcterms:W3CDTF">2012-03-30T11:58:39Z</dcterms:created>
  <dcterms:modified xsi:type="dcterms:W3CDTF">2012-04-20T10:10:24Z</dcterms:modified>
</cp:coreProperties>
</file>