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256" r:id="rId2"/>
    <p:sldId id="414" r:id="rId3"/>
    <p:sldId id="443" r:id="rId4"/>
    <p:sldId id="444" r:id="rId5"/>
    <p:sldId id="420" r:id="rId6"/>
    <p:sldId id="415" r:id="rId7"/>
    <p:sldId id="424" r:id="rId8"/>
    <p:sldId id="447" r:id="rId9"/>
    <p:sldId id="449" r:id="rId10"/>
    <p:sldId id="448" r:id="rId11"/>
    <p:sldId id="445" r:id="rId12"/>
    <p:sldId id="446" r:id="rId13"/>
    <p:sldId id="428" r:id="rId14"/>
    <p:sldId id="431" r:id="rId15"/>
    <p:sldId id="404" r:id="rId16"/>
    <p:sldId id="435" r:id="rId17"/>
    <p:sldId id="436" r:id="rId18"/>
    <p:sldId id="398" r:id="rId19"/>
    <p:sldId id="396" r:id="rId20"/>
    <p:sldId id="397" r:id="rId21"/>
    <p:sldId id="334" r:id="rId2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7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97" autoAdjust="0"/>
    <p:restoredTop sz="86434" autoAdjust="0"/>
  </p:normalViewPr>
  <p:slideViewPr>
    <p:cSldViewPr>
      <p:cViewPr>
        <p:scale>
          <a:sx n="80" d="100"/>
          <a:sy n="80" d="100"/>
        </p:scale>
        <p:origin x="-73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DF5C2-C1B6-48A2-98CF-04CAE0EFADAB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9C604-C2BA-493D-B516-DD0559980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C604-C2BA-493D-B516-DD05599801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rooper\Рабочий стол\4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714375"/>
            <a:ext cx="12842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trooper\Рабочий стол\13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075" y="1143000"/>
            <a:ext cx="36004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trooper\Рабочий стол\45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714375"/>
            <a:ext cx="12842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trooper\Рабочий стол\13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075" y="1143000"/>
            <a:ext cx="36004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357562"/>
            <a:ext cx="5286412" cy="171451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4" y="2357430"/>
            <a:ext cx="7286676" cy="7143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trooper\Рабочий стол\15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38" y="-7938"/>
            <a:ext cx="3076576" cy="364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trooper\Рабочий стол\1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6000750"/>
            <a:ext cx="47704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86058"/>
            <a:ext cx="4929222" cy="1285884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5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1920B9F-B01D-4ABE-8010-12991EE91DF6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pic>
        <p:nvPicPr>
          <p:cNvPr id="7" name="Рисунок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9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0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376DA7F-4B7B-48C7-9619-E02ECEC74EE7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cxnSp>
        <p:nvCxnSpPr>
          <p:cNvPr id="12" name="AutoShape 3"/>
          <p:cNvCxnSpPr>
            <a:cxnSpLocks noChangeShapeType="1"/>
          </p:cNvCxnSpPr>
          <p:nvPr userDrawn="1"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7786742" cy="5643602"/>
          </a:xfrm>
        </p:spPr>
        <p:txBody>
          <a:bodyPr>
            <a:normAutofit/>
          </a:bodyPr>
          <a:lstStyle>
            <a:lvl1pPr marL="0" indent="0" algn="just">
              <a:buNone/>
              <a:defRPr sz="12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2282713-B778-4BC0-8929-E49D602C62DE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5" name="Рисунок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AutoShape 3"/>
          <p:cNvCxnSpPr>
            <a:cxnSpLocks noChangeShapeType="1"/>
          </p:cNvCxnSpPr>
          <p:nvPr userDrawn="1"/>
        </p:nvCxnSpPr>
        <p:spPr bwMode="auto">
          <a:xfrm>
            <a:off x="0" y="6626225"/>
            <a:ext cx="6715125" cy="0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7" name="Picture 4" descr="C:\Documents and Settings\trooper\Рабочий стол\14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3581400"/>
            <a:ext cx="25050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85720" y="2071678"/>
            <a:ext cx="7786742" cy="2071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5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AutoShape 3"/>
          <p:cNvCxnSpPr>
            <a:cxnSpLocks noChangeShapeType="1"/>
          </p:cNvCxnSpPr>
          <p:nvPr userDrawn="1"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8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0B9910-2353-4A57-892C-534C185F04DF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cxnSp>
        <p:nvCxnSpPr>
          <p:cNvPr id="9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0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AF98E77-AA9A-41C5-83C9-684333710C4B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tabLst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4CD34A6-0EAD-4184-A8BC-AFF17619D813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pic>
        <p:nvPicPr>
          <p:cNvPr id="6" name="Рисунок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AutoShape 3"/>
          <p:cNvCxnSpPr>
            <a:cxnSpLocks noChangeShapeType="1"/>
          </p:cNvCxnSpPr>
          <p:nvPr userDrawn="1"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9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D8115B-53E9-4230-9B2E-93D3CB860821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3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7F07C1-534F-422E-8924-F0393F251AD8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7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8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9A779A4-C2C8-4E98-B618-29155681F838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005B5A-D426-4427-92F4-B2C298940800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9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8ABBB0-257A-41BB-B168-A3B2B0631695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96088"/>
            <a:ext cx="54864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4143405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05666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6CE94AD-CA84-4DB8-A090-9FF4660E7D3B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9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3BCD573-09BF-44BB-9B75-A4F24C2D4820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96088"/>
            <a:ext cx="54864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05666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1500188" y="1071563"/>
            <a:ext cx="6000770" cy="4071949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8979D3F-61F3-405E-B178-DD0C4563983E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9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1814E37-1E59-4DA6-8006-A0CFCD5DA8AC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000108"/>
            <a:ext cx="54864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1509686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1500166" y="2428868"/>
            <a:ext cx="6000770" cy="4071949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50" y="357188"/>
            <a:ext cx="7786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071563"/>
            <a:ext cx="778668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–"/>
        <a:defRPr sz="1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1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–"/>
        <a:defRPr sz="1200" b="1" kern="1200">
          <a:solidFill>
            <a:srgbClr val="7F7F7F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»"/>
        <a:defRPr sz="1200" kern="1200">
          <a:solidFill>
            <a:srgbClr val="7F7F7F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4213" y="3357563"/>
            <a:ext cx="2921000" cy="2303462"/>
          </a:xfrm>
        </p:spPr>
        <p:txBody>
          <a:bodyPr/>
          <a:lstStyle/>
          <a:p>
            <a:pPr eaLnBrk="1" hangingPunct="1"/>
            <a:r>
              <a:rPr lang="ru-RU" sz="1600" dirty="0" smtClean="0"/>
              <a:t>	</a:t>
            </a:r>
          </a:p>
          <a:p>
            <a:pPr eaLnBrk="1" hangingPunct="1"/>
            <a:endParaRPr lang="ru-RU" sz="1600" dirty="0" smtClean="0"/>
          </a:p>
          <a:p>
            <a:pPr eaLnBrk="1" hangingPunct="1"/>
            <a:endParaRPr lang="ru-RU" sz="1600" dirty="0" smtClean="0"/>
          </a:p>
          <a:p>
            <a:pPr eaLnBrk="1" hangingPunct="1"/>
            <a:endParaRPr lang="ru-RU" sz="1600" dirty="0" smtClean="0"/>
          </a:p>
          <a:p>
            <a:pPr eaLnBrk="1" hangingPunct="1"/>
            <a:endParaRPr lang="ru-RU" sz="1600" dirty="0" smtClean="0"/>
          </a:p>
          <a:p>
            <a:pPr eaLnBrk="1" hangingPunct="1"/>
            <a:endParaRPr lang="ru-RU" sz="1600" dirty="0" smtClean="0"/>
          </a:p>
          <a:p>
            <a:pPr eaLnBrk="1" hangingPunct="1"/>
            <a:r>
              <a:rPr lang="ru-RU" sz="1600" dirty="0" smtClean="0"/>
              <a:t>Москва, 2012</a:t>
            </a:r>
          </a:p>
          <a:p>
            <a:pPr eaLnBrk="1" hangingPunct="1"/>
            <a:endParaRPr lang="ru-RU" sz="1600" dirty="0" smtClean="0"/>
          </a:p>
        </p:txBody>
      </p:sp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286625" cy="1224136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Россия </a:t>
            </a:r>
            <a:br>
              <a:rPr lang="ru-RU" sz="2400" dirty="0" smtClean="0"/>
            </a:br>
            <a:r>
              <a:rPr lang="ru-RU" sz="2400" dirty="0" smtClean="0"/>
              <a:t>перед президентскими выборами-2012</a:t>
            </a:r>
          </a:p>
        </p:txBody>
      </p:sp>
      <p:pic>
        <p:nvPicPr>
          <p:cNvPr id="12292" name="Рисунок 7" descr="Blog Picture - Vot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071938"/>
            <a:ext cx="2143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Портрет митингующего : самооценка материального положения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2463" y="6021288"/>
            <a:ext cx="5172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Опрос проведен среди участников митинга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на проспекте Академика Сахарова 24 декабря 2011 г.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8795260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dirty="0" smtClean="0"/>
              <a:t>Уровень удовлетворенности жизнью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50" y="785813"/>
            <a:ext cx="6143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Индекс (разница неплохих и плохих оценок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Если говорить в целом, то в какой мере Вас устраивает сейчас ж </a:t>
            </a:r>
            <a:r>
              <a:rPr lang="ru-RU" sz="12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изнь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которую Вы ведете?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4" y="1988841"/>
            <a:ext cx="9096180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9149" y="5517232"/>
            <a:ext cx="83666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Индекс удовлетворенности жизнью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– показывает, насколько россияне удовлетворены жизнью, которую ведут, 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 рассчитывается как разница положительных и средних оценок и отрицательных оценок. Чем выше значение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индекса, тем больше респонденты удовлетворены образом жизни. Значение индекса может колебаться в 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диапазоне от -100 до 100 пунктов. Положительное значение индекса свидетельствует о том, что неплохие оценки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доминируют над плохими, нулевое значение фиксирует баланс неплохих и плохих оценок.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dirty="0" smtClean="0"/>
              <a:t>В правильном ли направлении движется Россия?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50" y="785813"/>
            <a:ext cx="6143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Индекс (разница неплохих и плохих оценок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Насколько Вы согласны с тем, что дела в стране идут в правильном направлении?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13" y="1844824"/>
            <a:ext cx="841893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9226" y="5517232"/>
            <a:ext cx="8305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Индекс оценок общего вектора развития страны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– показывает, как россияне оценивают общий курс развития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страны, и рассчитывается как разница положительных и средних оценок и отрицательных оценок. Чем выше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значение индекса, тем больше респонденты одобряют направление развития страны. Значение индекса может 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колебаться в диапазоне от -100 до 100 пунктов. Положительное значение индекса свидетельствует о том, что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неплохие оценки доминируют над плохими, нулевое значение фиксирует баланс неплохих и плохих оценок.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Мотивы участия в митинге на Сахарова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2463" y="6021288"/>
            <a:ext cx="5172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Опрос проведен среди участников митинга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на проспекте Академика Сахарова 24 декабря 2011 г.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876" y="1196752"/>
            <a:ext cx="91803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27784" y="908720"/>
            <a:ext cx="3883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Почему Вы участвуете в сегодняшнем митинге?</a:t>
            </a:r>
          </a:p>
          <a:p>
            <a:pPr algn="ctr"/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</a:rPr>
              <a:t>(открытый вопрос, любое число ответов)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Кого демонстранты поддержат на президентских выборах-2012?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2463" y="6021288"/>
            <a:ext cx="5172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Опрос проведен среди участников митинга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на проспекте Академика Сахарова 24 декабря 2011 г.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839" y="1412776"/>
            <a:ext cx="941837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31640" y="908720"/>
            <a:ext cx="6807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В марте 2012  года  состоятся выборы Президента РФ. Примите ли Вы в них участие, </a:t>
            </a: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и если да, то за кого из кандидатов Вы, скорее всего, проголосуете? </a:t>
            </a:r>
          </a:p>
          <a:p>
            <a:pPr algn="ctr"/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</a:rPr>
              <a:t>(закрытый вопрос, один ответ)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85750" y="2071688"/>
            <a:ext cx="7786688" cy="2071687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-BoldMT"/>
              </a:rPr>
              <a:t>Перспективы президентских выборов</a:t>
            </a:r>
            <a:endParaRPr lang="ru-RU" sz="2400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89040"/>
            <a:ext cx="2765293" cy="207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dirty="0" smtClean="0"/>
              <a:t>Рейтинги кандидатов в президенты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50" y="785813"/>
            <a:ext cx="6599634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Если бы в ближайшее воскресенье проводились президентские выборы, то за кого из этих кандидатов Вы бы скорее всего проголосовали?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(закрытый 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вопрос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один ответ,  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% респондентов)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8429684" cy="209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36999"/>
            <a:ext cx="8488340" cy="244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468" y="1857364"/>
            <a:ext cx="66684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dirty="0" err="1" smtClean="0"/>
              <a:t>Антирейтинги</a:t>
            </a:r>
            <a:r>
              <a:rPr lang="ru-RU" sz="1800" dirty="0" smtClean="0"/>
              <a:t> кандидатов  в президенты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50" y="959786"/>
            <a:ext cx="6599634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За кого из этого списка Вы ни в коем случае НЕ допускаете для себя возможность проголосовать на президентских выборах в марте 2012 года?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(закрытый 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вопрос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один ответ,  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% респондентов)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272" y="5877272"/>
            <a:ext cx="1636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28-29 января 2012г.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437112"/>
            <a:ext cx="3672408" cy="432048"/>
          </a:xfrm>
          <a:prstGeom prst="rect">
            <a:avLst/>
          </a:prstGeom>
          <a:noFill/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Сторонники и противники Путина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42170"/>
            <a:ext cx="8460432" cy="72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Владимир Путин зарегистрировался в качестве кандидата на президентских выборах 2012 года.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Вы будете голосовать за него – или принципиально за другого кандидата?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(закрытый вопрос, % респондентов)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92844"/>
            <a:ext cx="8215371" cy="509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66120" y="1928802"/>
            <a:ext cx="2505814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+mn-lt"/>
              </a:rPr>
              <a:t>Одобряющие деятельность премьер-министра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833" y="5857892"/>
            <a:ext cx="191110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+mn-lt"/>
              </a:rPr>
              <a:t>Высшее и незаконченное высшее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428736"/>
            <a:ext cx="1636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28-29 января 2012г.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Две трети избирателей ждут победы Путина уже в первом туре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42170"/>
            <a:ext cx="9144000" cy="72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Как Вы думаете, В.Путин победит уже в первом туре, набрав более 50% голосов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избирателей, пришедших на выборы, – или, чтобы избрать президента, придется организовать второй тур?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(закрытый вопрос, % респондентов)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9773" y="2957148"/>
            <a:ext cx="7828731" cy="378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43608" y="3429000"/>
            <a:ext cx="295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Одобряющие деятельность премьер-министра В. Путина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3635732"/>
            <a:ext cx="345638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Неодобряющие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деятельность премьер-министра В. Путина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55" y="1184151"/>
            <a:ext cx="57054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860032" y="3068960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71709" y="2852936"/>
            <a:ext cx="616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2012г.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85750" y="2071688"/>
            <a:ext cx="7786688" cy="2071687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Социально-экономический фон выборов и протестов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1198" y="4077072"/>
            <a:ext cx="2700823" cy="190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27188"/>
            <a:ext cx="8377258" cy="430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Путин и его возможные оппоненты во втором туре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50" y="842170"/>
            <a:ext cx="6143625" cy="4985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А за кого бы Вы проголосовали в случае проведения второго тура выборов..?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(закрытый вопрос, один ответ по каждой паре кандидатов, % респондентов)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1500174"/>
            <a:ext cx="142876" cy="23574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7128793" cy="51845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1800" dirty="0" smtClean="0"/>
              <a:t>Основные выводы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</a:t>
            </a:r>
            <a:r>
              <a:rPr lang="ru-RU" sz="1800" b="0" dirty="0" smtClean="0"/>
              <a:t>. Социально-психологическая ситуация в России накануне выборов довольно напряженная. Состояние экономики оставляет желать лучшего. Однако уровень социального оптимизма высок, а готовность к массовым выступлениям против власти за пределами Москвы и Петербурга не растёт, а падает.</a:t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2. Уровень поддержки властей в течение 2011 г. снизился, но по-прежнему очень значителен. Победа Путина на президентских выборах-2012 не вызывает сомнения. Скорее всего, она будет достигнута уже в первом туре. Разрыв между Путиным и его ближайшим конкурентом будет двукратным.</a:t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3. В России существует значительная группа избирателей, категорически не приемлющая Путина. Эта группа (около 25% от всех избирателей) сочетает сторонников Компартии, Жириновского и часть столичного среднего класса. Она не признает легитимной его победу ни при каких условиях. Возможный союз несистемной оппозиции с системной при опоре на столичных жителей и СМИ– главная угроза легитимности выборов и фактор политической нестабильности в России в </a:t>
            </a:r>
            <a:r>
              <a:rPr lang="ru-RU" sz="1800" b="0" dirty="0" err="1" smtClean="0"/>
              <a:t>послевыборный</a:t>
            </a:r>
            <a:r>
              <a:rPr lang="ru-RU" sz="1800" b="0" dirty="0" smtClean="0"/>
              <a:t> период.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dirty="0" smtClean="0"/>
              <a:t>Динамика показателей самооценки материального положения россиян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50" y="785813"/>
            <a:ext cx="6143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Как бы Вы оценили в настоящее время материальное положение Вашей семьи?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(закрытый вопрос, один вариант ответа, % респондентов)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45929"/>
            <a:ext cx="8286808" cy="466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dirty="0" smtClean="0"/>
              <a:t>Динамика показателей покупательской способности россиян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50" y="785813"/>
            <a:ext cx="6143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К какой из следующих групп населения Вы скорее могли бы себя отнести?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(закрытый вопрос, один вариант ответа, % респондентов)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66" y="1155701"/>
            <a:ext cx="8108376" cy="5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dirty="0" smtClean="0"/>
              <a:t>Оценка собственного материального положения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50" y="785813"/>
            <a:ext cx="6143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Индекс (разница неплохих и плохих оценок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Как бы Вы оценили в настоящее время материальное положение Вашей семьи?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8748039" cy="344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7679" y="5517232"/>
            <a:ext cx="8562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Индекс самооценок материального положения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– показывает, как россияне оценивают материальное положение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своей семьи, и рассчитывается как разница положительных и средних оценок и отрицательных оценок. Чем выше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значение индекса, тем больше респонденты довольны материальным положением семьи. Значение индекса 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может колебаться в диапазоне от -100 до 100 пунктов. Положительное значение индекса свидетельствует о том, что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неплохие оценки доминируют над плохими, нулевое значение фиксирует баланс неплохих и плохих оценок.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dirty="0" smtClean="0"/>
              <a:t>Уровень инфляции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50" y="842170"/>
            <a:ext cx="6143625" cy="4985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Как бы Вы оценили рост цен (инфляцию) в течение последнего месяца-двух?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закрытый вопрос, % респондентов)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60966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5589241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Индекс восприятия инфляции – показывает субъективное восприятие россиянами темпов роста цен. Чем выше значение индекса, тем быстрее растут цены, по мнению респондентов. Индекс строится на основе вопроса: «Как бы Вы оценили рост цен (инфляцию) в течение последнего месяца-двух?»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Ответу «инфляция очень высокая» присваивается коэффициент 0,9, ответу  «умеренная» – 0,5, «незначительная» – 0,1.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Индекс измеряется в пунктах и может колебаться в пределах от 10 до 90.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dirty="0" smtClean="0"/>
              <a:t>Уровень социального оптимизма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50" y="785813"/>
            <a:ext cx="6143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Индекс (разница неплохих и плохих оценок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Как Вы считаете, через год Вы (Ваша семья) будете жить лучше или  </a:t>
            </a:r>
            <a:r>
              <a:rPr lang="ru-RU" sz="12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хуж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е, чем сейчас?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88841"/>
            <a:ext cx="8879604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6536" y="5517232"/>
            <a:ext cx="81438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Индекс социального оптимизма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– показывает, насколько оптимистично россияне смотрят в будущее, и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рассчитывается как разница положительных и средних оценок и отрицательных оценок. Чем выше значение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индекса, тем более оптимистично настроены респонденты. Значение индекса может колебаться в диапазоне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от -100 до 100 пунктов. Положительное значение индекса свидетельствует о том, что оптимисты доминируют 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над пессимистами, нулевое значение фиксирует баланс оптимистичных и пессимистичных прогнозов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7786688" cy="2071687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Протестный потенциал и </a:t>
            </a:r>
            <a:r>
              <a:rPr lang="ru-RU" sz="2400" dirty="0" err="1" smtClean="0"/>
              <a:t>послевыборные</a:t>
            </a:r>
            <a:r>
              <a:rPr lang="ru-RU" sz="2400" dirty="0" smtClean="0"/>
              <a:t> митинги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288" y="3429000"/>
            <a:ext cx="3449960" cy="265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dirty="0" smtClean="0"/>
              <a:t>Уровень готовности принять участие в митингах и демонстрациях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50" y="842170"/>
            <a:ext cx="6143625" cy="72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Как Вы думаете, насколько возможны сейчас в нашем городе/сельском районе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массовые выступления против падения уровня жизни, в защиту своих прав?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(закрытый вопрос, % респондентов) 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15232"/>
            <a:ext cx="8890024" cy="371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_Rus">
  <a:themeElements>
    <a:clrScheme name="Шаблон ВЦИОМ">
      <a:dk1>
        <a:sysClr val="windowText" lastClr="000000"/>
      </a:dk1>
      <a:lt1>
        <a:sysClr val="window" lastClr="FFFFFF"/>
      </a:lt1>
      <a:dk2>
        <a:srgbClr val="B50032"/>
      </a:dk2>
      <a:lt2>
        <a:srgbClr val="78408E"/>
      </a:lt2>
      <a:accent1>
        <a:srgbClr val="009A70"/>
      </a:accent1>
      <a:accent2>
        <a:srgbClr val="008A98"/>
      </a:accent2>
      <a:accent3>
        <a:srgbClr val="5595D0"/>
      </a:accent3>
      <a:accent4>
        <a:srgbClr val="35578E"/>
      </a:accent4>
      <a:accent5>
        <a:srgbClr val="DB4227"/>
      </a:accent5>
      <a:accent6>
        <a:srgbClr val="FFED00"/>
      </a:accent6>
      <a:hlink>
        <a:srgbClr val="B50032"/>
      </a:hlink>
      <a:folHlink>
        <a:srgbClr val="78408E"/>
      </a:folHlink>
    </a:clrScheme>
    <a:fontScheme name="Шаблон ВЦИОМ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Power_Rus</Template>
  <TotalTime>3238</TotalTime>
  <Words>971</Words>
  <Application>Microsoft Office PowerPoint</Application>
  <PresentationFormat>Экран (4:3)</PresentationFormat>
  <Paragraphs>113</Paragraphs>
  <Slides>21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Power_Rus</vt:lpstr>
      <vt:lpstr>Россия  перед президентскими выборами-2012</vt:lpstr>
      <vt:lpstr>Социально-экономический фон выборов и протестов</vt:lpstr>
      <vt:lpstr>Динамика показателей самооценки материального положения россиян </vt:lpstr>
      <vt:lpstr>Динамика показателей покупательской способности россиян</vt:lpstr>
      <vt:lpstr>Оценка собственного материального положения </vt:lpstr>
      <vt:lpstr>Уровень инфляции </vt:lpstr>
      <vt:lpstr>Уровень социального оптимизма</vt:lpstr>
      <vt:lpstr>Протестный потенциал и послевыборные митинги</vt:lpstr>
      <vt:lpstr>Уровень готовности принять участие в митингах и демонстрациях</vt:lpstr>
      <vt:lpstr>Портрет митингующего : самооценка материального положения</vt:lpstr>
      <vt:lpstr>Уровень удовлетворенности жизнью</vt:lpstr>
      <vt:lpstr>В правильном ли направлении движется Россия?</vt:lpstr>
      <vt:lpstr>Мотивы участия в митинге на Сахарова </vt:lpstr>
      <vt:lpstr>Кого демонстранты поддержат на президентских выборах-2012?</vt:lpstr>
      <vt:lpstr>Перспективы президентских выборов</vt:lpstr>
      <vt:lpstr>Рейтинги кандидатов в президенты</vt:lpstr>
      <vt:lpstr>Антирейтинги кандидатов  в президенты</vt:lpstr>
      <vt:lpstr>Сторонники и противники Путина</vt:lpstr>
      <vt:lpstr>Две трети избирателей ждут победы Путина уже в первом туре</vt:lpstr>
      <vt:lpstr>Путин и его возможные оппоненты во втором туре </vt:lpstr>
      <vt:lpstr>Основные выводы   1. Социально-психологическая ситуация в России накануне выборов довольно напряженная. Состояние экономики оставляет желать лучшего. Однако уровень социального оптимизма высок, а готовность к массовым выступлениям против власти за пределами Москвы и Петербурга не растёт, а падает.  2. Уровень поддержки властей в течение 2011 г. снизился, но по-прежнему очень значителен. Победа Путина на президентских выборах-2012 не вызывает сомнения. Скорее всего, она будет достигнута уже в первом туре. Разрыв между Путиным и его ближайшим конкурентом будет двукратным.  3. В России существует значительная группа избирателей, категорически не приемлющая Путина. Эта группа (около 25% от всех избирателей) сочетает сторонников Компартии, Жириновского и часть столичного среднего класса. Она не признает легитимной его победу ни при каких условиях. Возможный союз несистемной оппозиции с системной при опоре на столичных жителей и СМИ– главная угроза легитимности выборов и фактор политической нестабильности в России в послевыборный период.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Гражданский контроль за выборами</dc:title>
  <dc:creator>ilona</dc:creator>
  <cp:lastModifiedBy>ilona</cp:lastModifiedBy>
  <cp:revision>349</cp:revision>
  <dcterms:created xsi:type="dcterms:W3CDTF">2011-01-28T10:20:38Z</dcterms:created>
  <dcterms:modified xsi:type="dcterms:W3CDTF">2012-02-06T07:10:54Z</dcterms:modified>
</cp:coreProperties>
</file>