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375" r:id="rId2"/>
    <p:sldId id="402" r:id="rId3"/>
    <p:sldId id="397" r:id="rId4"/>
    <p:sldId id="398" r:id="rId5"/>
    <p:sldId id="422" r:id="rId6"/>
    <p:sldId id="427" r:id="rId7"/>
    <p:sldId id="482" r:id="rId8"/>
    <p:sldId id="449" r:id="rId9"/>
    <p:sldId id="450" r:id="rId10"/>
    <p:sldId id="451" r:id="rId11"/>
    <p:sldId id="452" r:id="rId12"/>
    <p:sldId id="453" r:id="rId13"/>
    <p:sldId id="454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45" r:id="rId24"/>
    <p:sldId id="460" r:id="rId25"/>
    <p:sldId id="461" r:id="rId26"/>
    <p:sldId id="470" r:id="rId27"/>
    <p:sldId id="471" r:id="rId28"/>
    <p:sldId id="472" r:id="rId29"/>
    <p:sldId id="446" r:id="rId30"/>
    <p:sldId id="447" r:id="rId31"/>
    <p:sldId id="469" r:id="rId32"/>
    <p:sldId id="462" r:id="rId33"/>
    <p:sldId id="463" r:id="rId34"/>
    <p:sldId id="464" r:id="rId35"/>
    <p:sldId id="465" r:id="rId36"/>
    <p:sldId id="483" r:id="rId37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DD"/>
    <a:srgbClr val="FFFFFF"/>
    <a:srgbClr val="FFFFD9"/>
    <a:srgbClr val="FFFFCC"/>
    <a:srgbClr val="000066"/>
    <a:srgbClr val="8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 autoAdjust="0"/>
  </p:normalViewPr>
  <p:slideViewPr>
    <p:cSldViewPr>
      <p:cViewPr varScale="1">
        <p:scale>
          <a:sx n="48" d="100"/>
          <a:sy n="48" d="100"/>
        </p:scale>
        <p:origin x="-1140" y="-10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76" y="-108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vikova\My%20Documents\&#1055;&#1056;&#1054;&#1045;&#1050;&#1058;&#1067;%20&#1042;%20&#1056;&#1040;&#1041;&#1054;&#1058;&#1045;\&#1050;&#1072;&#1079;&#1072;&#1093;&#1089;&#1090;&#1072;&#1085;\&#1056;&#1086;&#1089;&#1089;&#1080;&#1103;\&#1076;&#1080;&#1072;&#1075;&#1088;&#1072;&#1084;&#1084;&#1099;_&#1056;&#1086;&#1089;&#1089;&#1080;&#1103;%20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vikova\My%20Documents\&#1055;&#1056;&#1054;&#1045;&#1050;&#1058;&#1067;%20&#1042;%20&#1056;&#1040;&#1041;&#1054;&#1058;&#1045;\&#1050;&#1072;&#1079;&#1072;&#1093;&#1089;&#1090;&#1072;&#1085;\&#1056;&#1086;&#1089;&#1089;&#1080;&#1103;\&#1076;&#1080;&#1072;&#1075;&#1088;&#1072;&#1084;&#1084;&#1099;_&#1056;&#1086;&#1089;&#1089;&#1080;&#1103;%20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vikova\My%20Documents\&#1055;&#1056;&#1054;&#1045;&#1050;&#1058;&#1067;%20&#1042;%20&#1056;&#1040;&#1041;&#1054;&#1058;&#1045;\&#1050;&#1072;&#1079;&#1072;&#1093;&#1089;&#1090;&#1072;&#1085;\&#1056;&#1086;&#1089;&#1089;&#1080;&#1103;\&#1076;&#1080;&#1072;&#1075;&#1088;&#1072;&#1084;&#1084;&#1099;_&#1056;&#1086;&#1089;&#1089;&#1080;&#1103;%20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vikova\My%20Documents\&#1055;&#1056;&#1054;&#1045;&#1050;&#1058;&#1067;%20&#1042;%20&#1056;&#1040;&#1041;&#1054;&#1058;&#1045;\&#1050;&#1072;&#1079;&#1072;&#1093;&#1089;&#1090;&#1072;&#1085;\&#1056;&#1086;&#1089;&#1089;&#1080;&#1103;\&#1076;&#1080;&#1072;&#1075;&#1088;&#1072;&#1084;&#1084;&#1099;_&#1056;&#1086;&#1089;&#1089;&#1080;&#1103;%20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ovikova\My%20Documents\&#1055;&#1056;&#1054;&#1045;&#1050;&#1058;&#1067;%20&#1042;%20&#1056;&#1040;&#1041;&#1054;&#1058;&#1045;\&#1050;&#1072;&#1079;&#1072;&#1093;&#1089;&#1090;&#1072;&#1085;\&#1056;&#1086;&#1089;&#1089;&#1080;&#1103;\&#1076;&#1080;&#1072;&#1075;&#1088;&#1072;&#1084;&#1084;&#1099;_&#1056;&#1086;&#1089;&#1089;&#1080;&#1103;%20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62416138342466054"/>
          <c:y val="3.5859811495983308E-2"/>
          <c:w val="0.37583861657533935"/>
          <c:h val="0.9401320617200444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B8B51"/>
            </a:solidFill>
          </c:spPr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Franklin Gothic Boo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СССР!$A$1:$A$7</c:f>
              <c:strCache>
                <c:ptCount val="7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Не нужно восстанавливать эти связи – наоборот, нужно окончательно разделиться</c:v>
                </c:pt>
                <c:pt idx="3">
                  <c:v>Объединение стран бывшего СССР в Евразийский экономический союз с общим рынком труда, капитала, услуг и единой валютой</c:v>
                </c:pt>
                <c:pt idx="4">
                  <c:v>Объединение стран бывшего СССР в Таможенный союз с упразднением внутренних таможенных барьеров между ними</c:v>
                </c:pt>
                <c:pt idx="5">
                  <c:v>Восстановление бывшего СССР на добровольной и равноправной основе – все страны внутри союза будут равноправными, каждая страна сама будет решать входить в союз или нет</c:v>
                </c:pt>
                <c:pt idx="6">
                  <c:v>Партнерские отношения между странами бывшего СССР, аналогично отношениям с любыми другими зарубежными странами</c:v>
                </c:pt>
              </c:strCache>
            </c:strRef>
          </c:cat>
          <c:val>
            <c:numRef>
              <c:f>СССР!$B$1:$B$7</c:f>
              <c:numCache>
                <c:formatCode>#,##0</c:formatCode>
                <c:ptCount val="7"/>
                <c:pt idx="0">
                  <c:v>8.9375</c:v>
                </c:pt>
                <c:pt idx="1">
                  <c:v>0.5625</c:v>
                </c:pt>
                <c:pt idx="2">
                  <c:v>7.6874999999999956</c:v>
                </c:pt>
                <c:pt idx="3">
                  <c:v>10.312500000000064</c:v>
                </c:pt>
                <c:pt idx="4">
                  <c:v>14.6875</c:v>
                </c:pt>
                <c:pt idx="5">
                  <c:v>23.4375</c:v>
                </c:pt>
                <c:pt idx="6">
                  <c:v>34.375</c:v>
                </c:pt>
              </c:numCache>
            </c:numRef>
          </c:val>
        </c:ser>
        <c:dLbls/>
        <c:axId val="75437568"/>
        <c:axId val="75439104"/>
      </c:barChart>
      <c:catAx>
        <c:axId val="7543756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 baseline="0">
                <a:latin typeface="Franklin Gothic Book" pitchFamily="34" charset="0"/>
              </a:defRPr>
            </a:pPr>
            <a:endParaRPr lang="ru-RU"/>
          </a:p>
        </c:txPr>
        <c:crossAx val="75439104"/>
        <c:crosses val="autoZero"/>
        <c:auto val="1"/>
        <c:lblAlgn val="ctr"/>
        <c:lblOffset val="100"/>
      </c:catAx>
      <c:valAx>
        <c:axId val="75439104"/>
        <c:scaling>
          <c:orientation val="minMax"/>
        </c:scaling>
        <c:delete val="1"/>
        <c:axPos val="b"/>
        <c:numFmt formatCode="#,##0" sourceLinked="1"/>
        <c:tickLblPos val="none"/>
        <c:crossAx val="754375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62483472636158077"/>
          <c:y val="3.5859811495983315E-2"/>
          <c:w val="0.37516527363842667"/>
          <c:h val="0.9401320617200442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B8B51"/>
            </a:solidFill>
          </c:spPr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Franklin Gothic Boo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СССР!$A$1:$A$7</c:f>
              <c:strCache>
                <c:ptCount val="7"/>
                <c:pt idx="0">
                  <c:v>Затрудняюсь ответить</c:v>
                </c:pt>
                <c:pt idx="1">
                  <c:v>Другое</c:v>
                </c:pt>
                <c:pt idx="2">
                  <c:v>Не нужно восстанавливать эти связи – наоборот, нужно окончательно разделиться</c:v>
                </c:pt>
                <c:pt idx="3">
                  <c:v>Объединение стран бывшего СССР в Евразийский экономический союз с общим рынком труда, капитала, услуг и единой валютой</c:v>
                </c:pt>
                <c:pt idx="4">
                  <c:v>Объединение стран бывшего СССР в Таможенный союз с упразднением внутренних таможенных барьеров между ними</c:v>
                </c:pt>
                <c:pt idx="5">
                  <c:v>Восстановление бывшего СССР на добровольной и равноправной основе – все страны внутри союза будут равноправными, каждая страна сама будет решать входить в союз или нет</c:v>
                </c:pt>
                <c:pt idx="6">
                  <c:v>Партнерские отношения между странами бывшего СССР, аналогично отношениям с любыми другими зарубежными странами</c:v>
                </c:pt>
              </c:strCache>
            </c:strRef>
          </c:cat>
          <c:val>
            <c:numRef>
              <c:f>СССР!$B$1:$B$7</c:f>
              <c:numCache>
                <c:formatCode>#,##0</c:formatCode>
                <c:ptCount val="7"/>
                <c:pt idx="0">
                  <c:v>8.9375</c:v>
                </c:pt>
                <c:pt idx="1">
                  <c:v>0.5625</c:v>
                </c:pt>
                <c:pt idx="2">
                  <c:v>7.6874999999999956</c:v>
                </c:pt>
                <c:pt idx="3">
                  <c:v>10.312500000000064</c:v>
                </c:pt>
                <c:pt idx="4">
                  <c:v>14.6875</c:v>
                </c:pt>
                <c:pt idx="5">
                  <c:v>23.4375</c:v>
                </c:pt>
                <c:pt idx="6">
                  <c:v>34.375</c:v>
                </c:pt>
              </c:numCache>
            </c:numRef>
          </c:val>
        </c:ser>
        <c:dLbls/>
        <c:axId val="74819072"/>
        <c:axId val="74820608"/>
      </c:barChart>
      <c:catAx>
        <c:axId val="7481907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 baseline="0">
                <a:latin typeface="Franklin Gothic Book" pitchFamily="34" charset="0"/>
              </a:defRPr>
            </a:pPr>
            <a:endParaRPr lang="ru-RU"/>
          </a:p>
        </c:txPr>
        <c:crossAx val="74820608"/>
        <c:crosses val="autoZero"/>
        <c:auto val="1"/>
        <c:lblAlgn val="ctr"/>
        <c:lblOffset val="100"/>
      </c:catAx>
      <c:valAx>
        <c:axId val="74820608"/>
        <c:scaling>
          <c:orientation val="minMax"/>
        </c:scaling>
        <c:delete val="1"/>
        <c:axPos val="b"/>
        <c:numFmt formatCode="#,##0" sourceLinked="1"/>
        <c:tickLblPos val="none"/>
        <c:crossAx val="7481907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0.10859610975795711"/>
          <c:y val="0.58323437891563701"/>
          <c:w val="0.77117620474097415"/>
          <c:h val="0.17704316688733815"/>
        </c:manualLayout>
      </c:layout>
      <c:area3DChart>
        <c:grouping val="stacked"/>
        <c:ser>
          <c:idx val="0"/>
          <c:order val="0"/>
          <c:tx>
            <c:strRef>
              <c:f>Лист1!$B$19</c:f>
              <c:strCache>
                <c:ptCount val="1"/>
                <c:pt idx="0">
                  <c:v>Не нужно восстанавливать эти связи – наоборот, нужно окончательно разделиться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Лист1!$C$18:$G$18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и старше</c:v>
                </c:pt>
              </c:strCache>
            </c:strRef>
          </c:cat>
          <c:val>
            <c:numRef>
              <c:f>Лист1!$C$19:$G$19</c:f>
              <c:numCache>
                <c:formatCode>#,##0</c:formatCode>
                <c:ptCount val="5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/>
        <c:axId val="75927936"/>
        <c:axId val="75929472"/>
        <c:axId val="0"/>
      </c:area3DChart>
      <c:catAx>
        <c:axId val="75927936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5929472"/>
        <c:crosses val="autoZero"/>
        <c:auto val="1"/>
        <c:lblAlgn val="ctr"/>
        <c:lblOffset val="100"/>
      </c:catAx>
      <c:valAx>
        <c:axId val="75929472"/>
        <c:scaling>
          <c:orientation val="minMax"/>
        </c:scaling>
        <c:delete val="1"/>
        <c:axPos val="l"/>
        <c:numFmt formatCode="#,##0" sourceLinked="1"/>
        <c:tickLblPos val="none"/>
        <c:crossAx val="75927936"/>
        <c:crosses val="autoZero"/>
        <c:crossBetween val="midCat"/>
      </c:valAx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view3D>
      <c:rotX val="0"/>
      <c:rotY val="0"/>
      <c:perspective val="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272600773454672"/>
          <c:y val="0.29540905145975282"/>
          <c:w val="0.78354505853876233"/>
          <c:h val="0.56667288099789015"/>
        </c:manualLayout>
      </c:layout>
      <c:area3DChart>
        <c:grouping val="standard"/>
        <c:ser>
          <c:idx val="0"/>
          <c:order val="0"/>
          <c:tx>
            <c:strRef>
              <c:f>Лист1!$B$16</c:f>
              <c:strCache>
                <c:ptCount val="1"/>
                <c:pt idx="0">
                  <c:v>Партнерские отношения между странами бывшего СССР, аналогично отношениям с любыми другими зарубежными странами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Лист1!$C$15:$G$15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и старше</c:v>
                </c:pt>
              </c:strCache>
            </c:strRef>
          </c:cat>
          <c:val>
            <c:numRef>
              <c:f>Лист1!$C$16:$G$16</c:f>
              <c:numCache>
                <c:formatCode>#,##0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37</c:v>
                </c:pt>
                <c:pt idx="3">
                  <c:v>33</c:v>
                </c:pt>
                <c:pt idx="4">
                  <c:v>28</c:v>
                </c:pt>
              </c:numCache>
            </c:numRef>
          </c:val>
        </c:ser>
        <c:dLbls/>
        <c:axId val="76101504"/>
        <c:axId val="76103040"/>
        <c:axId val="74800192"/>
      </c:area3DChart>
      <c:catAx>
        <c:axId val="76101504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6103040"/>
        <c:crosses val="autoZero"/>
        <c:auto val="1"/>
        <c:lblAlgn val="ctr"/>
        <c:lblOffset val="100"/>
      </c:catAx>
      <c:valAx>
        <c:axId val="76103040"/>
        <c:scaling>
          <c:orientation val="minMax"/>
        </c:scaling>
        <c:delete val="1"/>
        <c:axPos val="l"/>
        <c:numFmt formatCode="#,##0" sourceLinked="1"/>
        <c:tickLblPos val="none"/>
        <c:crossAx val="76101504"/>
        <c:crosses val="autoZero"/>
        <c:crossBetween val="midCat"/>
      </c:valAx>
      <c:serAx>
        <c:axId val="74800192"/>
        <c:scaling>
          <c:orientation val="minMax"/>
        </c:scaling>
        <c:delete val="1"/>
        <c:axPos val="b"/>
        <c:tickLblPos val="none"/>
        <c:crossAx val="76103040"/>
        <c:crosses val="autoZero"/>
      </c:serAx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500891764640081"/>
          <c:y val="2.7777777777778043E-2"/>
        </c:manualLayout>
      </c:layout>
      <c:txPr>
        <a:bodyPr/>
        <a:lstStyle/>
        <a:p>
          <a:pPr>
            <a:defRPr sz="1000"/>
          </a:pPr>
          <a:endParaRPr lang="ru-RU"/>
        </a:p>
      </c:txPr>
    </c:title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9.9241135464236366E-2"/>
          <c:y val="9.4486450865408814E-2"/>
          <c:w val="0.80670844269466624"/>
          <c:h val="0.72702472504398663"/>
        </c:manualLayout>
      </c:layout>
      <c:area3DChart>
        <c:grouping val="standard"/>
        <c:ser>
          <c:idx val="0"/>
          <c:order val="0"/>
          <c:tx>
            <c:strRef>
              <c:f>Лист1!$B$13</c:f>
              <c:strCache>
                <c:ptCount val="1"/>
                <c:pt idx="0">
                  <c:v>Различные варианты интеграционного объединения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Лист1!$C$12:$G$12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и старше</c:v>
                </c:pt>
              </c:strCache>
            </c:strRef>
          </c:cat>
          <c:val>
            <c:numRef>
              <c:f>Лист1!$C$13:$G$13</c:f>
              <c:numCache>
                <c:formatCode>#,##0</c:formatCode>
                <c:ptCount val="5"/>
                <c:pt idx="0">
                  <c:v>40</c:v>
                </c:pt>
                <c:pt idx="1">
                  <c:v>45</c:v>
                </c:pt>
                <c:pt idx="2">
                  <c:v>46</c:v>
                </c:pt>
                <c:pt idx="3">
                  <c:v>52</c:v>
                </c:pt>
                <c:pt idx="4">
                  <c:v>55</c:v>
                </c:pt>
              </c:numCache>
            </c:numRef>
          </c:val>
        </c:ser>
        <c:dLbls/>
        <c:axId val="75989760"/>
        <c:axId val="75991296"/>
        <c:axId val="76096384"/>
      </c:area3DChart>
      <c:catAx>
        <c:axId val="7598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5991296"/>
        <c:crosses val="autoZero"/>
        <c:auto val="1"/>
        <c:lblAlgn val="ctr"/>
        <c:lblOffset val="100"/>
      </c:catAx>
      <c:valAx>
        <c:axId val="75991296"/>
        <c:scaling>
          <c:orientation val="minMax"/>
        </c:scaling>
        <c:delete val="1"/>
        <c:axPos val="l"/>
        <c:numFmt formatCode="#,##0" sourceLinked="1"/>
        <c:tickLblPos val="none"/>
        <c:crossAx val="75989760"/>
        <c:crosses val="autoZero"/>
        <c:crossBetween val="midCat"/>
      </c:valAx>
      <c:serAx>
        <c:axId val="76096384"/>
        <c:scaling>
          <c:orientation val="minMax"/>
        </c:scaling>
        <c:delete val="1"/>
        <c:axPos val="b"/>
        <c:tickLblPos val="none"/>
        <c:crossAx val="75991296"/>
        <c:crosses val="autoZero"/>
      </c:serAx>
      <c:spPr>
        <a:noFill/>
        <a:ln w="25400">
          <a:noFill/>
        </a:ln>
      </c:spPr>
    </c:plotArea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r>
              <a:rPr lang="ru-RU"/>
              <a:t>Мониторинг социальных настроений населения России, Беларуси, Украины, Казахстана, Азербайджана и Киргизии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8801D32C-435D-47DF-96AA-759F1D4A5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5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r>
              <a:rPr lang="ru-RU"/>
              <a:t>Мониторинг социальных настроений населения России, Беларуси, Украины, Казахстана, Азербайджана и Киргизии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8975"/>
            <a:ext cx="72818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40840296-7F82-4777-BDF8-1F850AAE0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0787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300" smtClean="0"/>
              <a:t>Мониторинг социальных настроений населения России, Беларуси, Украины, Казахстана, Азербайджана и Киргизии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A9312F-4E11-4CAF-AD24-143C621CD4A4}" type="slidenum">
              <a:rPr lang="ru-RU" sz="1300" smtClean="0"/>
              <a:pPr eaLnBrk="1" hangingPunct="1"/>
              <a:t>1</a:t>
            </a:fld>
            <a:endParaRPr lang="ru-RU" sz="1300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300" smtClean="0"/>
              <a:t>Мониторинг социальных настроений населения России, Беларуси, Украины, Казахстана, Азербайджана и Киргизии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50D433-8446-4684-89D5-0E21CA279A6C}" type="slidenum">
              <a:rPr lang="ru-RU" sz="1300" smtClean="0"/>
              <a:pPr eaLnBrk="1" hangingPunct="1"/>
              <a:t>3</a:t>
            </a:fld>
            <a:endParaRPr lang="ru-RU" sz="1300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F135E6-E9D4-41C5-837D-4285DD6934C7}" type="slidenum">
              <a:rPr lang="ru-RU" sz="1300" smtClean="0"/>
              <a:pPr eaLnBrk="1" hangingPunct="1"/>
              <a:t>33</a:t>
            </a:fld>
            <a:endParaRPr lang="ru-RU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212896-84D2-4EC3-9FD4-3F95ACDEB9B4}" type="slidenum">
              <a:rPr lang="ru-RU" sz="1300" smtClean="0"/>
              <a:pPr eaLnBrk="1" hangingPunct="1"/>
              <a:t>34</a:t>
            </a:fld>
            <a:endParaRPr lang="ru-RU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8532C3-12B3-43F1-9FAB-AAC5F9087BA8}" type="slidenum">
              <a:rPr lang="ru-RU" sz="1300" smtClean="0"/>
              <a:pPr eaLnBrk="1" hangingPunct="1"/>
              <a:t>35</a:t>
            </a:fld>
            <a:endParaRPr lang="ru-RU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pic>
          <p:nvPicPr>
            <p:cNvPr id="7" name="Picture 1115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" name="Rectangle 1121"/>
          <p:cNvSpPr>
            <a:spLocks noChangeArrowheads="1"/>
          </p:cNvSpPr>
          <p:nvPr userDrawn="1"/>
        </p:nvSpPr>
        <p:spPr bwMode="auto">
          <a:xfrm>
            <a:off x="4081463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5" name="Picture 1122" descr="zircon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77000"/>
            <a:ext cx="1524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1123"/>
          <p:cNvSpPr>
            <a:spLocks noChangeArrowheads="1"/>
          </p:cNvSpPr>
          <p:nvPr userDrawn="1"/>
        </p:nvSpPr>
        <p:spPr bwMode="auto">
          <a:xfrm>
            <a:off x="4071938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7" name="Rectangle 1124"/>
          <p:cNvSpPr>
            <a:spLocks noChangeArrowheads="1"/>
          </p:cNvSpPr>
          <p:nvPr userDrawn="1"/>
        </p:nvSpPr>
        <p:spPr bwMode="auto">
          <a:xfrm>
            <a:off x="685800" y="304800"/>
            <a:ext cx="754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800000"/>
                </a:solidFill>
                <a:latin typeface="Tahoma" pitchFamily="34" charset="0"/>
              </a:rPr>
              <a:t>Колонтитул</a:t>
            </a:r>
          </a:p>
        </p:txBody>
      </p:sp>
      <p:sp>
        <p:nvSpPr>
          <p:cNvPr id="122972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73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8" name="Rectangle 111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" name="Rectangle 11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" name="Rectangle 11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>
              <a:defRPr/>
            </a:pPr>
            <a:fld id="{CEC03FE3-8E2E-434C-94B6-0F0F95C14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88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C547-0C99-45F2-A624-F68D1D26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3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4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4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0675-944F-4993-9404-A3A64BE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6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3576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8732-6123-46E8-885C-C0B182E3C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0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914400"/>
            <a:ext cx="7772400" cy="534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C032-5EE3-48AA-85C8-D92C9E9F1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0E5C-2AEE-4954-B788-88AFB8669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05E3-3F65-4375-BDEF-061F8764D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2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35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35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34B07-563D-4ECB-8284-AB582DA0D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0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47B0-D22D-4530-9A7C-70A3BA047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2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DBB7C-0AFE-46B3-9D87-25135C842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3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06DE-3389-424E-988C-9E892941A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65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3A75-ECD8-4880-B456-AAE02A19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4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E539-6294-41E5-8B7D-CE00DA9BC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29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9933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+mn-lt"/>
              </a:defRPr>
            </a:lvl1pPr>
          </a:lstStyle>
          <a:p>
            <a:pPr>
              <a:defRPr/>
            </a:pPr>
            <a:fld id="{2BA66516-D2FB-46A9-86F2-99A41060D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468313" y="76200"/>
            <a:ext cx="7991475" cy="688975"/>
            <a:chOff x="165" y="55"/>
            <a:chExt cx="5347" cy="524"/>
          </a:xfrm>
        </p:grpSpPr>
        <p:grpSp>
          <p:nvGrpSpPr>
            <p:cNvPr id="103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8" name="Freeform 9"/>
              <p:cNvSpPr>
                <a:spLocks/>
              </p:cNvSpPr>
              <p:nvPr userDrawn="1"/>
            </p:nvSpPr>
            <p:spPr bwMode="ltGray">
              <a:xfrm>
                <a:off x="664" y="107"/>
                <a:ext cx="4848" cy="429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29 h 432"/>
                  <a:gd name="T4" fmla="*/ 0 w 4848"/>
                  <a:gd name="T5" fmla="*/ 429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39" name="Group 10"/>
              <p:cNvGrpSpPr>
                <a:grpSpLocks/>
              </p:cNvGrpSpPr>
              <p:nvPr userDrawn="1"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8" name="Group 11"/>
                <p:cNvGrpSpPr>
                  <a:grpSpLocks/>
                </p:cNvGrpSpPr>
                <p:nvPr userDrawn="1"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32" name="Freeform 12"/>
                  <p:cNvSpPr>
                    <a:spLocks/>
                  </p:cNvSpPr>
                  <p:nvPr userDrawn="1"/>
                </p:nvSpPr>
                <p:spPr bwMode="ltGray">
                  <a:xfrm>
                    <a:off x="2262" y="633"/>
                    <a:ext cx="2" cy="8"/>
                  </a:xfrm>
                  <a:custGeom>
                    <a:avLst/>
                    <a:gdLst>
                      <a:gd name="T0" fmla="*/ 1 w 15"/>
                      <a:gd name="T1" fmla="*/ 4 h 23"/>
                      <a:gd name="T2" fmla="*/ 2 w 15"/>
                      <a:gd name="T3" fmla="*/ 2 h 23"/>
                      <a:gd name="T4" fmla="*/ 2 w 15"/>
                      <a:gd name="T5" fmla="*/ 6 h 23"/>
                      <a:gd name="T6" fmla="*/ 1 w 15"/>
                      <a:gd name="T7" fmla="*/ 4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3" name="Freeform 13"/>
                  <p:cNvSpPr>
                    <a:spLocks/>
                  </p:cNvSpPr>
                  <p:nvPr userDrawn="1"/>
                </p:nvSpPr>
                <p:spPr bwMode="ltGray">
                  <a:xfrm>
                    <a:off x="2332" y="659"/>
                    <a:ext cx="15" cy="6"/>
                  </a:xfrm>
                  <a:custGeom>
                    <a:avLst/>
                    <a:gdLst>
                      <a:gd name="T0" fmla="*/ 2 w 20"/>
                      <a:gd name="T1" fmla="*/ 3 h 23"/>
                      <a:gd name="T2" fmla="*/ 8 w 20"/>
                      <a:gd name="T3" fmla="*/ 1 h 23"/>
                      <a:gd name="T4" fmla="*/ 5 w 20"/>
                      <a:gd name="T5" fmla="*/ 5 h 23"/>
                      <a:gd name="T6" fmla="*/ 2 w 20"/>
                      <a:gd name="T7" fmla="*/ 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4" name="Freeform 14"/>
                  <p:cNvSpPr>
                    <a:spLocks/>
                  </p:cNvSpPr>
                  <p:nvPr userDrawn="1"/>
                </p:nvSpPr>
                <p:spPr bwMode="ltGray">
                  <a:xfrm>
                    <a:off x="2126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5" name="Freeform 15"/>
                  <p:cNvSpPr>
                    <a:spLocks/>
                  </p:cNvSpPr>
                  <p:nvPr userDrawn="1"/>
                </p:nvSpPr>
                <p:spPr bwMode="ltGray">
                  <a:xfrm>
                    <a:off x="1971" y="629"/>
                    <a:ext cx="13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6" name="Freeform 16"/>
                  <p:cNvSpPr>
                    <a:spLocks/>
                  </p:cNvSpPr>
                  <p:nvPr userDrawn="1"/>
                </p:nvSpPr>
                <p:spPr bwMode="ltGray">
                  <a:xfrm>
                    <a:off x="1921" y="635"/>
                    <a:ext cx="33" cy="16"/>
                  </a:xfrm>
                  <a:custGeom>
                    <a:avLst/>
                    <a:gdLst>
                      <a:gd name="T0" fmla="*/ 7 w 65"/>
                      <a:gd name="T1" fmla="*/ 8 h 46"/>
                      <a:gd name="T2" fmla="*/ 15 w 65"/>
                      <a:gd name="T3" fmla="*/ 1 h 46"/>
                      <a:gd name="T4" fmla="*/ 21 w 65"/>
                      <a:gd name="T5" fmla="*/ 0 h 46"/>
                      <a:gd name="T6" fmla="*/ 29 w 65"/>
                      <a:gd name="T7" fmla="*/ 4 h 46"/>
                      <a:gd name="T8" fmla="*/ 16 w 65"/>
                      <a:gd name="T9" fmla="*/ 9 h 46"/>
                      <a:gd name="T10" fmla="*/ 6 w 65"/>
                      <a:gd name="T11" fmla="*/ 16 h 46"/>
                      <a:gd name="T12" fmla="*/ 4 w 65"/>
                      <a:gd name="T13" fmla="*/ 7 h 46"/>
                      <a:gd name="T14" fmla="*/ 6 w 65"/>
                      <a:gd name="T15" fmla="*/ 5 h 46"/>
                      <a:gd name="T16" fmla="*/ 7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7" name="Freeform 17"/>
                  <p:cNvSpPr>
                    <a:spLocks/>
                  </p:cNvSpPr>
                  <p:nvPr userDrawn="1"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8" name="Freeform 18"/>
                  <p:cNvSpPr>
                    <a:spLocks/>
                  </p:cNvSpPr>
                  <p:nvPr userDrawn="1"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9" name="Freeform 19"/>
                  <p:cNvSpPr>
                    <a:spLocks/>
                  </p:cNvSpPr>
                  <p:nvPr userDrawn="1"/>
                </p:nvSpPr>
                <p:spPr bwMode="ltGray">
                  <a:xfrm>
                    <a:off x="1833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0" name="Freeform 20"/>
                  <p:cNvSpPr>
                    <a:spLocks/>
                  </p:cNvSpPr>
                  <p:nvPr userDrawn="1"/>
                </p:nvSpPr>
                <p:spPr bwMode="ltGray">
                  <a:xfrm>
                    <a:off x="1892" y="573"/>
                    <a:ext cx="47" cy="12"/>
                  </a:xfrm>
                  <a:custGeom>
                    <a:avLst/>
                    <a:gdLst>
                      <a:gd name="T0" fmla="*/ 2 w 109"/>
                      <a:gd name="T1" fmla="*/ 10 h 38"/>
                      <a:gd name="T2" fmla="*/ 8 w 109"/>
                      <a:gd name="T3" fmla="*/ 3 h 38"/>
                      <a:gd name="T4" fmla="*/ 20 w 109"/>
                      <a:gd name="T5" fmla="*/ 6 h 38"/>
                      <a:gd name="T6" fmla="*/ 31 w 109"/>
                      <a:gd name="T7" fmla="*/ 4 h 38"/>
                      <a:gd name="T8" fmla="*/ 39 w 109"/>
                      <a:gd name="T9" fmla="*/ 0 h 38"/>
                      <a:gd name="T10" fmla="*/ 33 w 109"/>
                      <a:gd name="T11" fmla="*/ 8 h 38"/>
                      <a:gd name="T12" fmla="*/ 26 w 109"/>
                      <a:gd name="T13" fmla="*/ 12 h 38"/>
                      <a:gd name="T14" fmla="*/ 18 w 109"/>
                      <a:gd name="T15" fmla="*/ 10 h 38"/>
                      <a:gd name="T16" fmla="*/ 6 w 109"/>
                      <a:gd name="T17" fmla="*/ 9 h 38"/>
                      <a:gd name="T18" fmla="*/ 2 w 109"/>
                      <a:gd name="T19" fmla="*/ 1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1" name="Freeform 21"/>
                  <p:cNvSpPr>
                    <a:spLocks/>
                  </p:cNvSpPr>
                  <p:nvPr userDrawn="1"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2" name="Freeform 22"/>
                  <p:cNvSpPr>
                    <a:spLocks/>
                  </p:cNvSpPr>
                  <p:nvPr userDrawn="1"/>
                </p:nvSpPr>
                <p:spPr bwMode="ltGray">
                  <a:xfrm>
                    <a:off x="1944" y="569"/>
                    <a:ext cx="16" cy="22"/>
                  </a:xfrm>
                  <a:custGeom>
                    <a:avLst/>
                    <a:gdLst>
                      <a:gd name="T0" fmla="*/ 1 w 37"/>
                      <a:gd name="T1" fmla="*/ 10 h 61"/>
                      <a:gd name="T2" fmla="*/ 6 w 37"/>
                      <a:gd name="T3" fmla="*/ 0 h 61"/>
                      <a:gd name="T4" fmla="*/ 6 w 37"/>
                      <a:gd name="T5" fmla="*/ 10 h 61"/>
                      <a:gd name="T6" fmla="*/ 16 w 37"/>
                      <a:gd name="T7" fmla="*/ 14 h 61"/>
                      <a:gd name="T8" fmla="*/ 8 w 37"/>
                      <a:gd name="T9" fmla="*/ 16 h 61"/>
                      <a:gd name="T10" fmla="*/ 2 w 37"/>
                      <a:gd name="T11" fmla="*/ 21 h 61"/>
                      <a:gd name="T12" fmla="*/ 0 w 37"/>
                      <a:gd name="T13" fmla="*/ 12 h 61"/>
                      <a:gd name="T14" fmla="*/ 1 w 37"/>
                      <a:gd name="T15" fmla="*/ 1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3" name="Freeform 23"/>
                  <p:cNvSpPr>
                    <a:spLocks/>
                  </p:cNvSpPr>
                  <p:nvPr userDrawn="1"/>
                </p:nvSpPr>
                <p:spPr bwMode="ltGray">
                  <a:xfrm>
                    <a:off x="1954" y="600"/>
                    <a:ext cx="17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1 w 49"/>
                      <a:gd name="T3" fmla="*/ 0 h 29"/>
                      <a:gd name="T4" fmla="*/ 18 w 49"/>
                      <a:gd name="T5" fmla="*/ 6 h 29"/>
                      <a:gd name="T6" fmla="*/ 13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4" name="Freeform 24"/>
                  <p:cNvSpPr>
                    <a:spLocks/>
                  </p:cNvSpPr>
                  <p:nvPr userDrawn="1"/>
                </p:nvSpPr>
                <p:spPr bwMode="ltGray">
                  <a:xfrm>
                    <a:off x="1971" y="585"/>
                    <a:ext cx="24" cy="17"/>
                  </a:xfrm>
                  <a:custGeom>
                    <a:avLst/>
                    <a:gdLst>
                      <a:gd name="T0" fmla="*/ 8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5 w 61"/>
                      <a:gd name="T7" fmla="*/ 3 h 48"/>
                      <a:gd name="T8" fmla="*/ 10 w 61"/>
                      <a:gd name="T9" fmla="*/ 0 h 48"/>
                      <a:gd name="T10" fmla="*/ 19 w 61"/>
                      <a:gd name="T11" fmla="*/ 4 h 48"/>
                      <a:gd name="T12" fmla="*/ 21 w 61"/>
                      <a:gd name="T13" fmla="*/ 7 h 48"/>
                      <a:gd name="T14" fmla="*/ 24 w 61"/>
                      <a:gd name="T15" fmla="*/ 11 h 48"/>
                      <a:gd name="T16" fmla="*/ 16 w 61"/>
                      <a:gd name="T17" fmla="*/ 13 h 48"/>
                      <a:gd name="T18" fmla="*/ 9 w 61"/>
                      <a:gd name="T19" fmla="*/ 16 h 48"/>
                      <a:gd name="T20" fmla="*/ 8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5" name="Freeform 25"/>
                  <p:cNvSpPr>
                    <a:spLocks/>
                  </p:cNvSpPr>
                  <p:nvPr userDrawn="1"/>
                </p:nvSpPr>
                <p:spPr bwMode="ltGray">
                  <a:xfrm>
                    <a:off x="1976" y="593"/>
                    <a:ext cx="122" cy="60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0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8 h 182"/>
                      <a:gd name="T18" fmla="*/ 30 w 286"/>
                      <a:gd name="T19" fmla="*/ 20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0 h 182"/>
                      <a:gd name="T26" fmla="*/ 42 w 286"/>
                      <a:gd name="T27" fmla="*/ 44 h 182"/>
                      <a:gd name="T28" fmla="*/ 52 w 286"/>
                      <a:gd name="T29" fmla="*/ 42 h 182"/>
                      <a:gd name="T30" fmla="*/ 60 w 286"/>
                      <a:gd name="T31" fmla="*/ 46 h 182"/>
                      <a:gd name="T32" fmla="*/ 72 w 286"/>
                      <a:gd name="T33" fmla="*/ 49 h 182"/>
                      <a:gd name="T34" fmla="*/ 74 w 286"/>
                      <a:gd name="T35" fmla="*/ 48 h 182"/>
                      <a:gd name="T36" fmla="*/ 72 w 286"/>
                      <a:gd name="T37" fmla="*/ 44 h 182"/>
                      <a:gd name="T38" fmla="*/ 76 w 286"/>
                      <a:gd name="T39" fmla="*/ 45 h 182"/>
                      <a:gd name="T40" fmla="*/ 79 w 286"/>
                      <a:gd name="T41" fmla="*/ 39 h 182"/>
                      <a:gd name="T42" fmla="*/ 86 w 286"/>
                      <a:gd name="T43" fmla="*/ 40 h 182"/>
                      <a:gd name="T44" fmla="*/ 91 w 286"/>
                      <a:gd name="T45" fmla="*/ 43 h 182"/>
                      <a:gd name="T46" fmla="*/ 104 w 286"/>
                      <a:gd name="T47" fmla="*/ 55 h 182"/>
                      <a:gd name="T48" fmla="*/ 112 w 286"/>
                      <a:gd name="T49" fmla="*/ 59 h 182"/>
                      <a:gd name="T50" fmla="*/ 121 w 286"/>
                      <a:gd name="T51" fmla="*/ 56 h 182"/>
                      <a:gd name="T52" fmla="*/ 114 w 286"/>
                      <a:gd name="T53" fmla="*/ 53 h 182"/>
                      <a:gd name="T54" fmla="*/ 109 w 286"/>
                      <a:gd name="T55" fmla="*/ 45 h 182"/>
                      <a:gd name="T56" fmla="*/ 107 w 286"/>
                      <a:gd name="T57" fmla="*/ 44 h 182"/>
                      <a:gd name="T58" fmla="*/ 106 w 286"/>
                      <a:gd name="T59" fmla="*/ 40 h 182"/>
                      <a:gd name="T60" fmla="*/ 101 w 286"/>
                      <a:gd name="T61" fmla="*/ 38 h 182"/>
                      <a:gd name="T62" fmla="*/ 102 w 286"/>
                      <a:gd name="T63" fmla="*/ 32 h 182"/>
                      <a:gd name="T64" fmla="*/ 94 w 286"/>
                      <a:gd name="T65" fmla="*/ 28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6" name="Freeform 26"/>
                  <p:cNvSpPr>
                    <a:spLocks/>
                  </p:cNvSpPr>
                  <p:nvPr userDrawn="1"/>
                </p:nvSpPr>
                <p:spPr bwMode="ltGray">
                  <a:xfrm>
                    <a:off x="2082" y="599"/>
                    <a:ext cx="33" cy="25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19 h 78"/>
                      <a:gd name="T4" fmla="*/ 19 w 78"/>
                      <a:gd name="T5" fmla="*/ 15 h 78"/>
                      <a:gd name="T6" fmla="*/ 24 w 78"/>
                      <a:gd name="T7" fmla="*/ 10 h 78"/>
                      <a:gd name="T8" fmla="*/ 18 w 78"/>
                      <a:gd name="T9" fmla="*/ 4 h 78"/>
                      <a:gd name="T10" fmla="*/ 18 w 78"/>
                      <a:gd name="T11" fmla="*/ 1 h 78"/>
                      <a:gd name="T12" fmla="*/ 30 w 78"/>
                      <a:gd name="T13" fmla="*/ 8 h 78"/>
                      <a:gd name="T14" fmla="*/ 28 w 78"/>
                      <a:gd name="T15" fmla="*/ 17 h 78"/>
                      <a:gd name="T16" fmla="*/ 14 w 78"/>
                      <a:gd name="T17" fmla="*/ 25 h 78"/>
                      <a:gd name="T18" fmla="*/ 4 w 78"/>
                      <a:gd name="T19" fmla="*/ 21 h 78"/>
                      <a:gd name="T20" fmla="*/ 1 w 78"/>
                      <a:gd name="T21" fmla="*/ 20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7" name="Freeform 27"/>
                  <p:cNvSpPr>
                    <a:spLocks/>
                  </p:cNvSpPr>
                  <p:nvPr userDrawn="1"/>
                </p:nvSpPr>
                <p:spPr bwMode="ltGray">
                  <a:xfrm>
                    <a:off x="2158" y="544"/>
                    <a:ext cx="2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8" name="Freeform 28"/>
                  <p:cNvSpPr>
                    <a:spLocks/>
                  </p:cNvSpPr>
                  <p:nvPr userDrawn="1"/>
                </p:nvSpPr>
                <p:spPr bwMode="ltGray">
                  <a:xfrm>
                    <a:off x="2194" y="585"/>
                    <a:ext cx="17" cy="7"/>
                  </a:xfrm>
                  <a:custGeom>
                    <a:avLst/>
                    <a:gdLst>
                      <a:gd name="T0" fmla="*/ 5 w 26"/>
                      <a:gd name="T1" fmla="*/ 4 h 22"/>
                      <a:gd name="T2" fmla="*/ 9 w 26"/>
                      <a:gd name="T3" fmla="*/ 0 h 22"/>
                      <a:gd name="T4" fmla="*/ 9 w 26"/>
                      <a:gd name="T5" fmla="*/ 7 h 22"/>
                      <a:gd name="T6" fmla="*/ 5 w 26"/>
                      <a:gd name="T7" fmla="*/ 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9" name="Freeform 29"/>
                  <p:cNvSpPr>
                    <a:spLocks/>
                  </p:cNvSpPr>
                  <p:nvPr userDrawn="1"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0" name="Freeform 30"/>
                  <p:cNvSpPr>
                    <a:spLocks/>
                  </p:cNvSpPr>
                  <p:nvPr userDrawn="1"/>
                </p:nvSpPr>
                <p:spPr bwMode="ltGray">
                  <a:xfrm>
                    <a:off x="1989" y="536"/>
                    <a:ext cx="7" cy="5"/>
                  </a:xfrm>
                  <a:custGeom>
                    <a:avLst/>
                    <a:gdLst>
                      <a:gd name="T0" fmla="*/ 2 w 20"/>
                      <a:gd name="T1" fmla="*/ 4 h 15"/>
                      <a:gd name="T2" fmla="*/ 5 w 20"/>
                      <a:gd name="T3" fmla="*/ 1 h 15"/>
                      <a:gd name="T4" fmla="*/ 5 w 20"/>
                      <a:gd name="T5" fmla="*/ 5 h 15"/>
                      <a:gd name="T6" fmla="*/ 2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1" name="Freeform 31"/>
                  <p:cNvSpPr>
                    <a:spLocks/>
                  </p:cNvSpPr>
                  <p:nvPr userDrawn="1"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2" name="Freeform 32"/>
                  <p:cNvSpPr>
                    <a:spLocks/>
                  </p:cNvSpPr>
                  <p:nvPr userDrawn="1"/>
                </p:nvSpPr>
                <p:spPr bwMode="ltGray">
                  <a:xfrm>
                    <a:off x="1903" y="466"/>
                    <a:ext cx="36" cy="58"/>
                  </a:xfrm>
                  <a:custGeom>
                    <a:avLst/>
                    <a:gdLst>
                      <a:gd name="T0" fmla="*/ 5 w 94"/>
                      <a:gd name="T1" fmla="*/ 32 h 174"/>
                      <a:gd name="T2" fmla="*/ 10 w 94"/>
                      <a:gd name="T3" fmla="*/ 43 h 174"/>
                      <a:gd name="T4" fmla="*/ 12 w 94"/>
                      <a:gd name="T5" fmla="*/ 36 h 174"/>
                      <a:gd name="T6" fmla="*/ 20 w 94"/>
                      <a:gd name="T7" fmla="*/ 33 h 174"/>
                      <a:gd name="T8" fmla="*/ 18 w 94"/>
                      <a:gd name="T9" fmla="*/ 41 h 174"/>
                      <a:gd name="T10" fmla="*/ 25 w 94"/>
                      <a:gd name="T11" fmla="*/ 42 h 174"/>
                      <a:gd name="T12" fmla="*/ 29 w 94"/>
                      <a:gd name="T13" fmla="*/ 47 h 174"/>
                      <a:gd name="T14" fmla="*/ 22 w 94"/>
                      <a:gd name="T15" fmla="*/ 49 h 174"/>
                      <a:gd name="T16" fmla="*/ 28 w 94"/>
                      <a:gd name="T17" fmla="*/ 58 h 174"/>
                      <a:gd name="T18" fmla="*/ 32 w 94"/>
                      <a:gd name="T19" fmla="*/ 51 h 174"/>
                      <a:gd name="T20" fmla="*/ 31 w 94"/>
                      <a:gd name="T21" fmla="*/ 37 h 174"/>
                      <a:gd name="T22" fmla="*/ 23 w 94"/>
                      <a:gd name="T23" fmla="*/ 35 h 174"/>
                      <a:gd name="T24" fmla="*/ 19 w 94"/>
                      <a:gd name="T25" fmla="*/ 27 h 174"/>
                      <a:gd name="T26" fmla="*/ 13 w 94"/>
                      <a:gd name="T27" fmla="*/ 27 h 174"/>
                      <a:gd name="T28" fmla="*/ 11 w 94"/>
                      <a:gd name="T29" fmla="*/ 23 h 174"/>
                      <a:gd name="T30" fmla="*/ 16 w 94"/>
                      <a:gd name="T31" fmla="*/ 14 h 174"/>
                      <a:gd name="T32" fmla="*/ 11 w 94"/>
                      <a:gd name="T33" fmla="*/ 0 h 174"/>
                      <a:gd name="T34" fmla="*/ 7 w 94"/>
                      <a:gd name="T35" fmla="*/ 7 h 174"/>
                      <a:gd name="T36" fmla="*/ 2 w 94"/>
                      <a:gd name="T37" fmla="*/ 15 h 174"/>
                      <a:gd name="T38" fmla="*/ 5 w 94"/>
                      <a:gd name="T39" fmla="*/ 25 h 174"/>
                      <a:gd name="T40" fmla="*/ 5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3" name="Freeform 33"/>
                  <p:cNvSpPr>
                    <a:spLocks/>
                  </p:cNvSpPr>
                  <p:nvPr userDrawn="1"/>
                </p:nvSpPr>
                <p:spPr bwMode="ltGray">
                  <a:xfrm>
                    <a:off x="1909" y="510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4" name="Freeform 34"/>
                  <p:cNvSpPr>
                    <a:spLocks/>
                  </p:cNvSpPr>
                  <p:nvPr userDrawn="1"/>
                </p:nvSpPr>
                <p:spPr bwMode="ltGray">
                  <a:xfrm>
                    <a:off x="1886" y="512"/>
                    <a:ext cx="17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9 w 43"/>
                      <a:gd name="T3" fmla="*/ 7 h 50"/>
                      <a:gd name="T4" fmla="*/ 14 w 43"/>
                      <a:gd name="T5" fmla="*/ 0 h 50"/>
                      <a:gd name="T6" fmla="*/ 9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5" name="Freeform 35"/>
                  <p:cNvSpPr>
                    <a:spLocks/>
                  </p:cNvSpPr>
                  <p:nvPr userDrawn="1"/>
                </p:nvSpPr>
                <p:spPr bwMode="ltGray">
                  <a:xfrm>
                    <a:off x="2930" y="489"/>
                    <a:ext cx="305" cy="179"/>
                  </a:xfrm>
                  <a:custGeom>
                    <a:avLst/>
                    <a:gdLst>
                      <a:gd name="T0" fmla="*/ 14 w 471"/>
                      <a:gd name="T1" fmla="*/ 178 h 281"/>
                      <a:gd name="T2" fmla="*/ 15 w 471"/>
                      <a:gd name="T3" fmla="*/ 159 h 281"/>
                      <a:gd name="T4" fmla="*/ 14 w 471"/>
                      <a:gd name="T5" fmla="*/ 156 h 281"/>
                      <a:gd name="T6" fmla="*/ 10 w 471"/>
                      <a:gd name="T7" fmla="*/ 139 h 281"/>
                      <a:gd name="T8" fmla="*/ 3 w 471"/>
                      <a:gd name="T9" fmla="*/ 137 h 281"/>
                      <a:gd name="T10" fmla="*/ 0 w 471"/>
                      <a:gd name="T11" fmla="*/ 122 h 281"/>
                      <a:gd name="T12" fmla="*/ 8 w 471"/>
                      <a:gd name="T13" fmla="*/ 115 h 281"/>
                      <a:gd name="T14" fmla="*/ 4 w 471"/>
                      <a:gd name="T15" fmla="*/ 105 h 281"/>
                      <a:gd name="T16" fmla="*/ 1 w 471"/>
                      <a:gd name="T17" fmla="*/ 102 h 281"/>
                      <a:gd name="T18" fmla="*/ 18 w 471"/>
                      <a:gd name="T19" fmla="*/ 76 h 281"/>
                      <a:gd name="T20" fmla="*/ 28 w 471"/>
                      <a:gd name="T21" fmla="*/ 61 h 281"/>
                      <a:gd name="T22" fmla="*/ 27 w 471"/>
                      <a:gd name="T23" fmla="*/ 45 h 281"/>
                      <a:gd name="T24" fmla="*/ 15 w 471"/>
                      <a:gd name="T25" fmla="*/ 27 h 281"/>
                      <a:gd name="T26" fmla="*/ 13 w 471"/>
                      <a:gd name="T27" fmla="*/ 20 h 281"/>
                      <a:gd name="T28" fmla="*/ 17 w 471"/>
                      <a:gd name="T29" fmla="*/ 23 h 281"/>
                      <a:gd name="T30" fmla="*/ 31 w 471"/>
                      <a:gd name="T31" fmla="*/ 22 h 281"/>
                      <a:gd name="T32" fmla="*/ 41 w 471"/>
                      <a:gd name="T33" fmla="*/ 7 h 281"/>
                      <a:gd name="T34" fmla="*/ 53 w 471"/>
                      <a:gd name="T35" fmla="*/ 0 h 281"/>
                      <a:gd name="T36" fmla="*/ 57 w 471"/>
                      <a:gd name="T37" fmla="*/ 1 h 281"/>
                      <a:gd name="T38" fmla="*/ 59 w 471"/>
                      <a:gd name="T39" fmla="*/ 6 h 281"/>
                      <a:gd name="T40" fmla="*/ 63 w 471"/>
                      <a:gd name="T41" fmla="*/ 3 h 281"/>
                      <a:gd name="T42" fmla="*/ 71 w 471"/>
                      <a:gd name="T43" fmla="*/ 5 h 281"/>
                      <a:gd name="T44" fmla="*/ 75 w 471"/>
                      <a:gd name="T45" fmla="*/ 6 h 281"/>
                      <a:gd name="T46" fmla="*/ 91 w 471"/>
                      <a:gd name="T47" fmla="*/ 9 h 281"/>
                      <a:gd name="T48" fmla="*/ 100 w 471"/>
                      <a:gd name="T49" fmla="*/ 15 h 281"/>
                      <a:gd name="T50" fmla="*/ 108 w 471"/>
                      <a:gd name="T51" fmla="*/ 11 h 281"/>
                      <a:gd name="T52" fmla="*/ 112 w 471"/>
                      <a:gd name="T53" fmla="*/ 9 h 281"/>
                      <a:gd name="T54" fmla="*/ 126 w 471"/>
                      <a:gd name="T55" fmla="*/ 9 h 281"/>
                      <a:gd name="T56" fmla="*/ 136 w 471"/>
                      <a:gd name="T57" fmla="*/ 20 h 281"/>
                      <a:gd name="T58" fmla="*/ 149 w 471"/>
                      <a:gd name="T59" fmla="*/ 38 h 281"/>
                      <a:gd name="T60" fmla="*/ 158 w 471"/>
                      <a:gd name="T61" fmla="*/ 45 h 281"/>
                      <a:gd name="T62" fmla="*/ 166 w 471"/>
                      <a:gd name="T63" fmla="*/ 43 h 281"/>
                      <a:gd name="T64" fmla="*/ 174 w 471"/>
                      <a:gd name="T65" fmla="*/ 41 h 281"/>
                      <a:gd name="T66" fmla="*/ 187 w 471"/>
                      <a:gd name="T67" fmla="*/ 45 h 281"/>
                      <a:gd name="T68" fmla="*/ 194 w 471"/>
                      <a:gd name="T69" fmla="*/ 52 h 281"/>
                      <a:gd name="T70" fmla="*/ 199 w 471"/>
                      <a:gd name="T71" fmla="*/ 57 h 281"/>
                      <a:gd name="T72" fmla="*/ 205 w 471"/>
                      <a:gd name="T73" fmla="*/ 71 h 281"/>
                      <a:gd name="T74" fmla="*/ 208 w 471"/>
                      <a:gd name="T75" fmla="*/ 76 h 281"/>
                      <a:gd name="T76" fmla="*/ 209 w 471"/>
                      <a:gd name="T77" fmla="*/ 80 h 281"/>
                      <a:gd name="T78" fmla="*/ 200 w 471"/>
                      <a:gd name="T79" fmla="*/ 90 h 281"/>
                      <a:gd name="T80" fmla="*/ 208 w 471"/>
                      <a:gd name="T81" fmla="*/ 90 h 281"/>
                      <a:gd name="T82" fmla="*/ 221 w 471"/>
                      <a:gd name="T83" fmla="*/ 99 h 281"/>
                      <a:gd name="T84" fmla="*/ 235 w 471"/>
                      <a:gd name="T85" fmla="*/ 100 h 281"/>
                      <a:gd name="T86" fmla="*/ 245 w 471"/>
                      <a:gd name="T87" fmla="*/ 107 h 281"/>
                      <a:gd name="T88" fmla="*/ 247 w 471"/>
                      <a:gd name="T89" fmla="*/ 110 h 281"/>
                      <a:gd name="T90" fmla="*/ 247 w 471"/>
                      <a:gd name="T91" fmla="*/ 112 h 281"/>
                      <a:gd name="T92" fmla="*/ 254 w 471"/>
                      <a:gd name="T93" fmla="*/ 110 h 281"/>
                      <a:gd name="T94" fmla="*/ 258 w 471"/>
                      <a:gd name="T95" fmla="*/ 109 h 281"/>
                      <a:gd name="T96" fmla="*/ 283 w 471"/>
                      <a:gd name="T97" fmla="*/ 118 h 281"/>
                      <a:gd name="T98" fmla="*/ 289 w 471"/>
                      <a:gd name="T99" fmla="*/ 127 h 281"/>
                      <a:gd name="T100" fmla="*/ 300 w 471"/>
                      <a:gd name="T101" fmla="*/ 128 h 281"/>
                      <a:gd name="T102" fmla="*/ 304 w 471"/>
                      <a:gd name="T103" fmla="*/ 137 h 281"/>
                      <a:gd name="T104" fmla="*/ 291 w 471"/>
                      <a:gd name="T105" fmla="*/ 164 h 281"/>
                      <a:gd name="T106" fmla="*/ 281 w 471"/>
                      <a:gd name="T107" fmla="*/ 17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6" name="Freeform 36"/>
                  <p:cNvSpPr>
                    <a:spLocks/>
                  </p:cNvSpPr>
                  <p:nvPr userDrawn="1"/>
                </p:nvSpPr>
                <p:spPr bwMode="ltGray">
                  <a:xfrm>
                    <a:off x="2536" y="244"/>
                    <a:ext cx="424" cy="283"/>
                  </a:xfrm>
                  <a:custGeom>
                    <a:avLst/>
                    <a:gdLst>
                      <a:gd name="T0" fmla="*/ 175 w 984"/>
                      <a:gd name="T1" fmla="*/ 2 h 844"/>
                      <a:gd name="T2" fmla="*/ 216 w 984"/>
                      <a:gd name="T3" fmla="*/ 11 h 844"/>
                      <a:gd name="T4" fmla="*/ 236 w 984"/>
                      <a:gd name="T5" fmla="*/ 13 h 844"/>
                      <a:gd name="T6" fmla="*/ 248 w 984"/>
                      <a:gd name="T7" fmla="*/ 44 h 844"/>
                      <a:gd name="T8" fmla="*/ 252 w 984"/>
                      <a:gd name="T9" fmla="*/ 30 h 844"/>
                      <a:gd name="T10" fmla="*/ 261 w 984"/>
                      <a:gd name="T11" fmla="*/ 23 h 844"/>
                      <a:gd name="T12" fmla="*/ 276 w 984"/>
                      <a:gd name="T13" fmla="*/ 42 h 844"/>
                      <a:gd name="T14" fmla="*/ 293 w 984"/>
                      <a:gd name="T15" fmla="*/ 33 h 844"/>
                      <a:gd name="T16" fmla="*/ 303 w 984"/>
                      <a:gd name="T17" fmla="*/ 29 h 844"/>
                      <a:gd name="T18" fmla="*/ 328 w 984"/>
                      <a:gd name="T19" fmla="*/ 1 h 844"/>
                      <a:gd name="T20" fmla="*/ 343 w 984"/>
                      <a:gd name="T21" fmla="*/ 23 h 844"/>
                      <a:gd name="T22" fmla="*/ 343 w 984"/>
                      <a:gd name="T23" fmla="*/ 44 h 844"/>
                      <a:gd name="T24" fmla="*/ 340 w 984"/>
                      <a:gd name="T25" fmla="*/ 53 h 844"/>
                      <a:gd name="T26" fmla="*/ 329 w 984"/>
                      <a:gd name="T27" fmla="*/ 54 h 844"/>
                      <a:gd name="T28" fmla="*/ 328 w 984"/>
                      <a:gd name="T29" fmla="*/ 62 h 844"/>
                      <a:gd name="T30" fmla="*/ 345 w 984"/>
                      <a:gd name="T31" fmla="*/ 76 h 844"/>
                      <a:gd name="T32" fmla="*/ 338 w 984"/>
                      <a:gd name="T33" fmla="*/ 108 h 844"/>
                      <a:gd name="T34" fmla="*/ 357 w 984"/>
                      <a:gd name="T35" fmla="*/ 139 h 844"/>
                      <a:gd name="T36" fmla="*/ 367 w 984"/>
                      <a:gd name="T37" fmla="*/ 151 h 844"/>
                      <a:gd name="T38" fmla="*/ 357 w 984"/>
                      <a:gd name="T39" fmla="*/ 151 h 844"/>
                      <a:gd name="T40" fmla="*/ 321 w 984"/>
                      <a:gd name="T41" fmla="*/ 127 h 844"/>
                      <a:gd name="T42" fmla="*/ 291 w 984"/>
                      <a:gd name="T43" fmla="*/ 135 h 844"/>
                      <a:gd name="T44" fmla="*/ 254 w 984"/>
                      <a:gd name="T45" fmla="*/ 148 h 844"/>
                      <a:gd name="T46" fmla="*/ 276 w 984"/>
                      <a:gd name="T47" fmla="*/ 194 h 844"/>
                      <a:gd name="T48" fmla="*/ 305 w 984"/>
                      <a:gd name="T49" fmla="*/ 205 h 844"/>
                      <a:gd name="T50" fmla="*/ 317 w 984"/>
                      <a:gd name="T51" fmla="*/ 184 h 844"/>
                      <a:gd name="T52" fmla="*/ 333 w 984"/>
                      <a:gd name="T53" fmla="*/ 191 h 844"/>
                      <a:gd name="T54" fmla="*/ 329 w 984"/>
                      <a:gd name="T55" fmla="*/ 211 h 844"/>
                      <a:gd name="T56" fmla="*/ 345 w 984"/>
                      <a:gd name="T57" fmla="*/ 225 h 844"/>
                      <a:gd name="T58" fmla="*/ 360 w 984"/>
                      <a:gd name="T59" fmla="*/ 221 h 844"/>
                      <a:gd name="T60" fmla="*/ 396 w 984"/>
                      <a:gd name="T61" fmla="*/ 270 h 844"/>
                      <a:gd name="T62" fmla="*/ 405 w 984"/>
                      <a:gd name="T63" fmla="*/ 277 h 844"/>
                      <a:gd name="T64" fmla="*/ 376 w 984"/>
                      <a:gd name="T65" fmla="*/ 272 h 844"/>
                      <a:gd name="T66" fmla="*/ 357 w 984"/>
                      <a:gd name="T67" fmla="*/ 254 h 844"/>
                      <a:gd name="T68" fmla="*/ 334 w 984"/>
                      <a:gd name="T69" fmla="*/ 238 h 844"/>
                      <a:gd name="T70" fmla="*/ 302 w 984"/>
                      <a:gd name="T71" fmla="*/ 222 h 844"/>
                      <a:gd name="T72" fmla="*/ 264 w 984"/>
                      <a:gd name="T73" fmla="*/ 217 h 844"/>
                      <a:gd name="T74" fmla="*/ 218 w 984"/>
                      <a:gd name="T75" fmla="*/ 199 h 844"/>
                      <a:gd name="T76" fmla="*/ 199 w 984"/>
                      <a:gd name="T77" fmla="*/ 170 h 844"/>
                      <a:gd name="T78" fmla="*/ 185 w 984"/>
                      <a:gd name="T79" fmla="*/ 155 h 844"/>
                      <a:gd name="T80" fmla="*/ 164 w 984"/>
                      <a:gd name="T81" fmla="*/ 144 h 844"/>
                      <a:gd name="T82" fmla="*/ 147 w 984"/>
                      <a:gd name="T83" fmla="*/ 124 h 844"/>
                      <a:gd name="T84" fmla="*/ 152 w 984"/>
                      <a:gd name="T85" fmla="*/ 139 h 844"/>
                      <a:gd name="T86" fmla="*/ 180 w 984"/>
                      <a:gd name="T87" fmla="*/ 166 h 844"/>
                      <a:gd name="T88" fmla="*/ 181 w 984"/>
                      <a:gd name="T89" fmla="*/ 176 h 844"/>
                      <a:gd name="T90" fmla="*/ 169 w 984"/>
                      <a:gd name="T91" fmla="*/ 167 h 844"/>
                      <a:gd name="T92" fmla="*/ 152 w 984"/>
                      <a:gd name="T93" fmla="*/ 156 h 844"/>
                      <a:gd name="T94" fmla="*/ 135 w 984"/>
                      <a:gd name="T95" fmla="*/ 135 h 844"/>
                      <a:gd name="T96" fmla="*/ 114 w 984"/>
                      <a:gd name="T97" fmla="*/ 116 h 844"/>
                      <a:gd name="T98" fmla="*/ 90 w 984"/>
                      <a:gd name="T99" fmla="*/ 105 h 844"/>
                      <a:gd name="T100" fmla="*/ 66 w 984"/>
                      <a:gd name="T101" fmla="*/ 80 h 844"/>
                      <a:gd name="T102" fmla="*/ 28 w 984"/>
                      <a:gd name="T103" fmla="*/ 22 h 844"/>
                      <a:gd name="T104" fmla="*/ 15 w 984"/>
                      <a:gd name="T105" fmla="*/ 13 h 844"/>
                      <a:gd name="T106" fmla="*/ 20 w 984"/>
                      <a:gd name="T107" fmla="*/ 7 h 844"/>
                      <a:gd name="T108" fmla="*/ 44 w 984"/>
                      <a:gd name="T109" fmla="*/ 2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7" name="Freeform 37"/>
                  <p:cNvSpPr>
                    <a:spLocks/>
                  </p:cNvSpPr>
                  <p:nvPr userDrawn="1"/>
                </p:nvSpPr>
                <p:spPr bwMode="ltGray">
                  <a:xfrm>
                    <a:off x="2405" y="446"/>
                    <a:ext cx="15" cy="18"/>
                  </a:xfrm>
                  <a:custGeom>
                    <a:avLst/>
                    <a:gdLst>
                      <a:gd name="T0" fmla="*/ 3 w 36"/>
                      <a:gd name="T1" fmla="*/ 11 h 48"/>
                      <a:gd name="T2" fmla="*/ 4 w 36"/>
                      <a:gd name="T3" fmla="*/ 18 h 48"/>
                      <a:gd name="T4" fmla="*/ 3 w 36"/>
                      <a:gd name="T5" fmla="*/ 11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8" name="Freeform 38"/>
                  <p:cNvSpPr>
                    <a:spLocks/>
                  </p:cNvSpPr>
                  <p:nvPr userDrawn="1"/>
                </p:nvSpPr>
                <p:spPr bwMode="ltGray">
                  <a:xfrm>
                    <a:off x="2399" y="441"/>
                    <a:ext cx="16" cy="11"/>
                  </a:xfrm>
                  <a:custGeom>
                    <a:avLst/>
                    <a:gdLst>
                      <a:gd name="T0" fmla="*/ 0 w 36"/>
                      <a:gd name="T1" fmla="*/ 1 h 37"/>
                      <a:gd name="T2" fmla="*/ 5 w 36"/>
                      <a:gd name="T3" fmla="*/ 0 h 37"/>
                      <a:gd name="T4" fmla="*/ 16 w 36"/>
                      <a:gd name="T5" fmla="*/ 5 h 37"/>
                      <a:gd name="T6" fmla="*/ 4 w 36"/>
                      <a:gd name="T7" fmla="*/ 5 h 37"/>
                      <a:gd name="T8" fmla="*/ 0 w 36"/>
                      <a:gd name="T9" fmla="*/ 1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9" name="Freeform 39"/>
                  <p:cNvSpPr>
                    <a:spLocks/>
                  </p:cNvSpPr>
                  <p:nvPr userDrawn="1"/>
                </p:nvSpPr>
                <p:spPr bwMode="ltGray">
                  <a:xfrm>
                    <a:off x="2879" y="406"/>
                    <a:ext cx="72" cy="35"/>
                  </a:xfrm>
                  <a:custGeom>
                    <a:avLst/>
                    <a:gdLst>
                      <a:gd name="T0" fmla="*/ 0 w 170"/>
                      <a:gd name="T1" fmla="*/ 18 h 96"/>
                      <a:gd name="T2" fmla="*/ 12 w 170"/>
                      <a:gd name="T3" fmla="*/ 9 h 96"/>
                      <a:gd name="T4" fmla="*/ 24 w 170"/>
                      <a:gd name="T5" fmla="*/ 8 h 96"/>
                      <a:gd name="T6" fmla="*/ 34 w 170"/>
                      <a:gd name="T7" fmla="*/ 3 h 96"/>
                      <a:gd name="T8" fmla="*/ 27 w 170"/>
                      <a:gd name="T9" fmla="*/ 9 h 96"/>
                      <a:gd name="T10" fmla="*/ 53 w 170"/>
                      <a:gd name="T11" fmla="*/ 18 h 96"/>
                      <a:gd name="T12" fmla="*/ 68 w 170"/>
                      <a:gd name="T13" fmla="*/ 24 h 96"/>
                      <a:gd name="T14" fmla="*/ 49 w 170"/>
                      <a:gd name="T15" fmla="*/ 28 h 96"/>
                      <a:gd name="T16" fmla="*/ 37 w 170"/>
                      <a:gd name="T17" fmla="*/ 21 h 96"/>
                      <a:gd name="T18" fmla="*/ 32 w 170"/>
                      <a:gd name="T19" fmla="*/ 19 h 96"/>
                      <a:gd name="T20" fmla="*/ 10 w 170"/>
                      <a:gd name="T21" fmla="*/ 15 h 96"/>
                      <a:gd name="T22" fmla="*/ 0 w 170"/>
                      <a:gd name="T23" fmla="*/ 18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0" name="Freeform 40"/>
                  <p:cNvSpPr>
                    <a:spLocks/>
                  </p:cNvSpPr>
                  <p:nvPr userDrawn="1"/>
                </p:nvSpPr>
                <p:spPr bwMode="ltGray">
                  <a:xfrm>
                    <a:off x="2961" y="435"/>
                    <a:ext cx="55" cy="13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21 w 138"/>
                      <a:gd name="T3" fmla="*/ 1 h 44"/>
                      <a:gd name="T4" fmla="*/ 36 w 138"/>
                      <a:gd name="T5" fmla="*/ 7 h 44"/>
                      <a:gd name="T6" fmla="*/ 45 w 138"/>
                      <a:gd name="T7" fmla="*/ 6 h 44"/>
                      <a:gd name="T8" fmla="*/ 44 w 138"/>
                      <a:gd name="T9" fmla="*/ 13 h 44"/>
                      <a:gd name="T10" fmla="*/ 26 w 138"/>
                      <a:gd name="T11" fmla="*/ 12 h 44"/>
                      <a:gd name="T12" fmla="*/ 0 w 138"/>
                      <a:gd name="T13" fmla="*/ 11 h 44"/>
                      <a:gd name="T14" fmla="*/ 11 w 138"/>
                      <a:gd name="T15" fmla="*/ 6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1" name="Freeform 41"/>
                  <p:cNvSpPr>
                    <a:spLocks/>
                  </p:cNvSpPr>
                  <p:nvPr userDrawn="1"/>
                </p:nvSpPr>
                <p:spPr bwMode="ltGray">
                  <a:xfrm>
                    <a:off x="2930" y="441"/>
                    <a:ext cx="18" cy="14"/>
                  </a:xfrm>
                  <a:custGeom>
                    <a:avLst/>
                    <a:gdLst>
                      <a:gd name="T0" fmla="*/ 6 w 57"/>
                      <a:gd name="T1" fmla="*/ 8 h 42"/>
                      <a:gd name="T2" fmla="*/ 12 w 57"/>
                      <a:gd name="T3" fmla="*/ 4 h 42"/>
                      <a:gd name="T4" fmla="*/ 6 w 57"/>
                      <a:gd name="T5" fmla="*/ 8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2" name="Freeform 42"/>
                  <p:cNvSpPr>
                    <a:spLocks/>
                  </p:cNvSpPr>
                  <p:nvPr userDrawn="1"/>
                </p:nvSpPr>
                <p:spPr bwMode="ltGray">
                  <a:xfrm>
                    <a:off x="2913" y="400"/>
                    <a:ext cx="17" cy="17"/>
                  </a:xfrm>
                  <a:custGeom>
                    <a:avLst/>
                    <a:gdLst>
                      <a:gd name="T0" fmla="*/ 8 w 39"/>
                      <a:gd name="T1" fmla="*/ 10 h 52"/>
                      <a:gd name="T2" fmla="*/ 8 w 39"/>
                      <a:gd name="T3" fmla="*/ 0 h 52"/>
                      <a:gd name="T4" fmla="*/ 8 w 39"/>
                      <a:gd name="T5" fmla="*/ 1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3" name="Freeform 43"/>
                  <p:cNvSpPr>
                    <a:spLocks/>
                  </p:cNvSpPr>
                  <p:nvPr userDrawn="1"/>
                </p:nvSpPr>
                <p:spPr bwMode="ltGray">
                  <a:xfrm>
                    <a:off x="3035" y="452"/>
                    <a:ext cx="19" cy="29"/>
                  </a:xfrm>
                  <a:custGeom>
                    <a:avLst/>
                    <a:gdLst>
                      <a:gd name="T0" fmla="*/ 2 w 44"/>
                      <a:gd name="T1" fmla="*/ 3 h 80"/>
                      <a:gd name="T2" fmla="*/ 9 w 44"/>
                      <a:gd name="T3" fmla="*/ 12 h 80"/>
                      <a:gd name="T4" fmla="*/ 10 w 44"/>
                      <a:gd name="T5" fmla="*/ 18 h 80"/>
                      <a:gd name="T6" fmla="*/ 16 w 44"/>
                      <a:gd name="T7" fmla="*/ 19 h 80"/>
                      <a:gd name="T8" fmla="*/ 10 w 44"/>
                      <a:gd name="T9" fmla="*/ 26 h 80"/>
                      <a:gd name="T10" fmla="*/ 0 w 44"/>
                      <a:gd name="T11" fmla="*/ 8 h 80"/>
                      <a:gd name="T12" fmla="*/ 2 w 44"/>
                      <a:gd name="T13" fmla="*/ 3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4" name="Freeform 44"/>
                  <p:cNvSpPr>
                    <a:spLocks/>
                  </p:cNvSpPr>
                  <p:nvPr userDrawn="1"/>
                </p:nvSpPr>
                <p:spPr bwMode="ltGray">
                  <a:xfrm>
                    <a:off x="2696" y="250"/>
                    <a:ext cx="205" cy="41"/>
                  </a:xfrm>
                  <a:custGeom>
                    <a:avLst/>
                    <a:gdLst>
                      <a:gd name="T0" fmla="*/ 140 w 323"/>
                      <a:gd name="T1" fmla="*/ 1 h 64"/>
                      <a:gd name="T2" fmla="*/ 147 w 323"/>
                      <a:gd name="T3" fmla="*/ 5 h 64"/>
                      <a:gd name="T4" fmla="*/ 149 w 323"/>
                      <a:gd name="T5" fmla="*/ 0 h 64"/>
                      <a:gd name="T6" fmla="*/ 168 w 323"/>
                      <a:gd name="T7" fmla="*/ 0 h 64"/>
                      <a:gd name="T8" fmla="*/ 182 w 323"/>
                      <a:gd name="T9" fmla="*/ 11 h 64"/>
                      <a:gd name="T10" fmla="*/ 202 w 323"/>
                      <a:gd name="T11" fmla="*/ 6 h 64"/>
                      <a:gd name="T12" fmla="*/ 199 w 323"/>
                      <a:gd name="T13" fmla="*/ 19 h 64"/>
                      <a:gd name="T14" fmla="*/ 189 w 323"/>
                      <a:gd name="T15" fmla="*/ 29 h 64"/>
                      <a:gd name="T16" fmla="*/ 187 w 323"/>
                      <a:gd name="T17" fmla="*/ 19 h 64"/>
                      <a:gd name="T18" fmla="*/ 182 w 323"/>
                      <a:gd name="T19" fmla="*/ 20 h 64"/>
                      <a:gd name="T20" fmla="*/ 177 w 323"/>
                      <a:gd name="T21" fmla="*/ 19 h 64"/>
                      <a:gd name="T22" fmla="*/ 167 w 323"/>
                      <a:gd name="T23" fmla="*/ 13 h 64"/>
                      <a:gd name="T24" fmla="*/ 145 w 323"/>
                      <a:gd name="T25" fmla="*/ 24 h 64"/>
                      <a:gd name="T26" fmla="*/ 128 w 323"/>
                      <a:gd name="T27" fmla="*/ 28 h 64"/>
                      <a:gd name="T28" fmla="*/ 135 w 323"/>
                      <a:gd name="T29" fmla="*/ 37 h 64"/>
                      <a:gd name="T30" fmla="*/ 119 w 323"/>
                      <a:gd name="T31" fmla="*/ 40 h 64"/>
                      <a:gd name="T32" fmla="*/ 107 w 323"/>
                      <a:gd name="T33" fmla="*/ 39 h 64"/>
                      <a:gd name="T34" fmla="*/ 112 w 323"/>
                      <a:gd name="T35" fmla="*/ 37 h 64"/>
                      <a:gd name="T36" fmla="*/ 109 w 323"/>
                      <a:gd name="T37" fmla="*/ 26 h 64"/>
                      <a:gd name="T38" fmla="*/ 107 w 323"/>
                      <a:gd name="T39" fmla="*/ 20 h 64"/>
                      <a:gd name="T40" fmla="*/ 100 w 323"/>
                      <a:gd name="T41" fmla="*/ 15 h 64"/>
                      <a:gd name="T42" fmla="*/ 90 w 323"/>
                      <a:gd name="T43" fmla="*/ 17 h 64"/>
                      <a:gd name="T44" fmla="*/ 85 w 323"/>
                      <a:gd name="T45" fmla="*/ 17 h 64"/>
                      <a:gd name="T46" fmla="*/ 78 w 323"/>
                      <a:gd name="T47" fmla="*/ 16 h 64"/>
                      <a:gd name="T48" fmla="*/ 53 w 323"/>
                      <a:gd name="T49" fmla="*/ 1 h 64"/>
                      <a:gd name="T50" fmla="*/ 37 w 323"/>
                      <a:gd name="T51" fmla="*/ 9 h 64"/>
                      <a:gd name="T52" fmla="*/ 1 w 323"/>
                      <a:gd name="T53" fmla="*/ 0 h 64"/>
                      <a:gd name="T54" fmla="*/ 14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5" name="Freeform 45"/>
                  <p:cNvSpPr>
                    <a:spLocks/>
                  </p:cNvSpPr>
                  <p:nvPr userDrawn="1"/>
                </p:nvSpPr>
                <p:spPr bwMode="ltGray">
                  <a:xfrm>
                    <a:off x="2519" y="250"/>
                    <a:ext cx="188" cy="23"/>
                  </a:xfrm>
                  <a:custGeom>
                    <a:avLst/>
                    <a:gdLst>
                      <a:gd name="T0" fmla="*/ 66 w 300"/>
                      <a:gd name="T1" fmla="*/ 22 h 31"/>
                      <a:gd name="T2" fmla="*/ 19 w 300"/>
                      <a:gd name="T3" fmla="*/ 1 h 31"/>
                      <a:gd name="T4" fmla="*/ 179 w 300"/>
                      <a:gd name="T5" fmla="*/ 0 h 31"/>
                      <a:gd name="T6" fmla="*/ 185 w 300"/>
                      <a:gd name="T7" fmla="*/ 10 h 31"/>
                      <a:gd name="T8" fmla="*/ 165 w 300"/>
                      <a:gd name="T9" fmla="*/ 11 h 31"/>
                      <a:gd name="T10" fmla="*/ 66 w 300"/>
                      <a:gd name="T11" fmla="*/ 2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6" name="Freeform 46"/>
                  <p:cNvSpPr>
                    <a:spLocks/>
                  </p:cNvSpPr>
                  <p:nvPr userDrawn="1"/>
                </p:nvSpPr>
                <p:spPr bwMode="ltGray">
                  <a:xfrm>
                    <a:off x="2096" y="279"/>
                    <a:ext cx="18" cy="12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1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7" name="Freeform 47"/>
                  <p:cNvSpPr>
                    <a:spLocks/>
                  </p:cNvSpPr>
                  <p:nvPr userDrawn="1"/>
                </p:nvSpPr>
                <p:spPr bwMode="ltGray">
                  <a:xfrm>
                    <a:off x="1612" y="250"/>
                    <a:ext cx="430" cy="150"/>
                  </a:xfrm>
                  <a:custGeom>
                    <a:avLst/>
                    <a:gdLst>
                      <a:gd name="T0" fmla="*/ 72 w 436"/>
                      <a:gd name="T1" fmla="*/ 1 h 152"/>
                      <a:gd name="T2" fmla="*/ 431 w 436"/>
                      <a:gd name="T3" fmla="*/ 0 h 152"/>
                      <a:gd name="T4" fmla="*/ 411 w 436"/>
                      <a:gd name="T5" fmla="*/ 53 h 152"/>
                      <a:gd name="T6" fmla="*/ 392 w 436"/>
                      <a:gd name="T7" fmla="*/ 67 h 152"/>
                      <a:gd name="T8" fmla="*/ 388 w 436"/>
                      <a:gd name="T9" fmla="*/ 69 h 152"/>
                      <a:gd name="T10" fmla="*/ 371 w 436"/>
                      <a:gd name="T11" fmla="*/ 72 h 152"/>
                      <a:gd name="T12" fmla="*/ 357 w 436"/>
                      <a:gd name="T13" fmla="*/ 87 h 152"/>
                      <a:gd name="T14" fmla="*/ 358 w 436"/>
                      <a:gd name="T15" fmla="*/ 98 h 152"/>
                      <a:gd name="T16" fmla="*/ 360 w 436"/>
                      <a:gd name="T17" fmla="*/ 106 h 152"/>
                      <a:gd name="T18" fmla="*/ 362 w 436"/>
                      <a:gd name="T19" fmla="*/ 112 h 152"/>
                      <a:gd name="T20" fmla="*/ 358 w 436"/>
                      <a:gd name="T21" fmla="*/ 120 h 152"/>
                      <a:gd name="T22" fmla="*/ 347 w 436"/>
                      <a:gd name="T23" fmla="*/ 118 h 152"/>
                      <a:gd name="T24" fmla="*/ 338 w 436"/>
                      <a:gd name="T25" fmla="*/ 127 h 152"/>
                      <a:gd name="T26" fmla="*/ 343 w 436"/>
                      <a:gd name="T27" fmla="*/ 104 h 152"/>
                      <a:gd name="T28" fmla="*/ 334 w 436"/>
                      <a:gd name="T29" fmla="*/ 99 h 152"/>
                      <a:gd name="T30" fmla="*/ 340 w 436"/>
                      <a:gd name="T31" fmla="*/ 92 h 152"/>
                      <a:gd name="T32" fmla="*/ 338 w 436"/>
                      <a:gd name="T33" fmla="*/ 88 h 152"/>
                      <a:gd name="T34" fmla="*/ 316 w 436"/>
                      <a:gd name="T35" fmla="*/ 93 h 152"/>
                      <a:gd name="T36" fmla="*/ 313 w 436"/>
                      <a:gd name="T37" fmla="*/ 84 h 152"/>
                      <a:gd name="T38" fmla="*/ 294 w 436"/>
                      <a:gd name="T39" fmla="*/ 93 h 152"/>
                      <a:gd name="T40" fmla="*/ 316 w 436"/>
                      <a:gd name="T41" fmla="*/ 102 h 152"/>
                      <a:gd name="T42" fmla="*/ 302 w 436"/>
                      <a:gd name="T43" fmla="*/ 115 h 152"/>
                      <a:gd name="T44" fmla="*/ 307 w 436"/>
                      <a:gd name="T45" fmla="*/ 124 h 152"/>
                      <a:gd name="T46" fmla="*/ 311 w 436"/>
                      <a:gd name="T47" fmla="*/ 136 h 152"/>
                      <a:gd name="T48" fmla="*/ 305 w 436"/>
                      <a:gd name="T49" fmla="*/ 137 h 152"/>
                      <a:gd name="T50" fmla="*/ 310 w 436"/>
                      <a:gd name="T51" fmla="*/ 142 h 152"/>
                      <a:gd name="T52" fmla="*/ 303 w 436"/>
                      <a:gd name="T53" fmla="*/ 150 h 152"/>
                      <a:gd name="T54" fmla="*/ 0 w 436"/>
                      <a:gd name="T55" fmla="*/ 147 h 152"/>
                      <a:gd name="T56" fmla="*/ 72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8" name="Freeform 48"/>
                  <p:cNvSpPr>
                    <a:spLocks/>
                  </p:cNvSpPr>
                  <p:nvPr userDrawn="1"/>
                </p:nvSpPr>
                <p:spPr bwMode="ltGray">
                  <a:xfrm>
                    <a:off x="2043" y="244"/>
                    <a:ext cx="20" cy="52"/>
                  </a:xfrm>
                  <a:custGeom>
                    <a:avLst/>
                    <a:gdLst>
                      <a:gd name="T0" fmla="*/ 2 w 47"/>
                      <a:gd name="T1" fmla="*/ 49 h 165"/>
                      <a:gd name="T2" fmla="*/ 6 w 47"/>
                      <a:gd name="T3" fmla="*/ 34 h 165"/>
                      <a:gd name="T4" fmla="*/ 7 w 47"/>
                      <a:gd name="T5" fmla="*/ 21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9 h 165"/>
                      <a:gd name="T14" fmla="*/ 20 w 47"/>
                      <a:gd name="T15" fmla="*/ 31 h 165"/>
                      <a:gd name="T16" fmla="*/ 13 w 47"/>
                      <a:gd name="T17" fmla="*/ 34 h 165"/>
                      <a:gd name="T18" fmla="*/ 10 w 47"/>
                      <a:gd name="T19" fmla="*/ 40 h 165"/>
                      <a:gd name="T20" fmla="*/ 9 w 47"/>
                      <a:gd name="T21" fmla="*/ 42 h 165"/>
                      <a:gd name="T22" fmla="*/ 11 w 47"/>
                      <a:gd name="T23" fmla="*/ 42 h 165"/>
                      <a:gd name="T24" fmla="*/ 13 w 47"/>
                      <a:gd name="T25" fmla="*/ 46 h 165"/>
                      <a:gd name="T26" fmla="*/ 6 w 47"/>
                      <a:gd name="T27" fmla="*/ 47 h 165"/>
                      <a:gd name="T28" fmla="*/ 3 w 47"/>
                      <a:gd name="T29" fmla="*/ 50 h 165"/>
                      <a:gd name="T30" fmla="*/ 1 w 47"/>
                      <a:gd name="T31" fmla="*/ 49 h 165"/>
                      <a:gd name="T32" fmla="*/ 2 w 47"/>
                      <a:gd name="T33" fmla="*/ 49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9" name="Freeform 49"/>
                  <p:cNvSpPr>
                    <a:spLocks/>
                  </p:cNvSpPr>
                  <p:nvPr userDrawn="1"/>
                </p:nvSpPr>
                <p:spPr bwMode="ltGray">
                  <a:xfrm>
                    <a:off x="2031" y="291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0" name="Freeform 50"/>
                  <p:cNvSpPr>
                    <a:spLocks/>
                  </p:cNvSpPr>
                  <p:nvPr userDrawn="1"/>
                </p:nvSpPr>
                <p:spPr bwMode="ltGray">
                  <a:xfrm>
                    <a:off x="1971" y="319"/>
                    <a:ext cx="83" cy="72"/>
                  </a:xfrm>
                  <a:custGeom>
                    <a:avLst/>
                    <a:gdLst>
                      <a:gd name="T0" fmla="*/ 69 w 188"/>
                      <a:gd name="T1" fmla="*/ 8 h 214"/>
                      <a:gd name="T2" fmla="*/ 70 w 188"/>
                      <a:gd name="T3" fmla="*/ 2 h 214"/>
                      <a:gd name="T4" fmla="*/ 74 w 188"/>
                      <a:gd name="T5" fmla="*/ 0 h 214"/>
                      <a:gd name="T6" fmla="*/ 79 w 188"/>
                      <a:gd name="T7" fmla="*/ 8 h 214"/>
                      <a:gd name="T8" fmla="*/ 82 w 188"/>
                      <a:gd name="T9" fmla="*/ 14 h 214"/>
                      <a:gd name="T10" fmla="*/ 78 w 188"/>
                      <a:gd name="T11" fmla="*/ 20 h 214"/>
                      <a:gd name="T12" fmla="*/ 74 w 188"/>
                      <a:gd name="T13" fmla="*/ 26 h 214"/>
                      <a:gd name="T14" fmla="*/ 71 w 188"/>
                      <a:gd name="T15" fmla="*/ 42 h 214"/>
                      <a:gd name="T16" fmla="*/ 63 w 188"/>
                      <a:gd name="T17" fmla="*/ 46 h 214"/>
                      <a:gd name="T18" fmla="*/ 52 w 188"/>
                      <a:gd name="T19" fmla="*/ 46 h 214"/>
                      <a:gd name="T20" fmla="*/ 49 w 188"/>
                      <a:gd name="T21" fmla="*/ 42 h 214"/>
                      <a:gd name="T22" fmla="*/ 44 w 188"/>
                      <a:gd name="T23" fmla="*/ 49 h 214"/>
                      <a:gd name="T24" fmla="*/ 39 w 188"/>
                      <a:gd name="T25" fmla="*/ 50 h 214"/>
                      <a:gd name="T26" fmla="*/ 35 w 188"/>
                      <a:gd name="T27" fmla="*/ 44 h 214"/>
                      <a:gd name="T28" fmla="*/ 25 w 188"/>
                      <a:gd name="T29" fmla="*/ 48 h 214"/>
                      <a:gd name="T30" fmla="*/ 33 w 188"/>
                      <a:gd name="T31" fmla="*/ 48 h 214"/>
                      <a:gd name="T32" fmla="*/ 34 w 188"/>
                      <a:gd name="T33" fmla="*/ 54 h 214"/>
                      <a:gd name="T34" fmla="*/ 25 w 188"/>
                      <a:gd name="T35" fmla="*/ 56 h 214"/>
                      <a:gd name="T36" fmla="*/ 15 w 188"/>
                      <a:gd name="T37" fmla="*/ 56 h 214"/>
                      <a:gd name="T38" fmla="*/ 16 w 188"/>
                      <a:gd name="T39" fmla="*/ 52 h 214"/>
                      <a:gd name="T40" fmla="*/ 20 w 188"/>
                      <a:gd name="T41" fmla="*/ 48 h 214"/>
                      <a:gd name="T42" fmla="*/ 15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7 w 188"/>
                      <a:gd name="T65" fmla="*/ 38 h 214"/>
                      <a:gd name="T66" fmla="*/ 50 w 188"/>
                      <a:gd name="T67" fmla="*/ 26 h 214"/>
                      <a:gd name="T68" fmla="*/ 52 w 188"/>
                      <a:gd name="T69" fmla="*/ 31 h 214"/>
                      <a:gd name="T70" fmla="*/ 58 w 188"/>
                      <a:gd name="T71" fmla="*/ 26 h 214"/>
                      <a:gd name="T72" fmla="*/ 65 w 188"/>
                      <a:gd name="T73" fmla="*/ 18 h 214"/>
                      <a:gd name="T74" fmla="*/ 67 w 188"/>
                      <a:gd name="T75" fmla="*/ 14 h 214"/>
                      <a:gd name="T76" fmla="*/ 65 w 188"/>
                      <a:gd name="T77" fmla="*/ 13 h 214"/>
                      <a:gd name="T78" fmla="*/ 66 w 188"/>
                      <a:gd name="T79" fmla="*/ 11 h 214"/>
                      <a:gd name="T80" fmla="*/ 69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1" name="Freeform 51"/>
                  <p:cNvSpPr>
                    <a:spLocks/>
                  </p:cNvSpPr>
                  <p:nvPr userDrawn="1"/>
                </p:nvSpPr>
                <p:spPr bwMode="ltGray">
                  <a:xfrm>
                    <a:off x="2023" y="342"/>
                    <a:ext cx="4" cy="6"/>
                  </a:xfrm>
                  <a:custGeom>
                    <a:avLst/>
                    <a:gdLst>
                      <a:gd name="T0" fmla="*/ 0 w 13"/>
                      <a:gd name="T1" fmla="*/ 4 h 13"/>
                      <a:gd name="T2" fmla="*/ 1 w 13"/>
                      <a:gd name="T3" fmla="*/ 6 h 13"/>
                      <a:gd name="T4" fmla="*/ 0 w 13"/>
                      <a:gd name="T5" fmla="*/ 4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2" name="Freeform 52"/>
                  <p:cNvSpPr>
                    <a:spLocks/>
                  </p:cNvSpPr>
                  <p:nvPr userDrawn="1"/>
                </p:nvSpPr>
                <p:spPr bwMode="ltGray">
                  <a:xfrm>
                    <a:off x="1578" y="389"/>
                    <a:ext cx="342" cy="190"/>
                  </a:xfrm>
                  <a:custGeom>
                    <a:avLst/>
                    <a:gdLst>
                      <a:gd name="T0" fmla="*/ 342 w 812"/>
                      <a:gd name="T1" fmla="*/ 9 h 564"/>
                      <a:gd name="T2" fmla="*/ 328 w 812"/>
                      <a:gd name="T3" fmla="*/ 26 h 564"/>
                      <a:gd name="T4" fmla="*/ 315 w 812"/>
                      <a:gd name="T5" fmla="*/ 41 h 564"/>
                      <a:gd name="T6" fmla="*/ 304 w 812"/>
                      <a:gd name="T7" fmla="*/ 48 h 564"/>
                      <a:gd name="T8" fmla="*/ 267 w 812"/>
                      <a:gd name="T9" fmla="*/ 61 h 564"/>
                      <a:gd name="T10" fmla="*/ 266 w 812"/>
                      <a:gd name="T11" fmla="*/ 71 h 564"/>
                      <a:gd name="T12" fmla="*/ 254 w 812"/>
                      <a:gd name="T13" fmla="*/ 77 h 564"/>
                      <a:gd name="T14" fmla="*/ 261 w 812"/>
                      <a:gd name="T15" fmla="*/ 60 h 564"/>
                      <a:gd name="T16" fmla="*/ 243 w 812"/>
                      <a:gd name="T17" fmla="*/ 63 h 564"/>
                      <a:gd name="T18" fmla="*/ 234 w 812"/>
                      <a:gd name="T19" fmla="*/ 73 h 564"/>
                      <a:gd name="T20" fmla="*/ 251 w 812"/>
                      <a:gd name="T21" fmla="*/ 94 h 564"/>
                      <a:gd name="T22" fmla="*/ 250 w 812"/>
                      <a:gd name="T23" fmla="*/ 124 h 564"/>
                      <a:gd name="T24" fmla="*/ 228 w 812"/>
                      <a:gd name="T25" fmla="*/ 137 h 564"/>
                      <a:gd name="T26" fmla="*/ 220 w 812"/>
                      <a:gd name="T27" fmla="*/ 130 h 564"/>
                      <a:gd name="T28" fmla="*/ 203 w 812"/>
                      <a:gd name="T29" fmla="*/ 117 h 564"/>
                      <a:gd name="T30" fmla="*/ 195 w 812"/>
                      <a:gd name="T31" fmla="*/ 117 h 564"/>
                      <a:gd name="T32" fmla="*/ 190 w 812"/>
                      <a:gd name="T33" fmla="*/ 133 h 564"/>
                      <a:gd name="T34" fmla="*/ 211 w 812"/>
                      <a:gd name="T35" fmla="*/ 156 h 564"/>
                      <a:gd name="T36" fmla="*/ 215 w 812"/>
                      <a:gd name="T37" fmla="*/ 177 h 564"/>
                      <a:gd name="T38" fmla="*/ 222 w 812"/>
                      <a:gd name="T39" fmla="*/ 189 h 564"/>
                      <a:gd name="T40" fmla="*/ 207 w 812"/>
                      <a:gd name="T41" fmla="*/ 183 h 564"/>
                      <a:gd name="T42" fmla="*/ 198 w 812"/>
                      <a:gd name="T43" fmla="*/ 175 h 564"/>
                      <a:gd name="T44" fmla="*/ 178 w 812"/>
                      <a:gd name="T45" fmla="*/ 143 h 564"/>
                      <a:gd name="T46" fmla="*/ 179 w 812"/>
                      <a:gd name="T47" fmla="*/ 104 h 564"/>
                      <a:gd name="T48" fmla="*/ 178 w 812"/>
                      <a:gd name="T49" fmla="*/ 90 h 564"/>
                      <a:gd name="T50" fmla="*/ 174 w 812"/>
                      <a:gd name="T51" fmla="*/ 93 h 564"/>
                      <a:gd name="T52" fmla="*/ 163 w 812"/>
                      <a:gd name="T53" fmla="*/ 90 h 564"/>
                      <a:gd name="T54" fmla="*/ 152 w 812"/>
                      <a:gd name="T55" fmla="*/ 57 h 564"/>
                      <a:gd name="T56" fmla="*/ 139 w 812"/>
                      <a:gd name="T57" fmla="*/ 56 h 564"/>
                      <a:gd name="T58" fmla="*/ 121 w 812"/>
                      <a:gd name="T59" fmla="*/ 58 h 564"/>
                      <a:gd name="T60" fmla="*/ 102 w 812"/>
                      <a:gd name="T61" fmla="*/ 78 h 564"/>
                      <a:gd name="T62" fmla="*/ 83 w 812"/>
                      <a:gd name="T63" fmla="*/ 90 h 564"/>
                      <a:gd name="T64" fmla="*/ 77 w 812"/>
                      <a:gd name="T65" fmla="*/ 92 h 564"/>
                      <a:gd name="T66" fmla="*/ 67 w 812"/>
                      <a:gd name="T67" fmla="*/ 110 h 564"/>
                      <a:gd name="T68" fmla="*/ 64 w 812"/>
                      <a:gd name="T69" fmla="*/ 119 h 564"/>
                      <a:gd name="T70" fmla="*/ 54 w 812"/>
                      <a:gd name="T71" fmla="*/ 136 h 564"/>
                      <a:gd name="T72" fmla="*/ 40 w 812"/>
                      <a:gd name="T73" fmla="*/ 132 h 564"/>
                      <a:gd name="T74" fmla="*/ 28 w 812"/>
                      <a:gd name="T75" fmla="*/ 87 h 564"/>
                      <a:gd name="T76" fmla="*/ 30 w 812"/>
                      <a:gd name="T77" fmla="*/ 53 h 564"/>
                      <a:gd name="T78" fmla="*/ 19 w 812"/>
                      <a:gd name="T79" fmla="*/ 61 h 564"/>
                      <a:gd name="T80" fmla="*/ 8 w 812"/>
                      <a:gd name="T81" fmla="*/ 51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36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3" name="Freeform 53"/>
                  <p:cNvSpPr>
                    <a:spLocks/>
                  </p:cNvSpPr>
                  <p:nvPr userDrawn="1"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4" name="Freeform 54"/>
                  <p:cNvSpPr>
                    <a:spLocks/>
                  </p:cNvSpPr>
                  <p:nvPr userDrawn="1"/>
                </p:nvSpPr>
                <p:spPr bwMode="ltGray">
                  <a:xfrm>
                    <a:off x="1903" y="423"/>
                    <a:ext cx="17" cy="23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1 w 44"/>
                      <a:gd name="T3" fmla="*/ 1 h 74"/>
                      <a:gd name="T4" fmla="*/ 17 w 44"/>
                      <a:gd name="T5" fmla="*/ 1 h 74"/>
                      <a:gd name="T6" fmla="*/ 15 w 44"/>
                      <a:gd name="T7" fmla="*/ 8 h 74"/>
                      <a:gd name="T8" fmla="*/ 5 w 44"/>
                      <a:gd name="T9" fmla="*/ 23 h 74"/>
                      <a:gd name="T10" fmla="*/ 3 w 44"/>
                      <a:gd name="T11" fmla="*/ 19 h 74"/>
                      <a:gd name="T12" fmla="*/ 1 w 44"/>
                      <a:gd name="T13" fmla="*/ 11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5" name="Freeform 55"/>
                  <p:cNvSpPr>
                    <a:spLocks/>
                  </p:cNvSpPr>
                  <p:nvPr userDrawn="1"/>
                </p:nvSpPr>
                <p:spPr bwMode="ltGray">
                  <a:xfrm>
                    <a:off x="1954" y="412"/>
                    <a:ext cx="6" cy="11"/>
                  </a:xfrm>
                  <a:custGeom>
                    <a:avLst/>
                    <a:gdLst>
                      <a:gd name="T0" fmla="*/ 2 w 20"/>
                      <a:gd name="T1" fmla="*/ 6 h 30"/>
                      <a:gd name="T2" fmla="*/ 2 w 20"/>
                      <a:gd name="T3" fmla="*/ 11 h 30"/>
                      <a:gd name="T4" fmla="*/ 2 w 20"/>
                      <a:gd name="T5" fmla="*/ 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6" name="Freeform 56"/>
                  <p:cNvSpPr>
                    <a:spLocks/>
                  </p:cNvSpPr>
                  <p:nvPr userDrawn="1"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7" name="Freeform 57"/>
                  <p:cNvSpPr>
                    <a:spLocks/>
                  </p:cNvSpPr>
                  <p:nvPr userDrawn="1"/>
                </p:nvSpPr>
                <p:spPr bwMode="ltGray">
                  <a:xfrm>
                    <a:off x="1189" y="447"/>
                    <a:ext cx="166" cy="221"/>
                  </a:xfrm>
                  <a:custGeom>
                    <a:avLst/>
                    <a:gdLst>
                      <a:gd name="T0" fmla="*/ 157 w 257"/>
                      <a:gd name="T1" fmla="*/ 221 h 347"/>
                      <a:gd name="T2" fmla="*/ 150 w 257"/>
                      <a:gd name="T3" fmla="*/ 192 h 347"/>
                      <a:gd name="T4" fmla="*/ 140 w 257"/>
                      <a:gd name="T5" fmla="*/ 183 h 347"/>
                      <a:gd name="T6" fmla="*/ 139 w 257"/>
                      <a:gd name="T7" fmla="*/ 171 h 347"/>
                      <a:gd name="T8" fmla="*/ 135 w 257"/>
                      <a:gd name="T9" fmla="*/ 162 h 347"/>
                      <a:gd name="T10" fmla="*/ 135 w 257"/>
                      <a:gd name="T11" fmla="*/ 146 h 347"/>
                      <a:gd name="T12" fmla="*/ 134 w 257"/>
                      <a:gd name="T13" fmla="*/ 136 h 347"/>
                      <a:gd name="T14" fmla="*/ 147 w 257"/>
                      <a:gd name="T15" fmla="*/ 129 h 347"/>
                      <a:gd name="T16" fmla="*/ 166 w 257"/>
                      <a:gd name="T17" fmla="*/ 125 h 347"/>
                      <a:gd name="T18" fmla="*/ 166 w 257"/>
                      <a:gd name="T19" fmla="*/ 87 h 347"/>
                      <a:gd name="T20" fmla="*/ 35 w 257"/>
                      <a:gd name="T21" fmla="*/ 61 h 347"/>
                      <a:gd name="T22" fmla="*/ 21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60 w 257"/>
                      <a:gd name="T29" fmla="*/ 220 h 347"/>
                      <a:gd name="T30" fmla="*/ 157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8" name="Freeform 58"/>
                  <p:cNvSpPr>
                    <a:spLocks/>
                  </p:cNvSpPr>
                  <p:nvPr userDrawn="1"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79" name="Freeform 59"/>
                  <p:cNvSpPr>
                    <a:spLocks/>
                  </p:cNvSpPr>
                  <p:nvPr userDrawn="1"/>
                </p:nvSpPr>
                <p:spPr bwMode="ltGray">
                  <a:xfrm>
                    <a:off x="1467" y="498"/>
                    <a:ext cx="7" cy="6"/>
                  </a:xfrm>
                  <a:custGeom>
                    <a:avLst/>
                    <a:gdLst>
                      <a:gd name="T0" fmla="*/ 4 w 22"/>
                      <a:gd name="T1" fmla="*/ 4 h 20"/>
                      <a:gd name="T2" fmla="*/ 5 w 22"/>
                      <a:gd name="T3" fmla="*/ 0 h 20"/>
                      <a:gd name="T4" fmla="*/ 6 w 22"/>
                      <a:gd name="T5" fmla="*/ 4 h 20"/>
                      <a:gd name="T6" fmla="*/ 3 w 22"/>
                      <a:gd name="T7" fmla="*/ 6 h 20"/>
                      <a:gd name="T8" fmla="*/ 4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0" name="Freeform 60"/>
                  <p:cNvSpPr>
                    <a:spLocks/>
                  </p:cNvSpPr>
                  <p:nvPr userDrawn="1"/>
                </p:nvSpPr>
                <p:spPr bwMode="ltGray">
                  <a:xfrm>
                    <a:off x="1072" y="360"/>
                    <a:ext cx="25" cy="11"/>
                  </a:xfrm>
                  <a:custGeom>
                    <a:avLst/>
                    <a:gdLst>
                      <a:gd name="T0" fmla="*/ 11 w 57"/>
                      <a:gd name="T1" fmla="*/ 7 h 30"/>
                      <a:gd name="T2" fmla="*/ 14 w 57"/>
                      <a:gd name="T3" fmla="*/ 2 h 30"/>
                      <a:gd name="T4" fmla="*/ 16 w 57"/>
                      <a:gd name="T5" fmla="*/ 11 h 30"/>
                      <a:gd name="T6" fmla="*/ 11 w 57"/>
                      <a:gd name="T7" fmla="*/ 7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1" name="Freeform 61"/>
                  <p:cNvSpPr>
                    <a:spLocks/>
                  </p:cNvSpPr>
                  <p:nvPr userDrawn="1"/>
                </p:nvSpPr>
                <p:spPr bwMode="ltGray">
                  <a:xfrm>
                    <a:off x="1374" y="267"/>
                    <a:ext cx="295" cy="231"/>
                  </a:xfrm>
                  <a:custGeom>
                    <a:avLst/>
                    <a:gdLst>
                      <a:gd name="T0" fmla="*/ 201 w 693"/>
                      <a:gd name="T1" fmla="*/ 154 h 696"/>
                      <a:gd name="T2" fmla="*/ 167 w 693"/>
                      <a:gd name="T3" fmla="*/ 150 h 696"/>
                      <a:gd name="T4" fmla="*/ 138 w 693"/>
                      <a:gd name="T5" fmla="*/ 137 h 696"/>
                      <a:gd name="T6" fmla="*/ 113 w 693"/>
                      <a:gd name="T7" fmla="*/ 133 h 696"/>
                      <a:gd name="T8" fmla="*/ 101 w 693"/>
                      <a:gd name="T9" fmla="*/ 138 h 696"/>
                      <a:gd name="T10" fmla="*/ 111 w 693"/>
                      <a:gd name="T11" fmla="*/ 142 h 696"/>
                      <a:gd name="T12" fmla="*/ 125 w 693"/>
                      <a:gd name="T13" fmla="*/ 155 h 696"/>
                      <a:gd name="T14" fmla="*/ 137 w 693"/>
                      <a:gd name="T15" fmla="*/ 158 h 696"/>
                      <a:gd name="T16" fmla="*/ 142 w 693"/>
                      <a:gd name="T17" fmla="*/ 178 h 696"/>
                      <a:gd name="T18" fmla="*/ 133 w 693"/>
                      <a:gd name="T19" fmla="*/ 183 h 696"/>
                      <a:gd name="T20" fmla="*/ 111 w 693"/>
                      <a:gd name="T21" fmla="*/ 204 h 696"/>
                      <a:gd name="T22" fmla="*/ 96 w 693"/>
                      <a:gd name="T23" fmla="*/ 208 h 696"/>
                      <a:gd name="T24" fmla="*/ 41 w 693"/>
                      <a:gd name="T25" fmla="*/ 231 h 696"/>
                      <a:gd name="T26" fmla="*/ 33 w 693"/>
                      <a:gd name="T27" fmla="*/ 204 h 696"/>
                      <a:gd name="T28" fmla="*/ 19 w 693"/>
                      <a:gd name="T29" fmla="*/ 174 h 696"/>
                      <a:gd name="T30" fmla="*/ 14 w 693"/>
                      <a:gd name="T31" fmla="*/ 149 h 696"/>
                      <a:gd name="T32" fmla="*/ 23 w 693"/>
                      <a:gd name="T33" fmla="*/ 114 h 696"/>
                      <a:gd name="T34" fmla="*/ 7 w 693"/>
                      <a:gd name="T35" fmla="*/ 130 h 696"/>
                      <a:gd name="T36" fmla="*/ 34 w 693"/>
                      <a:gd name="T37" fmla="*/ 93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5 h 696"/>
                      <a:gd name="T44" fmla="*/ 11 w 693"/>
                      <a:gd name="T45" fmla="*/ 46 h 696"/>
                      <a:gd name="T46" fmla="*/ 41 w 693"/>
                      <a:gd name="T47" fmla="*/ 37 h 696"/>
                      <a:gd name="T48" fmla="*/ 94 w 693"/>
                      <a:gd name="T49" fmla="*/ 41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8 h 696"/>
                      <a:gd name="T60" fmla="*/ 154 w 693"/>
                      <a:gd name="T61" fmla="*/ 64 h 696"/>
                      <a:gd name="T62" fmla="*/ 159 w 693"/>
                      <a:gd name="T63" fmla="*/ 45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3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2" name="Freeform 62"/>
                  <p:cNvSpPr>
                    <a:spLocks/>
                  </p:cNvSpPr>
                  <p:nvPr userDrawn="1"/>
                </p:nvSpPr>
                <p:spPr bwMode="ltGray">
                  <a:xfrm>
                    <a:off x="1173" y="250"/>
                    <a:ext cx="593" cy="92"/>
                  </a:xfrm>
                  <a:custGeom>
                    <a:avLst/>
                    <a:gdLst>
                      <a:gd name="T0" fmla="*/ 525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6 h 149"/>
                      <a:gd name="T6" fmla="*/ 39 w 931"/>
                      <a:gd name="T7" fmla="*/ 26 h 149"/>
                      <a:gd name="T8" fmla="*/ 14 w 931"/>
                      <a:gd name="T9" fmla="*/ 48 h 149"/>
                      <a:gd name="T10" fmla="*/ 0 w 931"/>
                      <a:gd name="T11" fmla="*/ 65 h 149"/>
                      <a:gd name="T12" fmla="*/ 38 w 931"/>
                      <a:gd name="T13" fmla="*/ 71 h 149"/>
                      <a:gd name="T14" fmla="*/ 62 w 931"/>
                      <a:gd name="T15" fmla="*/ 59 h 149"/>
                      <a:gd name="T16" fmla="*/ 69 w 931"/>
                      <a:gd name="T17" fmla="*/ 52 h 149"/>
                      <a:gd name="T18" fmla="*/ 106 w 931"/>
                      <a:gd name="T19" fmla="*/ 32 h 149"/>
                      <a:gd name="T20" fmla="*/ 137 w 931"/>
                      <a:gd name="T21" fmla="*/ 28 h 149"/>
                      <a:gd name="T22" fmla="*/ 151 w 931"/>
                      <a:gd name="T23" fmla="*/ 58 h 149"/>
                      <a:gd name="T24" fmla="*/ 120 w 931"/>
                      <a:gd name="T25" fmla="*/ 67 h 149"/>
                      <a:gd name="T26" fmla="*/ 147 w 931"/>
                      <a:gd name="T27" fmla="*/ 70 h 149"/>
                      <a:gd name="T28" fmla="*/ 159 w 931"/>
                      <a:gd name="T29" fmla="*/ 56 h 149"/>
                      <a:gd name="T30" fmla="*/ 169 w 931"/>
                      <a:gd name="T31" fmla="*/ 57 h 149"/>
                      <a:gd name="T32" fmla="*/ 161 w 931"/>
                      <a:gd name="T33" fmla="*/ 33 h 149"/>
                      <a:gd name="T34" fmla="*/ 169 w 931"/>
                      <a:gd name="T35" fmla="*/ 27 h 149"/>
                      <a:gd name="T36" fmla="*/ 176 w 931"/>
                      <a:gd name="T37" fmla="*/ 54 h 149"/>
                      <a:gd name="T38" fmla="*/ 169 w 931"/>
                      <a:gd name="T39" fmla="*/ 70 h 149"/>
                      <a:gd name="T40" fmla="*/ 189 w 931"/>
                      <a:gd name="T41" fmla="*/ 80 h 149"/>
                      <a:gd name="T42" fmla="*/ 190 w 931"/>
                      <a:gd name="T43" fmla="*/ 57 h 149"/>
                      <a:gd name="T44" fmla="*/ 211 w 931"/>
                      <a:gd name="T45" fmla="*/ 64 h 149"/>
                      <a:gd name="T46" fmla="*/ 243 w 931"/>
                      <a:gd name="T47" fmla="*/ 45 h 149"/>
                      <a:gd name="T48" fmla="*/ 261 w 931"/>
                      <a:gd name="T49" fmla="*/ 31 h 149"/>
                      <a:gd name="T50" fmla="*/ 280 w 931"/>
                      <a:gd name="T51" fmla="*/ 35 h 149"/>
                      <a:gd name="T52" fmla="*/ 290 w 931"/>
                      <a:gd name="T53" fmla="*/ 31 h 149"/>
                      <a:gd name="T54" fmla="*/ 275 w 931"/>
                      <a:gd name="T55" fmla="*/ 27 h 149"/>
                      <a:gd name="T56" fmla="*/ 302 w 931"/>
                      <a:gd name="T57" fmla="*/ 22 h 149"/>
                      <a:gd name="T58" fmla="*/ 347 w 931"/>
                      <a:gd name="T59" fmla="*/ 33 h 149"/>
                      <a:gd name="T60" fmla="*/ 370 w 931"/>
                      <a:gd name="T61" fmla="*/ 26 h 149"/>
                      <a:gd name="T62" fmla="*/ 372 w 931"/>
                      <a:gd name="T63" fmla="*/ 39 h 149"/>
                      <a:gd name="T64" fmla="*/ 362 w 931"/>
                      <a:gd name="T65" fmla="*/ 62 h 149"/>
                      <a:gd name="T66" fmla="*/ 389 w 931"/>
                      <a:gd name="T67" fmla="*/ 54 h 149"/>
                      <a:gd name="T68" fmla="*/ 397 w 931"/>
                      <a:gd name="T69" fmla="*/ 49 h 149"/>
                      <a:gd name="T70" fmla="*/ 413 w 931"/>
                      <a:gd name="T71" fmla="*/ 38 h 149"/>
                      <a:gd name="T72" fmla="*/ 506 w 931"/>
                      <a:gd name="T73" fmla="*/ 5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3" name="Freeform 63"/>
                  <p:cNvSpPr>
                    <a:spLocks/>
                  </p:cNvSpPr>
                  <p:nvPr userDrawn="1"/>
                </p:nvSpPr>
                <p:spPr bwMode="ltGray">
                  <a:xfrm>
                    <a:off x="1293" y="285"/>
                    <a:ext cx="13" cy="11"/>
                  </a:xfrm>
                  <a:custGeom>
                    <a:avLst/>
                    <a:gdLst>
                      <a:gd name="T0" fmla="*/ 1 w 31"/>
                      <a:gd name="T1" fmla="*/ 10 h 30"/>
                      <a:gd name="T2" fmla="*/ 13 w 31"/>
                      <a:gd name="T3" fmla="*/ 0 h 30"/>
                      <a:gd name="T4" fmla="*/ 8 w 31"/>
                      <a:gd name="T5" fmla="*/ 9 h 30"/>
                      <a:gd name="T6" fmla="*/ 1 w 31"/>
                      <a:gd name="T7" fmla="*/ 1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4" name="Freeform 64"/>
                  <p:cNvSpPr>
                    <a:spLocks/>
                  </p:cNvSpPr>
                  <p:nvPr userDrawn="1"/>
                </p:nvSpPr>
                <p:spPr bwMode="ltGray">
                  <a:xfrm>
                    <a:off x="1278" y="296"/>
                    <a:ext cx="19" cy="12"/>
                  </a:xfrm>
                  <a:custGeom>
                    <a:avLst/>
                    <a:gdLst>
                      <a:gd name="T0" fmla="*/ 3 w 44"/>
                      <a:gd name="T1" fmla="*/ 12 h 32"/>
                      <a:gd name="T2" fmla="*/ 10 w 44"/>
                      <a:gd name="T3" fmla="*/ 0 h 32"/>
                      <a:gd name="T4" fmla="*/ 16 w 44"/>
                      <a:gd name="T5" fmla="*/ 2 h 32"/>
                      <a:gd name="T6" fmla="*/ 3 w 44"/>
                      <a:gd name="T7" fmla="*/ 1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5" name="Freeform 65"/>
                  <p:cNvSpPr>
                    <a:spLocks/>
                  </p:cNvSpPr>
                  <p:nvPr userDrawn="1"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6" name="Freeform 66"/>
                  <p:cNvSpPr>
                    <a:spLocks/>
                  </p:cNvSpPr>
                  <p:nvPr userDrawn="1"/>
                </p:nvSpPr>
                <p:spPr bwMode="ltGray">
                  <a:xfrm>
                    <a:off x="1395" y="337"/>
                    <a:ext cx="18" cy="14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87" name="Freeform 67"/>
                  <p:cNvSpPr>
                    <a:spLocks/>
                  </p:cNvSpPr>
                  <p:nvPr userDrawn="1"/>
                </p:nvSpPr>
                <p:spPr bwMode="ltGray">
                  <a:xfrm>
                    <a:off x="1253" y="296"/>
                    <a:ext cx="15" cy="12"/>
                  </a:xfrm>
                  <a:custGeom>
                    <a:avLst/>
                    <a:gdLst>
                      <a:gd name="T0" fmla="*/ 3 w 31"/>
                      <a:gd name="T1" fmla="*/ 9 h 30"/>
                      <a:gd name="T2" fmla="*/ 14 w 31"/>
                      <a:gd name="T3" fmla="*/ 4 h 30"/>
                      <a:gd name="T4" fmla="*/ 3 w 31"/>
                      <a:gd name="T5" fmla="*/ 9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68"/>
                <p:cNvGrpSpPr>
                  <a:grpSpLocks/>
                </p:cNvGrpSpPr>
                <p:nvPr userDrawn="1"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90" name="Freeform 69"/>
                  <p:cNvSpPr>
                    <a:spLocks/>
                  </p:cNvSpPr>
                  <p:nvPr userDrawn="1"/>
                </p:nvSpPr>
                <p:spPr bwMode="ltGray">
                  <a:xfrm>
                    <a:off x="4808" y="616"/>
                    <a:ext cx="15" cy="14"/>
                  </a:xfrm>
                  <a:custGeom>
                    <a:avLst/>
                    <a:gdLst>
                      <a:gd name="T0" fmla="*/ 8 w 30"/>
                      <a:gd name="T1" fmla="*/ 11 h 42"/>
                      <a:gd name="T2" fmla="*/ 4 w 30"/>
                      <a:gd name="T3" fmla="*/ 7 h 42"/>
                      <a:gd name="T4" fmla="*/ 0 w 30"/>
                      <a:gd name="T5" fmla="*/ 3 h 42"/>
                      <a:gd name="T6" fmla="*/ 8 w 30"/>
                      <a:gd name="T7" fmla="*/ 1 h 42"/>
                      <a:gd name="T8" fmla="*/ 15 w 30"/>
                      <a:gd name="T9" fmla="*/ 8 h 42"/>
                      <a:gd name="T10" fmla="*/ 14 w 30"/>
                      <a:gd name="T11" fmla="*/ 10 h 42"/>
                      <a:gd name="T12" fmla="*/ 8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1" name="Freeform 70"/>
                  <p:cNvSpPr>
                    <a:spLocks/>
                  </p:cNvSpPr>
                  <p:nvPr userDrawn="1"/>
                </p:nvSpPr>
                <p:spPr bwMode="ltGray">
                  <a:xfrm>
                    <a:off x="4655" y="629"/>
                    <a:ext cx="15" cy="5"/>
                  </a:xfrm>
                  <a:custGeom>
                    <a:avLst/>
                    <a:gdLst>
                      <a:gd name="T0" fmla="*/ 9 w 25"/>
                      <a:gd name="T1" fmla="*/ 5 h 16"/>
                      <a:gd name="T2" fmla="*/ 2 w 25"/>
                      <a:gd name="T3" fmla="*/ 3 h 16"/>
                      <a:gd name="T4" fmla="*/ 9 w 25"/>
                      <a:gd name="T5" fmla="*/ 0 h 16"/>
                      <a:gd name="T6" fmla="*/ 9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2" name="Freeform 71"/>
                  <p:cNvSpPr>
                    <a:spLocks/>
                  </p:cNvSpPr>
                  <p:nvPr userDrawn="1"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3" name="Freeform 72"/>
                  <p:cNvSpPr>
                    <a:spLocks/>
                  </p:cNvSpPr>
                  <p:nvPr userDrawn="1"/>
                </p:nvSpPr>
                <p:spPr bwMode="ltGray">
                  <a:xfrm>
                    <a:off x="4585" y="634"/>
                    <a:ext cx="30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4" name="Freeform 73"/>
                  <p:cNvSpPr>
                    <a:spLocks/>
                  </p:cNvSpPr>
                  <p:nvPr userDrawn="1"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5" name="Freeform 74"/>
                  <p:cNvSpPr>
                    <a:spLocks/>
                  </p:cNvSpPr>
                  <p:nvPr userDrawn="1"/>
                </p:nvSpPr>
                <p:spPr bwMode="ltGray">
                  <a:xfrm>
                    <a:off x="4517" y="541"/>
                    <a:ext cx="68" cy="68"/>
                  </a:xfrm>
                  <a:custGeom>
                    <a:avLst/>
                    <a:gdLst>
                      <a:gd name="T0" fmla="*/ 24 w 156"/>
                      <a:gd name="T1" fmla="*/ 22 h 206"/>
                      <a:gd name="T2" fmla="*/ 29 w 156"/>
                      <a:gd name="T3" fmla="*/ 19 h 206"/>
                      <a:gd name="T4" fmla="*/ 30 w 156"/>
                      <a:gd name="T5" fmla="*/ 17 h 206"/>
                      <a:gd name="T6" fmla="*/ 35 w 156"/>
                      <a:gd name="T7" fmla="*/ 15 h 206"/>
                      <a:gd name="T8" fmla="*/ 46 w 156"/>
                      <a:gd name="T9" fmla="*/ 7 h 206"/>
                      <a:gd name="T10" fmla="*/ 49 w 156"/>
                      <a:gd name="T11" fmla="*/ 1 h 206"/>
                      <a:gd name="T12" fmla="*/ 54 w 156"/>
                      <a:gd name="T13" fmla="*/ 0 h 206"/>
                      <a:gd name="T14" fmla="*/ 65 w 156"/>
                      <a:gd name="T15" fmla="*/ 9 h 206"/>
                      <a:gd name="T16" fmla="*/ 64 w 156"/>
                      <a:gd name="T17" fmla="*/ 15 h 206"/>
                      <a:gd name="T18" fmla="*/ 55 w 156"/>
                      <a:gd name="T19" fmla="*/ 21 h 206"/>
                      <a:gd name="T20" fmla="*/ 58 w 156"/>
                      <a:gd name="T21" fmla="*/ 31 h 206"/>
                      <a:gd name="T22" fmla="*/ 62 w 156"/>
                      <a:gd name="T23" fmla="*/ 36 h 206"/>
                      <a:gd name="T24" fmla="*/ 64 w 156"/>
                      <a:gd name="T25" fmla="*/ 42 h 206"/>
                      <a:gd name="T26" fmla="*/ 56 w 156"/>
                      <a:gd name="T27" fmla="*/ 42 h 206"/>
                      <a:gd name="T28" fmla="*/ 51 w 156"/>
                      <a:gd name="T29" fmla="*/ 48 h 206"/>
                      <a:gd name="T30" fmla="*/ 45 w 156"/>
                      <a:gd name="T31" fmla="*/ 51 h 206"/>
                      <a:gd name="T32" fmla="*/ 44 w 156"/>
                      <a:gd name="T33" fmla="*/ 65 h 206"/>
                      <a:gd name="T34" fmla="*/ 38 w 156"/>
                      <a:gd name="T35" fmla="*/ 67 h 206"/>
                      <a:gd name="T36" fmla="*/ 36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3 w 156"/>
                      <a:gd name="T61" fmla="*/ 23 h 206"/>
                      <a:gd name="T62" fmla="*/ 24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6" name="Freeform 75"/>
                  <p:cNvSpPr>
                    <a:spLocks/>
                  </p:cNvSpPr>
                  <p:nvPr userDrawn="1"/>
                </p:nvSpPr>
                <p:spPr bwMode="ltGray">
                  <a:xfrm>
                    <a:off x="4585" y="574"/>
                    <a:ext cx="48" cy="11"/>
                  </a:xfrm>
                  <a:custGeom>
                    <a:avLst/>
                    <a:gdLst>
                      <a:gd name="T0" fmla="*/ 2 w 109"/>
                      <a:gd name="T1" fmla="*/ 9 h 38"/>
                      <a:gd name="T2" fmla="*/ 8 w 109"/>
                      <a:gd name="T3" fmla="*/ 3 h 38"/>
                      <a:gd name="T4" fmla="*/ 20 w 109"/>
                      <a:gd name="T5" fmla="*/ 6 h 38"/>
                      <a:gd name="T6" fmla="*/ 31 w 109"/>
                      <a:gd name="T7" fmla="*/ 4 h 38"/>
                      <a:gd name="T8" fmla="*/ 39 w 109"/>
                      <a:gd name="T9" fmla="*/ 0 h 38"/>
                      <a:gd name="T10" fmla="*/ 33 w 109"/>
                      <a:gd name="T11" fmla="*/ 8 h 38"/>
                      <a:gd name="T12" fmla="*/ 26 w 109"/>
                      <a:gd name="T13" fmla="*/ 11 h 38"/>
                      <a:gd name="T14" fmla="*/ 18 w 109"/>
                      <a:gd name="T15" fmla="*/ 9 h 38"/>
                      <a:gd name="T16" fmla="*/ 6 w 109"/>
                      <a:gd name="T17" fmla="*/ 9 h 38"/>
                      <a:gd name="T18" fmla="*/ 2 w 109"/>
                      <a:gd name="T19" fmla="*/ 9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7" name="Freeform 76"/>
                  <p:cNvSpPr>
                    <a:spLocks/>
                  </p:cNvSpPr>
                  <p:nvPr userDrawn="1"/>
                </p:nvSpPr>
                <p:spPr bwMode="ltGray">
                  <a:xfrm>
                    <a:off x="4584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8" name="Freeform 77"/>
                  <p:cNvSpPr>
                    <a:spLocks/>
                  </p:cNvSpPr>
                  <p:nvPr userDrawn="1"/>
                </p:nvSpPr>
                <p:spPr bwMode="ltGray">
                  <a:xfrm>
                    <a:off x="4636" y="569"/>
                    <a:ext cx="17" cy="22"/>
                  </a:xfrm>
                  <a:custGeom>
                    <a:avLst/>
                    <a:gdLst>
                      <a:gd name="T0" fmla="*/ 1 w 37"/>
                      <a:gd name="T1" fmla="*/ 10 h 61"/>
                      <a:gd name="T2" fmla="*/ 6 w 37"/>
                      <a:gd name="T3" fmla="*/ 0 h 61"/>
                      <a:gd name="T4" fmla="*/ 7 w 37"/>
                      <a:gd name="T5" fmla="*/ 10 h 61"/>
                      <a:gd name="T6" fmla="*/ 17 w 37"/>
                      <a:gd name="T7" fmla="*/ 14 h 61"/>
                      <a:gd name="T8" fmla="*/ 9 w 37"/>
                      <a:gd name="T9" fmla="*/ 16 h 61"/>
                      <a:gd name="T10" fmla="*/ 2 w 37"/>
                      <a:gd name="T11" fmla="*/ 21 h 61"/>
                      <a:gd name="T12" fmla="*/ 0 w 37"/>
                      <a:gd name="T13" fmla="*/ 12 h 61"/>
                      <a:gd name="T14" fmla="*/ 1 w 37"/>
                      <a:gd name="T15" fmla="*/ 1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9" name="Freeform 78"/>
                  <p:cNvSpPr>
                    <a:spLocks/>
                  </p:cNvSpPr>
                  <p:nvPr userDrawn="1"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0" name="Freeform 79"/>
                  <p:cNvSpPr>
                    <a:spLocks/>
                  </p:cNvSpPr>
                  <p:nvPr userDrawn="1"/>
                </p:nvSpPr>
                <p:spPr bwMode="ltGray">
                  <a:xfrm>
                    <a:off x="4657" y="585"/>
                    <a:ext cx="30" cy="18"/>
                  </a:xfrm>
                  <a:custGeom>
                    <a:avLst/>
                    <a:gdLst>
                      <a:gd name="T0" fmla="*/ 10 w 61"/>
                      <a:gd name="T1" fmla="*/ 14 h 48"/>
                      <a:gd name="T2" fmla="*/ 7 w 61"/>
                      <a:gd name="T3" fmla="*/ 10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2 w 61"/>
                      <a:gd name="T9" fmla="*/ 0 h 48"/>
                      <a:gd name="T10" fmla="*/ 24 w 61"/>
                      <a:gd name="T11" fmla="*/ 4 h 48"/>
                      <a:gd name="T12" fmla="*/ 26 w 61"/>
                      <a:gd name="T13" fmla="*/ 8 h 48"/>
                      <a:gd name="T14" fmla="*/ 30 w 61"/>
                      <a:gd name="T15" fmla="*/ 12 h 48"/>
                      <a:gd name="T16" fmla="*/ 20 w 61"/>
                      <a:gd name="T17" fmla="*/ 14 h 48"/>
                      <a:gd name="T18" fmla="*/ 11 w 61"/>
                      <a:gd name="T19" fmla="*/ 17 h 48"/>
                      <a:gd name="T20" fmla="*/ 10 w 61"/>
                      <a:gd name="T21" fmla="*/ 14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1" name="Freeform 80"/>
                  <p:cNvSpPr>
                    <a:spLocks/>
                  </p:cNvSpPr>
                  <p:nvPr userDrawn="1"/>
                </p:nvSpPr>
                <p:spPr bwMode="ltGray">
                  <a:xfrm>
                    <a:off x="4670" y="593"/>
                    <a:ext cx="119" cy="62"/>
                  </a:xfrm>
                  <a:custGeom>
                    <a:avLst/>
                    <a:gdLst>
                      <a:gd name="T0" fmla="*/ 19 w 286"/>
                      <a:gd name="T1" fmla="*/ 10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29 w 286"/>
                      <a:gd name="T19" fmla="*/ 21 h 182"/>
                      <a:gd name="T20" fmla="*/ 37 w 286"/>
                      <a:gd name="T21" fmla="*/ 25 h 182"/>
                      <a:gd name="T22" fmla="*/ 44 w 286"/>
                      <a:gd name="T23" fmla="*/ 35 h 182"/>
                      <a:gd name="T24" fmla="*/ 44 w 286"/>
                      <a:gd name="T25" fmla="*/ 42 h 182"/>
                      <a:gd name="T26" fmla="*/ 41 w 286"/>
                      <a:gd name="T27" fmla="*/ 46 h 182"/>
                      <a:gd name="T28" fmla="*/ 51 w 286"/>
                      <a:gd name="T29" fmla="*/ 44 h 182"/>
                      <a:gd name="T30" fmla="*/ 59 w 286"/>
                      <a:gd name="T31" fmla="*/ 48 h 182"/>
                      <a:gd name="T32" fmla="*/ 70 w 286"/>
                      <a:gd name="T33" fmla="*/ 50 h 182"/>
                      <a:gd name="T34" fmla="*/ 73 w 286"/>
                      <a:gd name="T35" fmla="*/ 50 h 182"/>
                      <a:gd name="T36" fmla="*/ 70 w 286"/>
                      <a:gd name="T37" fmla="*/ 46 h 182"/>
                      <a:gd name="T38" fmla="*/ 75 w 286"/>
                      <a:gd name="T39" fmla="*/ 46 h 182"/>
                      <a:gd name="T40" fmla="*/ 78 w 286"/>
                      <a:gd name="T41" fmla="*/ 40 h 182"/>
                      <a:gd name="T42" fmla="*/ 85 w 286"/>
                      <a:gd name="T43" fmla="*/ 42 h 182"/>
                      <a:gd name="T44" fmla="*/ 90 w 286"/>
                      <a:gd name="T45" fmla="*/ 44 h 182"/>
                      <a:gd name="T46" fmla="*/ 102 w 286"/>
                      <a:gd name="T47" fmla="*/ 57 h 182"/>
                      <a:gd name="T48" fmla="*/ 110 w 286"/>
                      <a:gd name="T49" fmla="*/ 61 h 182"/>
                      <a:gd name="T50" fmla="*/ 119 w 286"/>
                      <a:gd name="T51" fmla="*/ 58 h 182"/>
                      <a:gd name="T52" fmla="*/ 112 w 286"/>
                      <a:gd name="T53" fmla="*/ 55 h 182"/>
                      <a:gd name="T54" fmla="*/ 107 w 286"/>
                      <a:gd name="T55" fmla="*/ 47 h 182"/>
                      <a:gd name="T56" fmla="*/ 105 w 286"/>
                      <a:gd name="T57" fmla="*/ 45 h 182"/>
                      <a:gd name="T58" fmla="*/ 104 w 286"/>
                      <a:gd name="T59" fmla="*/ 42 h 182"/>
                      <a:gd name="T60" fmla="*/ 99 w 286"/>
                      <a:gd name="T61" fmla="*/ 40 h 182"/>
                      <a:gd name="T62" fmla="*/ 101 w 286"/>
                      <a:gd name="T63" fmla="*/ 33 h 182"/>
                      <a:gd name="T64" fmla="*/ 92 w 286"/>
                      <a:gd name="T65" fmla="*/ 29 h 182"/>
                      <a:gd name="T66" fmla="*/ 88 w 286"/>
                      <a:gd name="T67" fmla="*/ 24 h 182"/>
                      <a:gd name="T68" fmla="*/ 80 w 286"/>
                      <a:gd name="T69" fmla="*/ 18 h 182"/>
                      <a:gd name="T70" fmla="*/ 70 w 286"/>
                      <a:gd name="T71" fmla="*/ 13 h 182"/>
                      <a:gd name="T72" fmla="*/ 65 w 286"/>
                      <a:gd name="T73" fmla="*/ 12 h 182"/>
                      <a:gd name="T74" fmla="*/ 50 w 286"/>
                      <a:gd name="T75" fmla="*/ 5 h 182"/>
                      <a:gd name="T76" fmla="*/ 43 w 286"/>
                      <a:gd name="T77" fmla="*/ 1 h 182"/>
                      <a:gd name="T78" fmla="*/ 40 w 286"/>
                      <a:gd name="T79" fmla="*/ 0 h 182"/>
                      <a:gd name="T80" fmla="*/ 29 w 286"/>
                      <a:gd name="T81" fmla="*/ 3 h 182"/>
                      <a:gd name="T82" fmla="*/ 23 w 286"/>
                      <a:gd name="T83" fmla="*/ 11 h 182"/>
                      <a:gd name="T84" fmla="*/ 19 w 286"/>
                      <a:gd name="T85" fmla="*/ 1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2" name="Freeform 81"/>
                  <p:cNvSpPr>
                    <a:spLocks/>
                  </p:cNvSpPr>
                  <p:nvPr userDrawn="1"/>
                </p:nvSpPr>
                <p:spPr bwMode="ltGray">
                  <a:xfrm>
                    <a:off x="4772" y="599"/>
                    <a:ext cx="34" cy="27"/>
                  </a:xfrm>
                  <a:custGeom>
                    <a:avLst/>
                    <a:gdLst>
                      <a:gd name="T0" fmla="*/ 0 w 78"/>
                      <a:gd name="T1" fmla="*/ 20 h 78"/>
                      <a:gd name="T2" fmla="*/ 12 w 78"/>
                      <a:gd name="T3" fmla="*/ 21 h 78"/>
                      <a:gd name="T4" fmla="*/ 20 w 78"/>
                      <a:gd name="T5" fmla="*/ 17 h 78"/>
                      <a:gd name="T6" fmla="*/ 25 w 78"/>
                      <a:gd name="T7" fmla="*/ 10 h 78"/>
                      <a:gd name="T8" fmla="*/ 19 w 78"/>
                      <a:gd name="T9" fmla="*/ 5 h 78"/>
                      <a:gd name="T10" fmla="*/ 19 w 78"/>
                      <a:gd name="T11" fmla="*/ 1 h 78"/>
                      <a:gd name="T12" fmla="*/ 31 w 78"/>
                      <a:gd name="T13" fmla="*/ 9 h 78"/>
                      <a:gd name="T14" fmla="*/ 29 w 78"/>
                      <a:gd name="T15" fmla="*/ 19 h 78"/>
                      <a:gd name="T16" fmla="*/ 14 w 78"/>
                      <a:gd name="T17" fmla="*/ 27 h 78"/>
                      <a:gd name="T18" fmla="*/ 4 w 78"/>
                      <a:gd name="T19" fmla="*/ 23 h 78"/>
                      <a:gd name="T20" fmla="*/ 1 w 78"/>
                      <a:gd name="T21" fmla="*/ 21 h 78"/>
                      <a:gd name="T22" fmla="*/ 0 w 78"/>
                      <a:gd name="T23" fmla="*/ 2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3" name="Freeform 82"/>
                  <p:cNvSpPr>
                    <a:spLocks/>
                  </p:cNvSpPr>
                  <p:nvPr userDrawn="1"/>
                </p:nvSpPr>
                <p:spPr bwMode="ltGray">
                  <a:xfrm>
                    <a:off x="4840" y="545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4" name="Freeform 83"/>
                  <p:cNvSpPr>
                    <a:spLocks/>
                  </p:cNvSpPr>
                  <p:nvPr userDrawn="1"/>
                </p:nvSpPr>
                <p:spPr bwMode="ltGray">
                  <a:xfrm>
                    <a:off x="4747" y="494"/>
                    <a:ext cx="7" cy="5"/>
                  </a:xfrm>
                  <a:custGeom>
                    <a:avLst/>
                    <a:gdLst>
                      <a:gd name="T0" fmla="*/ 2 w 20"/>
                      <a:gd name="T1" fmla="*/ 4 h 15"/>
                      <a:gd name="T2" fmla="*/ 6 w 20"/>
                      <a:gd name="T3" fmla="*/ 1 h 15"/>
                      <a:gd name="T4" fmla="*/ 3 w 20"/>
                      <a:gd name="T5" fmla="*/ 4 h 15"/>
                      <a:gd name="T6" fmla="*/ 2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5" name="Freeform 84"/>
                  <p:cNvSpPr>
                    <a:spLocks/>
                  </p:cNvSpPr>
                  <p:nvPr userDrawn="1"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6" name="Freeform 85"/>
                  <p:cNvSpPr>
                    <a:spLocks/>
                  </p:cNvSpPr>
                  <p:nvPr userDrawn="1"/>
                </p:nvSpPr>
                <p:spPr bwMode="ltGray">
                  <a:xfrm>
                    <a:off x="4602" y="523"/>
                    <a:ext cx="34" cy="28"/>
                  </a:xfrm>
                  <a:custGeom>
                    <a:avLst/>
                    <a:gdLst>
                      <a:gd name="T0" fmla="*/ 0 w 80"/>
                      <a:gd name="T1" fmla="*/ 18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20 h 80"/>
                      <a:gd name="T14" fmla="*/ 23 w 80"/>
                      <a:gd name="T15" fmla="*/ 22 h 80"/>
                      <a:gd name="T16" fmla="*/ 20 w 80"/>
                      <a:gd name="T17" fmla="*/ 28 h 80"/>
                      <a:gd name="T18" fmla="*/ 14 w 80"/>
                      <a:gd name="T19" fmla="*/ 24 h 80"/>
                      <a:gd name="T20" fmla="*/ 16 w 80"/>
                      <a:gd name="T21" fmla="*/ 18 h 80"/>
                      <a:gd name="T22" fmla="*/ 13 w 80"/>
                      <a:gd name="T23" fmla="*/ 10 h 80"/>
                      <a:gd name="T24" fmla="*/ 9 w 80"/>
                      <a:gd name="T25" fmla="*/ 17 h 80"/>
                      <a:gd name="T26" fmla="*/ 3 w 80"/>
                      <a:gd name="T27" fmla="*/ 20 h 80"/>
                      <a:gd name="T28" fmla="*/ 0 w 80"/>
                      <a:gd name="T29" fmla="*/ 18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7" name="Freeform 86"/>
                  <p:cNvSpPr>
                    <a:spLocks/>
                  </p:cNvSpPr>
                  <p:nvPr userDrawn="1"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8" name="Freeform 87"/>
                  <p:cNvSpPr>
                    <a:spLocks/>
                  </p:cNvSpPr>
                  <p:nvPr userDrawn="1"/>
                </p:nvSpPr>
                <p:spPr bwMode="ltGray">
                  <a:xfrm>
                    <a:off x="4602" y="510"/>
                    <a:ext cx="15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9" name="Freeform 88"/>
                  <p:cNvSpPr>
                    <a:spLocks/>
                  </p:cNvSpPr>
                  <p:nvPr userDrawn="1"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0" name="Freeform 89"/>
                  <p:cNvSpPr>
                    <a:spLocks/>
                  </p:cNvSpPr>
                  <p:nvPr userDrawn="1"/>
                </p:nvSpPr>
                <p:spPr bwMode="ltGray">
                  <a:xfrm>
                    <a:off x="4789" y="278"/>
                    <a:ext cx="17" cy="12"/>
                  </a:xfrm>
                  <a:custGeom>
                    <a:avLst/>
                    <a:gdLst>
                      <a:gd name="T0" fmla="*/ 0 w 41"/>
                      <a:gd name="T1" fmla="*/ 10 h 29"/>
                      <a:gd name="T2" fmla="*/ 5 w 41"/>
                      <a:gd name="T3" fmla="*/ 12 h 29"/>
                      <a:gd name="T4" fmla="*/ 0 w 41"/>
                      <a:gd name="T5" fmla="*/ 1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 userDrawn="1"/>
                </p:nvSpPr>
                <p:spPr bwMode="ltGray">
                  <a:xfrm>
                    <a:off x="4296" y="249"/>
                    <a:ext cx="441" cy="151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40 w 438"/>
                      <a:gd name="T3" fmla="*/ 0 h 152"/>
                      <a:gd name="T4" fmla="*/ 418 w 438"/>
                      <a:gd name="T5" fmla="*/ 54 h 152"/>
                      <a:gd name="T6" fmla="*/ 399 w 438"/>
                      <a:gd name="T7" fmla="*/ 68 h 152"/>
                      <a:gd name="T8" fmla="*/ 394 w 438"/>
                      <a:gd name="T9" fmla="*/ 70 h 152"/>
                      <a:gd name="T10" fmla="*/ 377 w 438"/>
                      <a:gd name="T11" fmla="*/ 73 h 152"/>
                      <a:gd name="T12" fmla="*/ 363 w 438"/>
                      <a:gd name="T13" fmla="*/ 87 h 152"/>
                      <a:gd name="T14" fmla="*/ 364 w 438"/>
                      <a:gd name="T15" fmla="*/ 98 h 152"/>
                      <a:gd name="T16" fmla="*/ 366 w 438"/>
                      <a:gd name="T17" fmla="*/ 106 h 152"/>
                      <a:gd name="T18" fmla="*/ 368 w 438"/>
                      <a:gd name="T19" fmla="*/ 112 h 152"/>
                      <a:gd name="T20" fmla="*/ 364 w 438"/>
                      <a:gd name="T21" fmla="*/ 121 h 152"/>
                      <a:gd name="T22" fmla="*/ 353 w 438"/>
                      <a:gd name="T23" fmla="*/ 119 h 152"/>
                      <a:gd name="T24" fmla="*/ 344 w 438"/>
                      <a:gd name="T25" fmla="*/ 128 h 152"/>
                      <a:gd name="T26" fmla="*/ 349 w 438"/>
                      <a:gd name="T27" fmla="*/ 104 h 152"/>
                      <a:gd name="T28" fmla="*/ 340 w 438"/>
                      <a:gd name="T29" fmla="*/ 99 h 152"/>
                      <a:gd name="T30" fmla="*/ 346 w 438"/>
                      <a:gd name="T31" fmla="*/ 92 h 152"/>
                      <a:gd name="T32" fmla="*/ 344 w 438"/>
                      <a:gd name="T33" fmla="*/ 88 h 152"/>
                      <a:gd name="T34" fmla="*/ 321 w 438"/>
                      <a:gd name="T35" fmla="*/ 93 h 152"/>
                      <a:gd name="T36" fmla="*/ 318 w 438"/>
                      <a:gd name="T37" fmla="*/ 84 h 152"/>
                      <a:gd name="T38" fmla="*/ 298 w 438"/>
                      <a:gd name="T39" fmla="*/ 93 h 152"/>
                      <a:gd name="T40" fmla="*/ 321 w 438"/>
                      <a:gd name="T41" fmla="*/ 102 h 152"/>
                      <a:gd name="T42" fmla="*/ 306 w 438"/>
                      <a:gd name="T43" fmla="*/ 116 h 152"/>
                      <a:gd name="T44" fmla="*/ 312 w 438"/>
                      <a:gd name="T45" fmla="*/ 125 h 152"/>
                      <a:gd name="T46" fmla="*/ 316 w 438"/>
                      <a:gd name="T47" fmla="*/ 137 h 152"/>
                      <a:gd name="T48" fmla="*/ 310 w 438"/>
                      <a:gd name="T49" fmla="*/ 138 h 152"/>
                      <a:gd name="T50" fmla="*/ 315 w 438"/>
                      <a:gd name="T51" fmla="*/ 143 h 152"/>
                      <a:gd name="T52" fmla="*/ 308 w 438"/>
                      <a:gd name="T53" fmla="*/ 151 h 152"/>
                      <a:gd name="T54" fmla="*/ 0 w 438"/>
                      <a:gd name="T55" fmla="*/ 148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2" name="Freeform 91"/>
                  <p:cNvSpPr>
                    <a:spLocks/>
                  </p:cNvSpPr>
                  <p:nvPr userDrawn="1"/>
                </p:nvSpPr>
                <p:spPr bwMode="ltGray">
                  <a:xfrm>
                    <a:off x="4731" y="243"/>
                    <a:ext cx="20" cy="58"/>
                  </a:xfrm>
                  <a:custGeom>
                    <a:avLst/>
                    <a:gdLst>
                      <a:gd name="T0" fmla="*/ 2 w 47"/>
                      <a:gd name="T1" fmla="*/ 55 h 165"/>
                      <a:gd name="T2" fmla="*/ 6 w 47"/>
                      <a:gd name="T3" fmla="*/ 38 h 165"/>
                      <a:gd name="T4" fmla="*/ 7 w 47"/>
                      <a:gd name="T5" fmla="*/ 24 h 165"/>
                      <a:gd name="T6" fmla="*/ 5 w 47"/>
                      <a:gd name="T7" fmla="*/ 14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1 h 165"/>
                      <a:gd name="T14" fmla="*/ 20 w 47"/>
                      <a:gd name="T15" fmla="*/ 34 h 165"/>
                      <a:gd name="T16" fmla="*/ 13 w 47"/>
                      <a:gd name="T17" fmla="*/ 38 h 165"/>
                      <a:gd name="T18" fmla="*/ 10 w 47"/>
                      <a:gd name="T19" fmla="*/ 44 h 165"/>
                      <a:gd name="T20" fmla="*/ 9 w 47"/>
                      <a:gd name="T21" fmla="*/ 46 h 165"/>
                      <a:gd name="T22" fmla="*/ 11 w 47"/>
                      <a:gd name="T23" fmla="*/ 47 h 165"/>
                      <a:gd name="T24" fmla="*/ 13 w 47"/>
                      <a:gd name="T25" fmla="*/ 51 h 165"/>
                      <a:gd name="T26" fmla="*/ 6 w 47"/>
                      <a:gd name="T27" fmla="*/ 52 h 165"/>
                      <a:gd name="T28" fmla="*/ 3 w 47"/>
                      <a:gd name="T29" fmla="*/ 56 h 165"/>
                      <a:gd name="T30" fmla="*/ 1 w 47"/>
                      <a:gd name="T31" fmla="*/ 54 h 165"/>
                      <a:gd name="T32" fmla="*/ 2 w 47"/>
                      <a:gd name="T33" fmla="*/ 55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3" name="Freeform 92"/>
                  <p:cNvSpPr>
                    <a:spLocks/>
                  </p:cNvSpPr>
                  <p:nvPr userDrawn="1"/>
                </p:nvSpPr>
                <p:spPr bwMode="ltGray">
                  <a:xfrm>
                    <a:off x="4721" y="290"/>
                    <a:ext cx="57" cy="35"/>
                  </a:xfrm>
                  <a:custGeom>
                    <a:avLst/>
                    <a:gdLst>
                      <a:gd name="T0" fmla="*/ 11 w 138"/>
                      <a:gd name="T1" fmla="*/ 21 h 103"/>
                      <a:gd name="T2" fmla="*/ 12 w 138"/>
                      <a:gd name="T3" fmla="*/ 15 h 103"/>
                      <a:gd name="T4" fmla="*/ 21 w 138"/>
                      <a:gd name="T5" fmla="*/ 11 h 103"/>
                      <a:gd name="T6" fmla="*/ 22 w 138"/>
                      <a:gd name="T7" fmla="*/ 15 h 103"/>
                      <a:gd name="T8" fmla="*/ 27 w 138"/>
                      <a:gd name="T9" fmla="*/ 17 h 103"/>
                      <a:gd name="T10" fmla="*/ 33 w 138"/>
                      <a:gd name="T11" fmla="*/ 19 h 103"/>
                      <a:gd name="T12" fmla="*/ 48 w 138"/>
                      <a:gd name="T13" fmla="*/ 11 h 103"/>
                      <a:gd name="T14" fmla="*/ 54 w 138"/>
                      <a:gd name="T15" fmla="*/ 6 h 103"/>
                      <a:gd name="T16" fmla="*/ 57 w 138"/>
                      <a:gd name="T17" fmla="*/ 4 h 103"/>
                      <a:gd name="T18" fmla="*/ 44 w 138"/>
                      <a:gd name="T19" fmla="*/ 17 h 103"/>
                      <a:gd name="T20" fmla="*/ 35 w 138"/>
                      <a:gd name="T21" fmla="*/ 23 h 103"/>
                      <a:gd name="T22" fmla="*/ 27 w 138"/>
                      <a:gd name="T23" fmla="*/ 28 h 103"/>
                      <a:gd name="T24" fmla="*/ 20 w 138"/>
                      <a:gd name="T25" fmla="*/ 35 h 103"/>
                      <a:gd name="T26" fmla="*/ 11 w 138"/>
                      <a:gd name="T27" fmla="*/ 30 h 103"/>
                      <a:gd name="T28" fmla="*/ 8 w 138"/>
                      <a:gd name="T29" fmla="*/ 30 h 103"/>
                      <a:gd name="T30" fmla="*/ 9 w 138"/>
                      <a:gd name="T31" fmla="*/ 33 h 103"/>
                      <a:gd name="T32" fmla="*/ 0 w 138"/>
                      <a:gd name="T33" fmla="*/ 33 h 103"/>
                      <a:gd name="T34" fmla="*/ 4 w 138"/>
                      <a:gd name="T35" fmla="*/ 27 h 103"/>
                      <a:gd name="T36" fmla="*/ 11 w 138"/>
                      <a:gd name="T37" fmla="*/ 2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4" name="Freeform 93"/>
                  <p:cNvSpPr>
                    <a:spLocks/>
                  </p:cNvSpPr>
                  <p:nvPr userDrawn="1"/>
                </p:nvSpPr>
                <p:spPr bwMode="ltGray">
                  <a:xfrm>
                    <a:off x="4656" y="319"/>
                    <a:ext cx="82" cy="72"/>
                  </a:xfrm>
                  <a:custGeom>
                    <a:avLst/>
                    <a:gdLst>
                      <a:gd name="T0" fmla="*/ 69 w 188"/>
                      <a:gd name="T1" fmla="*/ 8 h 214"/>
                      <a:gd name="T2" fmla="*/ 70 w 188"/>
                      <a:gd name="T3" fmla="*/ 2 h 214"/>
                      <a:gd name="T4" fmla="*/ 74 w 188"/>
                      <a:gd name="T5" fmla="*/ 0 h 214"/>
                      <a:gd name="T6" fmla="*/ 79 w 188"/>
                      <a:gd name="T7" fmla="*/ 8 h 214"/>
                      <a:gd name="T8" fmla="*/ 82 w 188"/>
                      <a:gd name="T9" fmla="*/ 14 h 214"/>
                      <a:gd name="T10" fmla="*/ 78 w 188"/>
                      <a:gd name="T11" fmla="*/ 20 h 214"/>
                      <a:gd name="T12" fmla="*/ 74 w 188"/>
                      <a:gd name="T13" fmla="*/ 26 h 214"/>
                      <a:gd name="T14" fmla="*/ 71 w 188"/>
                      <a:gd name="T15" fmla="*/ 42 h 214"/>
                      <a:gd name="T16" fmla="*/ 63 w 188"/>
                      <a:gd name="T17" fmla="*/ 46 h 214"/>
                      <a:gd name="T18" fmla="*/ 52 w 188"/>
                      <a:gd name="T19" fmla="*/ 46 h 214"/>
                      <a:gd name="T20" fmla="*/ 49 w 188"/>
                      <a:gd name="T21" fmla="*/ 42 h 214"/>
                      <a:gd name="T22" fmla="*/ 44 w 188"/>
                      <a:gd name="T23" fmla="*/ 49 h 214"/>
                      <a:gd name="T24" fmla="*/ 39 w 188"/>
                      <a:gd name="T25" fmla="*/ 50 h 214"/>
                      <a:gd name="T26" fmla="*/ 35 w 188"/>
                      <a:gd name="T27" fmla="*/ 44 h 214"/>
                      <a:gd name="T28" fmla="*/ 25 w 188"/>
                      <a:gd name="T29" fmla="*/ 48 h 214"/>
                      <a:gd name="T30" fmla="*/ 33 w 188"/>
                      <a:gd name="T31" fmla="*/ 48 h 214"/>
                      <a:gd name="T32" fmla="*/ 34 w 188"/>
                      <a:gd name="T33" fmla="*/ 54 h 214"/>
                      <a:gd name="T34" fmla="*/ 25 w 188"/>
                      <a:gd name="T35" fmla="*/ 56 h 214"/>
                      <a:gd name="T36" fmla="*/ 15 w 188"/>
                      <a:gd name="T37" fmla="*/ 56 h 214"/>
                      <a:gd name="T38" fmla="*/ 16 w 188"/>
                      <a:gd name="T39" fmla="*/ 52 h 214"/>
                      <a:gd name="T40" fmla="*/ 20 w 188"/>
                      <a:gd name="T41" fmla="*/ 48 h 214"/>
                      <a:gd name="T42" fmla="*/ 15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7 w 188"/>
                      <a:gd name="T65" fmla="*/ 38 h 214"/>
                      <a:gd name="T66" fmla="*/ 50 w 188"/>
                      <a:gd name="T67" fmla="*/ 26 h 214"/>
                      <a:gd name="T68" fmla="*/ 52 w 188"/>
                      <a:gd name="T69" fmla="*/ 31 h 214"/>
                      <a:gd name="T70" fmla="*/ 58 w 188"/>
                      <a:gd name="T71" fmla="*/ 26 h 214"/>
                      <a:gd name="T72" fmla="*/ 65 w 188"/>
                      <a:gd name="T73" fmla="*/ 18 h 214"/>
                      <a:gd name="T74" fmla="*/ 67 w 188"/>
                      <a:gd name="T75" fmla="*/ 14 h 214"/>
                      <a:gd name="T76" fmla="*/ 65 w 188"/>
                      <a:gd name="T77" fmla="*/ 13 h 214"/>
                      <a:gd name="T78" fmla="*/ 66 w 188"/>
                      <a:gd name="T79" fmla="*/ 11 h 214"/>
                      <a:gd name="T80" fmla="*/ 69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5" name="Freeform 94"/>
                  <p:cNvSpPr>
                    <a:spLocks/>
                  </p:cNvSpPr>
                  <p:nvPr userDrawn="1"/>
                </p:nvSpPr>
                <p:spPr bwMode="ltGray">
                  <a:xfrm>
                    <a:off x="4709" y="342"/>
                    <a:ext cx="6" cy="6"/>
                  </a:xfrm>
                  <a:custGeom>
                    <a:avLst/>
                    <a:gdLst>
                      <a:gd name="T0" fmla="*/ 0 w 13"/>
                      <a:gd name="T1" fmla="*/ 4 h 13"/>
                      <a:gd name="T2" fmla="*/ 2 w 13"/>
                      <a:gd name="T3" fmla="*/ 6 h 13"/>
                      <a:gd name="T4" fmla="*/ 0 w 13"/>
                      <a:gd name="T5" fmla="*/ 4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6" name="Freeform 95"/>
                  <p:cNvSpPr>
                    <a:spLocks/>
                  </p:cNvSpPr>
                  <p:nvPr userDrawn="1"/>
                </p:nvSpPr>
                <p:spPr bwMode="ltGray">
                  <a:xfrm>
                    <a:off x="4262" y="389"/>
                    <a:ext cx="346" cy="191"/>
                  </a:xfrm>
                  <a:custGeom>
                    <a:avLst/>
                    <a:gdLst>
                      <a:gd name="T0" fmla="*/ 346 w 812"/>
                      <a:gd name="T1" fmla="*/ 9 h 564"/>
                      <a:gd name="T2" fmla="*/ 332 w 812"/>
                      <a:gd name="T3" fmla="*/ 26 h 564"/>
                      <a:gd name="T4" fmla="*/ 319 w 812"/>
                      <a:gd name="T5" fmla="*/ 41 h 564"/>
                      <a:gd name="T6" fmla="*/ 308 w 812"/>
                      <a:gd name="T7" fmla="*/ 48 h 564"/>
                      <a:gd name="T8" fmla="*/ 270 w 812"/>
                      <a:gd name="T9" fmla="*/ 61 h 564"/>
                      <a:gd name="T10" fmla="*/ 269 w 812"/>
                      <a:gd name="T11" fmla="*/ 71 h 564"/>
                      <a:gd name="T12" fmla="*/ 257 w 812"/>
                      <a:gd name="T13" fmla="*/ 78 h 564"/>
                      <a:gd name="T14" fmla="*/ 264 w 812"/>
                      <a:gd name="T15" fmla="*/ 60 h 564"/>
                      <a:gd name="T16" fmla="*/ 245 w 812"/>
                      <a:gd name="T17" fmla="*/ 64 h 564"/>
                      <a:gd name="T18" fmla="*/ 237 w 812"/>
                      <a:gd name="T19" fmla="*/ 74 h 564"/>
                      <a:gd name="T20" fmla="*/ 254 w 812"/>
                      <a:gd name="T21" fmla="*/ 95 h 564"/>
                      <a:gd name="T22" fmla="*/ 253 w 812"/>
                      <a:gd name="T23" fmla="*/ 125 h 564"/>
                      <a:gd name="T24" fmla="*/ 231 w 812"/>
                      <a:gd name="T25" fmla="*/ 137 h 564"/>
                      <a:gd name="T26" fmla="*/ 222 w 812"/>
                      <a:gd name="T27" fmla="*/ 131 h 564"/>
                      <a:gd name="T28" fmla="*/ 205 w 812"/>
                      <a:gd name="T29" fmla="*/ 118 h 564"/>
                      <a:gd name="T30" fmla="*/ 197 w 812"/>
                      <a:gd name="T31" fmla="*/ 118 h 564"/>
                      <a:gd name="T32" fmla="*/ 192 w 812"/>
                      <a:gd name="T33" fmla="*/ 133 h 564"/>
                      <a:gd name="T34" fmla="*/ 213 w 812"/>
                      <a:gd name="T35" fmla="*/ 157 h 564"/>
                      <a:gd name="T36" fmla="*/ 217 w 812"/>
                      <a:gd name="T37" fmla="*/ 177 h 564"/>
                      <a:gd name="T38" fmla="*/ 224 w 812"/>
                      <a:gd name="T39" fmla="*/ 190 h 564"/>
                      <a:gd name="T40" fmla="*/ 210 w 812"/>
                      <a:gd name="T41" fmla="*/ 184 h 564"/>
                      <a:gd name="T42" fmla="*/ 200 w 812"/>
                      <a:gd name="T43" fmla="*/ 175 h 564"/>
                      <a:gd name="T44" fmla="*/ 180 w 812"/>
                      <a:gd name="T45" fmla="*/ 144 h 564"/>
                      <a:gd name="T46" fmla="*/ 182 w 812"/>
                      <a:gd name="T47" fmla="*/ 105 h 564"/>
                      <a:gd name="T48" fmla="*/ 180 w 812"/>
                      <a:gd name="T49" fmla="*/ 91 h 564"/>
                      <a:gd name="T50" fmla="*/ 176 w 812"/>
                      <a:gd name="T51" fmla="*/ 93 h 564"/>
                      <a:gd name="T52" fmla="*/ 164 w 812"/>
                      <a:gd name="T53" fmla="*/ 90 h 564"/>
                      <a:gd name="T54" fmla="*/ 153 w 812"/>
                      <a:gd name="T55" fmla="*/ 58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9 h 564"/>
                      <a:gd name="T62" fmla="*/ 84 w 812"/>
                      <a:gd name="T63" fmla="*/ 91 h 564"/>
                      <a:gd name="T64" fmla="*/ 78 w 812"/>
                      <a:gd name="T65" fmla="*/ 93 h 564"/>
                      <a:gd name="T66" fmla="*/ 68 w 812"/>
                      <a:gd name="T67" fmla="*/ 111 h 564"/>
                      <a:gd name="T68" fmla="*/ 65 w 812"/>
                      <a:gd name="T69" fmla="*/ 120 h 564"/>
                      <a:gd name="T70" fmla="*/ 55 w 812"/>
                      <a:gd name="T71" fmla="*/ 137 h 564"/>
                      <a:gd name="T72" fmla="*/ 40 w 812"/>
                      <a:gd name="T73" fmla="*/ 133 h 564"/>
                      <a:gd name="T74" fmla="*/ 28 w 812"/>
                      <a:gd name="T75" fmla="*/ 87 h 564"/>
                      <a:gd name="T76" fmla="*/ 31 w 812"/>
                      <a:gd name="T77" fmla="*/ 53 h 564"/>
                      <a:gd name="T78" fmla="*/ 19 w 812"/>
                      <a:gd name="T79" fmla="*/ 61 h 564"/>
                      <a:gd name="T80" fmla="*/ 9 w 812"/>
                      <a:gd name="T81" fmla="*/ 51 h 564"/>
                      <a:gd name="T82" fmla="*/ 10 w 812"/>
                      <a:gd name="T83" fmla="*/ 47 h 564"/>
                      <a:gd name="T84" fmla="*/ 0 w 812"/>
                      <a:gd name="T85" fmla="*/ 31 h 564"/>
                      <a:gd name="T86" fmla="*/ 340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7" name="Freeform 96"/>
                  <p:cNvSpPr>
                    <a:spLocks/>
                  </p:cNvSpPr>
                  <p:nvPr userDrawn="1"/>
                </p:nvSpPr>
                <p:spPr bwMode="ltGray">
                  <a:xfrm>
                    <a:off x="4328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8" name="Freeform 97"/>
                  <p:cNvSpPr>
                    <a:spLocks/>
                  </p:cNvSpPr>
                  <p:nvPr userDrawn="1"/>
                </p:nvSpPr>
                <p:spPr bwMode="ltGray">
                  <a:xfrm>
                    <a:off x="4588" y="423"/>
                    <a:ext cx="18" cy="23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3 h 74"/>
                      <a:gd name="T10" fmla="*/ 3 w 44"/>
                      <a:gd name="T11" fmla="*/ 19 h 74"/>
                      <a:gd name="T12" fmla="*/ 1 w 44"/>
                      <a:gd name="T13" fmla="*/ 11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9" name="Freeform 98"/>
                  <p:cNvSpPr>
                    <a:spLocks/>
                  </p:cNvSpPr>
                  <p:nvPr userDrawn="1"/>
                </p:nvSpPr>
                <p:spPr bwMode="ltGray">
                  <a:xfrm>
                    <a:off x="4639" y="412"/>
                    <a:ext cx="14" cy="11"/>
                  </a:xfrm>
                  <a:custGeom>
                    <a:avLst/>
                    <a:gdLst>
                      <a:gd name="T0" fmla="*/ 5 w 20"/>
                      <a:gd name="T1" fmla="*/ 6 h 30"/>
                      <a:gd name="T2" fmla="*/ 4 w 20"/>
                      <a:gd name="T3" fmla="*/ 11 h 30"/>
                      <a:gd name="T4" fmla="*/ 5 w 20"/>
                      <a:gd name="T5" fmla="*/ 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0" name="Freeform 99"/>
                  <p:cNvSpPr>
                    <a:spLocks/>
                  </p:cNvSpPr>
                  <p:nvPr userDrawn="1"/>
                </p:nvSpPr>
                <p:spPr bwMode="ltGray">
                  <a:xfrm>
                    <a:off x="3715" y="315"/>
                    <a:ext cx="428" cy="354"/>
                  </a:xfrm>
                  <a:custGeom>
                    <a:avLst/>
                    <a:gdLst>
                      <a:gd name="T0" fmla="*/ 303 w 682"/>
                      <a:gd name="T1" fmla="*/ 295 h 557"/>
                      <a:gd name="T2" fmla="*/ 306 w 682"/>
                      <a:gd name="T3" fmla="*/ 287 h 557"/>
                      <a:gd name="T4" fmla="*/ 315 w 682"/>
                      <a:gd name="T5" fmla="*/ 262 h 557"/>
                      <a:gd name="T6" fmla="*/ 194 w 682"/>
                      <a:gd name="T7" fmla="*/ 182 h 557"/>
                      <a:gd name="T8" fmla="*/ 177 w 682"/>
                      <a:gd name="T9" fmla="*/ 220 h 557"/>
                      <a:gd name="T10" fmla="*/ 191 w 682"/>
                      <a:gd name="T11" fmla="*/ 353 h 557"/>
                      <a:gd name="T12" fmla="*/ 177 w 682"/>
                      <a:gd name="T13" fmla="*/ 314 h 557"/>
                      <a:gd name="T14" fmla="*/ 152 w 682"/>
                      <a:gd name="T15" fmla="*/ 279 h 557"/>
                      <a:gd name="T16" fmla="*/ 154 w 682"/>
                      <a:gd name="T17" fmla="*/ 262 h 557"/>
                      <a:gd name="T18" fmla="*/ 155 w 682"/>
                      <a:gd name="T19" fmla="*/ 250 h 557"/>
                      <a:gd name="T20" fmla="*/ 138 w 682"/>
                      <a:gd name="T21" fmla="*/ 238 h 557"/>
                      <a:gd name="T22" fmla="*/ 122 w 682"/>
                      <a:gd name="T23" fmla="*/ 220 h 557"/>
                      <a:gd name="T24" fmla="*/ 93 w 682"/>
                      <a:gd name="T25" fmla="*/ 225 h 557"/>
                      <a:gd name="T26" fmla="*/ 79 w 682"/>
                      <a:gd name="T27" fmla="*/ 232 h 557"/>
                      <a:gd name="T28" fmla="*/ 49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5 w 682"/>
                      <a:gd name="T45" fmla="*/ 43 h 557"/>
                      <a:gd name="T46" fmla="*/ 138 w 682"/>
                      <a:gd name="T47" fmla="*/ 19 h 557"/>
                      <a:gd name="T48" fmla="*/ 162 w 682"/>
                      <a:gd name="T49" fmla="*/ 4 h 557"/>
                      <a:gd name="T50" fmla="*/ 228 w 682"/>
                      <a:gd name="T51" fmla="*/ 1 h 557"/>
                      <a:gd name="T52" fmla="*/ 250 w 682"/>
                      <a:gd name="T53" fmla="*/ 0 h 557"/>
                      <a:gd name="T54" fmla="*/ 242 w 682"/>
                      <a:gd name="T55" fmla="*/ 22 h 557"/>
                      <a:gd name="T56" fmla="*/ 279 w 682"/>
                      <a:gd name="T57" fmla="*/ 53 h 557"/>
                      <a:gd name="T58" fmla="*/ 313 w 682"/>
                      <a:gd name="T59" fmla="*/ 47 h 557"/>
                      <a:gd name="T60" fmla="*/ 333 w 682"/>
                      <a:gd name="T61" fmla="*/ 52 h 557"/>
                      <a:gd name="T62" fmla="*/ 352 w 682"/>
                      <a:gd name="T63" fmla="*/ 62 h 557"/>
                      <a:gd name="T64" fmla="*/ 360 w 682"/>
                      <a:gd name="T65" fmla="*/ 119 h 557"/>
                      <a:gd name="T66" fmla="*/ 360 w 682"/>
                      <a:gd name="T67" fmla="*/ 153 h 557"/>
                      <a:gd name="T68" fmla="*/ 377 w 682"/>
                      <a:gd name="T69" fmla="*/ 180 h 557"/>
                      <a:gd name="T70" fmla="*/ 406 w 682"/>
                      <a:gd name="T71" fmla="*/ 191 h 557"/>
                      <a:gd name="T72" fmla="*/ 428 w 682"/>
                      <a:gd name="T73" fmla="*/ 187 h 557"/>
                      <a:gd name="T74" fmla="*/ 418 w 682"/>
                      <a:gd name="T75" fmla="*/ 216 h 557"/>
                      <a:gd name="T76" fmla="*/ 377 w 682"/>
                      <a:gd name="T77" fmla="*/ 259 h 557"/>
                      <a:gd name="T78" fmla="*/ 345 w 682"/>
                      <a:gd name="T79" fmla="*/ 308 h 557"/>
                      <a:gd name="T80" fmla="*/ 350 w 682"/>
                      <a:gd name="T81" fmla="*/ 323 h 557"/>
                      <a:gd name="T82" fmla="*/ 274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1" name="Freeform 100"/>
                  <p:cNvSpPr>
                    <a:spLocks/>
                  </p:cNvSpPr>
                  <p:nvPr userDrawn="1"/>
                </p:nvSpPr>
                <p:spPr bwMode="ltGray">
                  <a:xfrm>
                    <a:off x="3883" y="448"/>
                    <a:ext cx="164" cy="221"/>
                  </a:xfrm>
                  <a:custGeom>
                    <a:avLst/>
                    <a:gdLst>
                      <a:gd name="T0" fmla="*/ 155 w 257"/>
                      <a:gd name="T1" fmla="*/ 221 h 347"/>
                      <a:gd name="T2" fmla="*/ 149 w 257"/>
                      <a:gd name="T3" fmla="*/ 192 h 347"/>
                      <a:gd name="T4" fmla="*/ 138 w 257"/>
                      <a:gd name="T5" fmla="*/ 183 h 347"/>
                      <a:gd name="T6" fmla="*/ 137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2 w 257"/>
                      <a:gd name="T13" fmla="*/ 136 h 347"/>
                      <a:gd name="T14" fmla="*/ 145 w 257"/>
                      <a:gd name="T15" fmla="*/ 129 h 347"/>
                      <a:gd name="T16" fmla="*/ 164 w 257"/>
                      <a:gd name="T17" fmla="*/ 125 h 347"/>
                      <a:gd name="T18" fmla="*/ 164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5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2" name="Freeform 101"/>
                  <p:cNvSpPr>
                    <a:spLocks/>
                  </p:cNvSpPr>
                  <p:nvPr userDrawn="1"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3" name="Freeform 102"/>
                  <p:cNvSpPr>
                    <a:spLocks/>
                  </p:cNvSpPr>
                  <p:nvPr userDrawn="1"/>
                </p:nvSpPr>
                <p:spPr bwMode="ltGray">
                  <a:xfrm>
                    <a:off x="4160" y="498"/>
                    <a:ext cx="4" cy="6"/>
                  </a:xfrm>
                  <a:custGeom>
                    <a:avLst/>
                    <a:gdLst>
                      <a:gd name="T0" fmla="*/ 2 w 22"/>
                      <a:gd name="T1" fmla="*/ 4 h 20"/>
                      <a:gd name="T2" fmla="*/ 3 w 22"/>
                      <a:gd name="T3" fmla="*/ 0 h 20"/>
                      <a:gd name="T4" fmla="*/ 4 w 22"/>
                      <a:gd name="T5" fmla="*/ 4 h 20"/>
                      <a:gd name="T6" fmla="*/ 1 w 22"/>
                      <a:gd name="T7" fmla="*/ 6 h 20"/>
                      <a:gd name="T8" fmla="*/ 2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4" name="Freeform 103"/>
                  <p:cNvSpPr>
                    <a:spLocks/>
                  </p:cNvSpPr>
                  <p:nvPr userDrawn="1"/>
                </p:nvSpPr>
                <p:spPr bwMode="ltGray">
                  <a:xfrm>
                    <a:off x="3766" y="359"/>
                    <a:ext cx="20" cy="12"/>
                  </a:xfrm>
                  <a:custGeom>
                    <a:avLst/>
                    <a:gdLst>
                      <a:gd name="T0" fmla="*/ 9 w 57"/>
                      <a:gd name="T1" fmla="*/ 7 h 30"/>
                      <a:gd name="T2" fmla="*/ 12 w 57"/>
                      <a:gd name="T3" fmla="*/ 2 h 30"/>
                      <a:gd name="T4" fmla="*/ 13 w 57"/>
                      <a:gd name="T5" fmla="*/ 12 h 30"/>
                      <a:gd name="T6" fmla="*/ 9 w 57"/>
                      <a:gd name="T7" fmla="*/ 7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5" name="Freeform 104"/>
                  <p:cNvSpPr>
                    <a:spLocks/>
                  </p:cNvSpPr>
                  <p:nvPr userDrawn="1"/>
                </p:nvSpPr>
                <p:spPr bwMode="ltGray">
                  <a:xfrm>
                    <a:off x="4062" y="267"/>
                    <a:ext cx="295" cy="231"/>
                  </a:xfrm>
                  <a:custGeom>
                    <a:avLst/>
                    <a:gdLst>
                      <a:gd name="T0" fmla="*/ 201 w 693"/>
                      <a:gd name="T1" fmla="*/ 154 h 696"/>
                      <a:gd name="T2" fmla="*/ 167 w 693"/>
                      <a:gd name="T3" fmla="*/ 150 h 696"/>
                      <a:gd name="T4" fmla="*/ 138 w 693"/>
                      <a:gd name="T5" fmla="*/ 137 h 696"/>
                      <a:gd name="T6" fmla="*/ 113 w 693"/>
                      <a:gd name="T7" fmla="*/ 133 h 696"/>
                      <a:gd name="T8" fmla="*/ 101 w 693"/>
                      <a:gd name="T9" fmla="*/ 138 h 696"/>
                      <a:gd name="T10" fmla="*/ 111 w 693"/>
                      <a:gd name="T11" fmla="*/ 142 h 696"/>
                      <a:gd name="T12" fmla="*/ 125 w 693"/>
                      <a:gd name="T13" fmla="*/ 155 h 696"/>
                      <a:gd name="T14" fmla="*/ 137 w 693"/>
                      <a:gd name="T15" fmla="*/ 158 h 696"/>
                      <a:gd name="T16" fmla="*/ 142 w 693"/>
                      <a:gd name="T17" fmla="*/ 178 h 696"/>
                      <a:gd name="T18" fmla="*/ 133 w 693"/>
                      <a:gd name="T19" fmla="*/ 183 h 696"/>
                      <a:gd name="T20" fmla="*/ 111 w 693"/>
                      <a:gd name="T21" fmla="*/ 204 h 696"/>
                      <a:gd name="T22" fmla="*/ 96 w 693"/>
                      <a:gd name="T23" fmla="*/ 208 h 696"/>
                      <a:gd name="T24" fmla="*/ 41 w 693"/>
                      <a:gd name="T25" fmla="*/ 231 h 696"/>
                      <a:gd name="T26" fmla="*/ 33 w 693"/>
                      <a:gd name="T27" fmla="*/ 204 h 696"/>
                      <a:gd name="T28" fmla="*/ 19 w 693"/>
                      <a:gd name="T29" fmla="*/ 174 h 696"/>
                      <a:gd name="T30" fmla="*/ 14 w 693"/>
                      <a:gd name="T31" fmla="*/ 149 h 696"/>
                      <a:gd name="T32" fmla="*/ 23 w 693"/>
                      <a:gd name="T33" fmla="*/ 114 h 696"/>
                      <a:gd name="T34" fmla="*/ 7 w 693"/>
                      <a:gd name="T35" fmla="*/ 130 h 696"/>
                      <a:gd name="T36" fmla="*/ 34 w 693"/>
                      <a:gd name="T37" fmla="*/ 93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5 h 696"/>
                      <a:gd name="T44" fmla="*/ 11 w 693"/>
                      <a:gd name="T45" fmla="*/ 46 h 696"/>
                      <a:gd name="T46" fmla="*/ 41 w 693"/>
                      <a:gd name="T47" fmla="*/ 37 h 696"/>
                      <a:gd name="T48" fmla="*/ 94 w 693"/>
                      <a:gd name="T49" fmla="*/ 41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8 h 696"/>
                      <a:gd name="T60" fmla="*/ 154 w 693"/>
                      <a:gd name="T61" fmla="*/ 64 h 696"/>
                      <a:gd name="T62" fmla="*/ 159 w 693"/>
                      <a:gd name="T63" fmla="*/ 45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3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6" name="Freeform 105"/>
                  <p:cNvSpPr>
                    <a:spLocks/>
                  </p:cNvSpPr>
                  <p:nvPr userDrawn="1"/>
                </p:nvSpPr>
                <p:spPr bwMode="ltGray">
                  <a:xfrm>
                    <a:off x="3867" y="249"/>
                    <a:ext cx="591" cy="93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6 h 149"/>
                      <a:gd name="T6" fmla="*/ 39 w 931"/>
                      <a:gd name="T7" fmla="*/ 26 h 149"/>
                      <a:gd name="T8" fmla="*/ 14 w 931"/>
                      <a:gd name="T9" fmla="*/ 48 h 149"/>
                      <a:gd name="T10" fmla="*/ 0 w 931"/>
                      <a:gd name="T11" fmla="*/ 66 h 149"/>
                      <a:gd name="T12" fmla="*/ 37 w 931"/>
                      <a:gd name="T13" fmla="*/ 72 h 149"/>
                      <a:gd name="T14" fmla="*/ 62 w 931"/>
                      <a:gd name="T15" fmla="*/ 60 h 149"/>
                      <a:gd name="T16" fmla="*/ 69 w 931"/>
                      <a:gd name="T17" fmla="*/ 52 h 149"/>
                      <a:gd name="T18" fmla="*/ 106 w 931"/>
                      <a:gd name="T19" fmla="*/ 32 h 149"/>
                      <a:gd name="T20" fmla="*/ 136 w 931"/>
                      <a:gd name="T21" fmla="*/ 29 h 149"/>
                      <a:gd name="T22" fmla="*/ 150 w 931"/>
                      <a:gd name="T23" fmla="*/ 59 h 149"/>
                      <a:gd name="T24" fmla="*/ 119 w 931"/>
                      <a:gd name="T25" fmla="*/ 68 h 149"/>
                      <a:gd name="T26" fmla="*/ 147 w 931"/>
                      <a:gd name="T27" fmla="*/ 71 h 149"/>
                      <a:gd name="T28" fmla="*/ 159 w 931"/>
                      <a:gd name="T29" fmla="*/ 56 h 149"/>
                      <a:gd name="T30" fmla="*/ 169 w 931"/>
                      <a:gd name="T31" fmla="*/ 57 h 149"/>
                      <a:gd name="T32" fmla="*/ 161 w 931"/>
                      <a:gd name="T33" fmla="*/ 34 h 149"/>
                      <a:gd name="T34" fmla="*/ 169 w 931"/>
                      <a:gd name="T35" fmla="*/ 27 h 149"/>
                      <a:gd name="T36" fmla="*/ 176 w 931"/>
                      <a:gd name="T37" fmla="*/ 55 h 149"/>
                      <a:gd name="T38" fmla="*/ 169 w 931"/>
                      <a:gd name="T39" fmla="*/ 71 h 149"/>
                      <a:gd name="T40" fmla="*/ 188 w 931"/>
                      <a:gd name="T41" fmla="*/ 81 h 149"/>
                      <a:gd name="T42" fmla="*/ 190 w 931"/>
                      <a:gd name="T43" fmla="*/ 57 h 149"/>
                      <a:gd name="T44" fmla="*/ 210 w 931"/>
                      <a:gd name="T45" fmla="*/ 64 h 149"/>
                      <a:gd name="T46" fmla="*/ 242 w 931"/>
                      <a:gd name="T47" fmla="*/ 46 h 149"/>
                      <a:gd name="T48" fmla="*/ 260 w 931"/>
                      <a:gd name="T49" fmla="*/ 31 h 149"/>
                      <a:gd name="T50" fmla="*/ 279 w 931"/>
                      <a:gd name="T51" fmla="*/ 35 h 149"/>
                      <a:gd name="T52" fmla="*/ 289 w 931"/>
                      <a:gd name="T53" fmla="*/ 31 h 149"/>
                      <a:gd name="T54" fmla="*/ 274 w 931"/>
                      <a:gd name="T55" fmla="*/ 27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6 h 149"/>
                      <a:gd name="T62" fmla="*/ 371 w 931"/>
                      <a:gd name="T63" fmla="*/ 39 h 149"/>
                      <a:gd name="T64" fmla="*/ 361 w 931"/>
                      <a:gd name="T65" fmla="*/ 63 h 149"/>
                      <a:gd name="T66" fmla="*/ 388 w 931"/>
                      <a:gd name="T67" fmla="*/ 55 h 149"/>
                      <a:gd name="T68" fmla="*/ 396 w 931"/>
                      <a:gd name="T69" fmla="*/ 50 h 149"/>
                      <a:gd name="T70" fmla="*/ 411 w 931"/>
                      <a:gd name="T71" fmla="*/ 38 h 149"/>
                      <a:gd name="T72" fmla="*/ 504 w 931"/>
                      <a:gd name="T73" fmla="*/ 5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7" name="Freeform 106"/>
                  <p:cNvSpPr>
                    <a:spLocks/>
                  </p:cNvSpPr>
                  <p:nvPr userDrawn="1"/>
                </p:nvSpPr>
                <p:spPr bwMode="ltGray">
                  <a:xfrm>
                    <a:off x="3987" y="284"/>
                    <a:ext cx="13" cy="12"/>
                  </a:xfrm>
                  <a:custGeom>
                    <a:avLst/>
                    <a:gdLst>
                      <a:gd name="T0" fmla="*/ 1 w 31"/>
                      <a:gd name="T1" fmla="*/ 11 h 30"/>
                      <a:gd name="T2" fmla="*/ 13 w 31"/>
                      <a:gd name="T3" fmla="*/ 0 h 30"/>
                      <a:gd name="T4" fmla="*/ 8 w 31"/>
                      <a:gd name="T5" fmla="*/ 10 h 30"/>
                      <a:gd name="T6" fmla="*/ 1 w 31"/>
                      <a:gd name="T7" fmla="*/ 1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8" name="Freeform 107"/>
                  <p:cNvSpPr>
                    <a:spLocks/>
                  </p:cNvSpPr>
                  <p:nvPr userDrawn="1"/>
                </p:nvSpPr>
                <p:spPr bwMode="ltGray">
                  <a:xfrm>
                    <a:off x="3972" y="296"/>
                    <a:ext cx="18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9" name="Freeform 108"/>
                  <p:cNvSpPr>
                    <a:spLocks/>
                  </p:cNvSpPr>
                  <p:nvPr userDrawn="1"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0" name="Freeform 109"/>
                  <p:cNvSpPr>
                    <a:spLocks/>
                  </p:cNvSpPr>
                  <p:nvPr userDrawn="1"/>
                </p:nvSpPr>
                <p:spPr bwMode="ltGray">
                  <a:xfrm>
                    <a:off x="4089" y="336"/>
                    <a:ext cx="18" cy="18"/>
                  </a:xfrm>
                  <a:custGeom>
                    <a:avLst/>
                    <a:gdLst>
                      <a:gd name="T0" fmla="*/ 0 w 42"/>
                      <a:gd name="T1" fmla="*/ 9 h 44"/>
                      <a:gd name="T2" fmla="*/ 5 w 42"/>
                      <a:gd name="T3" fmla="*/ 4 h 44"/>
                      <a:gd name="T4" fmla="*/ 0 w 42"/>
                      <a:gd name="T5" fmla="*/ 9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1" name="Freeform 110"/>
                  <p:cNvSpPr>
                    <a:spLocks/>
                  </p:cNvSpPr>
                  <p:nvPr userDrawn="1"/>
                </p:nvSpPr>
                <p:spPr bwMode="ltGray">
                  <a:xfrm>
                    <a:off x="3939" y="296"/>
                    <a:ext cx="17" cy="11"/>
                  </a:xfrm>
                  <a:custGeom>
                    <a:avLst/>
                    <a:gdLst>
                      <a:gd name="T0" fmla="*/ 4 w 31"/>
                      <a:gd name="T1" fmla="*/ 8 h 30"/>
                      <a:gd name="T2" fmla="*/ 16 w 31"/>
                      <a:gd name="T3" fmla="*/ 4 h 30"/>
                      <a:gd name="T4" fmla="*/ 4 w 31"/>
                      <a:gd name="T5" fmla="*/ 8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1040" name="Group 111"/>
              <p:cNvGrpSpPr>
                <a:grpSpLocks/>
              </p:cNvGrpSpPr>
              <p:nvPr userDrawn="1"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7" name="Line 112"/>
                <p:cNvSpPr>
                  <a:spLocks noChangeShapeType="1"/>
                </p:cNvSpPr>
                <p:nvPr userDrawn="1"/>
              </p:nvSpPr>
              <p:spPr bwMode="white">
                <a:xfrm>
                  <a:off x="798" y="475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Line 113"/>
                <p:cNvSpPr>
                  <a:spLocks noChangeShapeType="1"/>
                </p:cNvSpPr>
                <p:nvPr userDrawn="1"/>
              </p:nvSpPr>
              <p:spPr bwMode="white">
                <a:xfrm>
                  <a:off x="1026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Line 114"/>
                <p:cNvSpPr>
                  <a:spLocks noChangeShapeType="1"/>
                </p:cNvSpPr>
                <p:nvPr userDrawn="1"/>
              </p:nvSpPr>
              <p:spPr bwMode="white">
                <a:xfrm>
                  <a:off x="1254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Line 115"/>
                <p:cNvSpPr>
                  <a:spLocks noChangeShapeType="1"/>
                </p:cNvSpPr>
                <p:nvPr userDrawn="1"/>
              </p:nvSpPr>
              <p:spPr bwMode="white">
                <a:xfrm>
                  <a:off x="1482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Line 116"/>
                <p:cNvSpPr>
                  <a:spLocks noChangeShapeType="1"/>
                </p:cNvSpPr>
                <p:nvPr userDrawn="1"/>
              </p:nvSpPr>
              <p:spPr bwMode="white">
                <a:xfrm>
                  <a:off x="1710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Line 117"/>
                <p:cNvSpPr>
                  <a:spLocks noChangeShapeType="1"/>
                </p:cNvSpPr>
                <p:nvPr userDrawn="1"/>
              </p:nvSpPr>
              <p:spPr bwMode="white">
                <a:xfrm>
                  <a:off x="1938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Line 118"/>
                <p:cNvSpPr>
                  <a:spLocks noChangeShapeType="1"/>
                </p:cNvSpPr>
                <p:nvPr userDrawn="1"/>
              </p:nvSpPr>
              <p:spPr bwMode="white">
                <a:xfrm>
                  <a:off x="2166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4" name="Line 119"/>
                <p:cNvSpPr>
                  <a:spLocks noChangeShapeType="1"/>
                </p:cNvSpPr>
                <p:nvPr userDrawn="1"/>
              </p:nvSpPr>
              <p:spPr bwMode="white">
                <a:xfrm>
                  <a:off x="2397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Line 120"/>
                <p:cNvSpPr>
                  <a:spLocks noChangeShapeType="1"/>
                </p:cNvSpPr>
                <p:nvPr userDrawn="1"/>
              </p:nvSpPr>
              <p:spPr bwMode="white">
                <a:xfrm>
                  <a:off x="2622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Line 121"/>
                <p:cNvSpPr>
                  <a:spLocks noChangeShapeType="1"/>
                </p:cNvSpPr>
                <p:nvPr userDrawn="1"/>
              </p:nvSpPr>
              <p:spPr bwMode="white">
                <a:xfrm>
                  <a:off x="2850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7" name="Line 122"/>
                <p:cNvSpPr>
                  <a:spLocks noChangeShapeType="1"/>
                </p:cNvSpPr>
                <p:nvPr userDrawn="1"/>
              </p:nvSpPr>
              <p:spPr bwMode="white">
                <a:xfrm>
                  <a:off x="3081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8" name="Line 123"/>
                <p:cNvSpPr>
                  <a:spLocks noChangeShapeType="1"/>
                </p:cNvSpPr>
                <p:nvPr userDrawn="1"/>
              </p:nvSpPr>
              <p:spPr bwMode="white">
                <a:xfrm>
                  <a:off x="3306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9" name="Line 124"/>
                <p:cNvSpPr>
                  <a:spLocks noChangeShapeType="1"/>
                </p:cNvSpPr>
                <p:nvPr userDrawn="1"/>
              </p:nvSpPr>
              <p:spPr bwMode="white">
                <a:xfrm>
                  <a:off x="3534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Line 125"/>
                <p:cNvSpPr>
                  <a:spLocks noChangeShapeType="1"/>
                </p:cNvSpPr>
                <p:nvPr userDrawn="1"/>
              </p:nvSpPr>
              <p:spPr bwMode="white">
                <a:xfrm>
                  <a:off x="3765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1" name="Line 126"/>
                <p:cNvSpPr>
                  <a:spLocks noChangeShapeType="1"/>
                </p:cNvSpPr>
                <p:nvPr userDrawn="1"/>
              </p:nvSpPr>
              <p:spPr bwMode="white">
                <a:xfrm>
                  <a:off x="3990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2" name="Line 127"/>
                <p:cNvSpPr>
                  <a:spLocks noChangeShapeType="1"/>
                </p:cNvSpPr>
                <p:nvPr userDrawn="1"/>
              </p:nvSpPr>
              <p:spPr bwMode="white">
                <a:xfrm>
                  <a:off x="4218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3" name="Line 128"/>
                <p:cNvSpPr>
                  <a:spLocks noChangeShapeType="1"/>
                </p:cNvSpPr>
                <p:nvPr userDrawn="1"/>
              </p:nvSpPr>
              <p:spPr bwMode="white">
                <a:xfrm>
                  <a:off x="4449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4" name="Line 129"/>
                <p:cNvSpPr>
                  <a:spLocks noChangeShapeType="1"/>
                </p:cNvSpPr>
                <p:nvPr userDrawn="1"/>
              </p:nvSpPr>
              <p:spPr bwMode="white">
                <a:xfrm>
                  <a:off x="4674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" name="Line 130"/>
                <p:cNvSpPr>
                  <a:spLocks noChangeShapeType="1"/>
                </p:cNvSpPr>
                <p:nvPr userDrawn="1"/>
              </p:nvSpPr>
              <p:spPr bwMode="white">
                <a:xfrm>
                  <a:off x="4902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" name="Line 131"/>
                <p:cNvSpPr>
                  <a:spLocks noChangeShapeType="1"/>
                </p:cNvSpPr>
                <p:nvPr userDrawn="1"/>
              </p:nvSpPr>
              <p:spPr bwMode="white">
                <a:xfrm>
                  <a:off x="5133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7" name="Line 132"/>
                <p:cNvSpPr>
                  <a:spLocks noChangeShapeType="1"/>
                </p:cNvSpPr>
                <p:nvPr userDrawn="1"/>
              </p:nvSpPr>
              <p:spPr bwMode="white">
                <a:xfrm>
                  <a:off x="5358" y="258"/>
                  <a:ext cx="0" cy="41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1" name="Group 133"/>
              <p:cNvGrpSpPr>
                <a:grpSpLocks/>
              </p:cNvGrpSpPr>
              <p:nvPr userDrawn="1"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42" name="Line 134"/>
                <p:cNvSpPr>
                  <a:spLocks noChangeShapeType="1"/>
                </p:cNvSpPr>
                <p:nvPr userDrawn="1"/>
              </p:nvSpPr>
              <p:spPr bwMode="ltGray">
                <a:xfrm>
                  <a:off x="2676" y="248"/>
                  <a:ext cx="0" cy="14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Line 135"/>
                <p:cNvSpPr>
                  <a:spLocks noChangeShapeType="1"/>
                </p:cNvSpPr>
                <p:nvPr userDrawn="1"/>
              </p:nvSpPr>
              <p:spPr bwMode="ltGray">
                <a:xfrm>
                  <a:off x="2798" y="469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Line 136"/>
                <p:cNvSpPr>
                  <a:spLocks noChangeShapeType="1"/>
                </p:cNvSpPr>
                <p:nvPr userDrawn="1"/>
              </p:nvSpPr>
              <p:spPr bwMode="ltGray">
                <a:xfrm>
                  <a:off x="2907" y="48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Line 137"/>
                <p:cNvSpPr>
                  <a:spLocks noChangeShapeType="1"/>
                </p:cNvSpPr>
                <p:nvPr userDrawn="1"/>
              </p:nvSpPr>
              <p:spPr bwMode="ltGray">
                <a:xfrm>
                  <a:off x="3132" y="586"/>
                  <a:ext cx="0" cy="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Line 138"/>
                <p:cNvSpPr>
                  <a:spLocks noChangeShapeType="1"/>
                </p:cNvSpPr>
                <p:nvPr userDrawn="1"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Line 139"/>
                <p:cNvSpPr>
                  <a:spLocks noChangeShapeType="1"/>
                </p:cNvSpPr>
                <p:nvPr userDrawn="1"/>
              </p:nvSpPr>
              <p:spPr bwMode="ltGray">
                <a:xfrm>
                  <a:off x="3722" y="469"/>
                  <a:ext cx="34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Line 140"/>
                <p:cNvSpPr>
                  <a:spLocks noChangeShapeType="1"/>
                </p:cNvSpPr>
                <p:nvPr userDrawn="1"/>
              </p:nvSpPr>
              <p:spPr bwMode="ltGray">
                <a:xfrm>
                  <a:off x="4044" y="372"/>
                  <a:ext cx="0" cy="293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9" name="Line 141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4046" y="248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0" name="Line 142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4275" y="24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1" name="Line 143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4422" y="469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2" name="Line 144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4292" y="469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3" name="Line 145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4500" y="248"/>
                  <a:ext cx="0" cy="26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4" name="Line 146"/>
                <p:cNvSpPr>
                  <a:spLocks noChangeShapeType="1"/>
                </p:cNvSpPr>
                <p:nvPr userDrawn="1"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" name="Line 147"/>
                <p:cNvSpPr>
                  <a:spLocks noChangeShapeType="1"/>
                </p:cNvSpPr>
                <p:nvPr userDrawn="1"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6" name="Line 148"/>
                <p:cNvSpPr>
                  <a:spLocks noChangeShapeType="1"/>
                </p:cNvSpPr>
                <p:nvPr userDrawn="1"/>
              </p:nvSpPr>
              <p:spPr bwMode="ltGray">
                <a:xfrm>
                  <a:off x="1764" y="24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7" name="Line 149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738" y="469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8" name="Line 150"/>
                <p:cNvSpPr>
                  <a:spLocks noChangeShapeType="1"/>
                </p:cNvSpPr>
                <p:nvPr userDrawn="1"/>
              </p:nvSpPr>
              <p:spPr bwMode="ltGray">
                <a:xfrm>
                  <a:off x="1604" y="469"/>
                  <a:ext cx="54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9" name="Line 151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404" y="469"/>
                  <a:ext cx="84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0" name="Line 152"/>
                <p:cNvSpPr>
                  <a:spLocks noChangeShapeType="1"/>
                </p:cNvSpPr>
                <p:nvPr userDrawn="1"/>
              </p:nvSpPr>
              <p:spPr bwMode="ltGray">
                <a:xfrm>
                  <a:off x="1034" y="469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1" name="Line 153"/>
                <p:cNvSpPr>
                  <a:spLocks noChangeShapeType="1"/>
                </p:cNvSpPr>
                <p:nvPr userDrawn="1"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2" name="Line 154"/>
                <p:cNvSpPr>
                  <a:spLocks noChangeShapeType="1"/>
                </p:cNvSpPr>
                <p:nvPr userDrawn="1"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3" name="Line 155"/>
                <p:cNvSpPr>
                  <a:spLocks noChangeShapeType="1"/>
                </p:cNvSpPr>
                <p:nvPr userDrawn="1"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4" name="Line 156"/>
                <p:cNvSpPr>
                  <a:spLocks noChangeShapeType="1"/>
                </p:cNvSpPr>
                <p:nvPr userDrawn="1"/>
              </p:nvSpPr>
              <p:spPr bwMode="ltGray">
                <a:xfrm>
                  <a:off x="1536" y="318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Line 157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1536" y="248"/>
                  <a:ext cx="0" cy="2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6" name="Line 158"/>
                <p:cNvSpPr>
                  <a:spLocks noChangeShapeType="1"/>
                </p:cNvSpPr>
                <p:nvPr userDrawn="1"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pic>
          <p:nvPicPr>
            <p:cNvPr id="1037" name="Picture 159" descr="earth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Rectangle 160"/>
          <p:cNvSpPr>
            <a:spLocks noChangeArrowheads="1"/>
          </p:cNvSpPr>
          <p:nvPr userDrawn="1"/>
        </p:nvSpPr>
        <p:spPr bwMode="auto">
          <a:xfrm>
            <a:off x="4081463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33" name="Picture 161" descr="zircon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52400"/>
            <a:ext cx="1524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62"/>
          <p:cNvSpPr>
            <a:spLocks noChangeArrowheads="1"/>
          </p:cNvSpPr>
          <p:nvPr userDrawn="1"/>
        </p:nvSpPr>
        <p:spPr bwMode="auto">
          <a:xfrm>
            <a:off x="4071938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35" name="Rectangle 163"/>
          <p:cNvSpPr>
            <a:spLocks noChangeArrowheads="1"/>
          </p:cNvSpPr>
          <p:nvPr userDrawn="1"/>
        </p:nvSpPr>
        <p:spPr bwMode="auto">
          <a:xfrm>
            <a:off x="1403350" y="260350"/>
            <a:ext cx="698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>
                <a:solidFill>
                  <a:srgbClr val="800000"/>
                </a:solidFill>
                <a:latin typeface="Tahoma" pitchFamily="34" charset="0"/>
              </a:rPr>
              <a:t>Мониторинг социальных настроений населения стран постсоветского пространства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68E7-07AE-4E49-B804-5C7556A6C4CA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28900"/>
            <a:ext cx="7918450" cy="2586038"/>
          </a:xfrm>
        </p:spPr>
        <p:txBody>
          <a:bodyPr/>
          <a:lstStyle/>
          <a:p>
            <a:pPr eaLnBrk="1" hangingPunct="1"/>
            <a:r>
              <a:rPr lang="ru-RU" sz="2800" b="0" smtClean="0">
                <a:solidFill>
                  <a:srgbClr val="800000"/>
                </a:solidFill>
                <a:latin typeface="Tahoma" pitchFamily="34" charset="0"/>
              </a:rPr>
              <a:t>    </a:t>
            </a:r>
            <a:endParaRPr lang="ru-RU" sz="1600" b="0" i="0" smtClean="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12954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CC3300"/>
                </a:solidFill>
                <a:latin typeface="Tahoma" pitchFamily="34" charset="0"/>
              </a:rPr>
              <a:t>Проект «Евразийский монитор»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8610600" cy="457200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191000" y="61722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/>
              <a:t>02.02.2012</a:t>
            </a:r>
            <a:endParaRPr lang="ru-RU" sz="1400" b="1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685800" y="2057400"/>
            <a:ext cx="7918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Tahoma" pitchFamily="34" charset="0"/>
              </a:rPr>
              <a:t>Интеграционные ориентации населения стран постсоветского пространства</a:t>
            </a:r>
            <a:r>
              <a:rPr lang="ru-RU"/>
              <a:t> </a:t>
            </a:r>
            <a:r>
              <a:rPr lang="ru-RU" sz="4000" b="1">
                <a:solidFill>
                  <a:srgbClr val="800000"/>
                </a:solidFill>
                <a:latin typeface="Tahoma" pitchFamily="34" charset="0"/>
              </a:rPr>
              <a:t/>
            </a:r>
            <a:br>
              <a:rPr lang="ru-RU" sz="4000" b="1">
                <a:solidFill>
                  <a:srgbClr val="800000"/>
                </a:solidFill>
                <a:latin typeface="Tahoma" pitchFamily="34" charset="0"/>
              </a:rPr>
            </a:br>
            <a:r>
              <a:rPr lang="en-US" b="1">
                <a:solidFill>
                  <a:srgbClr val="800000"/>
                </a:solidFill>
                <a:latin typeface="Tahoma" pitchFamily="34" charset="0"/>
              </a:rPr>
              <a:t/>
            </a:r>
            <a:br>
              <a:rPr lang="en-US" b="1">
                <a:solidFill>
                  <a:srgbClr val="800000"/>
                </a:solidFill>
                <a:latin typeface="Tahoma" pitchFamily="34" charset="0"/>
              </a:rPr>
            </a:br>
            <a:r>
              <a:rPr lang="ru-RU" b="1">
                <a:solidFill>
                  <a:srgbClr val="800000"/>
                </a:solidFill>
                <a:latin typeface="Tahoma" pitchFamily="34" charset="0"/>
              </a:rPr>
              <a:t>По данным общенациональных опросов</a:t>
            </a:r>
          </a:p>
          <a:p>
            <a:pPr algn="ctr"/>
            <a:r>
              <a:rPr lang="ru-RU" b="1">
                <a:solidFill>
                  <a:srgbClr val="800000"/>
                </a:solidFill>
                <a:latin typeface="Tahoma" pitchFamily="34" charset="0"/>
              </a:rPr>
              <a:t>2004-2011 гг</a:t>
            </a:r>
            <a:r>
              <a:rPr lang="en-US" sz="1800">
                <a:solidFill>
                  <a:srgbClr val="800000"/>
                </a:solidFill>
                <a:latin typeface="Tahoma" pitchFamily="34" charset="0"/>
              </a:rPr>
              <a:t/>
            </a:r>
            <a:br>
              <a:rPr lang="en-US" sz="1800">
                <a:solidFill>
                  <a:srgbClr val="800000"/>
                </a:solidFill>
                <a:latin typeface="Tahoma" pitchFamily="34" charset="0"/>
              </a:rPr>
            </a:br>
            <a:r>
              <a:rPr lang="en-US" sz="1800">
                <a:solidFill>
                  <a:srgbClr val="800000"/>
                </a:solidFill>
                <a:latin typeface="Tahoma" pitchFamily="34" charset="0"/>
              </a:rPr>
              <a:t/>
            </a:r>
            <a:br>
              <a:rPr lang="en-US" sz="1800">
                <a:solidFill>
                  <a:srgbClr val="800000"/>
                </a:solidFill>
                <a:latin typeface="Tahoma" pitchFamily="34" charset="0"/>
              </a:rPr>
            </a:br>
            <a:r>
              <a:rPr lang="en-US" sz="1800">
                <a:solidFill>
                  <a:srgbClr val="800000"/>
                </a:solidFill>
                <a:latin typeface="Tahoma" pitchFamily="34" charset="0"/>
              </a:rPr>
              <a:t> </a:t>
            </a:r>
            <a:endParaRPr lang="ru-RU" sz="3200" b="1" i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16563"/>
            <a:ext cx="785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57375" y="5286375"/>
            <a:ext cx="58578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n-lt"/>
              </a:rPr>
              <a:t>Презентация на </a:t>
            </a:r>
            <a:r>
              <a:rPr lang="ru-RU" sz="1600" dirty="0" smtClean="0">
                <a:latin typeface="+mn-lt"/>
              </a:rPr>
              <a:t>конференции НИУ </a:t>
            </a:r>
            <a:r>
              <a:rPr lang="ru-RU" sz="1600" dirty="0">
                <a:latin typeface="+mn-lt"/>
              </a:rPr>
              <a:t>ВШЭ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804" y="5624929"/>
            <a:ext cx="1072852" cy="6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AD2F6FF-D720-4F87-B81B-CBFD6C7FF84A}" type="slidenum">
              <a:rPr lang="ru-RU" sz="1800" b="1">
                <a:latin typeface="+mn-lt"/>
              </a:rPr>
              <a:pPr algn="r">
                <a:defRPr/>
              </a:pPr>
              <a:t>10</a:t>
            </a:fld>
            <a:endParaRPr lang="ru-RU" sz="1800" b="1">
              <a:latin typeface="+mn-lt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904007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8B89EF-8CD1-410D-893D-C830DE9F3358}" type="slidenum">
              <a:rPr lang="ru-RU" sz="1800" b="1">
                <a:latin typeface="+mn-lt"/>
              </a:rPr>
              <a:pPr algn="r">
                <a:defRPr/>
              </a:pPr>
              <a:t>11</a:t>
            </a:fld>
            <a:endParaRPr lang="ru-RU" sz="1800" b="1">
              <a:latin typeface="+mn-lt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831999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F0C4BC2-BE95-44A0-97BC-730816B35D8D}" type="slidenum">
              <a:rPr lang="ru-RU" sz="1800" b="1">
                <a:latin typeface="+mn-lt"/>
              </a:rPr>
              <a:pPr algn="r">
                <a:defRPr/>
              </a:pPr>
              <a:t>12</a:t>
            </a:fld>
            <a:endParaRPr lang="ru-RU" sz="1800" b="1">
              <a:latin typeface="+mn-lt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831999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2A713F6-C0AB-4DD1-876C-44F2130DA2F0}" type="slidenum">
              <a:rPr lang="ru-RU" sz="1800" b="1">
                <a:latin typeface="+mn-lt"/>
              </a:rPr>
              <a:pPr algn="r">
                <a:defRPr/>
              </a:pPr>
              <a:t>13</a:t>
            </a:fld>
            <a:endParaRPr lang="ru-RU" sz="1800" b="1">
              <a:latin typeface="+mn-lt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831999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6B3E56-40A4-427C-94A1-3EFEF7ACC744}" type="slidenum">
              <a:rPr lang="ru-RU" sz="1800" b="1">
                <a:latin typeface="+mn-lt"/>
              </a:rPr>
              <a:pPr algn="r">
                <a:defRPr/>
              </a:pPr>
              <a:t>14</a:t>
            </a:fld>
            <a:endParaRPr lang="ru-RU" sz="1800" b="1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10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ECF5F-3E2B-4F1A-B7E1-FEA2F96A869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765175"/>
            <a:ext cx="90360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2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4A903C5-D69C-4443-A9AA-F3D20B088511}" type="slidenum">
              <a:rPr lang="ru-RU" sz="1800" b="1">
                <a:latin typeface="+mn-lt"/>
              </a:rPr>
              <a:pPr algn="r">
                <a:defRPr/>
              </a:pPr>
              <a:t>16</a:t>
            </a:fld>
            <a:endParaRPr lang="ru-RU" sz="1800" b="1">
              <a:latin typeface="+mn-lt"/>
            </a:endParaRP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884238"/>
            <a:ext cx="90360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27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A950931-697D-45BF-B34B-690C6F86090A}" type="slidenum">
              <a:rPr lang="ru-RU" sz="1800" b="1">
                <a:latin typeface="+mn-lt"/>
              </a:rPr>
              <a:pPr algn="r">
                <a:defRPr/>
              </a:pPr>
              <a:t>17</a:t>
            </a:fld>
            <a:endParaRPr lang="ru-RU" sz="1800" b="1">
              <a:latin typeface="+mn-lt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928688"/>
            <a:ext cx="8964612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96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395CEA-6B87-473A-8312-45142CC1E47E}" type="slidenum">
              <a:rPr lang="ru-RU" sz="1800" b="1">
                <a:latin typeface="+mn-lt"/>
              </a:rPr>
              <a:pPr algn="r">
                <a:defRPr/>
              </a:pPr>
              <a:t>18</a:t>
            </a:fld>
            <a:endParaRPr lang="ru-RU" sz="1800" b="1">
              <a:latin typeface="+mn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928688"/>
            <a:ext cx="8821737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96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6D1715-EA07-4744-9A98-24B24C1E585A}" type="slidenum">
              <a:rPr lang="ru-RU" sz="1800" b="1">
                <a:latin typeface="+mn-lt"/>
              </a:rPr>
              <a:pPr algn="r">
                <a:defRPr/>
              </a:pPr>
              <a:t>19</a:t>
            </a:fld>
            <a:endParaRPr lang="ru-RU" sz="1800" b="1">
              <a:latin typeface="+mn-lt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4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8D0B10E-C7F1-4DFE-A587-12EED9F6D52A}" type="slidenum">
              <a:rPr lang="ru-RU" sz="1800" b="1">
                <a:latin typeface="+mn-lt"/>
              </a:rPr>
              <a:pPr algn="r">
                <a:defRPr/>
              </a:pPr>
              <a:t>2</a:t>
            </a:fld>
            <a:endParaRPr lang="ru-RU" sz="1800" b="1">
              <a:latin typeface="+mn-lt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003300"/>
            <a:ext cx="7772400" cy="354013"/>
          </a:xfrm>
          <a:noFill/>
        </p:spPr>
        <p:txBody>
          <a:bodyPr/>
          <a:lstStyle/>
          <a:p>
            <a:pPr algn="ctr" eaLnBrk="1" hangingPunct="1"/>
            <a:r>
              <a:rPr lang="ru-RU" sz="3200" i="0" smtClean="0">
                <a:solidFill>
                  <a:srgbClr val="800000"/>
                </a:solidFill>
                <a:latin typeface="Tahoma" pitchFamily="34" charset="0"/>
              </a:rPr>
              <a:t>О проекте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9750" y="1643063"/>
            <a:ext cx="79930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algn="ctr">
              <a:lnSpc>
                <a:spcPct val="95000"/>
              </a:lnSpc>
            </a:pPr>
            <a:r>
              <a:rPr lang="ru-RU" sz="2000" b="1">
                <a:solidFill>
                  <a:srgbClr val="800000"/>
                </a:solidFill>
                <a:latin typeface="Tahoma" pitchFamily="34" charset="0"/>
              </a:rPr>
              <a:t>Основные характеристики исследования: </a:t>
            </a:r>
          </a:p>
          <a:p>
            <a:pPr marL="457200" lvl="3" indent="-457200">
              <a:spcBef>
                <a:spcPct val="7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800000"/>
                </a:solidFill>
                <a:latin typeface="Tahoma" pitchFamily="34" charset="0"/>
              </a:rPr>
              <a:t>Основой проекта «Евразийский монитор» являются регулярные (раз в 6 месяцев) синхронизированные опросы населения стран постсоветского пространства по единому инструментарию (анкете). В каждой из стран-участников опросы проводятся по общенациональной репрезентативной выборке (1100-2000 чел.).</a:t>
            </a:r>
            <a:r>
              <a:rPr lang="ru-RU" sz="1400" b="1" i="1">
                <a:solidFill>
                  <a:srgbClr val="800000"/>
                </a:solidFill>
                <a:latin typeface="Tahoma" pitchFamily="34" charset="0"/>
              </a:rPr>
              <a:t> </a:t>
            </a:r>
          </a:p>
          <a:p>
            <a:pPr marL="457200" lvl="3" indent="-457200">
              <a:spcBef>
                <a:spcPct val="5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800000"/>
                </a:solidFill>
                <a:latin typeface="Tahoma" pitchFamily="34" charset="0"/>
              </a:rPr>
              <a:t>Единая анкета опросов состоит из двух частей: </a:t>
            </a:r>
          </a:p>
          <a:p>
            <a:pPr marL="457200" lvl="2" indent="-457200">
              <a:spcBef>
                <a:spcPct val="25000"/>
              </a:spcBef>
              <a:buFont typeface="Wingdings" pitchFamily="2" charset="2"/>
              <a:buAutoNum type="arabicParenR"/>
            </a:pPr>
            <a:r>
              <a:rPr lang="ru-RU" sz="1400" b="1" i="1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400" b="1" i="1" u="sng">
                <a:solidFill>
                  <a:srgbClr val="800000"/>
                </a:solidFill>
                <a:latin typeface="Tahoma" pitchFamily="34" charset="0"/>
              </a:rPr>
              <a:t>постоянной (мониторинговой) части</a:t>
            </a:r>
            <a:r>
              <a:rPr lang="ru-RU" sz="1400" b="1" i="1">
                <a:solidFill>
                  <a:srgbClr val="800000"/>
                </a:solidFill>
                <a:latin typeface="Tahoma" pitchFamily="34" charset="0"/>
              </a:rPr>
              <a:t>, включающей вопросы социального самочувствия и актуальной проблематики, отношения к различным ветвям власти, а также отношения к интеграции;</a:t>
            </a:r>
          </a:p>
          <a:p>
            <a:pPr marL="457200" lvl="2" indent="-457200">
              <a:spcBef>
                <a:spcPct val="25000"/>
              </a:spcBef>
              <a:buFont typeface="Wingdings" pitchFamily="2" charset="2"/>
              <a:buAutoNum type="arabicParenR"/>
            </a:pPr>
            <a:r>
              <a:rPr lang="ru-RU" sz="1400" b="1" i="1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400" b="1" i="1" u="sng">
                <a:solidFill>
                  <a:srgbClr val="800000"/>
                </a:solidFill>
                <a:latin typeface="Tahoma" pitchFamily="34" charset="0"/>
              </a:rPr>
              <a:t>переменной (тематической) части</a:t>
            </a:r>
            <a:r>
              <a:rPr lang="ru-RU" sz="1400" b="1" i="1">
                <a:solidFill>
                  <a:srgbClr val="800000"/>
                </a:solidFill>
                <a:latin typeface="Tahoma" pitchFamily="34" charset="0"/>
              </a:rPr>
              <a:t>, включающей вопросы, посвященные какой-то одной теме, меняющейся от опроса к опросу (напр., культурные связи, политические и предвыборные ориентации населения и т.п.).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696AA6F-8532-4438-9D86-79F26E7D80B7}" type="slidenum">
              <a:rPr lang="ru-RU" sz="1800" b="1">
                <a:latin typeface="+mn-lt"/>
              </a:rPr>
              <a:pPr algn="r">
                <a:defRPr/>
              </a:pPr>
              <a:t>20</a:t>
            </a:fld>
            <a:endParaRPr lang="ru-RU" sz="1800" b="1"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96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D06DE-3389-424E-988C-9E892941AC6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489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21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D06DE-3389-424E-988C-9E892941AC6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00" y="836712"/>
            <a:ext cx="87489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39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8D1C088-3678-4AE9-BA1B-64706DD9B569}" type="slidenum">
              <a:rPr lang="ru-RU" sz="1800" b="1">
                <a:latin typeface="+mn-lt"/>
              </a:rPr>
              <a:pPr algn="r">
                <a:defRPr/>
              </a:pPr>
              <a:t>23</a:t>
            </a:fld>
            <a:endParaRPr lang="ru-RU" sz="1800" b="1">
              <a:latin typeface="+mn-lt"/>
            </a:endParaRPr>
          </a:p>
        </p:txBody>
      </p:sp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611188" y="1412875"/>
            <a:ext cx="7918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>
                <a:solidFill>
                  <a:srgbClr val="993300"/>
                </a:solidFill>
                <a:latin typeface="Tahoma" pitchFamily="34" charset="0"/>
              </a:rPr>
              <a:t>ФАКТОРЫ ИНТЕГРАЦИОННЫХ НАСТРОЕНИЙ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E007EB3-B398-4349-BD45-17FBF9E85F97}" type="slidenum">
              <a:rPr lang="ru-RU" sz="1800" b="1">
                <a:latin typeface="+mn-lt"/>
              </a:rPr>
              <a:pPr algn="r">
                <a:defRPr/>
              </a:pPr>
              <a:t>24</a:t>
            </a:fld>
            <a:endParaRPr lang="ru-RU" sz="1800" b="1">
              <a:latin typeface="+mn-lt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950913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F8B938-559E-43F4-BC03-F2E39DA846BF}" type="slidenum">
              <a:rPr lang="ru-RU" sz="1800" b="1">
                <a:latin typeface="+mn-lt"/>
              </a:rPr>
              <a:pPr algn="r">
                <a:defRPr/>
              </a:pPr>
              <a:t>25</a:t>
            </a:fld>
            <a:endParaRPr lang="ru-RU" sz="1800" b="1">
              <a:latin typeface="+mn-lt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8786812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59039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5C7CD38-0048-4BA7-947F-8E958AAB7AF8}" type="slidenum">
              <a:rPr lang="ru-RU" sz="1800" b="1">
                <a:latin typeface="+mn-lt"/>
              </a:rPr>
              <a:pPr algn="r">
                <a:defRPr/>
              </a:pPr>
              <a:t>26</a:t>
            </a:fld>
            <a:endParaRPr lang="ru-RU" sz="1800" b="1">
              <a:latin typeface="+mn-lt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  <a:latin typeface="Arial" charset="0"/>
              </a:rPr>
              <a:t>Конфигурация стран по типу восприятия истории</a:t>
            </a:r>
          </a:p>
        </p:txBody>
      </p:sp>
      <p:sp>
        <p:nvSpPr>
          <p:cNvPr id="27653" name="Text Box 1"/>
          <p:cNvSpPr txBox="1">
            <a:spLocks noChangeArrowheads="1"/>
          </p:cNvSpPr>
          <p:nvPr/>
        </p:nvSpPr>
        <p:spPr bwMode="auto">
          <a:xfrm>
            <a:off x="179388" y="6524625"/>
            <a:ext cx="3057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000">
                <a:solidFill>
                  <a:srgbClr val="993300"/>
                </a:solidFill>
                <a:latin typeface="Tahoma" pitchFamily="34" charset="0"/>
              </a:rPr>
              <a:t>© НП "Евразийский монитор", апрель-май 2009</a:t>
            </a:r>
          </a:p>
        </p:txBody>
      </p:sp>
      <p:sp>
        <p:nvSpPr>
          <p:cNvPr id="27654" name="AutoShape 8"/>
          <p:cNvSpPr>
            <a:spLocks noChangeArrowheads="1"/>
          </p:cNvSpPr>
          <p:nvPr/>
        </p:nvSpPr>
        <p:spPr bwMode="auto">
          <a:xfrm>
            <a:off x="1403350" y="5084763"/>
            <a:ext cx="2519363" cy="647700"/>
          </a:xfrm>
          <a:prstGeom prst="wedgeRoundRectCallout">
            <a:avLst>
              <a:gd name="adj1" fmla="val 65690"/>
              <a:gd name="adj2" fmla="val -31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Arial" charset="0"/>
              </a:rPr>
              <a:t>1</a:t>
            </a:r>
            <a:r>
              <a:rPr lang="ru-RU" sz="1200">
                <a:latin typeface="Arial" charset="0"/>
              </a:rPr>
              <a:t>-й тип. В основном </a:t>
            </a:r>
            <a:r>
              <a:rPr lang="ru-RU" sz="1200" b="1">
                <a:solidFill>
                  <a:srgbClr val="0033CC"/>
                </a:solidFill>
                <a:latin typeface="Arial" charset="0"/>
              </a:rPr>
              <a:t>негативное</a:t>
            </a:r>
            <a:r>
              <a:rPr lang="ru-RU" sz="1200">
                <a:latin typeface="Arial" charset="0"/>
              </a:rPr>
              <a:t> восприятие истории советского периода</a:t>
            </a:r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>
            <a:off x="395288" y="1557338"/>
            <a:ext cx="2374900" cy="647700"/>
          </a:xfrm>
          <a:prstGeom prst="wedgeRoundRectCallout">
            <a:avLst>
              <a:gd name="adj1" fmla="val 13972"/>
              <a:gd name="adj2" fmla="val 121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Arial" charset="0"/>
              </a:rPr>
              <a:t>2-й тип. В основном </a:t>
            </a:r>
            <a:r>
              <a:rPr lang="ru-RU" sz="1200" b="1">
                <a:solidFill>
                  <a:srgbClr val="FF0000"/>
                </a:solidFill>
                <a:latin typeface="Arial" charset="0"/>
              </a:rPr>
              <a:t>позитивное</a:t>
            </a:r>
            <a:r>
              <a:rPr lang="ru-RU" sz="1200">
                <a:latin typeface="Arial" charset="0"/>
              </a:rPr>
              <a:t> восприятие истории советского периода</a:t>
            </a:r>
          </a:p>
        </p:txBody>
      </p:sp>
      <p:sp>
        <p:nvSpPr>
          <p:cNvPr id="27656" name="Oval 15"/>
          <p:cNvSpPr>
            <a:spLocks noChangeArrowheads="1"/>
          </p:cNvSpPr>
          <p:nvPr/>
        </p:nvSpPr>
        <p:spPr bwMode="auto">
          <a:xfrm>
            <a:off x="4211638" y="4508500"/>
            <a:ext cx="2159000" cy="1081088"/>
          </a:xfrm>
          <a:prstGeom prst="ellips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Oval 16"/>
          <p:cNvSpPr>
            <a:spLocks noChangeArrowheads="1"/>
          </p:cNvSpPr>
          <p:nvPr/>
        </p:nvSpPr>
        <p:spPr bwMode="auto">
          <a:xfrm>
            <a:off x="1476375" y="2781300"/>
            <a:ext cx="1584325" cy="1152525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Oval 17"/>
          <p:cNvSpPr>
            <a:spLocks noChangeArrowheads="1"/>
          </p:cNvSpPr>
          <p:nvPr/>
        </p:nvSpPr>
        <p:spPr bwMode="auto">
          <a:xfrm rot="-1008851">
            <a:off x="3206750" y="1514475"/>
            <a:ext cx="1152525" cy="2693988"/>
          </a:xfrm>
          <a:prstGeom prst="ellipse">
            <a:avLst/>
          </a:prstGeom>
          <a:noFill/>
          <a:ln w="9525">
            <a:solidFill>
              <a:srgbClr val="3399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5148263" y="1773238"/>
            <a:ext cx="1800225" cy="1081087"/>
          </a:xfrm>
          <a:prstGeom prst="wedgeRoundRectCallout">
            <a:avLst>
              <a:gd name="adj1" fmla="val -71519"/>
              <a:gd name="adj2" fmla="val 577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Arial" charset="0"/>
              </a:rPr>
              <a:t>3</a:t>
            </a:r>
            <a:r>
              <a:rPr lang="ru-RU" sz="1200">
                <a:latin typeface="Arial" charset="0"/>
              </a:rPr>
              <a:t>-й тип. </a:t>
            </a:r>
            <a:r>
              <a:rPr lang="ru-RU" sz="1200" b="1">
                <a:latin typeface="Arial" charset="0"/>
              </a:rPr>
              <a:t>Неопределенное (смешанное)</a:t>
            </a:r>
            <a:r>
              <a:rPr lang="ru-RU" sz="1200">
                <a:latin typeface="Arial" charset="0"/>
              </a:rPr>
              <a:t> восприятие истории советского периода</a:t>
            </a:r>
          </a:p>
        </p:txBody>
      </p: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5651500" y="3141663"/>
            <a:ext cx="3241675" cy="942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Результат многомерного шкалирования на матрице близости распределений ответов респондентов разных стран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FECD2-E7AE-4230-8BF0-2EA8A84BDDC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042988" y="836613"/>
            <a:ext cx="7561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>
                <a:latin typeface="Verdana" pitchFamily="34" charset="0"/>
              </a:rPr>
              <a:t>КОНФИГУРАЦИЯ ВЗАИМНОЙ «ИНТЕРЕСНОСТИ» СТРАН СНГ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227763" y="1484313"/>
            <a:ext cx="2665412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Конфигурация построена на основе анализа ответов респондентов на вопрос</a:t>
            </a:r>
            <a:br>
              <a:rPr lang="ru-RU" sz="1400">
                <a:latin typeface="Verdana" pitchFamily="34" charset="0"/>
              </a:rPr>
            </a:br>
            <a:r>
              <a:rPr lang="ru-RU" sz="1400" b="1" i="1">
                <a:latin typeface="Verdana" pitchFamily="34" charset="0"/>
              </a:rPr>
              <a:t>«Чем для Вас лично интересна страна ХХХ?». </a:t>
            </a:r>
          </a:p>
          <a:p>
            <a:pPr eaLnBrk="1" hangingPunct="1"/>
            <a:r>
              <a:rPr lang="ru-RU" sz="1400">
                <a:latin typeface="Verdana" pitchFamily="34" charset="0"/>
              </a:rPr>
              <a:t>Учитывалась доля респондентов в каждой стране, испытывающих хоть какой-то интерес к другой стране</a:t>
            </a:r>
            <a:r>
              <a:rPr lang="ru-RU" sz="1400" b="1" i="1">
                <a:latin typeface="Verdana" pitchFamily="34" charset="0"/>
              </a:rPr>
              <a:t> </a:t>
            </a:r>
            <a:br>
              <a:rPr lang="ru-RU" sz="1400" b="1" i="1">
                <a:latin typeface="Verdana" pitchFamily="34" charset="0"/>
              </a:rPr>
            </a:br>
            <a:endParaRPr lang="ru-RU" sz="1400" b="1" i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200">
                <a:latin typeface="Verdana" pitchFamily="34" charset="0"/>
              </a:rPr>
              <a:t>Диаметр кружка пропорционален численности населения стран.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9388" y="6453188"/>
            <a:ext cx="4305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000" b="1">
                <a:solidFill>
                  <a:srgbClr val="800000"/>
                </a:solidFill>
                <a:latin typeface="Verdana" pitchFamily="34" charset="0"/>
              </a:rPr>
              <a:t>© НП "Евразийский монитор", МФГС, апрель-май 200</a:t>
            </a:r>
            <a:r>
              <a:rPr lang="en-US" sz="1000" b="1">
                <a:solidFill>
                  <a:srgbClr val="800000"/>
                </a:solidFill>
                <a:latin typeface="Verdana" pitchFamily="34" charset="0"/>
              </a:rPr>
              <a:t>8</a:t>
            </a:r>
            <a:endParaRPr lang="ru-RU" sz="1000" b="1">
              <a:solidFill>
                <a:srgbClr val="800000"/>
              </a:solidFill>
              <a:latin typeface="Verdana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6896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Овал 6"/>
          <p:cNvSpPr>
            <a:spLocks noChangeArrowheads="1"/>
          </p:cNvSpPr>
          <p:nvPr/>
        </p:nvSpPr>
        <p:spPr bwMode="auto">
          <a:xfrm>
            <a:off x="4500563" y="2643188"/>
            <a:ext cx="1500187" cy="242887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8680" name="Овал 6"/>
          <p:cNvSpPr>
            <a:spLocks noChangeArrowheads="1"/>
          </p:cNvSpPr>
          <p:nvPr/>
        </p:nvSpPr>
        <p:spPr bwMode="auto">
          <a:xfrm rot="785461">
            <a:off x="855663" y="3090863"/>
            <a:ext cx="2522537" cy="1071562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4D07-AD3D-4815-AC6B-F51AB45B1805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777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>
                <a:latin typeface="Verdana" pitchFamily="34" charset="0"/>
              </a:rPr>
              <a:t>КОНФИГУРАЦИЯ ВЗАИМНОЙ «ДРУЖЕСТВЕННОСТИ» СТРАН СНГ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227763" y="1484313"/>
            <a:ext cx="2665412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Конфигурация построена на основе анализа ответов респондентов на вопрос</a:t>
            </a:r>
            <a:br>
              <a:rPr lang="ru-RU" sz="1400">
                <a:latin typeface="Verdana" pitchFamily="34" charset="0"/>
              </a:rPr>
            </a:br>
            <a:r>
              <a:rPr lang="ru-RU" sz="1400" b="1" i="1">
                <a:latin typeface="Verdana" pitchFamily="34" charset="0"/>
              </a:rPr>
              <a:t>«Какие из стран бывшего СССР являются дружественными для нашей страны?». </a:t>
            </a:r>
          </a:p>
          <a:p>
            <a:pPr eaLnBrk="1" hangingPunct="1"/>
            <a:r>
              <a:rPr lang="ru-RU" sz="1400">
                <a:latin typeface="Verdana" pitchFamily="34" charset="0"/>
              </a:rPr>
              <a:t>Учитывалась доля респондентов в каждой стране, называющих дружественной другую страну.</a:t>
            </a:r>
            <a:r>
              <a:rPr lang="ru-RU" sz="1400" b="1" i="1">
                <a:latin typeface="Verdana" pitchFamily="34" charset="0"/>
              </a:rPr>
              <a:t> </a:t>
            </a:r>
            <a:br>
              <a:rPr lang="ru-RU" sz="1400" b="1" i="1">
                <a:latin typeface="Verdana" pitchFamily="34" charset="0"/>
              </a:rPr>
            </a:br>
            <a:endParaRPr lang="ru-RU" sz="1400" b="1" i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200">
                <a:latin typeface="Verdana" pitchFamily="34" charset="0"/>
              </a:rPr>
              <a:t>Диаметр кружка пропорционален численности населения стран.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4305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000" b="1">
                <a:solidFill>
                  <a:srgbClr val="800000"/>
                </a:solidFill>
                <a:latin typeface="Verdana" pitchFamily="34" charset="0"/>
              </a:rPr>
              <a:t>© НП "Евразийский монитор", МФГС, апрель-май 200</a:t>
            </a:r>
            <a:r>
              <a:rPr lang="en-US" sz="1000" b="1">
                <a:solidFill>
                  <a:srgbClr val="800000"/>
                </a:solidFill>
                <a:latin typeface="Verdana" pitchFamily="34" charset="0"/>
              </a:rPr>
              <a:t>8</a:t>
            </a:r>
            <a:endParaRPr lang="ru-RU" sz="1000" b="1">
              <a:solidFill>
                <a:srgbClr val="800000"/>
              </a:solidFill>
              <a:latin typeface="Verdana" pitchFamily="34" charset="0"/>
            </a:endParaRP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56165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3348038" y="2133600"/>
            <a:ext cx="2087562" cy="338296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684213" y="1268413"/>
            <a:ext cx="2303462" cy="3384550"/>
          </a:xfrm>
          <a:prstGeom prst="ellipse">
            <a:avLst/>
          </a:prstGeom>
          <a:noFill/>
          <a:ln w="15875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27C79-0017-4366-A97E-8ACF950C4D6D}" type="slidenum">
              <a:rPr lang="ru-RU" smtClean="0">
                <a:ea typeface="ＭＳ Ｐゴシック" pitchFamily="34" charset="-128"/>
              </a:rPr>
              <a:pPr>
                <a:defRPr/>
              </a:pPr>
              <a:t>29</a:t>
            </a:fld>
            <a:endParaRPr lang="ru-RU" smtClean="0">
              <a:ea typeface="ＭＳ Ｐゴシック" pitchFamily="34" charset="-128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9646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7F25A-1A7E-459D-985E-80DCE6FF1B5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309562"/>
          </a:xfrm>
        </p:spPr>
        <p:txBody>
          <a:bodyPr/>
          <a:lstStyle/>
          <a:p>
            <a:pPr algn="ctr" eaLnBrk="1" hangingPunct="1"/>
            <a:r>
              <a:rPr lang="ru-RU" sz="3200" i="0" smtClean="0">
                <a:solidFill>
                  <a:srgbClr val="800000"/>
                </a:solidFill>
                <a:latin typeface="Tahoma" pitchFamily="34" charset="0"/>
              </a:rPr>
              <a:t>О проекте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95288" y="1571625"/>
            <a:ext cx="84978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 algn="ctr">
              <a:lnSpc>
                <a:spcPct val="95000"/>
              </a:lnSpc>
              <a:defRPr/>
            </a:pPr>
            <a:r>
              <a:rPr lang="ru-RU" sz="2000" b="1" dirty="0">
                <a:solidFill>
                  <a:srgbClr val="800000"/>
                </a:solidFill>
                <a:latin typeface="Tahoma" pitchFamily="34" charset="0"/>
              </a:rPr>
              <a:t>Участники проекта:</a:t>
            </a:r>
            <a:r>
              <a:rPr lang="ru-RU" sz="1800" b="1" dirty="0">
                <a:solidFill>
                  <a:srgbClr val="800000"/>
                </a:solidFill>
                <a:latin typeface="Tahoma" pitchFamily="34" charset="0"/>
              </a:rPr>
              <a:t> </a:t>
            </a:r>
          </a:p>
          <a:p>
            <a:pPr marL="457200" lvl="3" indent="-4572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Единым </a:t>
            </a:r>
            <a:r>
              <a:rPr lang="ru-RU" sz="1300" b="1" dirty="0" err="1">
                <a:solidFill>
                  <a:srgbClr val="800000"/>
                </a:solidFill>
                <a:latin typeface="Tahoma" pitchFamily="34" charset="0"/>
              </a:rPr>
              <a:t>межстрановым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300" b="1" u="sng" dirty="0">
                <a:solidFill>
                  <a:srgbClr val="800000"/>
                </a:solidFill>
                <a:latin typeface="Tahoma" pitchFamily="34" charset="0"/>
              </a:rPr>
              <a:t>оператором проекта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выступает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Некоммерческое партнерство </a:t>
            </a:r>
            <a:r>
              <a:rPr lang="ru-RU" sz="1300" b="1" i="1" dirty="0">
                <a:solidFill>
                  <a:srgbClr val="FF0000"/>
                </a:solidFill>
                <a:latin typeface="Tahoma" pitchFamily="34" charset="0"/>
              </a:rPr>
              <a:t>«Международное исследовательское агентство «Евразийский монитор»</a:t>
            </a:r>
          </a:p>
          <a:p>
            <a:pPr marL="457200" lvl="3" indent="-4572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1300" b="1" u="sng" dirty="0">
                <a:solidFill>
                  <a:srgbClr val="800000"/>
                </a:solidFill>
                <a:latin typeface="Tahoma" pitchFamily="34" charset="0"/>
              </a:rPr>
              <a:t>Опросы населения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в рамках проекта ЕМ обеспечивают:</a:t>
            </a:r>
            <a:endParaRPr lang="ru-RU" sz="13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Азербайджан –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Международный центр социальных исследований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Баку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Армения -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Армянская Ассоциация маркетинга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Ереван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Беларусь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- Социологическая Лаборатория «НОВАК»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Минск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Грузия -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Институт социальных исследований и анализа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Тбилиси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Казахстан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- Институт сравнительных социальных исследований «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ЦеССИ-Казахстан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»,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Астана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);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Центр социальных и политических исследований  «Стратегия»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 err="1">
                <a:solidFill>
                  <a:srgbClr val="800000"/>
                </a:solidFill>
                <a:latin typeface="Tahoma" pitchFamily="34" charset="0"/>
              </a:rPr>
              <a:t>Алматы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; </a:t>
            </a:r>
            <a:endParaRPr lang="en-US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Киргизия -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Центр изучения общественного мнения «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Эл-Пикир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» 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Бишкек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i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Латвия,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Компания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SKDS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Рига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Литва,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UAB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«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Baltijos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Tyrimai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»/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Baltic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Surveys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Вильнюс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 </a:t>
            </a:r>
            <a:endParaRPr lang="ru-RU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Молдова,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Компания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CBS-AXA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Ltd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Кишинев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Россия -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Всероссийский центр изучения общественного мнения 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–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ВЦИОМ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Москва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Таджикистан -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Центр социально-политических исследований «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Коршинос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»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Душанбе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Узбекистан –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Компания «Эксперт </a:t>
            </a:r>
            <a:r>
              <a:rPr lang="ru-RU" sz="1300" b="1" i="1" dirty="0" err="1">
                <a:solidFill>
                  <a:srgbClr val="800000"/>
                </a:solidFill>
                <a:latin typeface="Tahoma" pitchFamily="34" charset="0"/>
              </a:rPr>
              <a:t>Фикри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»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(Ташкент)</a:t>
            </a:r>
            <a:endParaRPr lang="en-US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Украина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- Компания “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Research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&amp; 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Branding Group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”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Киев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10000"/>
              </a:spcBef>
              <a:buFont typeface="Wingdings" pitchFamily="2" charset="2"/>
              <a:buAutoNum type="arabicParenR"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Эстония - </a:t>
            </a:r>
            <a:r>
              <a:rPr lang="en-US" sz="1300" b="1" i="1" dirty="0" err="1">
                <a:solidFill>
                  <a:srgbClr val="800000"/>
                </a:solidFill>
                <a:latin typeface="Tahoma" pitchFamily="34" charset="0"/>
              </a:rPr>
              <a:t>Компания</a:t>
            </a:r>
            <a:r>
              <a:rPr lang="en-US" sz="1300" b="1" i="1" dirty="0">
                <a:solidFill>
                  <a:srgbClr val="800000"/>
                </a:solidFill>
                <a:latin typeface="Tahoma" pitchFamily="34" charset="0"/>
              </a:rPr>
              <a:t> Saar Poll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(Таллинн)</a:t>
            </a:r>
            <a:endParaRPr lang="en-US" sz="1300" b="1" dirty="0">
              <a:solidFill>
                <a:srgbClr val="800000"/>
              </a:solidFill>
              <a:latin typeface="Tahoma" pitchFamily="34" charset="0"/>
            </a:endParaRPr>
          </a:p>
          <a:p>
            <a:pPr marL="457200" lvl="2" indent="-4572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1300" b="1" u="sng" dirty="0">
                <a:solidFill>
                  <a:srgbClr val="800000"/>
                </a:solidFill>
                <a:latin typeface="Tahoma" pitchFamily="34" charset="0"/>
              </a:rPr>
              <a:t>Инструментарий опросов и анализ данных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: </a:t>
            </a:r>
          </a:p>
          <a:p>
            <a:pPr marL="457200" lvl="2" indent="-457200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15) </a:t>
            </a:r>
            <a:r>
              <a:rPr lang="ru-RU" sz="1300" b="1" i="1" dirty="0">
                <a:solidFill>
                  <a:srgbClr val="800000"/>
                </a:solidFill>
                <a:latin typeface="Tahoma" pitchFamily="34" charset="0"/>
              </a:rPr>
              <a:t> Исследовательская группа ЦИРКОН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(</a:t>
            </a:r>
            <a:r>
              <a:rPr lang="ru-RU" sz="1300" b="1" dirty="0">
                <a:solidFill>
                  <a:srgbClr val="800000"/>
                </a:solidFill>
                <a:latin typeface="Tahoma" pitchFamily="34" charset="0"/>
              </a:rPr>
              <a:t>Москва</a:t>
            </a:r>
            <a:r>
              <a:rPr lang="en-US" sz="1300" b="1" dirty="0">
                <a:solidFill>
                  <a:srgbClr val="800000"/>
                </a:solidFill>
                <a:latin typeface="Tahoma" pitchFamily="34" charset="0"/>
              </a:rPr>
              <a:t>)</a:t>
            </a:r>
            <a:endParaRPr lang="ru-RU" sz="1300" b="1" dirty="0">
              <a:solidFill>
                <a:srgbClr val="8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BCF23-95C4-40E8-8B3A-44EB287CF16E}" type="slidenum">
              <a:rPr lang="ru-RU" smtClean="0">
                <a:ea typeface="ＭＳ Ｐゴシック" pitchFamily="34" charset="-128"/>
              </a:rPr>
              <a:pPr>
                <a:defRPr/>
              </a:pPr>
              <a:t>30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2627313" y="922338"/>
            <a:ext cx="611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i="1">
                <a:latin typeface="Arial" charset="0"/>
              </a:rPr>
              <a:t>НА КАКОМ ЯЗЫКЕ ВЫ ОБЫЧНО ОБЩАЕТЕСЬ В СЕМЬЕ, ДОМА?</a:t>
            </a:r>
          </a:p>
          <a:p>
            <a:r>
              <a:rPr lang="ru-RU" sz="1400">
                <a:solidFill>
                  <a:srgbClr val="FF0000"/>
                </a:solidFill>
                <a:latin typeface="Arial" charset="0"/>
              </a:rPr>
              <a:t>(доля ответивших «на русском», все население, %)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42875" y="6500813"/>
            <a:ext cx="185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000" b="1">
                <a:solidFill>
                  <a:srgbClr val="C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© Евразийский монитор</a:t>
            </a:r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395288" y="892175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>
                <a:latin typeface="Arial" charset="0"/>
                <a:ea typeface="ＭＳ Ｐゴシック" pitchFamily="34" charset="-128"/>
                <a:cs typeface="Arial" charset="0"/>
              </a:rPr>
              <a:t>НАСЕЛЕНИЕ В ЦЕЛОМ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71613"/>
            <a:ext cx="903605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279BD-C8E1-4757-97BE-FEA7920BC009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817563"/>
            <a:ext cx="903605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CF1AF2A-603D-4D7E-AECE-DB7833F94995}" type="slidenum">
              <a:rPr lang="ru-RU" sz="1800" b="1">
                <a:latin typeface="+mn-lt"/>
              </a:rPr>
              <a:pPr algn="r">
                <a:defRPr/>
              </a:pPr>
              <a:t>32</a:t>
            </a:fld>
            <a:endParaRPr lang="ru-RU" sz="1800" b="1">
              <a:latin typeface="+mn-lt"/>
            </a:endParaRPr>
          </a:p>
        </p:txBody>
      </p:sp>
      <p:sp>
        <p:nvSpPr>
          <p:cNvPr id="34819" name="Rectangle 13"/>
          <p:cNvSpPr>
            <a:spLocks noChangeArrowheads="1"/>
          </p:cNvSpPr>
          <p:nvPr/>
        </p:nvSpPr>
        <p:spPr bwMode="auto">
          <a:xfrm>
            <a:off x="641350" y="1916113"/>
            <a:ext cx="79184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>
                <a:solidFill>
                  <a:srgbClr val="993300"/>
                </a:solidFill>
                <a:latin typeface="Tahoma" pitchFamily="34" charset="0"/>
              </a:rPr>
              <a:t>ИНТЕГРАЦИОННЫЕ НАСТРОЕНИЯ </a:t>
            </a:r>
            <a:br>
              <a:rPr lang="ru-RU" sz="4400" b="1">
                <a:solidFill>
                  <a:srgbClr val="993300"/>
                </a:solidFill>
                <a:latin typeface="Tahoma" pitchFamily="34" charset="0"/>
              </a:rPr>
            </a:br>
            <a:r>
              <a:rPr lang="ru-RU" sz="4400" b="1">
                <a:solidFill>
                  <a:srgbClr val="993300"/>
                </a:solidFill>
                <a:latin typeface="Tahoma" pitchFamily="34" charset="0"/>
              </a:rPr>
              <a:t>5 стран</a:t>
            </a:r>
          </a:p>
          <a:p>
            <a:pPr algn="ctr"/>
            <a:endParaRPr lang="ru-RU" sz="4400" b="1">
              <a:solidFill>
                <a:srgbClr val="993300"/>
              </a:solidFill>
              <a:latin typeface="Tahoma" pitchFamily="34" charset="0"/>
            </a:endParaRPr>
          </a:p>
          <a:p>
            <a:pPr algn="ctr"/>
            <a:r>
              <a:rPr lang="ru-RU" sz="4400" b="1">
                <a:solidFill>
                  <a:srgbClr val="993300"/>
                </a:solidFill>
                <a:latin typeface="Tahoma" pitchFamily="34" charset="0"/>
              </a:rPr>
              <a:t>ПРОЕКТ ВЦИОМ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000125" y="1000125"/>
            <a:ext cx="6500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b="1" i="1">
                <a:latin typeface="Franklin Gothic Book" pitchFamily="34" charset="0"/>
              </a:rPr>
              <a:t>«Хотя в этом году исполняется 20 лет с того момента, как Советский Союз перестал существовать, в последние несколько лет все чаще говорят о восстановлении потерянных связей между странами бывшего СССР. Как Вы думаете, в чем должны выражаться эти связи?»,</a:t>
            </a:r>
          </a:p>
          <a:p>
            <a:pPr algn="ctr"/>
            <a:r>
              <a:rPr lang="ru-RU" sz="900" i="1">
                <a:latin typeface="Franklin Gothic Book" pitchFamily="34" charset="0"/>
              </a:rPr>
              <a:t>в % от всех опрошенных</a:t>
            </a:r>
            <a:r>
              <a:rPr lang="en-US" sz="900" i="1">
                <a:latin typeface="Franklin Gothic Book" pitchFamily="34" charset="0"/>
              </a:rPr>
              <a:t> </a:t>
            </a:r>
            <a:r>
              <a:rPr lang="ru-RU" sz="900" i="1">
                <a:latin typeface="Franklin Gothic Book" pitchFamily="34" charset="0"/>
              </a:rPr>
              <a:t>россиян, </a:t>
            </a:r>
            <a:r>
              <a:rPr lang="en-US" sz="900" i="1">
                <a:latin typeface="Franklin Gothic Book" pitchFamily="34" charset="0"/>
              </a:rPr>
              <a:t>n=1600</a:t>
            </a:r>
            <a:endParaRPr lang="ru-RU" sz="900" i="1">
              <a:latin typeface="Franklin Gothic Book" pitchFamily="34" charset="0"/>
            </a:endParaRPr>
          </a:p>
        </p:txBody>
      </p:sp>
      <p:sp>
        <p:nvSpPr>
          <p:cNvPr id="35843" name="Заголовок 12"/>
          <p:cNvSpPr>
            <a:spLocks noGrp="1"/>
          </p:cNvSpPr>
          <p:nvPr>
            <p:ph type="title"/>
          </p:nvPr>
        </p:nvSpPr>
        <p:spPr>
          <a:xfrm>
            <a:off x="285750" y="142875"/>
            <a:ext cx="7786688" cy="368300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Отношение россиян к интеграции на постсоветском пространстве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5125" y="2786063"/>
            <a:ext cx="1071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latin typeface="+mn-lt"/>
              </a:rPr>
              <a:t>48%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5408613"/>
            <a:ext cx="7529513" cy="1020762"/>
          </a:xfrm>
          <a:prstGeom prst="roundRect">
            <a:avLst>
              <a:gd name="adj" fmla="val 15129"/>
            </a:avLst>
          </a:prstGeom>
          <a:noFill/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6" name="Объект 2"/>
          <p:cNvSpPr>
            <a:spLocks noGrp="1"/>
          </p:cNvSpPr>
          <p:nvPr>
            <p:ph idx="1"/>
          </p:nvPr>
        </p:nvSpPr>
        <p:spPr>
          <a:xfrm>
            <a:off x="1000125" y="5500688"/>
            <a:ext cx="6929438" cy="714375"/>
          </a:xfrm>
        </p:spPr>
        <p:txBody>
          <a:bodyPr/>
          <a:lstStyle/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48% россиян выступают за  интеграцию на постсоветском пространстве. (в разных формах)</a:t>
            </a:r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34% - за партнерские отношения без объединения</a:t>
            </a:r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8% - за окончательное разделение.</a:t>
            </a:r>
            <a:endParaRPr lang="ru-RU" sz="1100" i="1" smtClean="0">
              <a:solidFill>
                <a:srgbClr val="00927B"/>
              </a:solidFill>
            </a:endParaRPr>
          </a:p>
        </p:txBody>
      </p:sp>
      <p:pic>
        <p:nvPicPr>
          <p:cNvPr id="35847" name="Picture 14" descr="Картинка 26 из 1075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5143500"/>
            <a:ext cx="7921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357158" y="1857364"/>
          <a:ext cx="6286544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428625" y="2357438"/>
            <a:ext cx="7500938" cy="1357312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000125" y="1000125"/>
            <a:ext cx="6500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b="1" i="1">
                <a:latin typeface="Franklin Gothic Book" pitchFamily="34" charset="0"/>
              </a:rPr>
              <a:t>«Хотя в этом году исполняется 20 лет с того момента, как Советский Союз перестал существовать, в последние несколько лет все чаще говорят о восстановлении потерянных связей между странами бывшего СССР. Как Вы думаете, в чем должны выражаться эти связи?»,</a:t>
            </a:r>
          </a:p>
          <a:p>
            <a:pPr algn="ctr"/>
            <a:r>
              <a:rPr lang="ru-RU" sz="900" i="1">
                <a:latin typeface="Franklin Gothic Book" pitchFamily="34" charset="0"/>
              </a:rPr>
              <a:t>в % от всех опрошенных россиян, </a:t>
            </a:r>
            <a:r>
              <a:rPr lang="en-US" sz="900" i="1">
                <a:latin typeface="Franklin Gothic Book" pitchFamily="34" charset="0"/>
              </a:rPr>
              <a:t>n=1600</a:t>
            </a:r>
            <a:endParaRPr lang="ru-RU" sz="900" i="1">
              <a:latin typeface="Franklin Gothic Book" pitchFamily="34" charset="0"/>
            </a:endParaRPr>
          </a:p>
        </p:txBody>
      </p:sp>
      <p:sp>
        <p:nvSpPr>
          <p:cNvPr id="36867" name="Заголовок 12"/>
          <p:cNvSpPr>
            <a:spLocks noGrp="1"/>
          </p:cNvSpPr>
          <p:nvPr>
            <p:ph type="title"/>
          </p:nvPr>
        </p:nvSpPr>
        <p:spPr>
          <a:xfrm>
            <a:off x="285750" y="142875"/>
            <a:ext cx="7786688" cy="368300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Отношение россиян к различным формам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5408613"/>
            <a:ext cx="7529513" cy="1020762"/>
          </a:xfrm>
          <a:prstGeom prst="roundRect">
            <a:avLst>
              <a:gd name="adj" fmla="val 15129"/>
            </a:avLst>
          </a:prstGeom>
          <a:noFill/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9" name="Объект 2"/>
          <p:cNvSpPr>
            <a:spLocks noGrp="1"/>
          </p:cNvSpPr>
          <p:nvPr>
            <p:ph idx="1"/>
          </p:nvPr>
        </p:nvSpPr>
        <p:spPr>
          <a:xfrm>
            <a:off x="1000125" y="5500688"/>
            <a:ext cx="6929438" cy="714375"/>
          </a:xfrm>
        </p:spPr>
        <p:txBody>
          <a:bodyPr/>
          <a:lstStyle/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23% опрошенных среди возможных форм интеграционного объединения выбрали восстановление бывшего СССР на добровольной и равноправной основе.</a:t>
            </a:r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15% россиян выбрали вариант объединения в формате Таможенного союза.</a:t>
            </a:r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10% опрошенных назвали объединение в формате Евразийского экономического союза.</a:t>
            </a:r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endParaRPr lang="ru-RU" sz="1100" b="1" smtClean="0"/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endParaRPr lang="ru-RU" sz="1100" i="1" smtClean="0">
              <a:solidFill>
                <a:srgbClr val="00927B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50" y="1785938"/>
            <a:ext cx="7643813" cy="5715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5" y="3857625"/>
            <a:ext cx="7500938" cy="142875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357158" y="1857364"/>
          <a:ext cx="6286544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438150" y="1857375"/>
            <a:ext cx="7643813" cy="50006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50" y="3714750"/>
            <a:ext cx="7500938" cy="1571625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5" name="Picture 14" descr="Картинка 26 из 1075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5143500"/>
            <a:ext cx="7921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28625" y="2357438"/>
            <a:ext cx="7500938" cy="1357312"/>
          </a:xfrm>
          <a:prstGeom prst="roundRect">
            <a:avLst/>
          </a:prstGeom>
          <a:noFill/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976313" y="1268413"/>
            <a:ext cx="6500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 b="1" i="1">
                <a:latin typeface="Franklin Gothic Book" pitchFamily="34" charset="0"/>
              </a:rPr>
              <a:t>«Хотя в этом году исполняется 20 лет с того момента, как Советский Союз перестал существовать, в последние несколько лет все чаще говорят о восстановлении потерянных связей между странами бывшего СССР. Как Вы думаете, в чем должны выражаться эти связи?»,</a:t>
            </a:r>
          </a:p>
          <a:p>
            <a:pPr algn="ctr"/>
            <a:r>
              <a:rPr lang="ru-RU" sz="900" i="1">
                <a:latin typeface="Franklin Gothic Book" pitchFamily="34" charset="0"/>
              </a:rPr>
              <a:t>в % от соответствующих возрастных групп респондентов, </a:t>
            </a:r>
            <a:r>
              <a:rPr lang="en-US" sz="900" i="1">
                <a:latin typeface="Franklin Gothic Book" pitchFamily="34" charset="0"/>
              </a:rPr>
              <a:t>n=1600</a:t>
            </a:r>
            <a:endParaRPr lang="ru-RU" sz="900" i="1">
              <a:latin typeface="Franklin Gothic Book" pitchFamily="34" charset="0"/>
            </a:endParaRPr>
          </a:p>
        </p:txBody>
      </p:sp>
      <p:sp>
        <p:nvSpPr>
          <p:cNvPr id="37891" name="Заголовок 12"/>
          <p:cNvSpPr>
            <a:spLocks noGrp="1"/>
          </p:cNvSpPr>
          <p:nvPr>
            <p:ph type="title"/>
          </p:nvPr>
        </p:nvSpPr>
        <p:spPr>
          <a:xfrm>
            <a:off x="755650" y="631825"/>
            <a:ext cx="7786688" cy="368300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Отношение россиян разного возраста к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5408613"/>
            <a:ext cx="7529513" cy="1020762"/>
          </a:xfrm>
          <a:prstGeom prst="roundRect">
            <a:avLst>
              <a:gd name="adj" fmla="val 15129"/>
            </a:avLst>
          </a:prstGeom>
          <a:noFill/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3" name="Объект 2"/>
          <p:cNvSpPr>
            <a:spLocks noGrp="1"/>
          </p:cNvSpPr>
          <p:nvPr>
            <p:ph idx="1"/>
          </p:nvPr>
        </p:nvSpPr>
        <p:spPr>
          <a:xfrm>
            <a:off x="1000125" y="5572125"/>
            <a:ext cx="6929438" cy="714375"/>
          </a:xfrm>
        </p:spPr>
        <p:txBody>
          <a:bodyPr/>
          <a:lstStyle/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r>
              <a:rPr lang="ru-RU" sz="1100" b="1" smtClean="0"/>
              <a:t>Возрастной состав респондентов, выступающих «за» и «против» интеграции в той или иной форме,  в целом пропорционален – резких изменений в зависимости от возраста респондентов нет.</a:t>
            </a:r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endParaRPr lang="ru-RU" sz="1100" b="1" smtClean="0"/>
          </a:p>
          <a:p>
            <a:pPr marL="266700" lvl="1" indent="-266700" algn="just" eaLnBrk="1" hangingPunct="1">
              <a:spcBef>
                <a:spcPts val="600"/>
              </a:spcBef>
              <a:buFont typeface="Wingdings" pitchFamily="2" charset="2"/>
              <a:buChar char=""/>
            </a:pPr>
            <a:endParaRPr lang="ru-RU" sz="1100" i="1" smtClean="0">
              <a:solidFill>
                <a:srgbClr val="00927B"/>
              </a:solidFill>
            </a:endParaRPr>
          </a:p>
        </p:txBody>
      </p:sp>
      <p:pic>
        <p:nvPicPr>
          <p:cNvPr id="37894" name="Picture 14" descr="Картинка 26 из 1075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5143500"/>
            <a:ext cx="7921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5572132" y="2214554"/>
          <a:ext cx="242889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642910" y="2214554"/>
          <a:ext cx="250033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071802" y="2143116"/>
          <a:ext cx="264320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81B42-DC3B-4AFF-A4FA-CCC67A7FC55A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993300"/>
                </a:solidFill>
                <a:latin typeface="Tahoma" pitchFamily="34" charset="0"/>
              </a:rPr>
              <a:t>Подробности и комментарии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76600" y="6400800"/>
            <a:ext cx="2819400" cy="457200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900113" y="17002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lnSpc>
                <a:spcPct val="95000"/>
              </a:lnSpc>
            </a:pPr>
            <a:r>
              <a:rPr lang="ru-RU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Более подробная информация о проекте </a:t>
            </a:r>
            <a:r>
              <a:rPr lang="ru-RU" b="1">
                <a:solidFill>
                  <a:srgbClr val="000066"/>
                </a:solidFill>
                <a:latin typeface="Arial" charset="0"/>
              </a:rPr>
              <a:t>«Евразийский монитор» </a:t>
            </a:r>
            <a:r>
              <a:rPr lang="ru-RU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может быть предоставлена по дополнительному запросу. </a:t>
            </a:r>
            <a:endParaRPr lang="ru-RU" b="1">
              <a:solidFill>
                <a:srgbClr val="000066"/>
              </a:solidFill>
              <a:latin typeface="Arial" charset="0"/>
            </a:endParaRPr>
          </a:p>
          <a:p>
            <a:pPr marL="457200" indent="-457200" algn="just">
              <a:lnSpc>
                <a:spcPct val="95000"/>
              </a:lnSpc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Arial" charset="0"/>
              </a:rPr>
              <a:t>	</a:t>
            </a:r>
            <a:r>
              <a:rPr lang="ru-RU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Справки по телефонам</a:t>
            </a:r>
            <a:r>
              <a:rPr lang="ru-RU" b="1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742950" lvl="1" indent="-285750">
              <a:lnSpc>
                <a:spcPct val="95000"/>
              </a:lnSpc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+</a:t>
            </a:r>
            <a:r>
              <a:rPr lang="ru-RU" sz="2000" b="1">
                <a:solidFill>
                  <a:srgbClr val="000066"/>
                </a:solidFill>
                <a:latin typeface="Arial" charset="0"/>
              </a:rPr>
              <a:t>7-(495)-621-34-15, 628-51-67 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/>
            </a:r>
            <a:br>
              <a:rPr lang="en-US" sz="2000" b="1">
                <a:solidFill>
                  <a:srgbClr val="000066"/>
                </a:solidFill>
                <a:latin typeface="Arial" charset="0"/>
              </a:rPr>
            </a:br>
            <a:r>
              <a:rPr lang="ru-RU" sz="1600" b="1">
                <a:solidFill>
                  <a:srgbClr val="000066"/>
                </a:solidFill>
                <a:latin typeface="Arial" charset="0"/>
              </a:rPr>
              <a:t>(Москва, Агентство «Евразийский монитор», Игорь Задорин). </a:t>
            </a:r>
            <a:r>
              <a:rPr lang="ru-RU" sz="2000" b="1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sz="2000" b="1">
                <a:solidFill>
                  <a:srgbClr val="000066"/>
                </a:solidFill>
                <a:latin typeface="Arial" charset="0"/>
              </a:rPr>
            </a:br>
            <a:endParaRPr lang="en-US" sz="2000" b="1">
              <a:solidFill>
                <a:srgbClr val="000066"/>
              </a:solidFill>
              <a:latin typeface="Arial" charset="0"/>
            </a:endParaRPr>
          </a:p>
          <a:p>
            <a:pPr marL="742950" lvl="1" indent="-285750">
              <a:lnSpc>
                <a:spcPct val="95000"/>
              </a:lnSpc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E-mail: 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info@eurasiamonitor.org</a:t>
            </a:r>
            <a:endParaRPr lang="en-US" sz="2000" b="1" u="sng">
              <a:solidFill>
                <a:srgbClr val="0000FF"/>
              </a:solidFill>
              <a:latin typeface="Arial" charset="0"/>
            </a:endParaRPr>
          </a:p>
          <a:p>
            <a:pPr marL="457200" indent="-457200">
              <a:lnSpc>
                <a:spcPct val="95000"/>
              </a:lnSpc>
            </a:pPr>
            <a:endParaRPr lang="en-US" sz="2000" b="1">
              <a:solidFill>
                <a:srgbClr val="000066"/>
              </a:solidFill>
              <a:latin typeface="Arial" charset="0"/>
            </a:endParaRPr>
          </a:p>
          <a:p>
            <a:pPr marL="457200" lvl="2" indent="-457200">
              <a:lnSpc>
                <a:spcPct val="95000"/>
              </a:lnSpc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	</a:t>
            </a:r>
            <a:r>
              <a:rPr lang="en-US" b="1">
                <a:solidFill>
                  <a:srgbClr val="000066"/>
                </a:solidFill>
                <a:latin typeface="Arial" charset="0"/>
              </a:rPr>
              <a:t>Web-site: 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www.eurasiamonitor.org</a:t>
            </a:r>
            <a:endParaRPr lang="ru-RU" b="1">
              <a:solidFill>
                <a:srgbClr val="8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147EE-E492-4285-8563-D7D588705EB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354013"/>
          </a:xfrm>
          <a:noFill/>
        </p:spPr>
        <p:txBody>
          <a:bodyPr/>
          <a:lstStyle/>
          <a:p>
            <a:pPr algn="ctr" eaLnBrk="1" hangingPunct="1"/>
            <a:r>
              <a:rPr lang="ru-RU" sz="3200" i="0" smtClean="0">
                <a:solidFill>
                  <a:srgbClr val="800000"/>
                </a:solidFill>
                <a:latin typeface="Tahoma" pitchFamily="34" charset="0"/>
              </a:rPr>
              <a:t>О проекте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9552" y="1052513"/>
            <a:ext cx="794677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algn="ctr">
              <a:lnSpc>
                <a:spcPct val="95000"/>
              </a:lnSpc>
            </a:pPr>
            <a:r>
              <a:rPr lang="ru-RU" sz="1600" b="1" dirty="0">
                <a:solidFill>
                  <a:srgbClr val="800000"/>
                </a:solidFill>
                <a:latin typeface="Tahoma" pitchFamily="34" charset="0"/>
              </a:rPr>
              <a:t>Характеристики опросов (пример - 11-я </a:t>
            </a: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</a:rPr>
              <a:t>волна, апрель-май 2009) </a:t>
            </a:r>
            <a:endParaRPr lang="ru-RU" sz="1600" b="1" dirty="0">
              <a:solidFill>
                <a:srgbClr val="800000"/>
              </a:solidFill>
              <a:latin typeface="Tahoma" pitchFamily="34" charset="0"/>
            </a:endParaRPr>
          </a:p>
        </p:txBody>
      </p:sp>
      <p:graphicFrame>
        <p:nvGraphicFramePr>
          <p:cNvPr id="6254" name="Group 110"/>
          <p:cNvGraphicFramePr>
            <a:graphicFrameLocks noGrp="1"/>
          </p:cNvGraphicFramePr>
          <p:nvPr>
            <p:ph idx="1"/>
          </p:nvPr>
        </p:nvGraphicFramePr>
        <p:xfrm>
          <a:off x="395288" y="1501775"/>
          <a:ext cx="8207375" cy="5121278"/>
        </p:xfrm>
        <a:graphic>
          <a:graphicData uri="http://schemas.openxmlformats.org/drawingml/2006/table">
            <a:tbl>
              <a:tblPr/>
              <a:tblGrid>
                <a:gridCol w="585787"/>
                <a:gridCol w="1771650"/>
                <a:gridCol w="1949450"/>
                <a:gridCol w="1951038"/>
                <a:gridCol w="1949450"/>
              </a:tblGrid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Страна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опроса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выборки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Мониторинговый блок вопросов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Азербайджан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23.04-06.05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Армения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20.04-30.04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Беларусь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29.04-12.05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Грузия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01.05-08.05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Казахстан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20.04-28.04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Кыргызстан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6.05-10.05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Латвия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14.04-22.04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Литва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20.04-28.04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отсутствует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Молдова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7.05-16.05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1189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25.04-26.04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Таджикистан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02.05-11.05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Узбекистан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12.05-19.05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Украина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25.04-05.05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2079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Эстония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27.04-08.05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сокращенный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3221C6-7D88-44FB-A6DA-9185F508F6B0}" type="slidenum">
              <a:rPr lang="ru-RU" sz="1800" b="1">
                <a:latin typeface="+mn-lt"/>
              </a:rPr>
              <a:pPr algn="r">
                <a:defRPr/>
              </a:pPr>
              <a:t>5</a:t>
            </a:fld>
            <a:endParaRPr lang="ru-RU" sz="1800" b="1">
              <a:latin typeface="+mn-lt"/>
            </a:endParaRP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611188" y="1412875"/>
            <a:ext cx="7918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>
                <a:solidFill>
                  <a:srgbClr val="993300"/>
                </a:solidFill>
                <a:latin typeface="Tahoma" pitchFamily="34" charset="0"/>
              </a:rPr>
              <a:t>ИНТЕГРАЦИОННЫЕ 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F4F0DB-4281-43A4-808A-618CBEBF1D4F}" type="slidenum">
              <a:rPr lang="ru-RU" sz="1800" b="1">
                <a:latin typeface="+mn-lt"/>
              </a:rPr>
              <a:pPr algn="r">
                <a:defRPr/>
              </a:pPr>
              <a:t>6</a:t>
            </a:fld>
            <a:endParaRPr lang="ru-RU" sz="1800" b="1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496" y="6597753"/>
            <a:ext cx="2012532" cy="1840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18288" rIns="0" bIns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1" i="0" u="none" strike="noStrike" baseline="0" dirty="0">
                <a:solidFill>
                  <a:srgbClr val="800000"/>
                </a:solidFill>
                <a:latin typeface="Tahoma"/>
                <a:cs typeface="Tahoma"/>
              </a:rPr>
              <a:t>© НП "Евразийский </a:t>
            </a:r>
            <a:r>
              <a:rPr lang="ru-RU" sz="800" b="1" i="0" u="none" strike="noStrike" baseline="0" dirty="0" smtClean="0">
                <a:solidFill>
                  <a:srgbClr val="800000"/>
                </a:solidFill>
                <a:latin typeface="Tahoma"/>
                <a:cs typeface="Tahoma"/>
              </a:rPr>
              <a:t>монитор“</a:t>
            </a:r>
            <a:r>
              <a:rPr lang="en-US" sz="800" b="1" dirty="0" smtClean="0">
                <a:solidFill>
                  <a:srgbClr val="800000"/>
                </a:solidFill>
                <a:latin typeface="Tahoma"/>
                <a:cs typeface="Tahoma"/>
              </a:rPr>
              <a:t>, 2009</a:t>
            </a:r>
            <a:endParaRPr lang="ru-RU" sz="800" b="1" i="0" u="none" strike="noStrike" baseline="0" dirty="0">
              <a:solidFill>
                <a:srgbClr val="800000"/>
              </a:solidFill>
              <a:latin typeface="Tahoma"/>
              <a:cs typeface="Tahoma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56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9493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ВОПРОСЫ МЕЖГОСУДАРСТВЕННОЙ КООПЕРАЦИИ И ИНТЕГРАЦИИ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949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М6.	В НАСТОЯЩЕЕ ВРЕМЯ ОДНИ СТРАНЫ СТРЕМЯТСЯ К ОБЪЕДИНЕНИЮ, ДРУГИЕ, НАОБОРОТ, К САМОСТОЯТЕЛЬНОСТИ. ЕСЛИ БЫ ВЫ МОГЛИ РЕШАТЬ ТАКИЕ ВОПРОСЫ, ТО С КАКИМИ ИЗ УКАЗАННЫХ НА КАРТОЧКЕ СТРАН, НА ВАШ ВЗГЛЯД, БЫЛО БЫ ПРАВИЛЬНО ОБЪЕДИНИТЬСЯ НАШЕЙ СТРАНЕ? (Показать карточку М6,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любое число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ответов)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Азербайджаном,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Арменией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Беларусью,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Грузией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Казахстаном,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Киргизией (Кыргызстаном),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Молдовой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Россией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Таджикистаном,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Турцией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Узбекистаном,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Украиной,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Европейским Союзом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нашей стране не надо объединяться ни с какой из указанных стран и объединений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hangingPunct="0">
              <a:tabLst>
                <a:tab pos="449263" algn="l"/>
                <a:tab pos="949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9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(НЕ ЗАЧИТЫВАТЬ) затрудняюсь ответить</a:t>
            </a:r>
          </a:p>
          <a:p>
            <a:pPr lvl="1" eaLnBrk="0" hangingPunct="0">
              <a:tabLst>
                <a:tab pos="449263" algn="l"/>
                <a:tab pos="94932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949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М7.	ЕСЛИ БЫ ВЫ МОГЛИ ВЫБИРАТЬ, ТО В КАКОЙ СТРАНЕ ИЛИ ОБЪЕДИНЕНИИ СТРАН ВЫ БЫ ХОТЕЛИ ЖИТЬ? (Показать карточкуМ7, один ответ)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объединенной Европе (Европейском Союзе)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объединенном союзе России, Украины, Беларуси и Казахстана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Содружестве независимых государств – СНГ </a:t>
            </a:r>
            <a:r>
              <a:rPr kumimoji="0" lang="ru-RU" sz="11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(как сейчас) *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вновь объединенном Союзе всех республик бывшего СССР </a:t>
            </a:r>
            <a:r>
              <a:rPr kumimoji="0" lang="ru-RU" sz="11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(15 республик)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449263" algn="l"/>
                <a:tab pos="949325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собственной стране без объединения с какой-либо иной страной и без вхождения в союзы государств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hangingPunct="0">
              <a:tabLst>
                <a:tab pos="449263" algn="l"/>
                <a:tab pos="9493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9. (НЕ ЗАЧИТЫВАТЬ) затрудняюсь ответить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949325" algn="l"/>
              </a:tabLst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Примечание.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странах Балтии в ответах на вопрос М7 добавление «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(как сейчас)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ставится в первой альтернативе ответа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 объединенной Европе - Европейском Союзе (как сейчас)».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F4F0DB-4281-43A4-808A-618CBEBF1D4F}" type="slidenum">
              <a:rPr lang="ru-RU" sz="1800" b="1">
                <a:latin typeface="+mn-lt"/>
              </a:rPr>
              <a:pPr algn="r">
                <a:defRPr/>
              </a:pPr>
              <a:t>7</a:t>
            </a:fld>
            <a:endParaRPr lang="ru-RU" sz="1800" b="1">
              <a:latin typeface="+mn-lt"/>
            </a:endParaRPr>
          </a:p>
        </p:txBody>
      </p:sp>
      <p:sp>
        <p:nvSpPr>
          <p:cNvPr id="8195" name="Rectangle 1572"/>
          <p:cNvSpPr>
            <a:spLocks noChangeArrowheads="1"/>
          </p:cNvSpPr>
          <p:nvPr/>
        </p:nvSpPr>
        <p:spPr bwMode="auto">
          <a:xfrm>
            <a:off x="179388" y="765175"/>
            <a:ext cx="877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800000"/>
                </a:solidFill>
                <a:latin typeface="Arial" charset="0"/>
              </a:rPr>
              <a:t>ЕСЛИ БЫ ВЫ МОГЛИ РЕШАТЬ ТАКИЕ ВОПРОСЫ, ТО С КАКИМИ ИЗ УКАЗАННЫХ НА КАРТОЧКЕ СТРАН, НА ВАШ ВЗГЛЯД, БЫЛО БЫ ПРАВИЛЬНО ОБЪЕДИНИТЬСЯ НАШЕЙ СТРАНЕ? </a:t>
            </a:r>
          </a:p>
        </p:txBody>
      </p:sp>
      <p:pic>
        <p:nvPicPr>
          <p:cNvPr id="8196" name="Picture 15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235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Овал 5"/>
          <p:cNvSpPr>
            <a:spLocks noChangeArrowheads="1"/>
          </p:cNvSpPr>
          <p:nvPr/>
        </p:nvSpPr>
        <p:spPr bwMode="auto">
          <a:xfrm>
            <a:off x="6357938" y="3429000"/>
            <a:ext cx="1571625" cy="500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198" name="Овал 6"/>
          <p:cNvSpPr>
            <a:spLocks noChangeArrowheads="1"/>
          </p:cNvSpPr>
          <p:nvPr/>
        </p:nvSpPr>
        <p:spPr bwMode="auto">
          <a:xfrm>
            <a:off x="3071813" y="2643188"/>
            <a:ext cx="1857375" cy="128587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496" y="6597753"/>
            <a:ext cx="2012532" cy="1840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18288" rIns="0" bIns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1" i="0" u="none" strike="noStrike" baseline="0" dirty="0">
                <a:solidFill>
                  <a:srgbClr val="800000"/>
                </a:solidFill>
                <a:latin typeface="Tahoma"/>
                <a:cs typeface="Tahoma"/>
              </a:rPr>
              <a:t>© НП "Евразийский </a:t>
            </a:r>
            <a:r>
              <a:rPr lang="ru-RU" sz="800" b="1" i="0" u="none" strike="noStrike" baseline="0" dirty="0" smtClean="0">
                <a:solidFill>
                  <a:srgbClr val="800000"/>
                </a:solidFill>
                <a:latin typeface="Tahoma"/>
                <a:cs typeface="Tahoma"/>
              </a:rPr>
              <a:t>монитор“</a:t>
            </a:r>
            <a:r>
              <a:rPr lang="en-US" sz="800" b="1" dirty="0" smtClean="0">
                <a:solidFill>
                  <a:srgbClr val="800000"/>
                </a:solidFill>
                <a:latin typeface="Tahoma"/>
                <a:cs typeface="Tahoma"/>
              </a:rPr>
              <a:t>, 2009</a:t>
            </a:r>
            <a:endParaRPr lang="ru-RU" sz="800" b="1" i="0" u="none" strike="noStrike" baseline="0" dirty="0">
              <a:solidFill>
                <a:srgbClr val="8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CDF8021-22A2-4B53-8194-FEFB69EBDCCD}" type="slidenum">
              <a:rPr lang="ru-RU" sz="1800" b="1">
                <a:latin typeface="+mn-lt"/>
              </a:rPr>
              <a:pPr algn="r">
                <a:defRPr/>
              </a:pPr>
              <a:t>8</a:t>
            </a:fld>
            <a:endParaRPr lang="ru-RU" sz="1800" b="1"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077200" y="6324600"/>
            <a:ext cx="762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456946C-1FD3-4D98-BDD7-B0FE93B9FE1B}" type="slidenum">
              <a:rPr lang="ru-RU" sz="1800" b="1">
                <a:latin typeface="+mn-lt"/>
              </a:rPr>
              <a:pPr algn="r">
                <a:defRPr/>
              </a:pPr>
              <a:t>9</a:t>
            </a:fld>
            <a:endParaRPr lang="ru-RU" sz="1800" b="1">
              <a:latin typeface="+mn-lt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904007"/>
            <a:ext cx="921226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Designs\Международный.pot</Template>
  <TotalTime>3235</TotalTime>
  <Words>918</Words>
  <Application>Microsoft Office PowerPoint</Application>
  <PresentationFormat>Экран (4:3)</PresentationFormat>
  <Paragraphs>233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Международный</vt:lpstr>
      <vt:lpstr>    </vt:lpstr>
      <vt:lpstr>О проекте</vt:lpstr>
      <vt:lpstr>О проекте</vt:lpstr>
      <vt:lpstr>О проекте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Отношение россиян к интеграции на постсоветском пространстве</vt:lpstr>
      <vt:lpstr> Отношение россиян к различным формам интеграции</vt:lpstr>
      <vt:lpstr> Отношение россиян разного возраста к интеграции</vt:lpstr>
      <vt:lpstr>Подробности и комментарии</vt:lpstr>
    </vt:vector>
  </TitlesOfParts>
  <Company>ЦИРКОН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Задорин И.В., Зайцев Д.Г., Комисаров А.А.</dc:creator>
  <cp:lastModifiedBy>ИВЗ</cp:lastModifiedBy>
  <cp:revision>291</cp:revision>
  <dcterms:created xsi:type="dcterms:W3CDTF">2004-07-27T07:16:41Z</dcterms:created>
  <dcterms:modified xsi:type="dcterms:W3CDTF">2012-02-02T13:40:10Z</dcterms:modified>
</cp:coreProperties>
</file>