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Lst>
  <p:notesMasterIdLst>
    <p:notesMasterId r:id="rId44"/>
  </p:notesMasterIdLst>
  <p:sldIdLst>
    <p:sldId id="256" r:id="rId4"/>
    <p:sldId id="294" r:id="rId5"/>
    <p:sldId id="308" r:id="rId6"/>
    <p:sldId id="257" r:id="rId7"/>
    <p:sldId id="312" r:id="rId8"/>
    <p:sldId id="307" r:id="rId9"/>
    <p:sldId id="274" r:id="rId10"/>
    <p:sldId id="290" r:id="rId11"/>
    <p:sldId id="295" r:id="rId12"/>
    <p:sldId id="302" r:id="rId13"/>
    <p:sldId id="286" r:id="rId14"/>
    <p:sldId id="303" r:id="rId15"/>
    <p:sldId id="306" r:id="rId16"/>
    <p:sldId id="300" r:id="rId17"/>
    <p:sldId id="301" r:id="rId18"/>
    <p:sldId id="296" r:id="rId19"/>
    <p:sldId id="298" r:id="rId20"/>
    <p:sldId id="275" r:id="rId21"/>
    <p:sldId id="291" r:id="rId22"/>
    <p:sldId id="276" r:id="rId23"/>
    <p:sldId id="313" r:id="rId24"/>
    <p:sldId id="277" r:id="rId25"/>
    <p:sldId id="278" r:id="rId26"/>
    <p:sldId id="279" r:id="rId27"/>
    <p:sldId id="280" r:id="rId28"/>
    <p:sldId id="288" r:id="rId29"/>
    <p:sldId id="281" r:id="rId30"/>
    <p:sldId id="282" r:id="rId31"/>
    <p:sldId id="283" r:id="rId32"/>
    <p:sldId id="292" r:id="rId33"/>
    <p:sldId id="293" r:id="rId34"/>
    <p:sldId id="284" r:id="rId35"/>
    <p:sldId id="285" r:id="rId36"/>
    <p:sldId id="287" r:id="rId37"/>
    <p:sldId id="269" r:id="rId38"/>
    <p:sldId id="309" r:id="rId39"/>
    <p:sldId id="310" r:id="rId40"/>
    <p:sldId id="311" r:id="rId41"/>
    <p:sldId id="299" r:id="rId42"/>
    <p:sldId id="297" r:id="rId43"/>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89" autoAdjust="0"/>
    <p:restoredTop sz="86475" autoAdjust="0"/>
  </p:normalViewPr>
  <p:slideViewPr>
    <p:cSldViewPr>
      <p:cViewPr>
        <p:scale>
          <a:sx n="60" d="100"/>
          <a:sy n="60" d="100"/>
        </p:scale>
        <p:origin x="-1164"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2814" y="-90"/>
      </p:cViewPr>
      <p:guideLst>
        <p:guide orient="horz" pos="2932"/>
        <p:guide pos="222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98096AEF-B8F0-4302-872E-FA90A2D4C01F}" type="datetimeFigureOut">
              <a:rPr lang="en-US" smtClean="0"/>
              <a:pPr/>
              <a:t>10/27/2011</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A9E0A4EE-115E-496C-BF77-D2C7D5C479A3}" type="slidenum">
              <a:rPr lang="en-US" smtClean="0"/>
              <a:pPr/>
              <a:t>‹#›</a:t>
            </a:fld>
            <a:endParaRPr lang="en-US"/>
          </a:p>
        </p:txBody>
      </p:sp>
    </p:spTree>
    <p:extLst>
      <p:ext uri="{BB962C8B-B14F-4D97-AF65-F5344CB8AC3E}">
        <p14:creationId xmlns:p14="http://schemas.microsoft.com/office/powerpoint/2010/main" xmlns="" val="244089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5121F7-62B4-4544-8257-8A40B11EAC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9119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E69F9-6CC6-474F-9BDA-6531C2416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96601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E01CD-4834-4BD5-80B9-1ECD155A0F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2774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01C046-42A0-43DA-A383-6137709A84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2506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D7558B-BBA4-4EEA-A9A6-2669A56EF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26099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60A34B-CA36-4D6B-A536-46BD919C0E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2466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C44B00-6109-45B5-877C-EE2271850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70226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A2A489-E6D6-4A79-8A84-053CD02AC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1938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4ABC40-533E-41EB-8E51-EAF5F04D8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26494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F4612-88C0-46BC-B689-8E380B8F7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4212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9FB117-FC0B-4E89-840E-31B29AB63B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40175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D392B8-E6A3-482A-ABE7-D3B96C46EC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78793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0848AD-A21B-4C56-9DF5-6932502E3B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30561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80A013-A800-4B37-8F65-74FD52FB2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81891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619123-2271-47EF-81BB-5128D9059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64492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721E0-0449-475F-9D00-8F4DFA9EA0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047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CCE0CC-5CF6-450D-B7FC-363CB3F7B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432268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172637-E10A-4D06-893A-9107668E3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0156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E394AF-B85A-4018-8BFD-83F3CED0B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59934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D658B9-C150-4E73-A693-B6714E1D04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88562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773689-3E87-47E4-8441-7617ADF65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15617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A2533B-B717-4CE5-90DB-0A33EBA483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26004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560C8B-9F2F-4FBF-8BF3-B13402471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54913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A9B82-0245-49D0-AD57-C42B509B4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74109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C8FC10-FD57-4A8F-B69C-4DDD6D4AB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5174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945AFD-0F95-46D7-B87E-F6120A603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0348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00CA0-8F85-411F-945A-D36E36EB7DF9}" type="datetimeFigureOut">
              <a:rPr lang="en-US" smtClean="0"/>
              <a:pPr/>
              <a:t>10/27/2011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4C34A-7B12-4BAC-AFC8-14740CBC6B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00CA0-8F85-411F-945A-D36E36EB7DF9}" type="datetimeFigureOut">
              <a:rPr lang="en-US" smtClean="0"/>
              <a:pPr/>
              <a:t>10/27/2011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4C34A-7B12-4BAC-AFC8-14740CBC6B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B90F8A2-CCAC-4524-A5C4-5C57819DDB0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20470599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CAD9530-CBA4-4E0B-924B-4630BD0F67D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11782187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psihologie.ro/images/stories/revista2010_34/art_03_glascock.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PTVVYYxY9C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gnWSah4RD2E&amp;feature=related" TargetMode="External"/><Relationship Id="rId2" Type="http://schemas.openxmlformats.org/officeDocument/2006/relationships/hyperlink" Target="http://www.youtube.com/watch?v=PTVVYYxY9Cs"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hyperlink" Target="http://en.wikipedia.org/wiki/Biofeedbac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heartmath.com/" TargetMode="External"/><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youtube.com/watch?v=JGbJoifOzuA&amp;feature=related"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rhythmicmedicine.com/"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hyperlink" Target="http://www.remo.com/portal/hr/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hyperlink" Target="../positive%20psych/ProgesteroneBrown_Fredrickson_et_al_2009.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psych.rochester.edu/SDT/measures/maas_description.php" TargetMode="External"/><Relationship Id="rId2" Type="http://schemas.openxmlformats.org/officeDocument/2006/relationships/hyperlink" Target="MAAS.doc"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1981199"/>
          </a:xfrm>
        </p:spPr>
        <p:txBody>
          <a:bodyPr>
            <a:normAutofit fontScale="90000"/>
          </a:bodyPr>
          <a:lstStyle/>
          <a:p>
            <a:r>
              <a:rPr lang="en-US" b="1" dirty="0" smtClean="0"/>
              <a:t/>
            </a:r>
            <a:br>
              <a:rPr lang="en-US" b="1" dirty="0" smtClean="0"/>
            </a:br>
            <a:r>
              <a:rPr lang="en-US" sz="5300" b="1" dirty="0" smtClean="0"/>
              <a:t>Mindfulness, Biofeedback, and Healing Rhythms </a:t>
            </a:r>
            <a:br>
              <a:rPr lang="en-US" sz="5300" b="1" dirty="0" smtClean="0"/>
            </a:br>
            <a:r>
              <a:rPr lang="en-US" sz="5300" dirty="0"/>
              <a:t/>
            </a:r>
            <a:br>
              <a:rPr lang="en-US" sz="5300" dirty="0"/>
            </a:br>
            <a:endParaRPr lang="en-US" sz="5300" dirty="0"/>
          </a:p>
        </p:txBody>
      </p:sp>
      <p:sp>
        <p:nvSpPr>
          <p:cNvPr id="3" name="Subtitle 2"/>
          <p:cNvSpPr>
            <a:spLocks noGrp="1"/>
          </p:cNvSpPr>
          <p:nvPr>
            <p:ph type="subTitle" idx="1"/>
          </p:nvPr>
        </p:nvSpPr>
        <p:spPr>
          <a:xfrm>
            <a:off x="1371600" y="3429000"/>
            <a:ext cx="6400800" cy="2209800"/>
          </a:xfrm>
        </p:spPr>
        <p:txBody>
          <a:bodyPr>
            <a:normAutofit lnSpcReduction="10000"/>
          </a:bodyPr>
          <a:lstStyle/>
          <a:p>
            <a:r>
              <a:rPr lang="en-US" b="1" i="1" dirty="0" smtClean="0">
                <a:solidFill>
                  <a:schemeClr val="tx1"/>
                </a:solidFill>
              </a:rPr>
              <a:t>Irina Khramtsova, </a:t>
            </a:r>
            <a:r>
              <a:rPr lang="en-US" b="1" i="1" dirty="0" err="1" smtClean="0">
                <a:solidFill>
                  <a:schemeClr val="tx1"/>
                </a:solidFill>
              </a:rPr>
              <a:t>Ed.D</a:t>
            </a:r>
            <a:r>
              <a:rPr lang="en-US" b="1" i="1" dirty="0" smtClean="0">
                <a:solidFill>
                  <a:schemeClr val="tx1"/>
                </a:solidFill>
              </a:rPr>
              <a:t>.</a:t>
            </a:r>
          </a:p>
          <a:p>
            <a:r>
              <a:rPr lang="en-US" b="1" i="1" dirty="0" smtClean="0">
                <a:solidFill>
                  <a:schemeClr val="tx1"/>
                </a:solidFill>
              </a:rPr>
              <a:t>Associate Professor of Psychology</a:t>
            </a:r>
          </a:p>
          <a:p>
            <a:endParaRPr lang="en-US" b="1" i="1" dirty="0" smtClean="0">
              <a:solidFill>
                <a:schemeClr val="tx1"/>
              </a:solidFill>
            </a:endParaRPr>
          </a:p>
          <a:p>
            <a:r>
              <a:rPr lang="en-US" b="1" i="1" dirty="0" smtClean="0">
                <a:solidFill>
                  <a:schemeClr val="tx1"/>
                </a:solidFill>
              </a:rPr>
              <a:t>Arkansas </a:t>
            </a:r>
            <a:r>
              <a:rPr lang="en-US" b="1" i="1" dirty="0">
                <a:solidFill>
                  <a:schemeClr val="tx1"/>
                </a:solidFill>
              </a:rPr>
              <a:t>State University</a:t>
            </a:r>
          </a:p>
          <a:p>
            <a:endParaRPr lang="en-US" b="1" i="1" dirty="0" smtClean="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mindfulness be cultivated?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YES! Say Shapiro et al. (2008) in their article “Cultivating mindfulness: Effects on well-being”</a:t>
            </a:r>
          </a:p>
          <a:p>
            <a:r>
              <a:rPr lang="en-US" sz="2400" dirty="0" err="1" smtClean="0"/>
              <a:t>Kabat-Zinn’s</a:t>
            </a:r>
            <a:r>
              <a:rPr lang="en-US" sz="2400" dirty="0" smtClean="0"/>
              <a:t> Mindfulness Based Stress Reduction Program (MBSR)</a:t>
            </a:r>
          </a:p>
          <a:p>
            <a:pPr marL="0" indent="0">
              <a:buNone/>
            </a:pPr>
            <a:endParaRPr lang="en-US" sz="2400" dirty="0" smtClean="0"/>
          </a:p>
          <a:p>
            <a:r>
              <a:rPr lang="en-US" dirty="0" smtClean="0"/>
              <a:t>YES! Say Newberg and Waldman (2009) </a:t>
            </a:r>
          </a:p>
          <a:p>
            <a:pPr marL="0" indent="0">
              <a:buNone/>
            </a:pPr>
            <a:r>
              <a:rPr lang="en-US" dirty="0"/>
              <a:t>a</a:t>
            </a:r>
            <a:r>
              <a:rPr lang="en-US" dirty="0" smtClean="0"/>
              <a:t>nd it changes your brain </a:t>
            </a:r>
          </a:p>
          <a:p>
            <a:pPr marL="0" indent="0">
              <a:buNone/>
            </a:pPr>
            <a:endParaRPr lang="en-US" dirty="0"/>
          </a:p>
          <a:p>
            <a:pPr marL="0" indent="0">
              <a:buNone/>
            </a:pPr>
            <a:endParaRPr lang="en-US" dirty="0" smtClean="0"/>
          </a:p>
          <a:p>
            <a:endParaRPr lang="en-US" dirty="0" smtClean="0"/>
          </a:p>
          <a:p>
            <a:r>
              <a:rPr lang="en-US" sz="2400" dirty="0" smtClean="0"/>
              <a:t>Yes, - say Khramtsova and Glascock (2010)</a:t>
            </a:r>
          </a:p>
          <a:p>
            <a:pPr marL="0" indent="0">
              <a:buNone/>
            </a:pPr>
            <a:r>
              <a:rPr lang="en-US" sz="2400" dirty="0">
                <a:hlinkClick r:id="rId2"/>
              </a:rPr>
              <a:t>http://www.ipsihologie.ro/images/stories/revista2010_34/art_03_glascock.pdf</a:t>
            </a:r>
            <a:endParaRPr lang="en-US" sz="2400" dirty="0"/>
          </a:p>
          <a:p>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86599" y="2590800"/>
            <a:ext cx="1724025" cy="264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0233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Effects of Mindfulness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Physiological effects: better physical health</a:t>
            </a:r>
          </a:p>
          <a:p>
            <a:pPr marL="0" indent="0">
              <a:buNone/>
            </a:pPr>
            <a:endParaRPr lang="en-US" dirty="0" smtClean="0"/>
          </a:p>
          <a:p>
            <a:pPr marL="0" indent="0">
              <a:buNone/>
            </a:pPr>
            <a:r>
              <a:rPr lang="en-US" dirty="0" smtClean="0"/>
              <a:t>Psychological effects : better mood, decrease in depression</a:t>
            </a:r>
          </a:p>
          <a:p>
            <a:pPr marL="0" indent="0">
              <a:buNone/>
            </a:pPr>
            <a:endParaRPr lang="en-US" dirty="0" smtClean="0"/>
          </a:p>
          <a:p>
            <a:pPr marL="0" indent="0">
              <a:buNone/>
            </a:pPr>
            <a:r>
              <a:rPr lang="en-US" dirty="0" smtClean="0"/>
              <a:t>Cognitive: clarity of thinking, improved memory</a:t>
            </a:r>
          </a:p>
          <a:p>
            <a:pPr marL="0" indent="0">
              <a:buNone/>
            </a:pPr>
            <a:endParaRPr lang="en-US" dirty="0" smtClean="0"/>
          </a:p>
          <a:p>
            <a:pPr marL="0" indent="0">
              <a:buNone/>
            </a:pPr>
            <a:r>
              <a:rPr lang="en-US" sz="2600" dirty="0" smtClean="0"/>
              <a:t>Ex., Meditation </a:t>
            </a:r>
            <a:r>
              <a:rPr lang="en-US" sz="2600" dirty="0"/>
              <a:t>lowers stress and supports forgiveness among college students (Oman et al., 2008)</a:t>
            </a:r>
          </a:p>
          <a:p>
            <a:pPr marL="0" indent="0">
              <a:buNone/>
            </a:pPr>
            <a:endParaRPr lang="en-US" dirty="0" smtClean="0"/>
          </a:p>
          <a:p>
            <a:endParaRPr lang="en-US"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Correlates of mindfulness</a:t>
            </a:r>
            <a:endParaRPr lang="en-US" dirty="0"/>
          </a:p>
        </p:txBody>
      </p:sp>
      <p:sp>
        <p:nvSpPr>
          <p:cNvPr id="4" name="Text Placeholder 3"/>
          <p:cNvSpPr>
            <a:spLocks noGrp="1"/>
          </p:cNvSpPr>
          <p:nvPr>
            <p:ph type="body" idx="1"/>
          </p:nvPr>
        </p:nvSpPr>
        <p:spPr>
          <a:xfrm>
            <a:off x="457200" y="1535113"/>
            <a:ext cx="4040188" cy="639762"/>
          </a:xfrm>
        </p:spPr>
        <p:txBody>
          <a:bodyPr>
            <a:normAutofit fontScale="25000" lnSpcReduction="20000"/>
          </a:bodyPr>
          <a:lstStyle/>
          <a:p>
            <a:endParaRPr lang="en-US" dirty="0" smtClean="0"/>
          </a:p>
          <a:p>
            <a:endParaRPr lang="en-US" sz="5100" dirty="0" smtClean="0"/>
          </a:p>
          <a:p>
            <a:r>
              <a:rPr lang="en-US" sz="9600" dirty="0" smtClean="0"/>
              <a:t>Positive correlations</a:t>
            </a:r>
            <a:endParaRPr lang="en-US" sz="9600" dirty="0"/>
          </a:p>
          <a:p>
            <a:endParaRPr lang="en-US" dirty="0"/>
          </a:p>
        </p:txBody>
      </p:sp>
      <p:sp>
        <p:nvSpPr>
          <p:cNvPr id="3" name="Content Placeholder 2"/>
          <p:cNvSpPr>
            <a:spLocks noGrp="1"/>
          </p:cNvSpPr>
          <p:nvPr>
            <p:ph sz="half" idx="2"/>
          </p:nvPr>
        </p:nvSpPr>
        <p:spPr>
          <a:xfrm>
            <a:off x="457200" y="2133600"/>
            <a:ext cx="4040188" cy="3951288"/>
          </a:xfrm>
        </p:spPr>
        <p:txBody>
          <a:bodyPr/>
          <a:lstStyle/>
          <a:p>
            <a:pPr marL="0" indent="0">
              <a:buNone/>
            </a:pPr>
            <a:r>
              <a:rPr lang="en-US" sz="2400" dirty="0" smtClean="0"/>
              <a:t>positive affect</a:t>
            </a:r>
          </a:p>
          <a:p>
            <a:pPr marL="0" indent="0">
              <a:buNone/>
            </a:pPr>
            <a:r>
              <a:rPr lang="en-US" sz="2400" dirty="0" smtClean="0"/>
              <a:t>life satisfaction </a:t>
            </a:r>
          </a:p>
          <a:p>
            <a:pPr marL="0" indent="0">
              <a:buNone/>
            </a:pPr>
            <a:r>
              <a:rPr lang="en-US" sz="2400" dirty="0" smtClean="0"/>
              <a:t>self-esteem</a:t>
            </a:r>
          </a:p>
          <a:p>
            <a:pPr marL="0" indent="0">
              <a:buNone/>
            </a:pPr>
            <a:r>
              <a:rPr lang="en-US" dirty="0"/>
              <a:t>s</a:t>
            </a:r>
            <a:r>
              <a:rPr lang="en-US" dirty="0" smtClean="0"/>
              <a:t>ubjective vitality</a:t>
            </a:r>
          </a:p>
          <a:p>
            <a:pPr marL="0" indent="0">
              <a:buNone/>
            </a:pPr>
            <a:r>
              <a:rPr lang="en-US" dirty="0" smtClean="0"/>
              <a:t>s</a:t>
            </a:r>
            <a:r>
              <a:rPr lang="en-US" sz="2400" dirty="0" smtClean="0"/>
              <a:t>elf-actualization</a:t>
            </a:r>
          </a:p>
          <a:p>
            <a:pPr marL="0" indent="0">
              <a:buNone/>
            </a:pPr>
            <a:r>
              <a:rPr lang="en-US" dirty="0"/>
              <a:t>a</a:t>
            </a:r>
            <a:r>
              <a:rPr lang="en-US" dirty="0" smtClean="0"/>
              <a:t>utonomy</a:t>
            </a:r>
          </a:p>
          <a:p>
            <a:pPr marL="0" indent="0">
              <a:buNone/>
            </a:pPr>
            <a:r>
              <a:rPr lang="en-US" dirty="0"/>
              <a:t>c</a:t>
            </a:r>
            <a:r>
              <a:rPr lang="en-US" sz="2400" dirty="0" smtClean="0"/>
              <a:t>ompetence</a:t>
            </a:r>
          </a:p>
          <a:p>
            <a:pPr marL="0" indent="0">
              <a:buNone/>
            </a:pPr>
            <a:r>
              <a:rPr lang="en-US" dirty="0" smtClean="0"/>
              <a:t>relatedness</a:t>
            </a:r>
            <a:endParaRPr lang="en-US" sz="2400" dirty="0" smtClean="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a:p>
          <a:p>
            <a:endParaRPr lang="en-US" dirty="0"/>
          </a:p>
        </p:txBody>
      </p:sp>
      <p:sp>
        <p:nvSpPr>
          <p:cNvPr id="5" name="Text Placeholder 4"/>
          <p:cNvSpPr>
            <a:spLocks noGrp="1"/>
          </p:cNvSpPr>
          <p:nvPr>
            <p:ph type="body" sz="quarter" idx="3"/>
          </p:nvPr>
        </p:nvSpPr>
        <p:spPr/>
        <p:txBody>
          <a:bodyPr/>
          <a:lstStyle/>
          <a:p>
            <a:r>
              <a:rPr lang="en-US" dirty="0" smtClean="0"/>
              <a:t>Negative correlations</a:t>
            </a:r>
            <a:endParaRPr lang="en-US" dirty="0"/>
          </a:p>
        </p:txBody>
      </p:sp>
      <p:sp>
        <p:nvSpPr>
          <p:cNvPr id="6" name="Content Placeholder 5"/>
          <p:cNvSpPr>
            <a:spLocks noGrp="1"/>
          </p:cNvSpPr>
          <p:nvPr>
            <p:ph sz="quarter" idx="4"/>
          </p:nvPr>
        </p:nvSpPr>
        <p:spPr/>
        <p:txBody>
          <a:bodyPr/>
          <a:lstStyle/>
          <a:p>
            <a:r>
              <a:rPr lang="en-US" dirty="0" smtClean="0"/>
              <a:t>Negative affect</a:t>
            </a:r>
          </a:p>
          <a:p>
            <a:r>
              <a:rPr lang="en-US" dirty="0" smtClean="0"/>
              <a:t>Depression</a:t>
            </a:r>
          </a:p>
          <a:p>
            <a:r>
              <a:rPr lang="en-US" dirty="0" smtClean="0"/>
              <a:t>Self-consciousness</a:t>
            </a:r>
          </a:p>
          <a:p>
            <a:r>
              <a:rPr lang="en-US" dirty="0" smtClean="0"/>
              <a:t>Anxiety</a:t>
            </a:r>
          </a:p>
          <a:p>
            <a:r>
              <a:rPr lang="en-US" dirty="0" smtClean="0"/>
              <a:t>Angry hostility</a:t>
            </a:r>
          </a:p>
          <a:p>
            <a:endParaRPr lang="en-US" dirty="0"/>
          </a:p>
          <a:p>
            <a:endParaRPr lang="en-US" dirty="0" smtClean="0"/>
          </a:p>
          <a:p>
            <a:pPr marL="0" indent="0">
              <a:buNone/>
            </a:pPr>
            <a:endParaRPr lang="en-US" sz="2000" i="1" dirty="0"/>
          </a:p>
          <a:p>
            <a:pPr marL="0" indent="0">
              <a:buNone/>
            </a:pPr>
            <a:r>
              <a:rPr lang="en-US" sz="2000" i="1" smtClean="0"/>
              <a:t>     Brown </a:t>
            </a:r>
            <a:r>
              <a:rPr lang="en-US" sz="2000" i="1" dirty="0" smtClean="0"/>
              <a:t>and Ryan (2003)</a:t>
            </a:r>
            <a:endParaRPr lang="en-US" sz="2000" i="1" dirty="0"/>
          </a:p>
        </p:txBody>
      </p:sp>
    </p:spTree>
    <p:extLst>
      <p:ext uri="{BB962C8B-B14F-4D97-AF65-F5344CB8AC3E}">
        <p14:creationId xmlns:p14="http://schemas.microsoft.com/office/powerpoint/2010/main" xmlns="" val="206655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Meditation</a:t>
            </a:r>
          </a:p>
        </p:txBody>
      </p:sp>
      <p:sp>
        <p:nvSpPr>
          <p:cNvPr id="24579" name="Rectangle 3"/>
          <p:cNvSpPr>
            <a:spLocks noGrp="1" noChangeArrowheads="1"/>
          </p:cNvSpPr>
          <p:nvPr>
            <p:ph type="body" idx="1"/>
          </p:nvPr>
        </p:nvSpPr>
        <p:spPr/>
        <p:txBody>
          <a:bodyPr/>
          <a:lstStyle/>
          <a:p>
            <a:pPr eaLnBrk="1" hangingPunct="1"/>
            <a:r>
              <a:rPr lang="en-US" dirty="0" smtClean="0"/>
              <a:t>In Richard Davidson’s lab at the U. Wisconsin Madison:</a:t>
            </a:r>
          </a:p>
          <a:p>
            <a:pPr lvl="1" eaLnBrk="1" hangingPunct="1"/>
            <a:r>
              <a:rPr lang="en-US" dirty="0" smtClean="0"/>
              <a:t>Students who contemplated “compassion” significantly raised the energy level in the left frontal lobe (happiness center).</a:t>
            </a:r>
          </a:p>
          <a:p>
            <a:pPr lvl="1" eaLnBrk="1" hangingPunct="1"/>
            <a:r>
              <a:rPr lang="en-US" dirty="0" smtClean="0"/>
              <a:t>Depressed people taught Autogenic Training prevented relapse over the next three years.</a:t>
            </a:r>
          </a:p>
          <a:p>
            <a:pPr lvl="1" eaLnBrk="1" hangingPunct="1"/>
            <a:r>
              <a:rPr lang="en-US" dirty="0" smtClean="0"/>
              <a:t>Buddhist meditators are the happiest people that Davidson has studied in his lab. </a:t>
            </a:r>
          </a:p>
        </p:txBody>
      </p:sp>
    </p:spTree>
    <p:extLst>
      <p:ext uri="{BB962C8B-B14F-4D97-AF65-F5344CB8AC3E}">
        <p14:creationId xmlns:p14="http://schemas.microsoft.com/office/powerpoint/2010/main" xmlns="" val="774101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Neurofeedback</a:t>
            </a:r>
            <a:r>
              <a:rPr lang="en-US" dirty="0" smtClean="0"/>
              <a:t> Research</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hlinkClick r:id="rId2"/>
            </a:endParaRPr>
          </a:p>
          <a:p>
            <a:r>
              <a:rPr lang="en-US" dirty="0" smtClean="0"/>
              <a:t>Research by Miguel </a:t>
            </a:r>
            <a:r>
              <a:rPr lang="en-US" dirty="0" err="1" smtClean="0"/>
              <a:t>Nicolelis</a:t>
            </a:r>
            <a:r>
              <a:rPr lang="en-US" dirty="0" smtClean="0"/>
              <a:t>, Duke University, with rhesus monkeys on </a:t>
            </a:r>
            <a:r>
              <a:rPr lang="en-US" dirty="0" err="1" smtClean="0"/>
              <a:t>neurofeedback</a:t>
            </a:r>
            <a:r>
              <a:rPr lang="en-US" dirty="0" smtClean="0"/>
              <a:t>:</a:t>
            </a:r>
          </a:p>
          <a:p>
            <a:r>
              <a:rPr lang="en-US" dirty="0" smtClean="0"/>
              <a:t>implanted electrodes </a:t>
            </a:r>
            <a:r>
              <a:rPr lang="en-US" dirty="0"/>
              <a:t>into a </a:t>
            </a:r>
            <a:r>
              <a:rPr lang="en-US" dirty="0" smtClean="0"/>
              <a:t>monkey’s brain that detected </a:t>
            </a:r>
            <a:r>
              <a:rPr lang="en-US" dirty="0"/>
              <a:t>the monkey's motor intent and thus </a:t>
            </a:r>
            <a:r>
              <a:rPr lang="en-US" dirty="0" smtClean="0"/>
              <a:t>were able </a:t>
            </a:r>
            <a:r>
              <a:rPr lang="en-US" dirty="0"/>
              <a:t>to control reaching and grasping </a:t>
            </a:r>
            <a:r>
              <a:rPr lang="en-US" dirty="0" smtClean="0"/>
              <a:t>movements </a:t>
            </a:r>
            <a:r>
              <a:rPr lang="en-US" dirty="0"/>
              <a:t>performed by a </a:t>
            </a:r>
            <a:r>
              <a:rPr lang="en-US" dirty="0" smtClean="0"/>
              <a:t>robotic </a:t>
            </a:r>
            <a:r>
              <a:rPr lang="en-US" dirty="0"/>
              <a:t>arm. </a:t>
            </a:r>
            <a:endParaRPr lang="en-US" dirty="0" smtClean="0"/>
          </a:p>
          <a:p>
            <a:r>
              <a:rPr lang="en-US" dirty="0" smtClean="0"/>
              <a:t>Was done by decoding </a:t>
            </a:r>
            <a:r>
              <a:rPr lang="en-US" dirty="0"/>
              <a:t>signals of hundreds of </a:t>
            </a:r>
            <a:r>
              <a:rPr lang="en-US" dirty="0" smtClean="0"/>
              <a:t>neurons recorded </a:t>
            </a:r>
            <a:r>
              <a:rPr lang="en-US" dirty="0"/>
              <a:t>in volitional areas of the </a:t>
            </a:r>
            <a:r>
              <a:rPr lang="en-US" dirty="0" smtClean="0"/>
              <a:t>cerebral cortex while </a:t>
            </a:r>
            <a:r>
              <a:rPr lang="en-US" dirty="0"/>
              <a:t>the monkey played with a hand-held </a:t>
            </a:r>
            <a:r>
              <a:rPr lang="en-US" dirty="0" smtClean="0"/>
              <a:t>joystick to </a:t>
            </a:r>
            <a:r>
              <a:rPr lang="en-US" dirty="0"/>
              <a:t>move a shape in a video game. </a:t>
            </a:r>
            <a:endParaRPr lang="en-US" dirty="0" smtClean="0"/>
          </a:p>
          <a:p>
            <a:r>
              <a:rPr lang="en-US" dirty="0" smtClean="0"/>
              <a:t>These </a:t>
            </a:r>
            <a:r>
              <a:rPr lang="en-US" dirty="0"/>
              <a:t>signals were sent to the robot arm, which then mimicked the monkey's movements and thus controlled the game</a:t>
            </a:r>
            <a:r>
              <a:rPr lang="en-US" dirty="0" smtClean="0"/>
              <a:t>.</a:t>
            </a:r>
          </a:p>
          <a:p>
            <a:r>
              <a:rPr lang="en-US" dirty="0" smtClean="0"/>
              <a:t> </a:t>
            </a:r>
            <a:r>
              <a:rPr lang="en-US" dirty="0"/>
              <a:t>After a while the monkey </a:t>
            </a:r>
            <a:r>
              <a:rPr lang="en-US" dirty="0" smtClean="0"/>
              <a:t>realized </a:t>
            </a:r>
            <a:r>
              <a:rPr lang="en-US" dirty="0"/>
              <a:t>that thinking about moving the shape was enough and it no longer needed to move the joystick. So it let go of the joystick and controlled the game purely through thought.</a:t>
            </a:r>
            <a:endParaRPr lang="en-US" dirty="0" smtClean="0"/>
          </a:p>
        </p:txBody>
      </p:sp>
    </p:spTree>
    <p:extLst>
      <p:ext uri="{BB962C8B-B14F-4D97-AF65-F5344CB8AC3E}">
        <p14:creationId xmlns:p14="http://schemas.microsoft.com/office/powerpoint/2010/main" xmlns="" val="1849595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 versus Mind Control</a:t>
            </a:r>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www.youtube.com/watch?v=PTVVYYxY9Cs</a:t>
            </a:r>
            <a:endParaRPr lang="en-US" dirty="0">
              <a:hlinkClick r:id="rId3"/>
            </a:endParaRPr>
          </a:p>
          <a:p>
            <a:r>
              <a:rPr lang="en-US" dirty="0" smtClean="0">
                <a:hlinkClick r:id="rId3"/>
              </a:rPr>
              <a:t>http</a:t>
            </a:r>
            <a:r>
              <a:rPr lang="en-US" dirty="0">
                <a:hlinkClick r:id="rId3"/>
              </a:rPr>
              <a:t>://www.youtube.com/watch?v=gnWSah4RD2E&amp;feature=related</a:t>
            </a:r>
            <a:endParaRPr lang="en-US" dirty="0"/>
          </a:p>
          <a:p>
            <a:endParaRPr lang="en-US" dirty="0" smtClean="0"/>
          </a:p>
          <a:p>
            <a:endParaRPr lang="en-US" dirty="0"/>
          </a:p>
        </p:txBody>
      </p:sp>
      <p:pic>
        <p:nvPicPr>
          <p:cNvPr id="1026" name="Picture 2">
            <a:hlinkClick r:id="rId2"/>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67400" y="3276600"/>
            <a:ext cx="2957028" cy="3419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6815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mindfulness is so wonderful, why don’t most of us practice it?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Some of the reasons are:</a:t>
            </a:r>
          </a:p>
          <a:p>
            <a:r>
              <a:rPr lang="en-US" dirty="0" smtClean="0"/>
              <a:t>Low awareness of the benefits of something that is unseen and hard to measure</a:t>
            </a:r>
          </a:p>
          <a:p>
            <a:r>
              <a:rPr lang="en-US" dirty="0" smtClean="0"/>
              <a:t>Our culture teaches us to keep our minds busy since early age</a:t>
            </a:r>
          </a:p>
          <a:p>
            <a:r>
              <a:rPr lang="en-US" dirty="0" smtClean="0"/>
              <a:t>It is scary to look inside ourselves and see what we don’t like</a:t>
            </a:r>
          </a:p>
          <a:p>
            <a:r>
              <a:rPr lang="en-US" dirty="0" smtClean="0"/>
              <a:t>It is difficult and frustrating to discipline our minds</a:t>
            </a:r>
          </a:p>
          <a:p>
            <a:endParaRPr lang="en-US" dirty="0" smtClean="0"/>
          </a:p>
        </p:txBody>
      </p:sp>
    </p:spTree>
    <p:extLst>
      <p:ext uri="{BB962C8B-B14F-4D97-AF65-F5344CB8AC3E}">
        <p14:creationId xmlns:p14="http://schemas.microsoft.com/office/powerpoint/2010/main" xmlns="" val="1279840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we practice mindfulness?</a:t>
            </a:r>
            <a:br>
              <a:rPr lang="en-US" dirty="0" smtClean="0"/>
            </a:br>
            <a:endParaRPr lang="en-US" dirty="0"/>
          </a:p>
        </p:txBody>
      </p:sp>
      <p:sp>
        <p:nvSpPr>
          <p:cNvPr id="3" name="Content Placeholder 2"/>
          <p:cNvSpPr>
            <a:spLocks noGrp="1"/>
          </p:cNvSpPr>
          <p:nvPr>
            <p:ph sz="half" idx="1"/>
          </p:nvPr>
        </p:nvSpPr>
        <p:spPr/>
        <p:txBody>
          <a:bodyPr/>
          <a:lstStyle/>
          <a:p>
            <a:endParaRPr lang="en-US" dirty="0" smtClean="0"/>
          </a:p>
          <a:p>
            <a:endParaRPr lang="en-US" dirty="0"/>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0800" y="1905000"/>
            <a:ext cx="2678650" cy="3449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1083663"/>
            <a:ext cx="207645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57308" y="4069323"/>
            <a:ext cx="2390775" cy="2544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00800" y="843454"/>
            <a:ext cx="2347283" cy="2614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49772" y="3565634"/>
            <a:ext cx="2021168"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28032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Biofeedback</a:t>
            </a:r>
            <a:endParaRPr lang="en-US" b="1" dirty="0"/>
          </a:p>
        </p:txBody>
      </p:sp>
      <p:sp>
        <p:nvSpPr>
          <p:cNvPr id="3" name="Content Placeholder 2"/>
          <p:cNvSpPr>
            <a:spLocks noGrp="1"/>
          </p:cNvSpPr>
          <p:nvPr>
            <p:ph idx="1"/>
          </p:nvPr>
        </p:nvSpPr>
        <p:spPr/>
        <p:txBody>
          <a:bodyPr>
            <a:normAutofit lnSpcReduction="10000"/>
          </a:bodyPr>
          <a:lstStyle/>
          <a:p>
            <a:r>
              <a:rPr lang="en-US" dirty="0" smtClean="0"/>
              <a:t>becoming </a:t>
            </a:r>
            <a:r>
              <a:rPr lang="en-US" dirty="0"/>
              <a:t>aware of </a:t>
            </a:r>
            <a:r>
              <a:rPr lang="en-US" dirty="0" smtClean="0"/>
              <a:t>physiological functions </a:t>
            </a:r>
            <a:r>
              <a:rPr lang="en-US" dirty="0"/>
              <a:t>using instruments that provide information on the activity of </a:t>
            </a:r>
            <a:r>
              <a:rPr lang="en-US" dirty="0" smtClean="0"/>
              <a:t>these systems (e.g., skin conductance or temperature, heart rate).</a:t>
            </a:r>
          </a:p>
          <a:p>
            <a:endParaRPr lang="en-US" baseline="30000" dirty="0" smtClean="0">
              <a:hlinkClick r:id="rId2"/>
            </a:endParaRPr>
          </a:p>
          <a:p>
            <a:r>
              <a:rPr lang="en-US" dirty="0" smtClean="0"/>
              <a:t>The purpose is to learn </a:t>
            </a:r>
            <a:r>
              <a:rPr lang="en-US" dirty="0"/>
              <a:t>to </a:t>
            </a:r>
            <a:r>
              <a:rPr lang="en-US" dirty="0" smtClean="0"/>
              <a:t>control </a:t>
            </a:r>
            <a:r>
              <a:rPr lang="en-US" dirty="0"/>
              <a:t>them at </a:t>
            </a:r>
            <a:r>
              <a:rPr lang="en-US" dirty="0" smtClean="0"/>
              <a:t>will and eventually, be able to do it without the equipment;</a:t>
            </a:r>
          </a:p>
          <a:p>
            <a:endParaRPr lang="en-US" baseline="30000" dirty="0"/>
          </a:p>
          <a:p>
            <a:r>
              <a:rPr lang="en-US" dirty="0" smtClean="0"/>
              <a:t>Is used </a:t>
            </a:r>
            <a:r>
              <a:rPr lang="en-US" dirty="0"/>
              <a:t>to improve health or </a:t>
            </a:r>
            <a:r>
              <a:rPr lang="en-US" dirty="0" smtClean="0"/>
              <a:t>performance. </a:t>
            </a:r>
          </a:p>
          <a:p>
            <a:endParaRPr lang="en-US" dirty="0"/>
          </a:p>
        </p:txBody>
      </p:sp>
    </p:spTree>
    <p:extLst>
      <p:ext uri="{BB962C8B-B14F-4D97-AF65-F5344CB8AC3E}">
        <p14:creationId xmlns:p14="http://schemas.microsoft.com/office/powerpoint/2010/main" xmlns="" val="1813122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t>
            </a:r>
            <a:r>
              <a:rPr lang="en-US" b="1" dirty="0"/>
              <a:t>How to Distinguish Legitimate </a:t>
            </a:r>
            <a:r>
              <a:rPr lang="en-US" b="1" dirty="0" smtClean="0"/>
              <a:t>Biofeedback </a:t>
            </a:r>
            <a:r>
              <a:rPr lang="en-US" b="1" dirty="0"/>
              <a:t>Devices </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a:p>
          <a:p>
            <a:r>
              <a:rPr lang="en-US" dirty="0"/>
              <a:t>1. Biofeedback devices utilize well-understood technologies to sense quantifiable physiological parameters. </a:t>
            </a:r>
          </a:p>
          <a:p>
            <a:r>
              <a:rPr lang="en-US" dirty="0"/>
              <a:t>2. This information is directly manifested to the individual who, at all times, is “in the driver’s seat”. </a:t>
            </a:r>
          </a:p>
          <a:p>
            <a:r>
              <a:rPr lang="en-US" dirty="0"/>
              <a:t>3. The individual, under their own conscious will, changes their physiological state until the sensors indicate the parameters are in some improved </a:t>
            </a:r>
            <a:r>
              <a:rPr lang="en-US" dirty="0" smtClean="0"/>
              <a:t>range</a:t>
            </a:r>
            <a:r>
              <a:rPr lang="en-US" dirty="0"/>
              <a:t>. </a:t>
            </a:r>
          </a:p>
          <a:p>
            <a:endParaRPr lang="en-US" sz="1500" b="1" dirty="0" smtClean="0"/>
          </a:p>
          <a:p>
            <a:endParaRPr lang="en-US" sz="1500" b="1" dirty="0" smtClean="0"/>
          </a:p>
          <a:p>
            <a:r>
              <a:rPr lang="en-US" sz="1500" b="1" dirty="0" smtClean="0"/>
              <a:t>Tania </a:t>
            </a:r>
            <a:r>
              <a:rPr lang="en-US" sz="1500" b="1" dirty="0"/>
              <a:t>M. </a:t>
            </a:r>
            <a:r>
              <a:rPr lang="en-US" sz="1500" b="1" dirty="0" err="1"/>
              <a:t>Slawecki</a:t>
            </a:r>
            <a:r>
              <a:rPr lang="en-US" sz="1500" b="1" dirty="0"/>
              <a:t>, Ph.D. * Research Associate 105 Materials Research Laboratory * University Park * PA * </a:t>
            </a:r>
            <a:endParaRPr lang="en-US" sz="1500" dirty="0"/>
          </a:p>
        </p:txBody>
      </p:sp>
    </p:spTree>
    <p:extLst>
      <p:ext uri="{BB962C8B-B14F-4D97-AF65-F5344CB8AC3E}">
        <p14:creationId xmlns:p14="http://schemas.microsoft.com/office/powerpoint/2010/main" xmlns="" val="1714015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What do we want in life? </a:t>
            </a:r>
            <a:endParaRPr lang="en-US" dirty="0"/>
          </a:p>
        </p:txBody>
      </p:sp>
      <p:sp>
        <p:nvSpPr>
          <p:cNvPr id="4" name="Text Placeholder 3"/>
          <p:cNvSpPr>
            <a:spLocks noGrp="1"/>
          </p:cNvSpPr>
          <p:nvPr>
            <p:ph type="body" idx="1"/>
          </p:nvPr>
        </p:nvSpPr>
        <p:spPr/>
        <p:txBody>
          <a:bodyPr/>
          <a:lstStyle/>
          <a:p>
            <a:r>
              <a:rPr lang="en-US" dirty="0"/>
              <a:t> </a:t>
            </a:r>
            <a:r>
              <a:rPr lang="en-US" dirty="0" smtClean="0"/>
              <a:t>   </a:t>
            </a:r>
            <a:r>
              <a:rPr lang="en-US" sz="2800" dirty="0" smtClean="0">
                <a:solidFill>
                  <a:schemeClr val="tx2">
                    <a:lumMod val="60000"/>
                    <a:lumOff val="40000"/>
                  </a:schemeClr>
                </a:solidFill>
              </a:rPr>
              <a:t>Peace and happiness</a:t>
            </a:r>
            <a:r>
              <a:rPr lang="en-US" dirty="0" smtClean="0">
                <a:solidFill>
                  <a:schemeClr val="tx2">
                    <a:lumMod val="60000"/>
                    <a:lumOff val="40000"/>
                  </a:schemeClr>
                </a:solidFill>
              </a:rPr>
              <a:t>?</a:t>
            </a:r>
          </a:p>
          <a:p>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a:xfrm>
            <a:off x="4495800" y="1488758"/>
            <a:ext cx="4041775" cy="639762"/>
          </a:xfrm>
        </p:spPr>
        <p:txBody>
          <a:bodyPr>
            <a:normAutofit fontScale="47500" lnSpcReduction="20000"/>
          </a:bodyPr>
          <a:lstStyle/>
          <a:p>
            <a:r>
              <a:rPr lang="en-US" dirty="0" smtClean="0"/>
              <a:t>     </a:t>
            </a:r>
          </a:p>
          <a:p>
            <a:r>
              <a:rPr lang="en-US" sz="2800" dirty="0" smtClean="0"/>
              <a:t>     </a:t>
            </a:r>
            <a:r>
              <a:rPr lang="en-US" sz="5100" dirty="0" smtClean="0"/>
              <a:t>Or stress and negativity?</a:t>
            </a:r>
          </a:p>
          <a:p>
            <a:endParaRPr lang="en-US" dirty="0"/>
          </a:p>
        </p:txBody>
      </p:sp>
      <p:pic>
        <p:nvPicPr>
          <p:cNvPr id="1026"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3927" y="2174875"/>
            <a:ext cx="4003971" cy="395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Users\ikhramtsova\AppData\Local\Microsoft\Windows\Temporary Internet Files\Content.Outlook\UB55UKAZ\Positive Psychology Club 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4400" y="2128520"/>
            <a:ext cx="3048000" cy="406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4397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Two Types of Biofeedback We Use</a:t>
            </a:r>
            <a:endParaRPr lang="en-US" dirty="0"/>
          </a:p>
        </p:txBody>
      </p:sp>
      <p:sp>
        <p:nvSpPr>
          <p:cNvPr id="2" name="Text Placeholder 1"/>
          <p:cNvSpPr>
            <a:spLocks noGrp="1"/>
          </p:cNvSpPr>
          <p:nvPr>
            <p:ph type="body" idx="1"/>
          </p:nvPr>
        </p:nvSpPr>
        <p:spPr/>
        <p:txBody>
          <a:bodyPr>
            <a:normAutofit/>
          </a:bodyPr>
          <a:lstStyle/>
          <a:p>
            <a:r>
              <a:rPr lang="en-US" sz="3200" dirty="0" smtClean="0"/>
              <a:t>         </a:t>
            </a:r>
            <a:r>
              <a:rPr lang="en-US" sz="3200" dirty="0" err="1" smtClean="0"/>
              <a:t>Biodots</a:t>
            </a:r>
            <a:endParaRPr lang="en-US" sz="3200" dirty="0"/>
          </a:p>
        </p:txBody>
      </p:sp>
      <p:pic>
        <p:nvPicPr>
          <p:cNvPr id="7" name="Content Placeholder 6" descr="biodots picture1.png"/>
          <p:cNvPicPr>
            <a:picLocks noGrp="1" noChangeAspect="1"/>
          </p:cNvPicPr>
          <p:nvPr>
            <p:ph sz="half" idx="2"/>
          </p:nvPr>
        </p:nvPicPr>
        <p:blipFill>
          <a:blip r:embed="rId2" cstate="print"/>
          <a:stretch>
            <a:fillRect/>
          </a:stretch>
        </p:blipFill>
        <p:spPr>
          <a:xfrm>
            <a:off x="685800" y="2208213"/>
            <a:ext cx="3733800" cy="3733800"/>
          </a:xfrm>
          <a:prstGeom prst="rect">
            <a:avLst/>
          </a:prstGeom>
        </p:spPr>
      </p:pic>
      <p:sp>
        <p:nvSpPr>
          <p:cNvPr id="3" name="Text Placeholder 2"/>
          <p:cNvSpPr>
            <a:spLocks noGrp="1"/>
          </p:cNvSpPr>
          <p:nvPr>
            <p:ph type="body" sz="quarter" idx="3"/>
          </p:nvPr>
        </p:nvSpPr>
        <p:spPr>
          <a:xfrm>
            <a:off x="4645025" y="1219200"/>
            <a:ext cx="4041775" cy="1143000"/>
          </a:xfrm>
        </p:spPr>
        <p:txBody>
          <a:bodyPr>
            <a:normAutofit/>
          </a:bodyPr>
          <a:lstStyle/>
          <a:p>
            <a:r>
              <a:rPr lang="en-US" sz="2800" dirty="0" err="1" smtClean="0"/>
              <a:t>emWave</a:t>
            </a:r>
            <a:r>
              <a:rPr lang="en-US" sz="2800" dirty="0" smtClean="0"/>
              <a:t> from </a:t>
            </a:r>
            <a:r>
              <a:rPr lang="en-US" sz="2800" dirty="0" err="1" smtClean="0">
                <a:hlinkClick r:id="rId3"/>
              </a:rPr>
              <a:t>HeartMath</a:t>
            </a:r>
            <a:endParaRPr lang="en-US" sz="2800" dirty="0" smtClean="0"/>
          </a:p>
          <a:p>
            <a:r>
              <a:rPr lang="en-US" sz="2800" dirty="0" smtClean="0"/>
              <a:t>By </a:t>
            </a:r>
            <a:r>
              <a:rPr lang="en-US" sz="2600" u="sng" dirty="0" smtClean="0"/>
              <a:t>Quantum </a:t>
            </a:r>
            <a:r>
              <a:rPr lang="en-US" sz="2600" u="sng" dirty="0" err="1" smtClean="0"/>
              <a:t>Intech</a:t>
            </a:r>
            <a:endParaRPr lang="en-US" sz="2600" dirty="0"/>
          </a:p>
        </p:txBody>
      </p:sp>
      <p:pic>
        <p:nvPicPr>
          <p:cNvPr id="8" name="Content Placeholder 7" descr="emWave picture1.jpg"/>
          <p:cNvPicPr>
            <a:picLocks noGrp="1" noChangeAspect="1"/>
          </p:cNvPicPr>
          <p:nvPr>
            <p:ph sz="quarter" idx="4"/>
          </p:nvPr>
        </p:nvPicPr>
        <p:blipFill>
          <a:blip r:embed="rId4" cstate="print"/>
          <a:stretch>
            <a:fillRect/>
          </a:stretch>
        </p:blipFill>
        <p:spPr>
          <a:xfrm>
            <a:off x="4760912" y="2245519"/>
            <a:ext cx="3810000" cy="3810000"/>
          </a:xfrm>
          <a:prstGeom prst="rect">
            <a:avLst/>
          </a:prstGeom>
        </p:spPr>
      </p:pic>
    </p:spTree>
    <p:extLst>
      <p:ext uri="{BB962C8B-B14F-4D97-AF65-F5344CB8AC3E}">
        <p14:creationId xmlns:p14="http://schemas.microsoft.com/office/powerpoint/2010/main" xmlns="" val="1657907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ru-RU" dirty="0"/>
              <a:t>Устройство </a:t>
            </a:r>
            <a:r>
              <a:rPr lang="en-US" dirty="0" err="1"/>
              <a:t>emWave</a:t>
            </a:r>
            <a:endParaRPr lang="en-US" b="1" dirty="0"/>
          </a:p>
        </p:txBody>
      </p:sp>
      <p:sp>
        <p:nvSpPr>
          <p:cNvPr id="8" name="Content Placeholder 7"/>
          <p:cNvSpPr>
            <a:spLocks noGrp="1"/>
          </p:cNvSpPr>
          <p:nvPr>
            <p:ph idx="1"/>
          </p:nvPr>
        </p:nvSpPr>
        <p:spPr/>
        <p:txBody>
          <a:bodyPr>
            <a:normAutofit fontScale="77500" lnSpcReduction="20000"/>
          </a:bodyPr>
          <a:lstStyle/>
          <a:p>
            <a:r>
              <a:rPr lang="ru-RU" dirty="0"/>
              <a:t>Поскольку стресс нарушает сердечный ритм, </a:t>
            </a:r>
            <a:r>
              <a:rPr lang="ru-RU" dirty="0" smtClean="0"/>
              <a:t>если </a:t>
            </a:r>
            <a:r>
              <a:rPr lang="ru-RU" dirty="0"/>
              <a:t>дать человеку некий ориентир, то это поможет «восстановить синхронизацию» между ритмами сердца, нервной, гормональной и иммунной систем. </a:t>
            </a:r>
            <a:endParaRPr lang="en-US" dirty="0" smtClean="0"/>
          </a:p>
          <a:p>
            <a:endParaRPr lang="en-US" dirty="0" smtClean="0"/>
          </a:p>
          <a:p>
            <a:r>
              <a:rPr lang="en-US" dirty="0" err="1" smtClean="0"/>
              <a:t>emWave</a:t>
            </a:r>
            <a:r>
              <a:rPr lang="ru-RU" dirty="0" smtClean="0"/>
              <a:t>, </a:t>
            </a:r>
            <a:r>
              <a:rPr lang="ru-RU" dirty="0"/>
              <a:t>показывая в реальном времени уровень когерентности (согласованности) сердечного ритма, помогает избавиться от состояния стресса. </a:t>
            </a:r>
            <a:endParaRPr lang="en-US" dirty="0" smtClean="0"/>
          </a:p>
          <a:p>
            <a:endParaRPr lang="en-US" dirty="0" smtClean="0"/>
          </a:p>
          <a:p>
            <a:r>
              <a:rPr lang="en-US" dirty="0" err="1" smtClean="0"/>
              <a:t>emWave</a:t>
            </a:r>
            <a:r>
              <a:rPr lang="ru-RU" dirty="0" smtClean="0"/>
              <a:t> </a:t>
            </a:r>
            <a:r>
              <a:rPr lang="ru-RU" dirty="0"/>
              <a:t>помогает тренировать способность человека возвращаться из напряженного, неустойчивого состояния, в ритмичное, стабильное, характерное для хорошего самочувствия. </a:t>
            </a:r>
            <a:endParaRPr lang="en-US" dirty="0"/>
          </a:p>
          <a:p>
            <a:endParaRPr lang="en-US" dirty="0"/>
          </a:p>
        </p:txBody>
      </p:sp>
    </p:spTree>
    <p:extLst>
      <p:ext uri="{BB962C8B-B14F-4D97-AF65-F5344CB8AC3E}">
        <p14:creationId xmlns:p14="http://schemas.microsoft.com/office/powerpoint/2010/main" xmlns="" val="3288605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1295400" y="4430828"/>
            <a:ext cx="6477000" cy="2122371"/>
          </a:xfrm>
        </p:spPr>
        <p:txBody>
          <a:bodyPr>
            <a:noAutofit/>
          </a:bodyPr>
          <a:lstStyle/>
          <a:p>
            <a:r>
              <a:rPr lang="en-US" sz="1200" dirty="0" smtClean="0"/>
              <a:t>These </a:t>
            </a:r>
            <a:r>
              <a:rPr lang="en-US" sz="1200" dirty="0"/>
              <a:t>graphs show examples of real-time heart </a:t>
            </a:r>
            <a:r>
              <a:rPr lang="en-US" sz="1200" dirty="0" smtClean="0"/>
              <a:t>rate variability </a:t>
            </a:r>
            <a:r>
              <a:rPr lang="en-US" sz="1200" dirty="0"/>
              <a:t>patterns (heart rhythms) recorded from individuals experiencing different emotions.</a:t>
            </a:r>
            <a:endParaRPr lang="en-US" sz="1200" dirty="0" smtClean="0"/>
          </a:p>
          <a:p>
            <a:r>
              <a:rPr lang="en-US" sz="1200" dirty="0" smtClean="0"/>
              <a:t>-The </a:t>
            </a:r>
            <a:r>
              <a:rPr lang="en-US" sz="1200" i="1" dirty="0"/>
              <a:t>incoherent </a:t>
            </a:r>
            <a:r>
              <a:rPr lang="en-US" sz="1200" dirty="0" smtClean="0"/>
              <a:t>heart rhythm characterized </a:t>
            </a:r>
            <a:r>
              <a:rPr lang="en-US" sz="1200" dirty="0"/>
              <a:t>by its irregular, jagged waveform, is typical of stress </a:t>
            </a:r>
            <a:r>
              <a:rPr lang="en-US" sz="1200" dirty="0" smtClean="0"/>
              <a:t>and negative </a:t>
            </a:r>
            <a:r>
              <a:rPr lang="en-US" sz="1200" dirty="0"/>
              <a:t>emotions such as anger, frustration, and anxiety. </a:t>
            </a:r>
            <a:endParaRPr lang="en-US" sz="1200" dirty="0" smtClean="0"/>
          </a:p>
          <a:p>
            <a:endParaRPr lang="en-US" sz="1200" dirty="0" smtClean="0"/>
          </a:p>
          <a:p>
            <a:r>
              <a:rPr lang="en-US" sz="1200" dirty="0" smtClean="0"/>
              <a:t>-the </a:t>
            </a:r>
            <a:r>
              <a:rPr lang="en-US" sz="1200" i="1" dirty="0" smtClean="0"/>
              <a:t>coherent </a:t>
            </a:r>
            <a:r>
              <a:rPr lang="en-US" sz="1200" dirty="0" smtClean="0"/>
              <a:t>heart </a:t>
            </a:r>
            <a:r>
              <a:rPr lang="en-US" sz="1200" dirty="0"/>
              <a:t>rhythm pattern </a:t>
            </a:r>
            <a:r>
              <a:rPr lang="en-US" sz="1200" dirty="0" smtClean="0"/>
              <a:t>is observed </a:t>
            </a:r>
            <a:r>
              <a:rPr lang="en-US" sz="1200" dirty="0"/>
              <a:t>when an individual is experiencing a sustained positive emotion, </a:t>
            </a:r>
            <a:r>
              <a:rPr lang="en-US" sz="1200" dirty="0" smtClean="0"/>
              <a:t>such as </a:t>
            </a:r>
            <a:r>
              <a:rPr lang="en-US" sz="1200" dirty="0"/>
              <a:t>appreciation, compassion, or love. </a:t>
            </a:r>
            <a:endParaRPr lang="en-US" sz="1200" dirty="0" smtClean="0"/>
          </a:p>
          <a:p>
            <a:r>
              <a:rPr lang="en-US" sz="1200" dirty="0" smtClean="0"/>
              <a:t>characterized </a:t>
            </a:r>
            <a:r>
              <a:rPr lang="en-US" sz="1200" dirty="0"/>
              <a:t>by its regular, sine-wave-like waveform.</a:t>
            </a:r>
          </a:p>
          <a:p>
            <a:r>
              <a:rPr lang="en-US" sz="1200" dirty="0" smtClean="0"/>
              <a:t>- </a:t>
            </a:r>
            <a:r>
              <a:rPr lang="en-US" sz="1200" dirty="0"/>
              <a:t>the overall </a:t>
            </a:r>
            <a:r>
              <a:rPr lang="en-US" sz="1200" i="1" dirty="0"/>
              <a:t>amount </a:t>
            </a:r>
            <a:r>
              <a:rPr lang="en-US" sz="1200" dirty="0"/>
              <a:t>of heart rate variability is actually the same in the two </a:t>
            </a:r>
            <a:r>
              <a:rPr lang="en-US" sz="1200" dirty="0" smtClean="0"/>
              <a:t>recordings.</a:t>
            </a:r>
            <a:endParaRPr lang="en-US"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52400"/>
            <a:ext cx="8017753" cy="4278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2962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b="1" dirty="0" smtClean="0"/>
          </a:p>
          <a:p>
            <a:r>
              <a:rPr lang="en-US" sz="1800" b="1" dirty="0" smtClean="0"/>
              <a:t>Physiological </a:t>
            </a:r>
            <a:r>
              <a:rPr lang="en-US" sz="1800" b="1" dirty="0"/>
              <a:t>entrainment during coherence</a:t>
            </a:r>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1" y="-178602"/>
            <a:ext cx="7531002" cy="5698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08936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Relaxation produces a high-frequency, low-amplitude heart</a:t>
            </a:r>
            <a:br>
              <a:rPr lang="en-US" b="0" dirty="0"/>
            </a:br>
            <a:r>
              <a:rPr lang="en-US" b="0" dirty="0"/>
              <a:t>rhythm, indicating reduced autonomic outflow. Increased power in the high frequency band of the HRV power</a:t>
            </a:r>
            <a:br>
              <a:rPr lang="en-US" b="0" dirty="0"/>
            </a:br>
            <a:r>
              <a:rPr lang="en-US" b="0" dirty="0"/>
              <a:t>spectrum is observed, reflecting increased parasympathetic activity (the “relaxation response”). In contrast, the</a:t>
            </a:r>
            <a:br>
              <a:rPr lang="en-US" b="0" dirty="0"/>
            </a:br>
            <a:r>
              <a:rPr lang="en-US" b="0" dirty="0"/>
              <a:t>coherence state, activated by sustained positive emotions, is associated with a highly ordered, smooth, sine-wavelike</a:t>
            </a:r>
            <a:br>
              <a:rPr lang="en-US" b="0" dirty="0"/>
            </a:b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838200" y="5367338"/>
            <a:ext cx="7620000" cy="804862"/>
          </a:xfrm>
        </p:spPr>
        <p:txBody>
          <a:bodyPr>
            <a:noAutofit/>
          </a:bodyPr>
          <a:lstStyle/>
          <a:p>
            <a:r>
              <a:rPr lang="en-US" sz="1200" dirty="0" smtClean="0"/>
              <a:t>-Relaxation </a:t>
            </a:r>
            <a:r>
              <a:rPr lang="en-US" sz="1200" dirty="0"/>
              <a:t>produces a high-frequency, low-amplitude </a:t>
            </a:r>
            <a:r>
              <a:rPr lang="en-US" sz="1200" dirty="0" smtClean="0"/>
              <a:t>heart rhythm</a:t>
            </a:r>
            <a:r>
              <a:rPr lang="en-US" sz="1200" dirty="0"/>
              <a:t>, indicating reduced autonomic outflow. Increased power in the high frequency band of the HRV </a:t>
            </a:r>
            <a:r>
              <a:rPr lang="en-US" sz="1200" dirty="0" smtClean="0"/>
              <a:t>power spectrum </a:t>
            </a:r>
            <a:r>
              <a:rPr lang="en-US" sz="1200" dirty="0"/>
              <a:t>is observed, reflecting increased parasympathetic activity (the “relaxation response”). </a:t>
            </a:r>
            <a:endParaRPr lang="en-US" sz="1200" dirty="0" smtClean="0"/>
          </a:p>
          <a:p>
            <a:r>
              <a:rPr lang="en-US" sz="1200" dirty="0" smtClean="0"/>
              <a:t>-The coherence state is </a:t>
            </a:r>
            <a:r>
              <a:rPr lang="en-US" sz="1200" dirty="0"/>
              <a:t>associated with a highly ordered, smooth, </a:t>
            </a:r>
            <a:r>
              <a:rPr lang="en-US" sz="1200" dirty="0" smtClean="0"/>
              <a:t>sine-wavelike heart </a:t>
            </a:r>
            <a:r>
              <a:rPr lang="en-US" sz="1200" dirty="0"/>
              <a:t>rhythm pattern</a:t>
            </a:r>
            <a:r>
              <a:rPr lang="en-US" sz="1200" dirty="0" smtClean="0"/>
              <a:t>.</a:t>
            </a:r>
            <a:endParaRPr lang="en-US" sz="1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8180" y="685800"/>
            <a:ext cx="8995820" cy="4332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035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Breathing and Coherence</a:t>
            </a:r>
            <a:endParaRPr lang="en-US" dirty="0"/>
          </a:p>
        </p:txBody>
      </p:sp>
      <p:sp>
        <p:nvSpPr>
          <p:cNvPr id="6" name="Content Placeholder 5"/>
          <p:cNvSpPr>
            <a:spLocks noGrp="1"/>
          </p:cNvSpPr>
          <p:nvPr>
            <p:ph idx="1"/>
          </p:nvPr>
        </p:nvSpPr>
        <p:spPr/>
        <p:txBody>
          <a:bodyPr/>
          <a:lstStyle/>
          <a:p>
            <a:r>
              <a:rPr lang="en-US" dirty="0" smtClean="0"/>
              <a:t>Breathing modulates the heart’s rhythms</a:t>
            </a:r>
          </a:p>
          <a:p>
            <a:r>
              <a:rPr lang="en-US" dirty="0" smtClean="0"/>
              <a:t>Coherence can be achieved by breathing slowly and regularly at a 10-second rhythm</a:t>
            </a:r>
          </a:p>
          <a:p>
            <a:r>
              <a:rPr lang="en-US" dirty="0" smtClean="0"/>
              <a:t>This slow breathing can serve as a training tool at the initial stages of practicing coherence</a:t>
            </a:r>
          </a:p>
          <a:p>
            <a:r>
              <a:rPr lang="en-US" dirty="0" smtClean="0"/>
              <a:t>It is also very helpful to break stressful emotional state</a:t>
            </a:r>
          </a:p>
          <a:p>
            <a:r>
              <a:rPr lang="en-US" dirty="0" smtClean="0"/>
              <a:t>But…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1" y="842998"/>
            <a:ext cx="8762999" cy="5127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3368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Breathing versus Positive Emotions</a:t>
            </a:r>
            <a:endParaRPr lang="en-US" dirty="0"/>
          </a:p>
        </p:txBody>
      </p:sp>
      <p:sp>
        <p:nvSpPr>
          <p:cNvPr id="3" name="Content Placeholder 2"/>
          <p:cNvSpPr>
            <a:spLocks noGrp="1"/>
          </p:cNvSpPr>
          <p:nvPr>
            <p:ph idx="1"/>
          </p:nvPr>
        </p:nvSpPr>
        <p:spPr/>
        <p:txBody>
          <a:bodyPr/>
          <a:lstStyle/>
          <a:p>
            <a:r>
              <a:rPr lang="en-US" dirty="0" smtClean="0"/>
              <a:t>However, it is easier and more natural to maintain coherence through generation of positive emotions</a:t>
            </a:r>
          </a:p>
          <a:p>
            <a:r>
              <a:rPr lang="en-US" dirty="0" smtClean="0"/>
              <a:t>Additionally, positive emotional states produce more benefits (e.g., improvements in cognition and performance, better hormonal balance)</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Generate Positive Emotions</a:t>
            </a:r>
            <a:br>
              <a:rPr lang="en-US" dirty="0" smtClean="0"/>
            </a:br>
            <a:endParaRPr lang="en-US" dirty="0"/>
          </a:p>
        </p:txBody>
      </p:sp>
      <p:sp>
        <p:nvSpPr>
          <p:cNvPr id="3" name="Content Placeholder 2"/>
          <p:cNvSpPr>
            <a:spLocks noGrp="1"/>
          </p:cNvSpPr>
          <p:nvPr>
            <p:ph idx="1"/>
          </p:nvPr>
        </p:nvSpPr>
        <p:spPr/>
        <p:txBody>
          <a:bodyPr/>
          <a:lstStyle/>
          <a:p>
            <a:r>
              <a:rPr lang="en-US" dirty="0" smtClean="0"/>
              <a:t>First, learn to be mindful and notice the mental negative chatter that your mind produces</a:t>
            </a:r>
          </a:p>
          <a:p>
            <a:r>
              <a:rPr lang="en-US" dirty="0" smtClean="0"/>
              <a:t>Second, do not take this chatter seriously and do not judge yourself harshly</a:t>
            </a:r>
          </a:p>
          <a:p>
            <a:r>
              <a:rPr lang="en-US" dirty="0" smtClean="0"/>
              <a:t>Third, consciously focus on something positive (gratitude, appreciation of beauty, love)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Ways to Increase Positivity and Coherence</a:t>
            </a:r>
            <a:endParaRPr lang="en-US" dirty="0"/>
          </a:p>
        </p:txBody>
      </p:sp>
      <p:sp>
        <p:nvSpPr>
          <p:cNvPr id="3" name="Content Placeholder 2"/>
          <p:cNvSpPr>
            <a:spLocks noGrp="1"/>
          </p:cNvSpPr>
          <p:nvPr>
            <p:ph sz="half" idx="1"/>
          </p:nvPr>
        </p:nvSpPr>
        <p:spPr/>
        <p:txBody>
          <a:bodyPr>
            <a:normAutofit/>
          </a:bodyPr>
          <a:lstStyle/>
          <a:p>
            <a:r>
              <a:rPr lang="en-US" dirty="0" smtClean="0"/>
              <a:t>Journaling</a:t>
            </a:r>
          </a:p>
          <a:p>
            <a:r>
              <a:rPr lang="en-US" dirty="0" smtClean="0"/>
              <a:t>Exercise</a:t>
            </a:r>
          </a:p>
          <a:p>
            <a:r>
              <a:rPr lang="en-US" dirty="0" smtClean="0"/>
              <a:t>Praying</a:t>
            </a:r>
          </a:p>
          <a:p>
            <a:r>
              <a:rPr lang="en-US" dirty="0" smtClean="0"/>
              <a:t>Inspiring literature</a:t>
            </a:r>
          </a:p>
          <a:p>
            <a:r>
              <a:rPr lang="en-US" dirty="0" smtClean="0"/>
              <a:t>Relaxation</a:t>
            </a:r>
          </a:p>
          <a:p>
            <a:r>
              <a:rPr lang="en-US" dirty="0" smtClean="0"/>
              <a:t>Nature</a:t>
            </a:r>
          </a:p>
          <a:p>
            <a:r>
              <a:rPr lang="en-US" dirty="0" smtClean="0"/>
              <a:t>Art and creativity</a:t>
            </a:r>
          </a:p>
          <a:p>
            <a:endParaRPr lang="en-US" dirty="0"/>
          </a:p>
        </p:txBody>
      </p:sp>
      <p:sp>
        <p:nvSpPr>
          <p:cNvPr id="4" name="Content Placeholder 3"/>
          <p:cNvSpPr>
            <a:spLocks noGrp="1"/>
          </p:cNvSpPr>
          <p:nvPr>
            <p:ph sz="half" idx="2"/>
          </p:nvPr>
        </p:nvSpPr>
        <p:spPr/>
        <p:txBody>
          <a:bodyPr>
            <a:normAutofit/>
          </a:bodyPr>
          <a:lstStyle/>
          <a:p>
            <a:r>
              <a:rPr lang="en-US" sz="4400" dirty="0" smtClean="0">
                <a:solidFill>
                  <a:srgbClr val="7030A0"/>
                </a:solidFill>
              </a:rPr>
              <a:t>And music</a:t>
            </a:r>
            <a:endParaRPr lang="en-US" sz="4400" dirty="0">
              <a:solidFill>
                <a:srgbClr val="7030A0"/>
              </a:solidFill>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67200" y="2514600"/>
            <a:ext cx="4509012" cy="3993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riroda\11\В розовой тишин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52400" y="762000"/>
            <a:ext cx="8763000" cy="830997"/>
          </a:xfrm>
          <a:prstGeom prst="rect">
            <a:avLst/>
          </a:prstGeom>
          <a:noFill/>
        </p:spPr>
        <p:txBody>
          <a:bodyPr wrap="square" rtlCol="0">
            <a:spAutoFit/>
          </a:bodyPr>
          <a:lstStyle/>
          <a:p>
            <a:r>
              <a:rPr lang="en-US" sz="2400" dirty="0" smtClean="0"/>
              <a:t>It’s easy to be peaceful and happy when everything around you is      peace and happiness</a:t>
            </a:r>
            <a:endParaRPr lang="en-US" sz="2400" dirty="0"/>
          </a:p>
        </p:txBody>
      </p:sp>
    </p:spTree>
    <p:extLst>
      <p:ext uri="{BB962C8B-B14F-4D97-AF65-F5344CB8AC3E}">
        <p14:creationId xmlns:p14="http://schemas.microsoft.com/office/powerpoint/2010/main" xmlns="" val="1594188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i="1" dirty="0"/>
              <a:t>Vera </a:t>
            </a:r>
            <a:r>
              <a:rPr lang="en-US" sz="2400" i="1" dirty="0" err="1"/>
              <a:t>Brandes</a:t>
            </a:r>
            <a:r>
              <a:rPr lang="en-US" sz="2400" dirty="0"/>
              <a:t>, </a:t>
            </a:r>
            <a:r>
              <a:rPr lang="en-US" sz="2400" dirty="0" smtClean="0"/>
              <a:t>director, Research </a:t>
            </a:r>
            <a:r>
              <a:rPr lang="en-US" sz="2400" dirty="0"/>
              <a:t>program in </a:t>
            </a:r>
            <a:r>
              <a:rPr lang="en-US" sz="2400" i="1" dirty="0"/>
              <a:t>music</a:t>
            </a:r>
            <a:r>
              <a:rPr lang="en-US" sz="2400" dirty="0"/>
              <a:t> and </a:t>
            </a:r>
            <a:r>
              <a:rPr lang="en-US" sz="2400" dirty="0" smtClean="0"/>
              <a:t>medicine, Paracelsus </a:t>
            </a:r>
            <a:r>
              <a:rPr lang="en-US" sz="2400" dirty="0"/>
              <a:t>Private Medical </a:t>
            </a:r>
            <a:r>
              <a:rPr lang="en-US" sz="2400" dirty="0" smtClean="0"/>
              <a:t>University, Salzburg</a:t>
            </a:r>
            <a:r>
              <a:rPr lang="en-US" sz="2400" dirty="0"/>
              <a:t>, </a:t>
            </a:r>
            <a:r>
              <a:rPr lang="en-US" sz="2400" dirty="0" smtClean="0"/>
              <a:t>Austria</a:t>
            </a:r>
            <a:endParaRPr lang="en-US" sz="2400" dirty="0"/>
          </a:p>
        </p:txBody>
      </p:sp>
      <p:sp>
        <p:nvSpPr>
          <p:cNvPr id="5" name="Content Placeholder 4"/>
          <p:cNvSpPr>
            <a:spLocks noGrp="1"/>
          </p:cNvSpPr>
          <p:nvPr>
            <p:ph idx="1"/>
          </p:nvPr>
        </p:nvSpPr>
        <p:spPr>
          <a:xfrm>
            <a:off x="457200" y="1600200"/>
            <a:ext cx="8229600" cy="4876800"/>
          </a:xfrm>
        </p:spPr>
        <p:txBody>
          <a:bodyPr>
            <a:normAutofit/>
          </a:bodyPr>
          <a:lstStyle/>
          <a:p>
            <a:r>
              <a:rPr lang="en-US" dirty="0" smtClean="0"/>
              <a:t>Listening to finer music and attending concerts makes you four years younger and slows aging of arteries</a:t>
            </a:r>
          </a:p>
          <a:p>
            <a:r>
              <a:rPr lang="en-US" dirty="0" smtClean="0"/>
              <a:t>Attending sports events offers none of these benefits</a:t>
            </a:r>
          </a:p>
          <a:p>
            <a:r>
              <a:rPr lang="en-US" dirty="0" smtClean="0"/>
              <a:t>Healthiest people are singers</a:t>
            </a:r>
          </a:p>
          <a:p>
            <a:r>
              <a:rPr lang="en-US" dirty="0" smtClean="0"/>
              <a:t>Play only natural instruments</a:t>
            </a:r>
          </a:p>
          <a:p>
            <a:r>
              <a:rPr lang="en-US" dirty="0" smtClean="0"/>
              <a:t>Use only original music so that no associations can be made</a:t>
            </a:r>
            <a:endParaRPr lang="en-US" dirty="0"/>
          </a:p>
        </p:txBody>
      </p:sp>
    </p:spTree>
    <p:extLst>
      <p:ext uri="{BB962C8B-B14F-4D97-AF65-F5344CB8AC3E}">
        <p14:creationId xmlns:p14="http://schemas.microsoft.com/office/powerpoint/2010/main" xmlns="" val="1105690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Musical Pharmacology</a:t>
            </a:r>
            <a:endParaRPr lang="en-US" dirty="0"/>
          </a:p>
        </p:txBody>
      </p:sp>
      <p:sp>
        <p:nvSpPr>
          <p:cNvPr id="5" name="Content Placeholder 4"/>
          <p:cNvSpPr>
            <a:spLocks noGrp="1"/>
          </p:cNvSpPr>
          <p:nvPr>
            <p:ph sz="half" idx="1"/>
          </p:nvPr>
        </p:nvSpPr>
        <p:spPr>
          <a:xfrm>
            <a:off x="228600" y="1600200"/>
            <a:ext cx="4800600" cy="4525963"/>
          </a:xfrm>
        </p:spPr>
        <p:txBody>
          <a:bodyPr>
            <a:normAutofit fontScale="77500" lnSpcReduction="20000"/>
          </a:bodyPr>
          <a:lstStyle/>
          <a:p>
            <a:pPr marL="0" indent="0">
              <a:buNone/>
            </a:pPr>
            <a:r>
              <a:rPr lang="en-US" sz="3100" dirty="0"/>
              <a:t>P</a:t>
            </a:r>
            <a:r>
              <a:rPr lang="en-US" sz="3100" dirty="0" smtClean="0"/>
              <a:t>utting together the “active ingredients” of music which are blended into medicinal compounds</a:t>
            </a:r>
          </a:p>
          <a:p>
            <a:pPr marL="0" indent="0">
              <a:buNone/>
            </a:pPr>
            <a:endParaRPr lang="en-US" sz="3100" dirty="0" smtClean="0"/>
          </a:p>
          <a:p>
            <a:pPr marL="0" indent="0">
              <a:buNone/>
            </a:pPr>
            <a:r>
              <a:rPr lang="en-US" sz="3100" dirty="0"/>
              <a:t>T</a:t>
            </a:r>
            <a:r>
              <a:rPr lang="en-US" sz="3100" dirty="0" smtClean="0"/>
              <a:t>reats psychosomatic disorders and pain, and “diseases of civilization”:</a:t>
            </a:r>
          </a:p>
          <a:p>
            <a:pPr marL="0" indent="0">
              <a:buNone/>
            </a:pPr>
            <a:r>
              <a:rPr lang="en-US" sz="3100" dirty="0" smtClean="0"/>
              <a:t>anxiety, depression, insomnia, arrhythmia. </a:t>
            </a:r>
          </a:p>
          <a:p>
            <a:pPr marL="0" indent="0">
              <a:buNone/>
            </a:pPr>
            <a:endParaRPr lang="en-US" sz="3100" dirty="0" smtClean="0"/>
          </a:p>
          <a:p>
            <a:pPr marL="0" indent="0">
              <a:buNone/>
            </a:pPr>
            <a:r>
              <a:rPr lang="en-US" sz="3100" dirty="0" smtClean="0"/>
              <a:t>Ex., Sand Art</a:t>
            </a:r>
          </a:p>
          <a:p>
            <a:pPr marL="0" indent="0">
              <a:buNone/>
            </a:pPr>
            <a:r>
              <a:rPr lang="en-US" dirty="0" smtClean="0">
                <a:hlinkClick r:id="rId2"/>
              </a:rPr>
              <a:t>http://www.youtube.com/watch?v=JGbJoifOzuA&amp;feature=related</a:t>
            </a:r>
            <a:endParaRPr lang="en-US" dirty="0"/>
          </a:p>
        </p:txBody>
      </p:sp>
      <p:pic>
        <p:nvPicPr>
          <p:cNvPr id="7" name="Content Placeholder 6" descr="http://graphics8.nytimes.com/images/2009/03/25/arts/29gure_190.jpg"/>
          <p:cNvPicPr>
            <a:picLocks noGrp="1"/>
          </p:cNvPicPr>
          <p:nvPr>
            <p:ph sz="half" idx="2"/>
          </p:nvPr>
        </p:nvPicPr>
        <p:blipFill>
          <a:blip r:embed="rId3">
            <a:extLst>
              <a:ext uri="{28A0092B-C50C-407E-A947-70E740481C1C}">
                <a14:useLocalDpi xmlns:a14="http://schemas.microsoft.com/office/drawing/2010/main" xmlns="" val="0"/>
              </a:ext>
            </a:extLst>
          </a:blip>
          <a:srcRect/>
          <a:stretch>
            <a:fillRect/>
          </a:stretch>
        </p:blipFill>
        <p:spPr bwMode="auto">
          <a:xfrm>
            <a:off x="5257800" y="1600200"/>
            <a:ext cx="2895600" cy="4495799"/>
          </a:xfrm>
          <a:prstGeom prst="rect">
            <a:avLst/>
          </a:prstGeom>
          <a:noFill/>
          <a:ln>
            <a:noFill/>
          </a:ln>
        </p:spPr>
      </p:pic>
    </p:spTree>
    <p:extLst>
      <p:ext uri="{BB962C8B-B14F-4D97-AF65-F5344CB8AC3E}">
        <p14:creationId xmlns:p14="http://schemas.microsoft.com/office/powerpoint/2010/main" xmlns="" val="3825488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Healing Music</a:t>
            </a:r>
            <a:endParaRPr lang="en-US" b="1" dirty="0"/>
          </a:p>
        </p:txBody>
      </p:sp>
      <p:sp>
        <p:nvSpPr>
          <p:cNvPr id="3" name="Content Placeholder 2"/>
          <p:cNvSpPr>
            <a:spLocks noGrp="1"/>
          </p:cNvSpPr>
          <p:nvPr>
            <p:ph idx="1"/>
          </p:nvPr>
        </p:nvSpPr>
        <p:spPr/>
        <p:txBody>
          <a:bodyPr>
            <a:normAutofit fontScale="92500"/>
          </a:bodyPr>
          <a:lstStyle/>
          <a:p>
            <a:r>
              <a:rPr lang="en-US" u="sng" dirty="0" smtClean="0"/>
              <a:t>Healing music </a:t>
            </a:r>
            <a:r>
              <a:rPr lang="en-US" dirty="0" smtClean="0"/>
              <a:t>enhances emotional well-being and mental clarity and reduces stress, fatigue, and negative feelings (McCray, Barrios-</a:t>
            </a:r>
            <a:r>
              <a:rPr lang="en-US" dirty="0" err="1" smtClean="0"/>
              <a:t>Choplin</a:t>
            </a:r>
            <a:r>
              <a:rPr lang="en-US" dirty="0" smtClean="0"/>
              <a:t>, Atkinson, &amp; </a:t>
            </a:r>
            <a:r>
              <a:rPr lang="en-US" dirty="0" err="1" smtClean="0"/>
              <a:t>Tomasino</a:t>
            </a:r>
            <a:r>
              <a:rPr lang="en-US" dirty="0" smtClean="0"/>
              <a:t>, 1998)</a:t>
            </a:r>
          </a:p>
          <a:p>
            <a:endParaRPr lang="en-US" dirty="0"/>
          </a:p>
          <a:p>
            <a:r>
              <a:rPr lang="en-US" u="sng" dirty="0" smtClean="0"/>
              <a:t>Noise and certain </a:t>
            </a:r>
            <a:r>
              <a:rPr lang="en-US" u="sng" dirty="0"/>
              <a:t>types of music </a:t>
            </a:r>
            <a:r>
              <a:rPr lang="en-US" dirty="0" smtClean="0"/>
              <a:t>have negative effects (e.g., increased hostility and tension in humans, </a:t>
            </a:r>
            <a:r>
              <a:rPr lang="en-US" dirty="0"/>
              <a:t>diminished growth of plants, decreased cognitive development in children)</a:t>
            </a:r>
          </a:p>
          <a:p>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dirty="0" smtClean="0">
                <a:hlinkClick r:id="rId2"/>
              </a:rPr>
              <a:t>Rhythmic Medicine </a:t>
            </a:r>
            <a:r>
              <a:rPr lang="en-US" dirty="0" smtClean="0"/>
              <a:t/>
            </a:r>
            <a:br>
              <a:rPr lang="en-US" dirty="0" smtClean="0"/>
            </a:br>
            <a:r>
              <a:rPr lang="en-US" dirty="0" smtClean="0"/>
              <a:t> by </a:t>
            </a:r>
            <a:r>
              <a:rPr lang="en-US" dirty="0" err="1" smtClean="0"/>
              <a:t>Janalea</a:t>
            </a:r>
            <a:r>
              <a:rPr lang="en-US" dirty="0" smtClean="0"/>
              <a:t> Hoffman</a:t>
            </a:r>
            <a:endParaRPr lang="en-US" dirty="0"/>
          </a:p>
        </p:txBody>
      </p:sp>
      <p:sp>
        <p:nvSpPr>
          <p:cNvPr id="3" name="Content Placeholder 2"/>
          <p:cNvSpPr>
            <a:spLocks noGrp="1"/>
          </p:cNvSpPr>
          <p:nvPr>
            <p:ph sz="half" idx="1"/>
          </p:nvPr>
        </p:nvSpPr>
        <p:spPr/>
        <p:txBody>
          <a:bodyPr>
            <a:normAutofit lnSpcReduction="10000"/>
          </a:bodyPr>
          <a:lstStyle/>
          <a:p>
            <a:endParaRPr lang="en-US" dirty="0" smtClean="0"/>
          </a:p>
          <a:p>
            <a:r>
              <a:rPr lang="en-US" dirty="0" smtClean="0"/>
              <a:t>Musical Biofeedback – lowers blood pressure and heart rate</a:t>
            </a:r>
          </a:p>
          <a:p>
            <a:endParaRPr lang="en-US" dirty="0" smtClean="0"/>
          </a:p>
          <a:p>
            <a:r>
              <a:rPr lang="en-US" dirty="0" smtClean="0"/>
              <a:t>Musical Acupuncture – alleviates pain</a:t>
            </a:r>
          </a:p>
          <a:p>
            <a:endParaRPr lang="en-US" dirty="0" smtClean="0"/>
          </a:p>
          <a:p>
            <a:r>
              <a:rPr lang="en-US" dirty="0" smtClean="0"/>
              <a:t>Musical Massage – </a:t>
            </a:r>
            <a:r>
              <a:rPr lang="en-US" dirty="0"/>
              <a:t> </a:t>
            </a:r>
            <a:r>
              <a:rPr lang="en-US" dirty="0" smtClean="0"/>
              <a:t>  has  calming effect</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8400" y="4280338"/>
            <a:ext cx="2350873" cy="2374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4400" y="1981200"/>
            <a:ext cx="2540764" cy="2108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HealthRhythms</a:t>
            </a:r>
            <a:r>
              <a:rPr lang="en-US" dirty="0" smtClean="0"/>
              <a:t> Drumming</a:t>
            </a:r>
            <a:endParaRPr lang="en-US" dirty="0"/>
          </a:p>
        </p:txBody>
      </p:sp>
      <p:sp>
        <p:nvSpPr>
          <p:cNvPr id="3" name="Content Placeholder 2"/>
          <p:cNvSpPr>
            <a:spLocks noGrp="1"/>
          </p:cNvSpPr>
          <p:nvPr>
            <p:ph idx="1"/>
          </p:nvPr>
        </p:nvSpPr>
        <p:spPr/>
        <p:txBody>
          <a:bodyPr/>
          <a:lstStyle/>
          <a:p>
            <a:pPr marL="0" indent="0">
              <a:buNone/>
            </a:pPr>
            <a:r>
              <a:rPr lang="en-US" b="1" dirty="0" smtClean="0"/>
              <a:t>Remo </a:t>
            </a:r>
            <a:r>
              <a:rPr lang="en-US" b="1" dirty="0" err="1" smtClean="0">
                <a:hlinkClick r:id="rId2"/>
              </a:rPr>
              <a:t>HealthRhythms</a:t>
            </a:r>
            <a:r>
              <a:rPr lang="en-US" b="1" dirty="0" smtClean="0"/>
              <a:t> Group Empowerment</a:t>
            </a:r>
            <a:endParaRPr lang="en-US" b="1" dirty="0"/>
          </a:p>
          <a:p>
            <a:endParaRPr lang="en-US" dirty="0" smtClean="0"/>
          </a:p>
          <a:p>
            <a:r>
              <a:rPr lang="en-US" dirty="0" smtClean="0"/>
              <a:t>Reduces stress and strengthens immune system</a:t>
            </a:r>
          </a:p>
          <a:p>
            <a:r>
              <a:rPr lang="en-US" dirty="0" smtClean="0"/>
              <a:t>Improves mood</a:t>
            </a:r>
          </a:p>
          <a:p>
            <a:r>
              <a:rPr lang="en-US" dirty="0" smtClean="0"/>
              <a:t>Empowers and provides social support</a:t>
            </a:r>
          </a:p>
          <a:p>
            <a:r>
              <a:rPr lang="en-US" dirty="0" smtClean="0"/>
              <a:t>Provides exercise for the body and mind</a:t>
            </a:r>
            <a:endParaRPr lang="en-US" dirty="0"/>
          </a:p>
        </p:txBody>
      </p:sp>
    </p:spTree>
    <p:extLst>
      <p:ext uri="{BB962C8B-B14F-4D97-AF65-F5344CB8AC3E}">
        <p14:creationId xmlns:p14="http://schemas.microsoft.com/office/powerpoint/2010/main" xmlns="" val="4126676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Drumming to De-Stress on ASU campus </a:t>
            </a:r>
            <a:br>
              <a:rPr lang="en-US" sz="2800" dirty="0" smtClean="0"/>
            </a:br>
            <a:r>
              <a:rPr lang="en-US" sz="2800" dirty="0" smtClean="0"/>
              <a:t>April 2011</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p:txBody>
      </p:sp>
      <p:pic>
        <p:nvPicPr>
          <p:cNvPr id="4" name="drumingHPESS Apr2011 video by Sha.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676400" y="1257300"/>
            <a:ext cx="5791200" cy="434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
            </a:r>
            <a:br>
              <a:rPr lang="en-US" smtClean="0"/>
            </a:br>
            <a:r>
              <a:rPr lang="en-US" smtClean="0"/>
              <a:t>ASU Positive Psychology Club	</a:t>
            </a:r>
          </a:p>
        </p:txBody>
      </p:sp>
      <p:sp>
        <p:nvSpPr>
          <p:cNvPr id="47107" name="Content Placeholder 2"/>
          <p:cNvSpPr>
            <a:spLocks noGrp="1"/>
          </p:cNvSpPr>
          <p:nvPr>
            <p:ph idx="1"/>
          </p:nvPr>
        </p:nvSpPr>
        <p:spPr/>
        <p:txBody>
          <a:bodyPr/>
          <a:lstStyle/>
          <a:p>
            <a:pPr marL="0" indent="0">
              <a:buFontTx/>
              <a:buNone/>
              <a:defRPr/>
            </a:pPr>
            <a:r>
              <a:rPr lang="en-US" dirty="0" smtClean="0"/>
              <a:t> Positive Psychology at ASU (on Facebook)</a:t>
            </a:r>
          </a:p>
          <a:p>
            <a:pPr>
              <a:defRPr/>
            </a:pPr>
            <a:r>
              <a:rPr lang="en-US" dirty="0" smtClean="0"/>
              <a:t>Mindfulness</a:t>
            </a:r>
          </a:p>
          <a:p>
            <a:pPr>
              <a:defRPr/>
            </a:pPr>
            <a:r>
              <a:rPr lang="en-US" dirty="0" smtClean="0"/>
              <a:t>Oneness/Unity Consciousness</a:t>
            </a:r>
          </a:p>
          <a:p>
            <a:pPr>
              <a:defRPr/>
            </a:pPr>
            <a:r>
              <a:rPr lang="en-US" dirty="0" smtClean="0"/>
              <a:t>Art Therapy</a:t>
            </a:r>
          </a:p>
          <a:p>
            <a:pPr>
              <a:defRPr/>
            </a:pPr>
            <a:r>
              <a:rPr lang="en-US" dirty="0" smtClean="0"/>
              <a:t>Music Therapy</a:t>
            </a:r>
          </a:p>
          <a:p>
            <a:pPr>
              <a:defRPr/>
            </a:pPr>
            <a:r>
              <a:rPr lang="en-US" dirty="0" smtClean="0"/>
              <a:t>Drumming</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53000" y="3886200"/>
            <a:ext cx="3708400" cy="2781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971027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fi-FI" smtClean="0"/>
          </a:p>
        </p:txBody>
      </p:sp>
      <p:sp>
        <p:nvSpPr>
          <p:cNvPr id="37891" name="Content Placeholder 2"/>
          <p:cNvSpPr>
            <a:spLocks noGrp="1"/>
          </p:cNvSpPr>
          <p:nvPr>
            <p:ph idx="1"/>
          </p:nvPr>
        </p:nvSpPr>
        <p:spPr/>
        <p:txBody>
          <a:bodyPr/>
          <a:lstStyle/>
          <a:p>
            <a:endParaRPr lang="fi-FI" smtClean="0"/>
          </a:p>
        </p:txBody>
      </p:sp>
      <p:pic>
        <p:nvPicPr>
          <p:cNvPr id="37892" name="Picture 2" descr="C:\Users\ikhramtsova\Desktop\Positive Psychology Club 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2816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mindfulness music\drumming circle febr25.JPG"/>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04800" y="609600"/>
            <a:ext cx="8569325" cy="5410200"/>
          </a:xfrm>
          <a:noFill/>
        </p:spPr>
      </p:pic>
    </p:spTree>
    <p:extLst>
      <p:ext uri="{BB962C8B-B14F-4D97-AF65-F5344CB8AC3E}">
        <p14:creationId xmlns:p14="http://schemas.microsoft.com/office/powerpoint/2010/main" xmlns="" val="3468100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Current Research: </a:t>
            </a:r>
            <a:br>
              <a:rPr lang="en-US" dirty="0" smtClean="0"/>
            </a:br>
            <a:r>
              <a:rPr lang="en-US" smtClean="0"/>
              <a:t>Mindfulness and Oneness </a:t>
            </a:r>
            <a:r>
              <a:rPr lang="en-US" dirty="0" smtClean="0"/>
              <a:t>Consciousness</a:t>
            </a:r>
            <a:endParaRPr lang="en-US" dirty="0"/>
          </a:p>
        </p:txBody>
      </p:sp>
      <p:sp>
        <p:nvSpPr>
          <p:cNvPr id="3" name="Content Placeholder 2"/>
          <p:cNvSpPr>
            <a:spLocks noGrp="1"/>
          </p:cNvSpPr>
          <p:nvPr>
            <p:ph idx="1"/>
          </p:nvPr>
        </p:nvSpPr>
        <p:spPr/>
        <p:txBody>
          <a:bodyPr>
            <a:normAutofit fontScale="92500"/>
          </a:bodyPr>
          <a:lstStyle/>
          <a:p>
            <a:endParaRPr lang="en-US" sz="2000" dirty="0" smtClean="0"/>
          </a:p>
          <a:p>
            <a:r>
              <a:rPr lang="en-US" sz="2800" dirty="0" smtClean="0"/>
              <a:t>My research question: What is a more effective way to practice mindfulness with biofeedback: individually or in a group setting?</a:t>
            </a:r>
          </a:p>
          <a:p>
            <a:r>
              <a:rPr lang="en-US" sz="2800" dirty="0" smtClean="0"/>
              <a:t>15 minutes of listening to a modified </a:t>
            </a:r>
            <a:r>
              <a:rPr lang="en-US" sz="2800" dirty="0" err="1" smtClean="0"/>
              <a:t>metta</a:t>
            </a:r>
            <a:r>
              <a:rPr lang="en-US" sz="2800" dirty="0" smtClean="0"/>
              <a:t> meditation</a:t>
            </a:r>
          </a:p>
          <a:p>
            <a:r>
              <a:rPr lang="en-US" sz="2800" dirty="0" smtClean="0"/>
              <a:t>Followed by 15 minutes of mindfulness and </a:t>
            </a:r>
            <a:r>
              <a:rPr lang="en-US" sz="2800" dirty="0" err="1" smtClean="0"/>
              <a:t>emWave</a:t>
            </a:r>
            <a:r>
              <a:rPr lang="en-US" sz="2800" dirty="0" smtClean="0"/>
              <a:t> with or without music</a:t>
            </a:r>
            <a:endParaRPr lang="en-US" sz="2800" dirty="0"/>
          </a:p>
          <a:p>
            <a:endParaRPr lang="en-US" sz="2000" dirty="0" smtClean="0"/>
          </a:p>
          <a:p>
            <a:r>
              <a:rPr lang="en-US" sz="2000" dirty="0" smtClean="0"/>
              <a:t>Ex., Social </a:t>
            </a:r>
            <a:r>
              <a:rPr lang="en-US" sz="2000" dirty="0"/>
              <a:t>closeness increases salivary progesterone in </a:t>
            </a:r>
            <a:r>
              <a:rPr lang="en-US" sz="2000" dirty="0" smtClean="0"/>
              <a:t>humans  </a:t>
            </a:r>
            <a:r>
              <a:rPr lang="en-US" sz="1800" dirty="0" smtClean="0"/>
              <a:t>(Brown,  Fredrickson , Wirth , </a:t>
            </a:r>
            <a:r>
              <a:rPr lang="en-US" sz="1800" dirty="0" err="1" smtClean="0"/>
              <a:t>Poulin</a:t>
            </a:r>
            <a:r>
              <a:rPr lang="en-US" sz="1800" dirty="0" smtClean="0"/>
              <a:t> ,</a:t>
            </a:r>
            <a:r>
              <a:rPr lang="en-US" sz="1800" dirty="0"/>
              <a:t> </a:t>
            </a:r>
            <a:r>
              <a:rPr lang="en-US" sz="1800" dirty="0" smtClean="0"/>
              <a:t>Meier , </a:t>
            </a:r>
            <a:r>
              <a:rPr lang="en-US" sz="1800" dirty="0" err="1" smtClean="0"/>
              <a:t>Heaphy</a:t>
            </a:r>
            <a:r>
              <a:rPr lang="en-US" sz="1800" dirty="0" smtClean="0"/>
              <a:t> , Cohen, </a:t>
            </a:r>
            <a:r>
              <a:rPr lang="en-US" sz="1800" dirty="0" err="1" smtClean="0"/>
              <a:t>Schultheiss</a:t>
            </a:r>
            <a:r>
              <a:rPr lang="en-US" sz="1800" dirty="0" smtClean="0"/>
              <a:t>, 2009)</a:t>
            </a:r>
          </a:p>
          <a:p>
            <a:r>
              <a:rPr lang="en-US" sz="1800" dirty="0" smtClean="0">
                <a:hlinkClick r:id="rId2" action="ppaction://hlinkfile"/>
              </a:rPr>
              <a:t>..\positive psych\ProgesteroneBrown_Fredrickson_et_al_2009.pdf</a:t>
            </a:r>
            <a:endParaRPr lang="en-US" sz="1800" dirty="0"/>
          </a:p>
        </p:txBody>
      </p:sp>
    </p:spTree>
    <p:extLst>
      <p:ext uri="{BB962C8B-B14F-4D97-AF65-F5344CB8AC3E}">
        <p14:creationId xmlns:p14="http://schemas.microsoft.com/office/powerpoint/2010/main" xmlns="" val="2967293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3200400"/>
            <a:ext cx="5486400" cy="1219200"/>
          </a:xfrm>
        </p:spPr>
        <p:txBody>
          <a:bodyPr>
            <a:normAutofit/>
          </a:bodyPr>
          <a:lstStyle/>
          <a:p>
            <a:r>
              <a:rPr lang="en-US" sz="4400" dirty="0" smtClean="0">
                <a:solidFill>
                  <a:srgbClr val="7030A0"/>
                </a:solidFill>
              </a:rPr>
              <a:t>     What can I do?</a:t>
            </a:r>
            <a:endParaRPr lang="en-US" sz="4400" dirty="0">
              <a:solidFill>
                <a:srgbClr val="7030A0"/>
              </a:solidFill>
            </a:endParaRPr>
          </a:p>
        </p:txBody>
      </p:sp>
      <p:sp>
        <p:nvSpPr>
          <p:cNvPr id="6" name="Text Placeholder 5"/>
          <p:cNvSpPr>
            <a:spLocks noGrp="1"/>
          </p:cNvSpPr>
          <p:nvPr>
            <p:ph type="body" sz="half" idx="2"/>
          </p:nvPr>
        </p:nvSpPr>
        <p:spPr>
          <a:xfrm>
            <a:off x="0" y="5029200"/>
            <a:ext cx="5486400" cy="804862"/>
          </a:xfrm>
        </p:spPr>
        <p:txBody>
          <a:bodyPr>
            <a:noAutofit/>
          </a:bodyPr>
          <a:lstStyle/>
          <a:p>
            <a:r>
              <a:rPr lang="en-US" i="1" dirty="0" smtClean="0">
                <a:solidFill>
                  <a:srgbClr val="FF0000"/>
                </a:solidFill>
              </a:rPr>
              <a:t>College presents students with many challenges which </a:t>
            </a:r>
          </a:p>
          <a:p>
            <a:pPr>
              <a:buNone/>
            </a:pPr>
            <a:r>
              <a:rPr lang="en-US" i="1" dirty="0" smtClean="0">
                <a:solidFill>
                  <a:srgbClr val="FF0000"/>
                </a:solidFill>
              </a:rPr>
              <a:t>result in high anxiety and stress. </a:t>
            </a:r>
            <a:endParaRPr lang="en-US" dirty="0"/>
          </a:p>
        </p:txBody>
      </p:sp>
      <p:pic>
        <p:nvPicPr>
          <p:cNvPr id="4" name="Picture 3" descr="coping-with-stress.jpg"/>
          <p:cNvPicPr>
            <a:picLocks noChangeAspect="1"/>
          </p:cNvPicPr>
          <p:nvPr/>
        </p:nvPicPr>
        <p:blipFill>
          <a:blip r:embed="rId2" cstate="print"/>
          <a:stretch>
            <a:fillRect/>
          </a:stretch>
        </p:blipFill>
        <p:spPr>
          <a:xfrm>
            <a:off x="2286000" y="457200"/>
            <a:ext cx="4145280" cy="2590800"/>
          </a:xfrm>
          <a:prstGeom prst="rect">
            <a:avLst/>
          </a:prstGeom>
        </p:spPr>
      </p:pic>
      <p:sp>
        <p:nvSpPr>
          <p:cNvPr id="11" name="TextBox 10"/>
          <p:cNvSpPr txBox="1"/>
          <p:nvPr/>
        </p:nvSpPr>
        <p:spPr>
          <a:xfrm>
            <a:off x="3200400" y="5791200"/>
            <a:ext cx="5715000" cy="461665"/>
          </a:xfrm>
          <a:prstGeom prst="rect">
            <a:avLst/>
          </a:prstGeom>
          <a:noFill/>
        </p:spPr>
        <p:txBody>
          <a:bodyPr wrap="square" rtlCol="0">
            <a:spAutoFit/>
          </a:bodyPr>
          <a:lstStyle/>
          <a:p>
            <a:r>
              <a:rPr lang="en-US" sz="1200" dirty="0" smtClean="0">
                <a:solidFill>
                  <a:schemeClr val="accent6">
                    <a:lumMod val="50000"/>
                  </a:schemeClr>
                </a:solidFill>
              </a:rPr>
              <a:t>College presents students with many challenges which </a:t>
            </a:r>
          </a:p>
          <a:p>
            <a:pPr>
              <a:buNone/>
            </a:pPr>
            <a:r>
              <a:rPr lang="en-US" sz="1200" dirty="0" smtClean="0">
                <a:solidFill>
                  <a:schemeClr val="accent6">
                    <a:lumMod val="50000"/>
                  </a:schemeClr>
                </a:solidFill>
              </a:rPr>
              <a:t>result in high anxiety and stress. </a:t>
            </a:r>
          </a:p>
        </p:txBody>
      </p:sp>
      <p:sp>
        <p:nvSpPr>
          <p:cNvPr id="12" name="TextBox 11"/>
          <p:cNvSpPr txBox="1"/>
          <p:nvPr/>
        </p:nvSpPr>
        <p:spPr>
          <a:xfrm>
            <a:off x="7315200" y="1371600"/>
            <a:ext cx="1676400" cy="2585323"/>
          </a:xfrm>
          <a:prstGeom prst="rect">
            <a:avLst/>
          </a:prstGeom>
          <a:noFill/>
        </p:spPr>
        <p:txBody>
          <a:bodyPr wrap="square" rtlCol="0">
            <a:spAutoFit/>
          </a:bodyPr>
          <a:lstStyle/>
          <a:p>
            <a:r>
              <a:rPr lang="en-US" dirty="0" smtClean="0">
                <a:solidFill>
                  <a:schemeClr val="accent5">
                    <a:lumMod val="75000"/>
                  </a:schemeClr>
                </a:solidFill>
              </a:rPr>
              <a:t>College presents students with many challenges which </a:t>
            </a:r>
          </a:p>
          <a:p>
            <a:pPr>
              <a:buNone/>
            </a:pPr>
            <a:r>
              <a:rPr lang="en-US" dirty="0" smtClean="0">
                <a:solidFill>
                  <a:schemeClr val="accent5">
                    <a:lumMod val="75000"/>
                  </a:schemeClr>
                </a:solidFill>
              </a:rPr>
              <a:t>result in high anxiety and stress. </a:t>
            </a:r>
            <a:endParaRPr lang="en-US"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Final Comments</a:t>
            </a:r>
            <a:endParaRPr lang="en-US" dirty="0"/>
          </a:p>
        </p:txBody>
      </p:sp>
      <p:sp>
        <p:nvSpPr>
          <p:cNvPr id="3" name="Content Placeholder 2"/>
          <p:cNvSpPr>
            <a:spLocks noGrp="1"/>
          </p:cNvSpPr>
          <p:nvPr>
            <p:ph idx="1"/>
          </p:nvPr>
        </p:nvSpPr>
        <p:spPr/>
        <p:txBody>
          <a:bodyPr>
            <a:normAutofit lnSpcReduction="10000"/>
          </a:bodyPr>
          <a:lstStyle/>
          <a:p>
            <a:r>
              <a:rPr lang="en-US" dirty="0"/>
              <a:t>Intention </a:t>
            </a:r>
            <a:r>
              <a:rPr lang="en-US" dirty="0" smtClean="0"/>
              <a:t>and motivation</a:t>
            </a:r>
          </a:p>
          <a:p>
            <a:r>
              <a:rPr lang="en-US" dirty="0" smtClean="0"/>
              <a:t>Mindfulness is essential to                           happiness because you increase your awareness and create more of what you want in life and less of what you do not want</a:t>
            </a:r>
          </a:p>
          <a:p>
            <a:r>
              <a:rPr lang="en-US" dirty="0" smtClean="0"/>
              <a:t>There are different ways to practice it and we have to find what works for us</a:t>
            </a:r>
          </a:p>
          <a:p>
            <a:r>
              <a:rPr lang="en-US" dirty="0" smtClean="0"/>
              <a:t>The best method is the one you practice on a regular basis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88269" y="152400"/>
            <a:ext cx="3124200" cy="2499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2383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Coping</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Active (change behavior or circumstances)</a:t>
            </a:r>
          </a:p>
          <a:p>
            <a:r>
              <a:rPr lang="en-US" dirty="0" smtClean="0"/>
              <a:t>Passive (avoidance)</a:t>
            </a:r>
          </a:p>
          <a:p>
            <a:r>
              <a:rPr lang="en-US" dirty="0" smtClean="0"/>
              <a:t>Cognitive (change your thinking and attitude)</a:t>
            </a:r>
          </a:p>
          <a:p>
            <a:endParaRPr lang="en-US" dirty="0"/>
          </a:p>
          <a:p>
            <a:endParaRPr lang="en-US" dirty="0" smtClean="0"/>
          </a:p>
          <a:p>
            <a:pPr marL="0" indent="0">
              <a:buNone/>
            </a:pPr>
            <a:endParaRPr lang="en-US" sz="2800" dirty="0" smtClean="0"/>
          </a:p>
          <a:p>
            <a:pPr marL="0" indent="0">
              <a:buNone/>
            </a:pPr>
            <a:r>
              <a:rPr lang="en-US" sz="2800" dirty="0" smtClean="0"/>
              <a:t>*But you will only be ready to make changes if you become aware of your current way of thinking and believe that you can improve it</a:t>
            </a:r>
            <a:endParaRPr lang="en-US" sz="2800" dirty="0"/>
          </a:p>
        </p:txBody>
      </p:sp>
    </p:spTree>
    <p:extLst>
      <p:ext uri="{BB962C8B-B14F-4D97-AF65-F5344CB8AC3E}">
        <p14:creationId xmlns:p14="http://schemas.microsoft.com/office/powerpoint/2010/main" xmlns="" val="242876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28599"/>
            <a:ext cx="8813562" cy="660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1929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Mindfulness</a:t>
            </a:r>
            <a:endParaRPr lang="en-US" b="1" dirty="0"/>
          </a:p>
        </p:txBody>
      </p:sp>
      <p:sp>
        <p:nvSpPr>
          <p:cNvPr id="3" name="Content Placeholder 2"/>
          <p:cNvSpPr>
            <a:spLocks noGrp="1"/>
          </p:cNvSpPr>
          <p:nvPr>
            <p:ph idx="1"/>
          </p:nvPr>
        </p:nvSpPr>
        <p:spPr/>
        <p:txBody>
          <a:bodyPr>
            <a:normAutofit/>
          </a:bodyPr>
          <a:lstStyle/>
          <a:p>
            <a:r>
              <a:rPr lang="en-US" dirty="0" smtClean="0"/>
              <a:t>Paying attention in a non-judgmental way</a:t>
            </a:r>
          </a:p>
          <a:p>
            <a:r>
              <a:rPr lang="en-US" dirty="0" smtClean="0"/>
              <a:t>Watching one’s thoughts but not being drawn into them</a:t>
            </a:r>
          </a:p>
          <a:p>
            <a:r>
              <a:rPr lang="en-US" dirty="0" smtClean="0"/>
              <a:t>Being aware of the here and now</a:t>
            </a:r>
          </a:p>
          <a:p>
            <a:r>
              <a:rPr lang="en-US" dirty="0" smtClean="0"/>
              <a:t>Being awake</a:t>
            </a:r>
          </a:p>
          <a:p>
            <a:r>
              <a:rPr lang="en-US" dirty="0" smtClean="0"/>
              <a:t>Not the same as </a:t>
            </a:r>
            <a:r>
              <a:rPr lang="en-US" smtClean="0"/>
              <a:t>positive thinking</a:t>
            </a:r>
            <a:endParaRPr lang="en-US" dirty="0" smtClean="0"/>
          </a:p>
          <a:p>
            <a:r>
              <a:rPr lang="en-US" dirty="0" smtClean="0"/>
              <a:t>Is the opposite of mindlessness, which is running one’s life on an “automatic” pilot</a:t>
            </a:r>
            <a:endParaRPr lang="en-US" dirty="0"/>
          </a:p>
        </p:txBody>
      </p:sp>
    </p:spTree>
    <p:extLst>
      <p:ext uri="{BB962C8B-B14F-4D97-AF65-F5344CB8AC3E}">
        <p14:creationId xmlns:p14="http://schemas.microsoft.com/office/powerpoint/2010/main" xmlns="" val="89586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2133599"/>
          </a:xfrm>
        </p:spPr>
        <p:txBody>
          <a:bodyPr>
            <a:normAutofit fontScale="90000"/>
          </a:bodyPr>
          <a:lstStyle/>
          <a:p>
            <a:r>
              <a:rPr lang="en-US" b="1" dirty="0"/>
              <a:t>“Mindfulness is a lifetime’s journey along a path that ultimately leads nowhere, only to who you are</a:t>
            </a:r>
            <a:r>
              <a:rPr lang="en-US" b="1" dirty="0" smtClean="0"/>
              <a:t>”</a:t>
            </a:r>
            <a:endParaRPr lang="en-US" dirty="0"/>
          </a:p>
        </p:txBody>
      </p:sp>
      <p:sp>
        <p:nvSpPr>
          <p:cNvPr id="3" name="Subtitle 2"/>
          <p:cNvSpPr>
            <a:spLocks noGrp="1"/>
          </p:cNvSpPr>
          <p:nvPr>
            <p:ph type="subTitle" idx="1"/>
          </p:nvPr>
        </p:nvSpPr>
        <p:spPr>
          <a:xfrm>
            <a:off x="1371600" y="2438400"/>
            <a:ext cx="6400800" cy="762000"/>
          </a:xfrm>
        </p:spPr>
        <p:txBody>
          <a:bodyPr/>
          <a:lstStyle/>
          <a:p>
            <a:r>
              <a:rPr lang="en-US" dirty="0" smtClean="0"/>
              <a:t>(</a:t>
            </a:r>
            <a:r>
              <a:rPr lang="en-US" dirty="0" err="1" smtClean="0"/>
              <a:t>Kabat-Zinn</a:t>
            </a:r>
            <a:r>
              <a:rPr lang="en-US" dirty="0" smtClean="0"/>
              <a:t>, 2009)</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10027" y="3695700"/>
            <a:ext cx="2638921" cy="287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6800" y="3695700"/>
            <a:ext cx="1905000" cy="287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81545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Measuring mindfulness: </a:t>
            </a:r>
            <a:br>
              <a:rPr lang="en-US" dirty="0" smtClean="0"/>
            </a:br>
            <a:r>
              <a:rPr lang="en-US" dirty="0" smtClean="0">
                <a:hlinkClick r:id="rId2" action="ppaction://hlinkfile"/>
              </a:rPr>
              <a:t>Mindful Attention Awareness Scale</a:t>
            </a:r>
            <a:endParaRPr lang="en-US" dirty="0"/>
          </a:p>
        </p:txBody>
      </p:sp>
      <p:sp>
        <p:nvSpPr>
          <p:cNvPr id="3" name="Content Placeholder 2"/>
          <p:cNvSpPr>
            <a:spLocks noGrp="1"/>
          </p:cNvSpPr>
          <p:nvPr>
            <p:ph idx="1"/>
          </p:nvPr>
        </p:nvSpPr>
        <p:spPr>
          <a:xfrm>
            <a:off x="457200" y="2362200"/>
            <a:ext cx="8229600" cy="3763963"/>
          </a:xfrm>
        </p:spPr>
        <p:txBody>
          <a:bodyPr>
            <a:normAutofit/>
          </a:bodyPr>
          <a:lstStyle/>
          <a:p>
            <a:r>
              <a:rPr lang="en-US" sz="2400" dirty="0"/>
              <a:t>Brown, K.W. and Ryan, R.M. (2003). The benefits of being present: The role of mindfulness in psychological well-being. </a:t>
            </a:r>
            <a:r>
              <a:rPr lang="en-US" sz="2400" i="1" dirty="0"/>
              <a:t>Journal of Personality and Social Psychology</a:t>
            </a:r>
            <a:r>
              <a:rPr lang="en-US" sz="2400" dirty="0"/>
              <a:t>, 84, 822-848.</a:t>
            </a:r>
            <a:endParaRPr lang="en-US" sz="2400" dirty="0" smtClean="0">
              <a:hlinkClick r:id="rId3"/>
            </a:endParaRPr>
          </a:p>
          <a:p>
            <a:endParaRPr lang="en-US" dirty="0">
              <a:hlinkClick r:id="rId3"/>
            </a:endParaRPr>
          </a:p>
          <a:p>
            <a:r>
              <a:rPr lang="en-US" dirty="0" smtClean="0">
                <a:hlinkClick r:id="rId3"/>
              </a:rPr>
              <a:t>http://www.psych.rochester.edu/SDT/measures/maas_description.php</a:t>
            </a:r>
            <a:r>
              <a:rPr lang="en-US" dirty="0"/>
              <a:t> </a:t>
            </a:r>
          </a:p>
          <a:p>
            <a:endParaRPr lang="en-US" dirty="0"/>
          </a:p>
        </p:txBody>
      </p:sp>
    </p:spTree>
    <p:extLst>
      <p:ext uri="{BB962C8B-B14F-4D97-AF65-F5344CB8AC3E}">
        <p14:creationId xmlns:p14="http://schemas.microsoft.com/office/powerpoint/2010/main" xmlns="" val="2302073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6807</TotalTime>
  <Words>1622</Words>
  <Application>Microsoft Office PowerPoint</Application>
  <PresentationFormat>Экран (4:3)</PresentationFormat>
  <Paragraphs>215</Paragraphs>
  <Slides>40</Slides>
  <Notes>0</Notes>
  <HiddenSlides>0</HiddenSlides>
  <MMClips>1</MMClips>
  <ScaleCrop>false</ScaleCrop>
  <HeadingPairs>
    <vt:vector size="4" baseType="variant">
      <vt:variant>
        <vt:lpstr>Тема</vt:lpstr>
      </vt:variant>
      <vt:variant>
        <vt:i4>3</vt:i4>
      </vt:variant>
      <vt:variant>
        <vt:lpstr>Заголовки слайдов</vt:lpstr>
      </vt:variant>
      <vt:variant>
        <vt:i4>40</vt:i4>
      </vt:variant>
    </vt:vector>
  </HeadingPairs>
  <TitlesOfParts>
    <vt:vector size="43" baseType="lpstr">
      <vt:lpstr>Office Theme</vt:lpstr>
      <vt:lpstr>Default Design</vt:lpstr>
      <vt:lpstr>1_Default Design</vt:lpstr>
      <vt:lpstr> Mindfulness, Biofeedback, and Healing Rhythms   </vt:lpstr>
      <vt:lpstr>Introduction: What do we want in life? </vt:lpstr>
      <vt:lpstr>Слайд 3</vt:lpstr>
      <vt:lpstr>     What can I do?</vt:lpstr>
      <vt:lpstr>Types of Coping</vt:lpstr>
      <vt:lpstr>Слайд 6</vt:lpstr>
      <vt:lpstr>Mindfulness</vt:lpstr>
      <vt:lpstr>“Mindfulness is a lifetime’s journey along a path that ultimately leads nowhere, only to who you are”</vt:lpstr>
      <vt:lpstr>Measuring mindfulness:  Mindful Attention Awareness Scale</vt:lpstr>
      <vt:lpstr>Can mindfulness be cultivated?</vt:lpstr>
      <vt:lpstr>Positive Effects of Mindfulness</vt:lpstr>
      <vt:lpstr>Correlates of mindfulness</vt:lpstr>
      <vt:lpstr>Meditation</vt:lpstr>
      <vt:lpstr>Neurofeedback Research</vt:lpstr>
      <vt:lpstr>Mindfulness versus Mind Control</vt:lpstr>
      <vt:lpstr>If mindfulness is so wonderful, why don’t most of us practice it?</vt:lpstr>
      <vt:lpstr>How can we practice mindfulness? </vt:lpstr>
      <vt:lpstr>Biofeedback</vt:lpstr>
      <vt:lpstr>  How to Distinguish Legitimate Biofeedback Devices </vt:lpstr>
      <vt:lpstr>Two Types of Biofeedback We Use</vt:lpstr>
      <vt:lpstr>Устройство emWave</vt:lpstr>
      <vt:lpstr>Слайд 22</vt:lpstr>
      <vt:lpstr>Слайд 23</vt:lpstr>
      <vt:lpstr>Relaxation produces a high-frequency, low-amplitude heart rhythm, indicating reduced autonomic outflow. Increased power in the high frequency band of the HRV power spectrum is observed, reflecting increased parasympathetic activity (the “relaxation response”). In contrast, the coherence state, activated by sustained positive emotions, is associated with a highly ordered, smooth, sine-wavelike </vt:lpstr>
      <vt:lpstr>Breathing and Coherence</vt:lpstr>
      <vt:lpstr>Слайд 26</vt:lpstr>
      <vt:lpstr>Breathing versus Positive Emotions</vt:lpstr>
      <vt:lpstr>How to Generate Positive Emotions </vt:lpstr>
      <vt:lpstr>Practical Ways to Increase Positivity and Coherence</vt:lpstr>
      <vt:lpstr>Vera Brandes, director, Research program in music and medicine, Paracelsus Private Medical University, Salzburg, Austria</vt:lpstr>
      <vt:lpstr>Musical Pharmacology</vt:lpstr>
      <vt:lpstr>Healing Music</vt:lpstr>
      <vt:lpstr>Rhythmic Medicine   by Janalea Hoffman</vt:lpstr>
      <vt:lpstr>HealthRhythms Drumming</vt:lpstr>
      <vt:lpstr>Drumming to De-Stress on ASU campus  April 2011</vt:lpstr>
      <vt:lpstr> ASU Positive Psychology Club </vt:lpstr>
      <vt:lpstr>Слайд 37</vt:lpstr>
      <vt:lpstr>Слайд 38</vt:lpstr>
      <vt:lpstr>Our Current Research:  Mindfulness and Oneness Consciousness</vt:lpstr>
      <vt:lpstr>   Final Comments</vt:lpstr>
    </vt:vector>
  </TitlesOfParts>
  <Company>Arkansas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and Journaling:  An Action Research Study on a University Campus</dc:title>
  <dc:creator>Irina Khramtsova</dc:creator>
  <cp:lastModifiedBy>K</cp:lastModifiedBy>
  <cp:revision>123</cp:revision>
  <cp:lastPrinted>2011-09-06T20:15:36Z</cp:lastPrinted>
  <dcterms:created xsi:type="dcterms:W3CDTF">2010-05-03T16:22:00Z</dcterms:created>
  <dcterms:modified xsi:type="dcterms:W3CDTF">2011-10-26T21:29:40Z</dcterms:modified>
</cp:coreProperties>
</file>