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6"/>
  </p:notesMasterIdLst>
  <p:sldIdLst>
    <p:sldId id="286" r:id="rId5"/>
    <p:sldId id="328" r:id="rId6"/>
    <p:sldId id="331" r:id="rId7"/>
    <p:sldId id="329" r:id="rId8"/>
    <p:sldId id="370" r:id="rId9"/>
    <p:sldId id="368" r:id="rId10"/>
    <p:sldId id="360" r:id="rId11"/>
    <p:sldId id="361" r:id="rId12"/>
    <p:sldId id="354" r:id="rId13"/>
    <p:sldId id="351" r:id="rId14"/>
    <p:sldId id="362" r:id="rId15"/>
    <p:sldId id="363" r:id="rId16"/>
    <p:sldId id="365" r:id="rId17"/>
    <p:sldId id="364" r:id="rId18"/>
    <p:sldId id="366" r:id="rId19"/>
    <p:sldId id="367" r:id="rId20"/>
    <p:sldId id="317" r:id="rId21"/>
    <p:sldId id="369" r:id="rId22"/>
    <p:sldId id="358" r:id="rId23"/>
    <p:sldId id="357" r:id="rId24"/>
    <p:sldId id="349" r:id="rId25"/>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25" userDrawn="1">
          <p15:clr>
            <a:srgbClr val="A4A3A4"/>
          </p15:clr>
        </p15:guide>
        <p15:guide id="4" pos="1209" userDrawn="1">
          <p15:clr>
            <a:srgbClr val="A4A3A4"/>
          </p15:clr>
        </p15:guide>
        <p15:guide id="5" pos="2955" userDrawn="1">
          <p15:clr>
            <a:srgbClr val="A4A3A4"/>
          </p15:clr>
        </p15:guide>
        <p15:guide id="6" pos="2071" userDrawn="1">
          <p15:clr>
            <a:srgbClr val="A4A3A4"/>
          </p15:clr>
        </p15:guide>
        <p15:guide id="9" pos="3840" userDrawn="1">
          <p15:clr>
            <a:srgbClr val="A4A3A4"/>
          </p15:clr>
        </p15:guide>
        <p15:guide id="10" pos="4702" userDrawn="1">
          <p15:clr>
            <a:srgbClr val="A4A3A4"/>
          </p15:clr>
        </p15:guide>
        <p15:guide id="11" pos="5586" userDrawn="1">
          <p15:clr>
            <a:srgbClr val="A4A3A4"/>
          </p15:clr>
        </p15:guide>
        <p15:guide id="12" pos="7333" userDrawn="1">
          <p15:clr>
            <a:srgbClr val="A4A3A4"/>
          </p15:clr>
        </p15:guide>
        <p15:guide id="13" orient="horz" pos="3952" userDrawn="1">
          <p15:clr>
            <a:srgbClr val="A4A3A4"/>
          </p15:clr>
        </p15:guide>
        <p15:guide id="15" pos="6471" userDrawn="1">
          <p15:clr>
            <a:srgbClr val="A4A3A4"/>
          </p15:clr>
        </p15:guide>
        <p15:guide id="16" orient="horz" pos="913"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утьков Юрий Юрьевич" initials="КЮЮ" lastIdx="4" clrIdx="0"/>
  <p:cmAuthor id="2" name="Вадим Егоров" initials="ВЕ" lastIdx="1" clrIdx="1">
    <p:extLst>
      <p:ext uri="{19B8F6BF-5375-455C-9EA6-DF929625EA0E}">
        <p15:presenceInfo xmlns:p15="http://schemas.microsoft.com/office/powerpoint/2012/main" userId="59857655bf77153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9C63"/>
    <a:srgbClr val="96628C"/>
    <a:srgbClr val="11A0D7"/>
    <a:srgbClr val="E61F3D"/>
    <a:srgbClr val="CD5A5A"/>
    <a:srgbClr val="FFD746"/>
    <a:srgbClr val="0E2D69"/>
    <a:srgbClr val="D9D9D9"/>
    <a:srgbClr val="EB681F"/>
    <a:srgbClr val="234A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0" autoAdjust="0"/>
    <p:restoredTop sz="92676" autoAdjust="0"/>
  </p:normalViewPr>
  <p:slideViewPr>
    <p:cSldViewPr snapToGrid="0" snapToObjects="1">
      <p:cViewPr varScale="1">
        <p:scale>
          <a:sx n="62" d="100"/>
          <a:sy n="62" d="100"/>
        </p:scale>
        <p:origin x="379" y="48"/>
      </p:cViewPr>
      <p:guideLst>
        <p:guide pos="325"/>
        <p:guide pos="1209"/>
        <p:guide pos="2955"/>
        <p:guide pos="2071"/>
        <p:guide pos="3840"/>
        <p:guide pos="4702"/>
        <p:guide pos="5586"/>
        <p:guide pos="7333"/>
        <p:guide orient="horz" pos="3952"/>
        <p:guide pos="6471"/>
        <p:guide orient="horz" pos="913"/>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34" d="100"/>
          <a:sy n="134" d="100"/>
        </p:scale>
        <p:origin x="3648"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261BF4-8B2C-784B-9959-B59A059012C3}" type="datetimeFigureOut">
              <a:rPr lang="x-none" smtClean="0"/>
              <a:t>15.11.2023</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748903-8EB5-294E-A216-6B54B0368783}" type="slidenum">
              <a:rPr lang="x-none" smtClean="0"/>
              <a:t>‹#›</a:t>
            </a:fld>
            <a:endParaRPr lang="x-none"/>
          </a:p>
        </p:txBody>
      </p:sp>
    </p:spTree>
    <p:extLst>
      <p:ext uri="{BB962C8B-B14F-4D97-AF65-F5344CB8AC3E}">
        <p14:creationId xmlns:p14="http://schemas.microsoft.com/office/powerpoint/2010/main" val="173168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C748903-8EB5-294E-A216-6B54B0368783}" type="slidenum">
              <a:rPr lang="x-none" smtClean="0"/>
              <a:t>19</a:t>
            </a:fld>
            <a:endParaRPr lang="x-none"/>
          </a:p>
        </p:txBody>
      </p:sp>
    </p:spTree>
    <p:extLst>
      <p:ext uri="{BB962C8B-B14F-4D97-AF65-F5344CB8AC3E}">
        <p14:creationId xmlns:p14="http://schemas.microsoft.com/office/powerpoint/2010/main" val="5671296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Обложка">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28" descr="A blue circle with white text&#10;&#10;Description automatically generated with low confidence">
            <a:extLst>
              <a:ext uri="{FF2B5EF4-FFF2-40B4-BE49-F238E27FC236}">
                <a16:creationId xmlns:a16="http://schemas.microsoft.com/office/drawing/2014/main" xmlns="" id="{BA292C80-0DA8-194A-9A66-279048FA2A54}"/>
              </a:ext>
            </a:extLst>
          </p:cNvPr>
          <p:cNvPicPr>
            <a:picLocks noChangeAspect="1"/>
          </p:cNvPicPr>
          <p:nvPr userDrawn="1"/>
        </p:nvPicPr>
        <p:blipFill>
          <a:blip r:embed="rId3"/>
          <a:stretch>
            <a:fillRect/>
          </a:stretch>
        </p:blipFill>
        <p:spPr>
          <a:xfrm>
            <a:off x="1013859" y="962173"/>
            <a:ext cx="886499" cy="886499"/>
          </a:xfrm>
          <a:prstGeom prst="rect">
            <a:avLst/>
          </a:prstGeom>
        </p:spPr>
      </p:pic>
      <p:cxnSp>
        <p:nvCxnSpPr>
          <p:cNvPr id="11" name="Straight Connector 48">
            <a:extLst>
              <a:ext uri="{FF2B5EF4-FFF2-40B4-BE49-F238E27FC236}">
                <a16:creationId xmlns:a16="http://schemas.microsoft.com/office/drawing/2014/main" xmlns="" id="{313EF906-5BAC-0141-A198-076E155DF9E2}"/>
              </a:ext>
            </a:extLst>
          </p:cNvPr>
          <p:cNvCxnSpPr>
            <a:cxnSpLocks/>
          </p:cNvCxnSpPr>
          <p:nvPr userDrawn="1"/>
        </p:nvCxnSpPr>
        <p:spPr>
          <a:xfrm>
            <a:off x="6090212" y="985336"/>
            <a:ext cx="0" cy="840173"/>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2" name="Straight Connector 50">
            <a:extLst>
              <a:ext uri="{FF2B5EF4-FFF2-40B4-BE49-F238E27FC236}">
                <a16:creationId xmlns:a16="http://schemas.microsoft.com/office/drawing/2014/main" xmlns="" id="{61206A97-26F2-E646-8775-9928FEF465B5}"/>
              </a:ext>
            </a:extLst>
          </p:cNvPr>
          <p:cNvCxnSpPr>
            <a:cxnSpLocks/>
          </p:cNvCxnSpPr>
          <p:nvPr userDrawn="1"/>
        </p:nvCxnSpPr>
        <p:spPr>
          <a:xfrm>
            <a:off x="8642581" y="985336"/>
            <a:ext cx="0" cy="840173"/>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3" name="Straight Connector 51">
            <a:extLst>
              <a:ext uri="{FF2B5EF4-FFF2-40B4-BE49-F238E27FC236}">
                <a16:creationId xmlns:a16="http://schemas.microsoft.com/office/drawing/2014/main" xmlns="" id="{28E0E5F6-C1CA-9B41-B1DB-6E4FB509084D}"/>
              </a:ext>
            </a:extLst>
          </p:cNvPr>
          <p:cNvCxnSpPr>
            <a:cxnSpLocks/>
          </p:cNvCxnSpPr>
          <p:nvPr userDrawn="1"/>
        </p:nvCxnSpPr>
        <p:spPr>
          <a:xfrm>
            <a:off x="11179047" y="985336"/>
            <a:ext cx="0" cy="840173"/>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6" name="Заголовок 15">
            <a:extLst>
              <a:ext uri="{FF2B5EF4-FFF2-40B4-BE49-F238E27FC236}">
                <a16:creationId xmlns:a16="http://schemas.microsoft.com/office/drawing/2014/main" xmlns="" id="{6007C52F-2E27-E24A-B9DC-AAAB052DBD59}"/>
              </a:ext>
            </a:extLst>
          </p:cNvPr>
          <p:cNvSpPr>
            <a:spLocks noGrp="1"/>
          </p:cNvSpPr>
          <p:nvPr>
            <p:ph type="title" hasCustomPrompt="1"/>
          </p:nvPr>
        </p:nvSpPr>
        <p:spPr>
          <a:xfrm>
            <a:off x="1027967" y="2404670"/>
            <a:ext cx="7634059" cy="1978323"/>
          </a:xfrm>
          <a:prstGeom prst="rect">
            <a:avLst/>
          </a:prstGeom>
        </p:spPr>
        <p:txBody>
          <a:bodyPr lIns="0" tIns="0" rIns="0" bIns="0" anchor="t">
            <a:normAutofit/>
          </a:bodyPr>
          <a:lstStyle>
            <a:lvl1pPr>
              <a:lnSpc>
                <a:spcPct val="100000"/>
              </a:lnSpc>
              <a:defRPr sz="4300" b="0" i="0" baseline="0">
                <a:solidFill>
                  <a:srgbClr val="0E2D69"/>
                </a:solidFill>
                <a:latin typeface="HSE Sans" panose="02000000000000000000" pitchFamily="2" charset="0"/>
              </a:defRPr>
            </a:lvl1pPr>
          </a:lstStyle>
          <a:p>
            <a:r>
              <a:rPr lang="en-US" sz="4400" dirty="0">
                <a:solidFill>
                  <a:srgbClr val="102D69"/>
                </a:solidFill>
                <a:latin typeface="HSE Sans" panose="02000000000000000000" pitchFamily="2" charset="0"/>
              </a:rPr>
              <a:t>Name of presentation can be specified in two or three lines </a:t>
            </a:r>
            <a:r>
              <a:rPr lang="ru-RU" sz="4400" dirty="0">
                <a:solidFill>
                  <a:srgbClr val="102D69"/>
                </a:solidFill>
                <a:latin typeface="HSE Sans" panose="02000000000000000000" pitchFamily="2" charset="0"/>
              </a:rPr>
              <a:t> (43 </a:t>
            </a:r>
            <a:r>
              <a:rPr lang="en-GB" sz="4400" dirty="0" err="1">
                <a:solidFill>
                  <a:srgbClr val="102D69"/>
                </a:solidFill>
                <a:latin typeface="HSE Sans" panose="02000000000000000000" pitchFamily="2" charset="0"/>
              </a:rPr>
              <a:t>pt</a:t>
            </a:r>
            <a:r>
              <a:rPr lang="en-GB" sz="4400" dirty="0">
                <a:solidFill>
                  <a:srgbClr val="102D69"/>
                </a:solidFill>
                <a:latin typeface="HSE Sans" panose="02000000000000000000" pitchFamily="2" charset="0"/>
              </a:rPr>
              <a:t>)</a:t>
            </a:r>
            <a:endParaRPr lang="ru-RU" sz="4400" dirty="0">
              <a:solidFill>
                <a:srgbClr val="102D69"/>
              </a:solidFill>
              <a:latin typeface="HSE Sans" panose="02000000000000000000" pitchFamily="2" charset="0"/>
            </a:endParaRPr>
          </a:p>
        </p:txBody>
      </p:sp>
      <p:sp>
        <p:nvSpPr>
          <p:cNvPr id="20" name="Текст 19">
            <a:extLst>
              <a:ext uri="{FF2B5EF4-FFF2-40B4-BE49-F238E27FC236}">
                <a16:creationId xmlns:a16="http://schemas.microsoft.com/office/drawing/2014/main" xmlns="" id="{18109844-C2E7-354F-9C01-8834E4DCE373}"/>
              </a:ext>
            </a:extLst>
          </p:cNvPr>
          <p:cNvSpPr>
            <a:spLocks noGrp="1"/>
          </p:cNvSpPr>
          <p:nvPr>
            <p:ph type="body" sz="quarter" idx="10" hasCustomPrompt="1"/>
          </p:nvPr>
        </p:nvSpPr>
        <p:spPr>
          <a:xfrm>
            <a:off x="2074947" y="1187841"/>
            <a:ext cx="3848717" cy="435163"/>
          </a:xfrm>
          <a:prstGeom prst="rect">
            <a:avLst/>
          </a:prstGeom>
        </p:spPr>
        <p:txBody>
          <a:bodyPr lIns="0" tIns="0" rIns="0" bIns="0" anchor="t">
            <a:noAutofit/>
          </a:bodyPr>
          <a:lstStyle>
            <a:lvl1pPr marL="0" indent="0" algn="l">
              <a:lnSpc>
                <a:spcPct val="100000"/>
              </a:lnSpc>
              <a:spcBef>
                <a:spcPts val="0"/>
              </a:spcBef>
              <a:buNone/>
              <a:defRPr sz="1600" b="0" i="0">
                <a:latin typeface="HSE Sans" panose="02000000000000000000" pitchFamily="2" charset="0"/>
              </a:defRPr>
            </a:lvl1pPr>
            <a:lvl2pPr marL="457200" indent="0" algn="l">
              <a:buNone/>
              <a:defRPr sz="1600" b="0" i="0">
                <a:latin typeface="HSE Sans" panose="02000000000000000000" pitchFamily="2" charset="0"/>
              </a:defRPr>
            </a:lvl2pPr>
            <a:lvl3pPr marL="914400" indent="0" algn="l">
              <a:buNone/>
              <a:defRPr sz="1600" b="0" i="0">
                <a:latin typeface="HSE Sans" panose="02000000000000000000" pitchFamily="2" charset="0"/>
              </a:defRPr>
            </a:lvl3pPr>
            <a:lvl4pPr marL="1371600" indent="0" algn="l">
              <a:buNone/>
              <a:defRPr sz="1600" b="0" i="0">
                <a:latin typeface="HSE Sans" panose="02000000000000000000" pitchFamily="2" charset="0"/>
              </a:defRPr>
            </a:lvl4pPr>
            <a:lvl5pPr marL="1828800" indent="0" algn="l">
              <a:buNone/>
              <a:defRPr sz="1600" b="0" i="0">
                <a:latin typeface="HSE Sans" panose="02000000000000000000" pitchFamily="2" charset="0"/>
              </a:defRPr>
            </a:lvl5pPr>
          </a:lstStyle>
          <a:p>
            <a:r>
              <a:rPr lang="en-GB" sz="1600" dirty="0">
                <a:latin typeface="HSE Sans" panose="02000000000000000000" pitchFamily="2" charset="0"/>
              </a:rPr>
              <a:t>Name of faculty in two lines (16 </a:t>
            </a:r>
            <a:r>
              <a:rPr lang="en-GB" sz="1600" dirty="0" err="1">
                <a:latin typeface="HSE Sans" panose="02000000000000000000" pitchFamily="2" charset="0"/>
              </a:rPr>
              <a:t>pt</a:t>
            </a:r>
            <a:r>
              <a:rPr lang="en-GB" sz="1600" dirty="0">
                <a:latin typeface="HSE Sans" panose="02000000000000000000" pitchFamily="2" charset="0"/>
              </a:rPr>
              <a:t>)</a:t>
            </a:r>
            <a:endParaRPr lang="ru-RU" sz="1600" dirty="0">
              <a:latin typeface="HSE Sans" panose="02000000000000000000" pitchFamily="2" charset="0"/>
            </a:endParaRPr>
          </a:p>
        </p:txBody>
      </p:sp>
      <p:sp>
        <p:nvSpPr>
          <p:cNvPr id="25" name="Текст 24">
            <a:extLst>
              <a:ext uri="{FF2B5EF4-FFF2-40B4-BE49-F238E27FC236}">
                <a16:creationId xmlns:a16="http://schemas.microsoft.com/office/drawing/2014/main" xmlns="" id="{40A04329-C800-BB42-BFE0-7E3C68848DA7}"/>
              </a:ext>
            </a:extLst>
          </p:cNvPr>
          <p:cNvSpPr>
            <a:spLocks noGrp="1"/>
          </p:cNvSpPr>
          <p:nvPr>
            <p:ph type="body" sz="quarter" idx="11" hasCustomPrompt="1"/>
          </p:nvPr>
        </p:nvSpPr>
        <p:spPr>
          <a:xfrm>
            <a:off x="6259420" y="1173829"/>
            <a:ext cx="2278063" cy="463186"/>
          </a:xfrm>
          <a:prstGeom prst="rect">
            <a:avLst/>
          </a:prstGeom>
        </p:spPr>
        <p:txBody>
          <a:bodyPr lIns="0" tIns="0" rIns="0" bIns="0" anchor="t">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200" b="0" i="0">
                <a:solidFill>
                  <a:srgbClr val="0E2D69"/>
                </a:solidFill>
                <a:latin typeface="HSE Sans" panose="02000000000000000000" pitchFamily="2" charset="0"/>
              </a:defRPr>
            </a:lvl1pPr>
          </a:lstStyle>
          <a:p>
            <a:r>
              <a:rPr lang="en-GB" sz="1200" dirty="0">
                <a:latin typeface="HSE Sans" panose="02000000000000000000" pitchFamily="2" charset="0"/>
              </a:rPr>
              <a:t>Name of subdivision in two or three lines (12 </a:t>
            </a:r>
            <a:r>
              <a:rPr lang="en-GB" sz="1200" dirty="0" err="1">
                <a:latin typeface="HSE Sans" panose="02000000000000000000" pitchFamily="2" charset="0"/>
              </a:rPr>
              <a:t>pt</a:t>
            </a:r>
            <a:r>
              <a:rPr lang="en-GB" sz="1200" dirty="0">
                <a:latin typeface="HSE Sans" panose="02000000000000000000" pitchFamily="2" charset="0"/>
              </a:rPr>
              <a:t>)</a:t>
            </a:r>
            <a:endParaRPr lang="ru-RU" sz="1200" dirty="0">
              <a:latin typeface="HSE Sans" panose="02000000000000000000" pitchFamily="2" charset="0"/>
            </a:endParaRPr>
          </a:p>
        </p:txBody>
      </p:sp>
      <p:sp>
        <p:nvSpPr>
          <p:cNvPr id="27" name="Текст 26">
            <a:extLst>
              <a:ext uri="{FF2B5EF4-FFF2-40B4-BE49-F238E27FC236}">
                <a16:creationId xmlns:a16="http://schemas.microsoft.com/office/drawing/2014/main" xmlns="" id="{98337931-3EC2-F348-99EA-860F4FFDC188}"/>
              </a:ext>
            </a:extLst>
          </p:cNvPr>
          <p:cNvSpPr>
            <a:spLocks noGrp="1"/>
          </p:cNvSpPr>
          <p:nvPr>
            <p:ph type="body" idx="12" hasCustomPrompt="1"/>
          </p:nvPr>
        </p:nvSpPr>
        <p:spPr>
          <a:xfrm>
            <a:off x="8786720" y="1173829"/>
            <a:ext cx="2217738" cy="463186"/>
          </a:xfrm>
          <a:prstGeom prst="rect">
            <a:avLst/>
          </a:prstGeom>
        </p:spPr>
        <p:txBody>
          <a:bodyPr lIns="0" tIns="0" rIns="0" bIns="0" anchor="t">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200" b="0" i="0">
                <a:solidFill>
                  <a:srgbClr val="0E2D69"/>
                </a:solidFill>
                <a:latin typeface="HSE Sans" panose="02000000000000000000" pitchFamily="2" charset="0"/>
              </a:defRPr>
            </a:lvl1pPr>
          </a:lstStyle>
          <a:p>
            <a:r>
              <a:rPr lang="en-US" sz="1200" dirty="0">
                <a:latin typeface="HSE Sans" panose="02000000000000000000" pitchFamily="2" charset="0"/>
              </a:rPr>
              <a:t>Moscow</a:t>
            </a:r>
            <a:r>
              <a:rPr lang="ru-RU" sz="1200" dirty="0">
                <a:latin typeface="HSE Sans" panose="02000000000000000000" pitchFamily="2" charset="0"/>
              </a:rPr>
              <a:t/>
            </a:r>
            <a:br>
              <a:rPr lang="ru-RU" sz="1200" dirty="0">
                <a:latin typeface="HSE Sans" panose="02000000000000000000" pitchFamily="2" charset="0"/>
              </a:rPr>
            </a:br>
            <a:r>
              <a:rPr lang="ru-RU" sz="1200" dirty="0">
                <a:latin typeface="HSE Sans" panose="02000000000000000000" pitchFamily="2" charset="0"/>
              </a:rPr>
              <a:t>2022</a:t>
            </a:r>
            <a:r>
              <a:rPr lang="en-GB" sz="1200" dirty="0">
                <a:latin typeface="HSE Sans" panose="02000000000000000000" pitchFamily="2" charset="0"/>
              </a:rPr>
              <a:t> (12 </a:t>
            </a:r>
            <a:r>
              <a:rPr lang="en-GB" sz="1200" dirty="0" err="1">
                <a:latin typeface="HSE Sans" panose="02000000000000000000" pitchFamily="2" charset="0"/>
              </a:rPr>
              <a:t>pt</a:t>
            </a:r>
            <a:r>
              <a:rPr lang="en-GB" sz="1200" dirty="0">
                <a:latin typeface="HSE Sans" panose="02000000000000000000" pitchFamily="2" charset="0"/>
              </a:rPr>
              <a:t>)</a:t>
            </a:r>
            <a:endParaRPr lang="ru-RU" sz="1200" dirty="0">
              <a:latin typeface="HSE Sans" panose="02000000000000000000" pitchFamily="2" charset="0"/>
            </a:endParaRPr>
          </a:p>
        </p:txBody>
      </p:sp>
      <p:sp>
        <p:nvSpPr>
          <p:cNvPr id="29" name="Текст 28">
            <a:extLst>
              <a:ext uri="{FF2B5EF4-FFF2-40B4-BE49-F238E27FC236}">
                <a16:creationId xmlns:a16="http://schemas.microsoft.com/office/drawing/2014/main" xmlns="" id="{EEA7A79B-D410-B44F-BF32-C3EAEFC20A6E}"/>
              </a:ext>
            </a:extLst>
          </p:cNvPr>
          <p:cNvSpPr>
            <a:spLocks noGrp="1"/>
          </p:cNvSpPr>
          <p:nvPr>
            <p:ph type="body" sz="quarter" idx="13" hasCustomPrompt="1"/>
          </p:nvPr>
        </p:nvSpPr>
        <p:spPr>
          <a:xfrm>
            <a:off x="1027967" y="4824914"/>
            <a:ext cx="7625267" cy="652860"/>
          </a:xfrm>
          <a:prstGeom prst="rect">
            <a:avLst/>
          </a:prstGeom>
        </p:spPr>
        <p:txBody>
          <a:bodyPr lIns="0" tIns="0" rIns="0" bIns="0">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600" b="0" i="0">
                <a:solidFill>
                  <a:srgbClr val="0E2D69"/>
                </a:solidFill>
                <a:latin typeface="HSE Sans" panose="02000000000000000000" pitchFamily="2" charset="0"/>
              </a:defRPr>
            </a:lvl1pPr>
          </a:lstStyle>
          <a:p>
            <a:r>
              <a:rPr lang="en-US" sz="1600" dirty="0">
                <a:latin typeface="HSE Sans" panose="02000000000000000000" pitchFamily="2" charset="0"/>
              </a:rPr>
              <a:t>If you need more space, please use a subheading (16 </a:t>
            </a:r>
            <a:r>
              <a:rPr lang="en-US" sz="1600" dirty="0" err="1">
                <a:latin typeface="HSE Sans" panose="02000000000000000000" pitchFamily="2" charset="0"/>
              </a:rPr>
              <a:t>pt</a:t>
            </a:r>
            <a:r>
              <a:rPr lang="en-US" sz="1600" dirty="0">
                <a:latin typeface="HSE Sans" panose="02000000000000000000" pitchFamily="2" charset="0"/>
              </a:rPr>
              <a:t>)</a:t>
            </a:r>
            <a:endParaRPr lang="ru-RU" sz="1600" dirty="0">
              <a:latin typeface="HSE Sans" panose="02000000000000000000" pitchFamily="2" charset="0"/>
            </a:endParaRPr>
          </a:p>
        </p:txBody>
      </p:sp>
    </p:spTree>
    <p:extLst>
      <p:ext uri="{BB962C8B-B14F-4D97-AF65-F5344CB8AC3E}">
        <p14:creationId xmlns:p14="http://schemas.microsoft.com/office/powerpoint/2010/main" val="418289591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цвет">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xmlns="" id="{9328428E-0D3D-6E4B-BAC0-3F63BAF7DB74}"/>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xmlns="" id="{86CF47C6-D972-9E44-A717-6848F3489399}"/>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xmlns="" id="{412FEF63-77C0-7C4A-B9BE-4BC0EEEEB78C}"/>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xmlns="" id="{C4F550E9-E979-284D-B65F-44E092DD9D02}"/>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3A39D099-B515-F343-BF7A-A95468DA3860}"/>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xmlns="" id="{396B1F99-9711-C64F-A7C9-4F1D89E7F11D}"/>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9" name="Заголовок 31">
            <a:extLst>
              <a:ext uri="{FF2B5EF4-FFF2-40B4-BE49-F238E27FC236}">
                <a16:creationId xmlns:a16="http://schemas.microsoft.com/office/drawing/2014/main" xmlns="" id="{1C20890C-BC1C-0745-9AF3-46700BA27C4A}"/>
              </a:ext>
            </a:extLst>
          </p:cNvPr>
          <p:cNvSpPr>
            <a:spLocks noGrp="1"/>
          </p:cNvSpPr>
          <p:nvPr>
            <p:ph type="title" hasCustomPrompt="1"/>
          </p:nvPr>
        </p:nvSpPr>
        <p:spPr>
          <a:xfrm>
            <a:off x="585899" y="1447790"/>
            <a:ext cx="4322530"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More </a:t>
            </a:r>
            <a:r>
              <a:rPr lang="en-US" sz="2400" dirty="0" err="1">
                <a:solidFill>
                  <a:srgbClr val="102D69"/>
                </a:solidFill>
                <a:latin typeface="HSE Sans" panose="02000000000000000000" pitchFamily="2" charset="0"/>
              </a:rPr>
              <a:t>colours</a:t>
            </a:r>
            <a:r>
              <a:rPr lang="en-US" sz="2400" dirty="0">
                <a:solidFill>
                  <a:srgbClr val="102D69"/>
                </a:solidFill>
                <a:latin typeface="HSE Sans" panose="02000000000000000000" pitchFamily="2" charset="0"/>
              </a:rPr>
              <a:t>: palette</a:t>
            </a:r>
            <a:endParaRPr lang="ru-RU" sz="2400" dirty="0">
              <a:solidFill>
                <a:srgbClr val="102D69"/>
              </a:solidFill>
              <a:latin typeface="HSE Sans" panose="02000000000000000000" pitchFamily="2" charset="0"/>
            </a:endParaRPr>
          </a:p>
        </p:txBody>
      </p:sp>
      <p:sp>
        <p:nvSpPr>
          <p:cNvPr id="20" name="Текст 35">
            <a:extLst>
              <a:ext uri="{FF2B5EF4-FFF2-40B4-BE49-F238E27FC236}">
                <a16:creationId xmlns:a16="http://schemas.microsoft.com/office/drawing/2014/main" xmlns="" id="{CA2589F7-4500-024F-8E07-D726629A599C}"/>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For tables, graphs , charts and diagrams, you may need to use additional </a:t>
            </a:r>
            <a:r>
              <a:rPr lang="en-US" sz="1300" dirty="0" err="1">
                <a:latin typeface="HSE Sans" panose="02000000000000000000" pitchFamily="2" charset="0"/>
              </a:rPr>
              <a:t>colours</a:t>
            </a:r>
            <a:r>
              <a:rPr lang="en-US" sz="1300" dirty="0">
                <a:latin typeface="HSE Sans" panose="02000000000000000000" pitchFamily="2" charset="0"/>
              </a:rPr>
              <a:t>; you may correctly ask what </a:t>
            </a:r>
            <a:r>
              <a:rPr lang="en-US" sz="1300" dirty="0" err="1">
                <a:latin typeface="HSE Sans" panose="02000000000000000000" pitchFamily="2" charset="0"/>
              </a:rPr>
              <a:t>colours</a:t>
            </a:r>
            <a:r>
              <a:rPr lang="en-US" sz="1300" dirty="0">
                <a:latin typeface="HSE Sans" panose="02000000000000000000" pitchFamily="2" charset="0"/>
              </a:rPr>
              <a:t> can be used and where to find them. We advise using HSE University’s official </a:t>
            </a:r>
            <a:r>
              <a:rPr lang="en-US" sz="1300" dirty="0" err="1">
                <a:latin typeface="HSE Sans" panose="02000000000000000000" pitchFamily="2" charset="0"/>
              </a:rPr>
              <a:t>colour</a:t>
            </a:r>
            <a:r>
              <a:rPr lang="en-US" sz="1300" dirty="0">
                <a:latin typeface="HSE Sans" panose="02000000000000000000" pitchFamily="2" charset="0"/>
              </a:rPr>
              <a:t> scheme for such purposes.</a:t>
            </a:r>
            <a:endParaRPr lang="ru-RU" sz="1300" dirty="0">
              <a:latin typeface="HSE Sans" panose="02000000000000000000" pitchFamily="2" charset="0"/>
            </a:endParaRPr>
          </a:p>
        </p:txBody>
      </p:sp>
      <p:sp>
        <p:nvSpPr>
          <p:cNvPr id="21" name="Oval 5">
            <a:extLst>
              <a:ext uri="{FF2B5EF4-FFF2-40B4-BE49-F238E27FC236}">
                <a16:creationId xmlns:a16="http://schemas.microsoft.com/office/drawing/2014/main" xmlns="" id="{D2CA403A-98E7-6C42-8F44-30AB6622C802}"/>
              </a:ext>
            </a:extLst>
          </p:cNvPr>
          <p:cNvSpPr/>
          <p:nvPr userDrawn="1"/>
        </p:nvSpPr>
        <p:spPr>
          <a:xfrm>
            <a:off x="5392982" y="1447790"/>
            <a:ext cx="830997" cy="830997"/>
          </a:xfrm>
          <a:prstGeom prst="ellipse">
            <a:avLst/>
          </a:prstGeom>
          <a:solidFill>
            <a:srgbClr val="0E2D69"/>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2" name="Oval 20">
            <a:extLst>
              <a:ext uri="{FF2B5EF4-FFF2-40B4-BE49-F238E27FC236}">
                <a16:creationId xmlns:a16="http://schemas.microsoft.com/office/drawing/2014/main" xmlns="" id="{42ABAA5D-E7AB-6E48-9D43-A48178C9BDD4}"/>
              </a:ext>
            </a:extLst>
          </p:cNvPr>
          <p:cNvSpPr/>
          <p:nvPr userDrawn="1"/>
        </p:nvSpPr>
        <p:spPr>
          <a:xfrm>
            <a:off x="6742925" y="1447790"/>
            <a:ext cx="830997" cy="830997"/>
          </a:xfrm>
          <a:prstGeom prst="ellipse">
            <a:avLst/>
          </a:prstGeom>
          <a:solidFill>
            <a:srgbClr val="234A9B"/>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3" name="Oval 22">
            <a:extLst>
              <a:ext uri="{FF2B5EF4-FFF2-40B4-BE49-F238E27FC236}">
                <a16:creationId xmlns:a16="http://schemas.microsoft.com/office/drawing/2014/main" xmlns="" id="{209F185A-8F67-9C42-A7C5-87E483F4FC19}"/>
              </a:ext>
            </a:extLst>
          </p:cNvPr>
          <p:cNvSpPr/>
          <p:nvPr userDrawn="1"/>
        </p:nvSpPr>
        <p:spPr>
          <a:xfrm>
            <a:off x="8092868" y="1447790"/>
            <a:ext cx="830997" cy="830997"/>
          </a:xfrm>
          <a:prstGeom prst="ellipse">
            <a:avLst/>
          </a:prstGeom>
          <a:solidFill>
            <a:srgbClr val="11A0D7"/>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4" name="Oval 23">
            <a:extLst>
              <a:ext uri="{FF2B5EF4-FFF2-40B4-BE49-F238E27FC236}">
                <a16:creationId xmlns:a16="http://schemas.microsoft.com/office/drawing/2014/main" xmlns="" id="{279AE0F6-4E37-6C4D-AF45-824EEE489A15}"/>
              </a:ext>
            </a:extLst>
          </p:cNvPr>
          <p:cNvSpPr/>
          <p:nvPr userDrawn="1"/>
        </p:nvSpPr>
        <p:spPr>
          <a:xfrm>
            <a:off x="9442811" y="1447790"/>
            <a:ext cx="830997" cy="830997"/>
          </a:xfrm>
          <a:prstGeom prst="ellipse">
            <a:avLst/>
          </a:prstGeom>
          <a:solidFill>
            <a:srgbClr val="029C6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5" name="Oval 26">
            <a:extLst>
              <a:ext uri="{FF2B5EF4-FFF2-40B4-BE49-F238E27FC236}">
                <a16:creationId xmlns:a16="http://schemas.microsoft.com/office/drawing/2014/main" xmlns="" id="{330C0EA4-7FD1-CE4D-AC95-8C484C5AC790}"/>
              </a:ext>
            </a:extLst>
          </p:cNvPr>
          <p:cNvSpPr/>
          <p:nvPr userDrawn="1"/>
        </p:nvSpPr>
        <p:spPr>
          <a:xfrm>
            <a:off x="10792754" y="1447790"/>
            <a:ext cx="830997" cy="830997"/>
          </a:xfrm>
          <a:prstGeom prst="ellipse">
            <a:avLst/>
          </a:prstGeom>
          <a:solidFill>
            <a:srgbClr val="EB681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6" name="Oval 29">
            <a:extLst>
              <a:ext uri="{FF2B5EF4-FFF2-40B4-BE49-F238E27FC236}">
                <a16:creationId xmlns:a16="http://schemas.microsoft.com/office/drawing/2014/main" xmlns="" id="{4C53CF3D-7EFB-DF4F-8EA6-5644574E9AFB}"/>
              </a:ext>
            </a:extLst>
          </p:cNvPr>
          <p:cNvSpPr/>
          <p:nvPr userDrawn="1"/>
        </p:nvSpPr>
        <p:spPr>
          <a:xfrm>
            <a:off x="5392982" y="2708699"/>
            <a:ext cx="830997" cy="830997"/>
          </a:xfrm>
          <a:prstGeom prst="ellipse">
            <a:avLst/>
          </a:prstGeom>
          <a:solidFill>
            <a:srgbClr val="7D4EB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7" name="Oval 33">
            <a:extLst>
              <a:ext uri="{FF2B5EF4-FFF2-40B4-BE49-F238E27FC236}">
                <a16:creationId xmlns:a16="http://schemas.microsoft.com/office/drawing/2014/main" xmlns="" id="{B42CE88A-E9A3-2A4E-BD50-EB37311F39EC}"/>
              </a:ext>
            </a:extLst>
          </p:cNvPr>
          <p:cNvSpPr/>
          <p:nvPr userDrawn="1"/>
        </p:nvSpPr>
        <p:spPr>
          <a:xfrm>
            <a:off x="6742925" y="2708699"/>
            <a:ext cx="830997" cy="830997"/>
          </a:xfrm>
          <a:prstGeom prst="ellipse">
            <a:avLst/>
          </a:prstGeom>
          <a:solidFill>
            <a:srgbClr val="E61F3D"/>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8" name="Oval 34">
            <a:extLst>
              <a:ext uri="{FF2B5EF4-FFF2-40B4-BE49-F238E27FC236}">
                <a16:creationId xmlns:a16="http://schemas.microsoft.com/office/drawing/2014/main" xmlns="" id="{B699EFDF-DB9D-3C4F-9D1F-461508017BDA}"/>
              </a:ext>
            </a:extLst>
          </p:cNvPr>
          <p:cNvSpPr/>
          <p:nvPr userDrawn="1"/>
        </p:nvSpPr>
        <p:spPr>
          <a:xfrm>
            <a:off x="8092868" y="2708699"/>
            <a:ext cx="830997" cy="830997"/>
          </a:xfrm>
          <a:prstGeom prst="ellipse">
            <a:avLst/>
          </a:prstGeom>
          <a:solidFill>
            <a:srgbClr val="FBBA0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9" name="Oval 35">
            <a:extLst>
              <a:ext uri="{FF2B5EF4-FFF2-40B4-BE49-F238E27FC236}">
                <a16:creationId xmlns:a16="http://schemas.microsoft.com/office/drawing/2014/main" xmlns="" id="{5DF3131C-EEA1-5446-B567-C9DA0A2A1AFF}"/>
              </a:ext>
            </a:extLst>
          </p:cNvPr>
          <p:cNvSpPr/>
          <p:nvPr userDrawn="1"/>
        </p:nvSpPr>
        <p:spPr>
          <a:xfrm>
            <a:off x="9442811" y="2708699"/>
            <a:ext cx="830997" cy="830997"/>
          </a:xfrm>
          <a:prstGeom prst="ellipse">
            <a:avLst/>
          </a:prstGeom>
          <a:solidFill>
            <a:srgbClr val="7DA0D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0" name="Oval 36">
            <a:extLst>
              <a:ext uri="{FF2B5EF4-FFF2-40B4-BE49-F238E27FC236}">
                <a16:creationId xmlns:a16="http://schemas.microsoft.com/office/drawing/2014/main" xmlns="" id="{6D03B317-B61D-2945-8C0A-A6EBD87ACD07}"/>
              </a:ext>
            </a:extLst>
          </p:cNvPr>
          <p:cNvSpPr/>
          <p:nvPr userDrawn="1"/>
        </p:nvSpPr>
        <p:spPr>
          <a:xfrm>
            <a:off x="10792754" y="2708699"/>
            <a:ext cx="830997" cy="830997"/>
          </a:xfrm>
          <a:prstGeom prst="ellipse">
            <a:avLst/>
          </a:prstGeom>
          <a:solidFill>
            <a:srgbClr val="47A0A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1" name="Oval 37">
            <a:extLst>
              <a:ext uri="{FF2B5EF4-FFF2-40B4-BE49-F238E27FC236}">
                <a16:creationId xmlns:a16="http://schemas.microsoft.com/office/drawing/2014/main" xmlns="" id="{9C0266F1-C0B7-624A-A873-5F2C8801E766}"/>
              </a:ext>
            </a:extLst>
          </p:cNvPr>
          <p:cNvSpPr/>
          <p:nvPr userDrawn="1"/>
        </p:nvSpPr>
        <p:spPr>
          <a:xfrm>
            <a:off x="5392982" y="3969609"/>
            <a:ext cx="830997" cy="830997"/>
          </a:xfrm>
          <a:prstGeom prst="ellipse">
            <a:avLst/>
          </a:prstGeom>
          <a:solidFill>
            <a:srgbClr val="EB8C3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2" name="Oval 38">
            <a:extLst>
              <a:ext uri="{FF2B5EF4-FFF2-40B4-BE49-F238E27FC236}">
                <a16:creationId xmlns:a16="http://schemas.microsoft.com/office/drawing/2014/main" xmlns="" id="{30C0C10E-388C-9843-8270-19D471BD3756}"/>
              </a:ext>
            </a:extLst>
          </p:cNvPr>
          <p:cNvSpPr/>
          <p:nvPr userDrawn="1"/>
        </p:nvSpPr>
        <p:spPr>
          <a:xfrm>
            <a:off x="6742925" y="3969609"/>
            <a:ext cx="830997" cy="830997"/>
          </a:xfrm>
          <a:prstGeom prst="ellipse">
            <a:avLst/>
          </a:prstGeom>
          <a:solidFill>
            <a:srgbClr val="96628C"/>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3" name="Oval 39">
            <a:extLst>
              <a:ext uri="{FF2B5EF4-FFF2-40B4-BE49-F238E27FC236}">
                <a16:creationId xmlns:a16="http://schemas.microsoft.com/office/drawing/2014/main" xmlns="" id="{87047EA3-79D2-8644-A568-E64AA1D7D370}"/>
              </a:ext>
            </a:extLst>
          </p:cNvPr>
          <p:cNvSpPr/>
          <p:nvPr userDrawn="1"/>
        </p:nvSpPr>
        <p:spPr>
          <a:xfrm>
            <a:off x="8092868" y="3969609"/>
            <a:ext cx="830997" cy="830997"/>
          </a:xfrm>
          <a:prstGeom prst="ellipse">
            <a:avLst/>
          </a:prstGeom>
          <a:solidFill>
            <a:srgbClr val="CD5A5A"/>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4" name="Oval 40">
            <a:extLst>
              <a:ext uri="{FF2B5EF4-FFF2-40B4-BE49-F238E27FC236}">
                <a16:creationId xmlns:a16="http://schemas.microsoft.com/office/drawing/2014/main" xmlns="" id="{7F5D1C6B-4E6B-0346-A5DC-C511DB14EFD6}"/>
              </a:ext>
            </a:extLst>
          </p:cNvPr>
          <p:cNvSpPr/>
          <p:nvPr userDrawn="1"/>
        </p:nvSpPr>
        <p:spPr>
          <a:xfrm>
            <a:off x="9442811" y="3969609"/>
            <a:ext cx="830997" cy="830997"/>
          </a:xfrm>
          <a:prstGeom prst="ellipse">
            <a:avLst/>
          </a:prstGeom>
          <a:solidFill>
            <a:srgbClr val="FFD746"/>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5" name="Oval 41">
            <a:extLst>
              <a:ext uri="{FF2B5EF4-FFF2-40B4-BE49-F238E27FC236}">
                <a16:creationId xmlns:a16="http://schemas.microsoft.com/office/drawing/2014/main" xmlns="" id="{EB421DBA-35DE-2C4F-A89E-27F0998EF4E8}"/>
              </a:ext>
            </a:extLst>
          </p:cNvPr>
          <p:cNvSpPr/>
          <p:nvPr userDrawn="1"/>
        </p:nvSpPr>
        <p:spPr>
          <a:xfrm>
            <a:off x="10792754" y="3969609"/>
            <a:ext cx="830997" cy="830997"/>
          </a:xfrm>
          <a:prstGeom prst="ellipse">
            <a:avLst/>
          </a:prstGeom>
          <a:solidFill>
            <a:srgbClr val="CDDDF0"/>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6" name="Oval 42">
            <a:extLst>
              <a:ext uri="{FF2B5EF4-FFF2-40B4-BE49-F238E27FC236}">
                <a16:creationId xmlns:a16="http://schemas.microsoft.com/office/drawing/2014/main" xmlns="" id="{081BD842-A9A1-5B44-81ED-A97BA390032B}"/>
              </a:ext>
            </a:extLst>
          </p:cNvPr>
          <p:cNvSpPr/>
          <p:nvPr userDrawn="1"/>
        </p:nvSpPr>
        <p:spPr>
          <a:xfrm>
            <a:off x="5392982" y="5249769"/>
            <a:ext cx="830997" cy="830997"/>
          </a:xfrm>
          <a:prstGeom prst="ellipse">
            <a:avLst/>
          </a:prstGeom>
          <a:solidFill>
            <a:srgbClr val="D7EBB4"/>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7" name="Oval 43">
            <a:extLst>
              <a:ext uri="{FF2B5EF4-FFF2-40B4-BE49-F238E27FC236}">
                <a16:creationId xmlns:a16="http://schemas.microsoft.com/office/drawing/2014/main" xmlns="" id="{036EE7D2-A33A-434C-B272-C82E2CDD4D4D}"/>
              </a:ext>
            </a:extLst>
          </p:cNvPr>
          <p:cNvSpPr/>
          <p:nvPr userDrawn="1"/>
        </p:nvSpPr>
        <p:spPr>
          <a:xfrm>
            <a:off x="6742925" y="5249769"/>
            <a:ext cx="830997" cy="830997"/>
          </a:xfrm>
          <a:prstGeom prst="ellipse">
            <a:avLst/>
          </a:prstGeom>
          <a:solidFill>
            <a:srgbClr val="FFDC9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8" name="Oval 44">
            <a:extLst>
              <a:ext uri="{FF2B5EF4-FFF2-40B4-BE49-F238E27FC236}">
                <a16:creationId xmlns:a16="http://schemas.microsoft.com/office/drawing/2014/main" xmlns="" id="{7DD65DA4-F076-C242-813E-8C17DCABCCFB}"/>
              </a:ext>
            </a:extLst>
          </p:cNvPr>
          <p:cNvSpPr/>
          <p:nvPr userDrawn="1"/>
        </p:nvSpPr>
        <p:spPr>
          <a:xfrm>
            <a:off x="8092868" y="5249769"/>
            <a:ext cx="830997" cy="830997"/>
          </a:xfrm>
          <a:prstGeom prst="ellipse">
            <a:avLst/>
          </a:prstGeom>
          <a:solidFill>
            <a:srgbClr val="D7C3F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9" name="Oval 45">
            <a:extLst>
              <a:ext uri="{FF2B5EF4-FFF2-40B4-BE49-F238E27FC236}">
                <a16:creationId xmlns:a16="http://schemas.microsoft.com/office/drawing/2014/main" xmlns="" id="{8A44D99D-BF66-2848-B460-F59D8ECF5690}"/>
              </a:ext>
            </a:extLst>
          </p:cNvPr>
          <p:cNvSpPr/>
          <p:nvPr userDrawn="1"/>
        </p:nvSpPr>
        <p:spPr>
          <a:xfrm>
            <a:off x="9442811" y="5249769"/>
            <a:ext cx="830997" cy="830997"/>
          </a:xfrm>
          <a:prstGeom prst="ellipse">
            <a:avLst/>
          </a:prstGeom>
          <a:solidFill>
            <a:srgbClr val="F6C3C3"/>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0" name="Oval 46">
            <a:extLst>
              <a:ext uri="{FF2B5EF4-FFF2-40B4-BE49-F238E27FC236}">
                <a16:creationId xmlns:a16="http://schemas.microsoft.com/office/drawing/2014/main" xmlns="" id="{9B130CEB-3D74-B647-BA6B-32F7D70FD354}"/>
              </a:ext>
            </a:extLst>
          </p:cNvPr>
          <p:cNvSpPr/>
          <p:nvPr userDrawn="1"/>
        </p:nvSpPr>
        <p:spPr>
          <a:xfrm>
            <a:off x="10792754" y="5249769"/>
            <a:ext cx="830997" cy="830997"/>
          </a:xfrm>
          <a:prstGeom prst="ellipse">
            <a:avLst/>
          </a:prstGeom>
          <a:solidFill>
            <a:srgbClr val="FFF07D"/>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1" name="Текст 37">
            <a:extLst>
              <a:ext uri="{FF2B5EF4-FFF2-40B4-BE49-F238E27FC236}">
                <a16:creationId xmlns:a16="http://schemas.microsoft.com/office/drawing/2014/main" xmlns="" id="{800F6957-CEFF-924E-B258-5B51A5196DEB}"/>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2" name="Текст 39">
            <a:extLst>
              <a:ext uri="{FF2B5EF4-FFF2-40B4-BE49-F238E27FC236}">
                <a16:creationId xmlns:a16="http://schemas.microsoft.com/office/drawing/2014/main" xmlns="" id="{8FD4982C-EBD6-6D4D-A16B-212CB048938C}"/>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3" name="Текст 39">
            <a:extLst>
              <a:ext uri="{FF2B5EF4-FFF2-40B4-BE49-F238E27FC236}">
                <a16:creationId xmlns:a16="http://schemas.microsoft.com/office/drawing/2014/main" xmlns="" id="{733D5CDE-163B-C148-A20F-A808E0652336}"/>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867054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чистый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xmlns="" id="{A7FA04E4-3213-8F41-B068-4DC281441422}"/>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xmlns="" id="{938052A0-3DF0-DC47-B7E0-C20EF981C230}"/>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xmlns="" id="{8C6147F0-3CA1-264C-B2B2-F88597196943}"/>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xmlns="" id="{62CDF50E-4D58-AF4A-ABFD-140AF88B3681}"/>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C62171D1-2A5B-7A4A-9760-17CCE51B9802}"/>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3" name="Straight Connector 59">
            <a:extLst>
              <a:ext uri="{FF2B5EF4-FFF2-40B4-BE49-F238E27FC236}">
                <a16:creationId xmlns:a16="http://schemas.microsoft.com/office/drawing/2014/main" xmlns="" id="{3C71A0C3-CD3E-0748-98E5-6B2507CAB296}"/>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0" name="Текст 37">
            <a:extLst>
              <a:ext uri="{FF2B5EF4-FFF2-40B4-BE49-F238E27FC236}">
                <a16:creationId xmlns:a16="http://schemas.microsoft.com/office/drawing/2014/main" xmlns="" id="{C0A1CB46-D6D6-5E48-B4F7-CCED4525C46F}"/>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1" name="Текст 39">
            <a:extLst>
              <a:ext uri="{FF2B5EF4-FFF2-40B4-BE49-F238E27FC236}">
                <a16:creationId xmlns:a16="http://schemas.microsoft.com/office/drawing/2014/main" xmlns="" id="{25D35A19-1AA8-204A-BFCA-83B65D59CFF4}"/>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xmlns="" id="{3557077C-F503-0B4A-82A2-54D21547E589}"/>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19520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чисты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706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Текст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4" descr="Icon&#10;&#10;Description automatically generated">
            <a:extLst>
              <a:ext uri="{FF2B5EF4-FFF2-40B4-BE49-F238E27FC236}">
                <a16:creationId xmlns:a16="http://schemas.microsoft.com/office/drawing/2014/main" xmlns="" id="{4A1436AC-5F96-2A4F-BFC7-B3442083EBE4}"/>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11" name="Straight Connector 19">
            <a:extLst>
              <a:ext uri="{FF2B5EF4-FFF2-40B4-BE49-F238E27FC236}">
                <a16:creationId xmlns:a16="http://schemas.microsoft.com/office/drawing/2014/main" xmlns="" id="{067DD2ED-246D-7D41-B51F-FED98BF873FD}"/>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2" name="Straight Connector 21">
            <a:extLst>
              <a:ext uri="{FF2B5EF4-FFF2-40B4-BE49-F238E27FC236}">
                <a16:creationId xmlns:a16="http://schemas.microsoft.com/office/drawing/2014/main" xmlns="" id="{68E8C250-D449-A743-8975-B5BFB04D9744}"/>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3" name="Straight Connector 25">
            <a:extLst>
              <a:ext uri="{FF2B5EF4-FFF2-40B4-BE49-F238E27FC236}">
                <a16:creationId xmlns:a16="http://schemas.microsoft.com/office/drawing/2014/main" xmlns="" id="{DD1C71CA-B883-AF42-959D-BCA5690AAA4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xmlns="" id="{24D3A12E-0E10-C441-81D2-C3C1EB6A053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9" name="Straight Connector 59">
            <a:extLst>
              <a:ext uri="{FF2B5EF4-FFF2-40B4-BE49-F238E27FC236}">
                <a16:creationId xmlns:a16="http://schemas.microsoft.com/office/drawing/2014/main" xmlns="" id="{3447008E-4F3B-FC4E-B96D-3927FAE1ED17}"/>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4" name="Рисунок 23">
            <a:extLst>
              <a:ext uri="{FF2B5EF4-FFF2-40B4-BE49-F238E27FC236}">
                <a16:creationId xmlns:a16="http://schemas.microsoft.com/office/drawing/2014/main" xmlns="" id="{61115A7A-23E5-E442-9551-F72F1CDA57B9}"/>
              </a:ext>
            </a:extLst>
          </p:cNvPr>
          <p:cNvSpPr>
            <a:spLocks noGrp="1"/>
          </p:cNvSpPr>
          <p:nvPr>
            <p:ph type="pic" sz="quarter" idx="10" hasCustomPrompt="1"/>
          </p:nvPr>
        </p:nvSpPr>
        <p:spPr>
          <a:xfrm>
            <a:off x="6684653" y="1447790"/>
            <a:ext cx="4325167" cy="4325107"/>
          </a:xfrm>
          <a:prstGeom prst="rect">
            <a:avLst/>
          </a:prstGeom>
          <a:solidFill>
            <a:srgbClr val="D9D9D9"/>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a:solidFill>
                  <a:schemeClr val="bg2">
                    <a:lumMod val="10000"/>
                  </a:schemeClr>
                </a:solidFill>
              </a:defRPr>
            </a:lvl1pPr>
          </a:lstStyle>
          <a:p>
            <a:pPr algn="ctr"/>
            <a:r>
              <a:rPr lang="en-US" sz="2800" dirty="0">
                <a:solidFill>
                  <a:schemeClr val="tx1"/>
                </a:solidFill>
                <a:latin typeface="HSE Sans" panose="02000000000000000000" pitchFamily="2" charset="0"/>
              </a:rPr>
              <a:t>You can place an illustration or photograph here so that your slide doesn’t look empty</a:t>
            </a:r>
            <a:endParaRPr lang="x-none" sz="2800" dirty="0">
              <a:solidFill>
                <a:schemeClr val="tx1"/>
              </a:solidFill>
              <a:latin typeface="HSE Sans" panose="02000000000000000000" pitchFamily="2" charset="0"/>
            </a:endParaRPr>
          </a:p>
        </p:txBody>
      </p:sp>
      <p:sp>
        <p:nvSpPr>
          <p:cNvPr id="32" name="Заголовок 31">
            <a:extLst>
              <a:ext uri="{FF2B5EF4-FFF2-40B4-BE49-F238E27FC236}">
                <a16:creationId xmlns:a16="http://schemas.microsoft.com/office/drawing/2014/main" xmlns="" id="{9ED7AA97-D972-DF4F-B662-A65F2A544CC5}"/>
              </a:ext>
            </a:extLst>
          </p:cNvPr>
          <p:cNvSpPr>
            <a:spLocks noGrp="1"/>
          </p:cNvSpPr>
          <p:nvPr>
            <p:ph type="title" hasCustomPrompt="1"/>
          </p:nvPr>
        </p:nvSpPr>
        <p:spPr>
          <a:xfrm>
            <a:off x="585898" y="1447790"/>
            <a:ext cx="5245560"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36" name="Текст 35">
            <a:extLst>
              <a:ext uri="{FF2B5EF4-FFF2-40B4-BE49-F238E27FC236}">
                <a16:creationId xmlns:a16="http://schemas.microsoft.com/office/drawing/2014/main" xmlns="" id="{69E35E54-2B19-7441-876F-1C6A84F4F156}"/>
              </a:ext>
            </a:extLst>
          </p:cNvPr>
          <p:cNvSpPr>
            <a:spLocks noGrp="1"/>
          </p:cNvSpPr>
          <p:nvPr>
            <p:ph type="body" sz="quarter" idx="12" hasCustomPrompt="1"/>
          </p:nvPr>
        </p:nvSpPr>
        <p:spPr>
          <a:xfrm>
            <a:off x="585897" y="2379663"/>
            <a:ext cx="5245561" cy="3393234"/>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a:spcBef>
                <a:spcPts val="1200"/>
              </a:spcBef>
            </a:pPr>
            <a:r>
              <a:rPr lang="en-US" sz="1300" dirty="0">
                <a:latin typeface="HSE Sans" panose="02000000000000000000" pitchFamily="2" charset="0"/>
              </a:rPr>
              <a:t>Moderately sized bits of text can be presented in a single column, but they shouldn’t take up the whole screen. A text that is arranged in a long line might be too hard to read; always bear in mind the perspective of those who will be viewing your presentation. Try to limit each line to seven to 10 words. More than that might put your audience to sleep. </a:t>
            </a:r>
            <a:r>
              <a:rPr lang="en-US" sz="1300" i="1" dirty="0">
                <a:latin typeface="HSE Sans" panose="02000000000000000000" pitchFamily="2" charset="0"/>
              </a:rPr>
              <a:t>If you have space left and wish to make your slide more visual, you can include a small image nearby, which should illustrate or supplement your text.</a:t>
            </a:r>
            <a:endParaRPr lang="ru-RU" sz="1300" i="1" dirty="0">
              <a:latin typeface="HSE Sans" panose="02000000000000000000" pitchFamily="2" charset="0"/>
            </a:endParaRPr>
          </a:p>
        </p:txBody>
      </p:sp>
      <p:sp>
        <p:nvSpPr>
          <p:cNvPr id="38" name="Текст 37">
            <a:extLst>
              <a:ext uri="{FF2B5EF4-FFF2-40B4-BE49-F238E27FC236}">
                <a16:creationId xmlns:a16="http://schemas.microsoft.com/office/drawing/2014/main" xmlns="" id="{7FB4A275-856E-364D-8AA4-2071AADC6AAA}"/>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0" name="Текст 39">
            <a:extLst>
              <a:ext uri="{FF2B5EF4-FFF2-40B4-BE49-F238E27FC236}">
                <a16:creationId xmlns:a16="http://schemas.microsoft.com/office/drawing/2014/main" xmlns="" id="{58FBA0EA-8BE0-A643-B258-4E5C34467172}"/>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41" name="Текст 39">
            <a:extLst>
              <a:ext uri="{FF2B5EF4-FFF2-40B4-BE49-F238E27FC236}">
                <a16:creationId xmlns:a16="http://schemas.microsoft.com/office/drawing/2014/main" xmlns="" id="{0BEC062F-1BEB-DE4C-B7EE-C552C9D45F13}"/>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1341287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Текст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xmlns="" id="{FDC66DB8-29BC-5940-A721-40F10021456A}"/>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xmlns="" id="{DE27C859-478F-3648-8A9D-2C85DBDCAC09}"/>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xmlns="" id="{58EA1144-CFD8-1D47-B430-7014F576043B}"/>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xmlns="" id="{96EDC73C-5A3C-014E-8E52-04CAFCA9B20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55E88681-53A8-3B45-B80A-372EDFB53883}"/>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xmlns="" id="{EDA7D8BF-DF37-704F-B77F-7E40752ACE25}"/>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6" name="Заголовок 31">
            <a:extLst>
              <a:ext uri="{FF2B5EF4-FFF2-40B4-BE49-F238E27FC236}">
                <a16:creationId xmlns:a16="http://schemas.microsoft.com/office/drawing/2014/main" xmlns="" id="{76942483-EB13-0A4B-8060-DB65024C294E}"/>
              </a:ext>
            </a:extLst>
          </p:cNvPr>
          <p:cNvSpPr>
            <a:spLocks noGrp="1"/>
          </p:cNvSpPr>
          <p:nvPr>
            <p:ph type="title" hasCustomPrompt="1"/>
          </p:nvPr>
        </p:nvSpPr>
        <p:spPr>
          <a:xfrm>
            <a:off x="585897" y="1447790"/>
            <a:ext cx="11057955"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7" name="Текст 35">
            <a:extLst>
              <a:ext uri="{FF2B5EF4-FFF2-40B4-BE49-F238E27FC236}">
                <a16:creationId xmlns:a16="http://schemas.microsoft.com/office/drawing/2014/main" xmlns="" id="{66FAD63B-F743-0F47-BBE3-D7731766705A}"/>
              </a:ext>
            </a:extLst>
          </p:cNvPr>
          <p:cNvSpPr>
            <a:spLocks noGrp="1"/>
          </p:cNvSpPr>
          <p:nvPr>
            <p:ph type="body" sz="quarter" idx="12" hasCustomPrompt="1"/>
          </p:nvPr>
        </p:nvSpPr>
        <p:spPr>
          <a:xfrm>
            <a:off x="585897" y="2379663"/>
            <a:ext cx="11057971" cy="3745092"/>
          </a:xfrm>
          <a:prstGeom prst="rect">
            <a:avLst/>
          </a:prstGeom>
        </p:spPr>
        <p:txBody>
          <a:bodyPr lIns="0" tIns="0" rIns="0" numCol="3" spcCol="252000">
            <a:noAutofit/>
          </a:bodyPr>
          <a:lstStyle>
            <a:lvl1pPr marL="0" marR="0" indent="0" algn="l" defTabSz="914400" rtl="0" eaLnBrk="1" fontAlgn="auto" latinLnBrk="0" hangingPunct="1">
              <a:lnSpc>
                <a:spcPct val="100000"/>
              </a:lnSpc>
              <a:spcBef>
                <a:spcPts val="12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a:spcBef>
                <a:spcPts val="1200"/>
              </a:spcBef>
            </a:pPr>
            <a:r>
              <a:rPr lang="en-US" sz="1300" dirty="0">
                <a:latin typeface="HSE Sans" panose="02000000000000000000" pitchFamily="2" charset="0"/>
              </a:rP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a:t>
            </a:r>
          </a:p>
          <a:p>
            <a:pPr>
              <a:spcBef>
                <a:spcPts val="1200"/>
              </a:spcBef>
            </a:pPr>
            <a:r>
              <a:rPr lang="en-US" sz="1300" dirty="0">
                <a:latin typeface="HSE Sans" panose="02000000000000000000" pitchFamily="2" charset="0"/>
              </a:rPr>
              <a:t>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 If you have a lot of text, we recommend putting it into two or three columns, Texts placed in long lines are hard to read; always bear in mind the audience, who will be viewing your presentation. Try to limit each line to seven to nine words. More than that might put your audience to sleep.</a:t>
            </a:r>
            <a:endParaRPr lang="ru-RU" sz="1300" dirty="0">
              <a:latin typeface="HSE Sans" panose="02000000000000000000" pitchFamily="2" charset="0"/>
            </a:endParaRPr>
          </a:p>
        </p:txBody>
      </p:sp>
      <p:sp>
        <p:nvSpPr>
          <p:cNvPr id="21" name="Текст 37">
            <a:extLst>
              <a:ext uri="{FF2B5EF4-FFF2-40B4-BE49-F238E27FC236}">
                <a16:creationId xmlns:a16="http://schemas.microsoft.com/office/drawing/2014/main" xmlns="" id="{45421580-30B9-AE44-9576-3890C98F5E85}"/>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xmlns="" id="{778A6943-08BD-8C4D-A524-728A4340014C}"/>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3" name="Текст 39">
            <a:extLst>
              <a:ext uri="{FF2B5EF4-FFF2-40B4-BE49-F238E27FC236}">
                <a16:creationId xmlns:a16="http://schemas.microsoft.com/office/drawing/2014/main" xmlns="" id="{EB90A960-EE54-5742-BBB0-8536917AD4C0}"/>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52718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Текст_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xmlns="" id="{0E78CA68-7A0C-CF41-9AC6-A547FB9EC3B0}"/>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xmlns="" id="{45DC512A-A23B-B24D-A1F6-6793976867CF}"/>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xmlns="" id="{21F91649-DF0F-5F45-A43B-2CED9ACDD049}"/>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xmlns="" id="{3137B760-1A50-1845-B7F2-1EF31C71C72B}"/>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05ECCF8F-5855-7943-B503-5573887A534D}"/>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xmlns="" id="{FB81B23D-CDD8-E64C-9887-3540F7EE1C4B}"/>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Текст 35">
            <a:extLst>
              <a:ext uri="{FF2B5EF4-FFF2-40B4-BE49-F238E27FC236}">
                <a16:creationId xmlns:a16="http://schemas.microsoft.com/office/drawing/2014/main" xmlns="" id="{5163BE0A-A745-414A-AF21-D968BD69D2DA}"/>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pPr>
              <a:spcBef>
                <a:spcPts val="1300"/>
              </a:spcBef>
            </a:pPr>
            <a:r>
              <a:rPr lang="en-US" sz="1300" dirty="0">
                <a:latin typeface="HSE Sans" panose="02000000000000000000" pitchFamily="2" charset="0"/>
              </a:rPr>
              <a:t>Here I am, a regular text as seen on the right; you can take me anywhere in the same size (13 </a:t>
            </a:r>
            <a:r>
              <a:rPr lang="en-US" sz="1300" dirty="0" err="1">
                <a:latin typeface="HSE Sans" panose="02000000000000000000" pitchFamily="2" charset="0"/>
              </a:rPr>
              <a:t>pt</a:t>
            </a:r>
            <a:r>
              <a:rPr lang="en-US" sz="1300" dirty="0">
                <a:latin typeface="HSE Sans" panose="02000000000000000000" pitchFamily="2" charset="0"/>
              </a:rPr>
              <a:t>), so I am readable on both the screen and in print-outs of slides. Don’t increase my size if you don’t need to, since you have the full screen option at your fingertips. Here I am, a regular text as described on the right; you can take me anywhere in the same size (13 </a:t>
            </a:r>
            <a:r>
              <a:rPr lang="en-US" sz="1300" dirty="0" err="1">
                <a:latin typeface="HSE Sans" panose="02000000000000000000" pitchFamily="2" charset="0"/>
              </a:rPr>
              <a:t>pt</a:t>
            </a:r>
            <a:r>
              <a:rPr lang="en-US" sz="1300" dirty="0">
                <a:latin typeface="HSE Sans" panose="02000000000000000000" pitchFamily="2" charset="0"/>
              </a:rPr>
              <a:t>), so I am readable on both the screen and in print-outs of slides. Don’t increase my size if you don’t need to, since you have the full screen option at your fingertips.</a:t>
            </a:r>
            <a:endParaRPr lang="ru-RU" sz="1300" dirty="0">
              <a:latin typeface="HSE Sans" panose="02000000000000000000" pitchFamily="2" charset="0"/>
            </a:endParaRPr>
          </a:p>
        </p:txBody>
      </p:sp>
      <p:sp>
        <p:nvSpPr>
          <p:cNvPr id="20" name="Текст 35">
            <a:extLst>
              <a:ext uri="{FF2B5EF4-FFF2-40B4-BE49-F238E27FC236}">
                <a16:creationId xmlns:a16="http://schemas.microsoft.com/office/drawing/2014/main" xmlns="" id="{B3D47CF6-5FC1-2346-8894-A7CC39063DE3}"/>
              </a:ext>
            </a:extLst>
          </p:cNvPr>
          <p:cNvSpPr>
            <a:spLocks noGrp="1"/>
          </p:cNvSpPr>
          <p:nvPr>
            <p:ph type="body" sz="quarter" idx="16" hasCustomPrompt="1"/>
          </p:nvPr>
        </p:nvSpPr>
        <p:spPr>
          <a:xfrm>
            <a:off x="585897" y="5183249"/>
            <a:ext cx="3934345" cy="553998"/>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000" dirty="0">
                <a:latin typeface="HSE Sans" panose="02000000000000000000" pitchFamily="2" charset="0"/>
              </a:rPr>
              <a:t>Notes, other clarifications or additional information should be presented in a smaller size (10 </a:t>
            </a:r>
            <a:r>
              <a:rPr lang="en-US" sz="1000" dirty="0" err="1">
                <a:latin typeface="HSE Sans" panose="02000000000000000000" pitchFamily="2" charset="0"/>
              </a:rPr>
              <a:t>pt</a:t>
            </a:r>
            <a:r>
              <a:rPr lang="en-US" sz="1000" dirty="0">
                <a:latin typeface="HSE Sans" panose="02000000000000000000" pitchFamily="2" charset="0"/>
              </a:rPr>
              <a:t>)</a:t>
            </a:r>
            <a:endParaRPr lang="ru-RU" sz="1000" dirty="0">
              <a:latin typeface="HSE Sans" panose="02000000000000000000" pitchFamily="2" charset="0"/>
            </a:endParaRPr>
          </a:p>
        </p:txBody>
      </p:sp>
      <p:sp>
        <p:nvSpPr>
          <p:cNvPr id="23" name="Текст 22">
            <a:extLst>
              <a:ext uri="{FF2B5EF4-FFF2-40B4-BE49-F238E27FC236}">
                <a16:creationId xmlns:a16="http://schemas.microsoft.com/office/drawing/2014/main" xmlns="" id="{CD14B8F3-89C2-9F45-809E-D1EAF85AC566}"/>
              </a:ext>
            </a:extLst>
          </p:cNvPr>
          <p:cNvSpPr>
            <a:spLocks noGrp="1"/>
          </p:cNvSpPr>
          <p:nvPr>
            <p:ph type="body" sz="quarter" idx="18" hasCustomPrompt="1"/>
          </p:nvPr>
        </p:nvSpPr>
        <p:spPr>
          <a:xfrm>
            <a:off x="6259892" y="2379663"/>
            <a:ext cx="5383968" cy="3451794"/>
          </a:xfrm>
          <a:prstGeom prst="rect">
            <a:avLst/>
          </a:prstGeom>
        </p:spPr>
        <p:txBody>
          <a:bodyPr lIns="0" tIns="0" rIns="0" bIns="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0" i="0">
                <a:solidFill>
                  <a:srgbClr val="0E2D69"/>
                </a:solidFill>
                <a:latin typeface="HSE Sans" panose="02000000000000000000" pitchFamily="2" charset="0"/>
              </a:defRPr>
            </a:lvl1pPr>
          </a:lstStyle>
          <a:p>
            <a:r>
              <a:rPr lang="en-US" sz="3200" dirty="0">
                <a:solidFill>
                  <a:srgbClr val="102D69"/>
                </a:solidFill>
                <a:latin typeface="HSE Sans" panose="02000000000000000000" pitchFamily="2" charset="0"/>
              </a:rPr>
              <a:t>Short phrase with important information can have a larger font size than normal, but we don’t recommend doing this often.</a:t>
            </a:r>
            <a:endParaRPr lang="ru-RU" sz="3200" dirty="0">
              <a:solidFill>
                <a:srgbClr val="102D69"/>
              </a:solidFill>
              <a:latin typeface="HSE Sans" panose="02000000000000000000" pitchFamily="2" charset="0"/>
            </a:endParaRPr>
          </a:p>
        </p:txBody>
      </p:sp>
      <p:sp>
        <p:nvSpPr>
          <p:cNvPr id="25" name="Заголовок 31">
            <a:extLst>
              <a:ext uri="{FF2B5EF4-FFF2-40B4-BE49-F238E27FC236}">
                <a16:creationId xmlns:a16="http://schemas.microsoft.com/office/drawing/2014/main" xmlns="" id="{B32DC3D4-97A5-3E4F-A29B-422D5E3129B7}"/>
              </a:ext>
            </a:extLst>
          </p:cNvPr>
          <p:cNvSpPr>
            <a:spLocks noGrp="1"/>
          </p:cNvSpPr>
          <p:nvPr>
            <p:ph type="title" hasCustomPrompt="1"/>
          </p:nvPr>
        </p:nvSpPr>
        <p:spPr>
          <a:xfrm>
            <a:off x="585897" y="1447790"/>
            <a:ext cx="11057955"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5" name="Текст 37">
            <a:extLst>
              <a:ext uri="{FF2B5EF4-FFF2-40B4-BE49-F238E27FC236}">
                <a16:creationId xmlns:a16="http://schemas.microsoft.com/office/drawing/2014/main" xmlns="" id="{87E14987-3496-B241-A4C9-88FACDD837F5}"/>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6" name="Текст 39">
            <a:extLst>
              <a:ext uri="{FF2B5EF4-FFF2-40B4-BE49-F238E27FC236}">
                <a16:creationId xmlns:a16="http://schemas.microsoft.com/office/drawing/2014/main" xmlns="" id="{3DAEB9AB-245D-774E-9656-B80FCC7A20BB}"/>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8" name="Текст 39">
            <a:extLst>
              <a:ext uri="{FF2B5EF4-FFF2-40B4-BE49-F238E27FC236}">
                <a16:creationId xmlns:a16="http://schemas.microsoft.com/office/drawing/2014/main" xmlns="" id="{98145217-7421-9C4F-9483-5AEA3D289575}"/>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663795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График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4" descr="Icon&#10;&#10;Description automatically generated">
            <a:extLst>
              <a:ext uri="{FF2B5EF4-FFF2-40B4-BE49-F238E27FC236}">
                <a16:creationId xmlns:a16="http://schemas.microsoft.com/office/drawing/2014/main" xmlns="" id="{9E89D752-CAC6-0943-9A3D-4C52DBF50CE2}"/>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8" name="Straight Connector 19">
            <a:extLst>
              <a:ext uri="{FF2B5EF4-FFF2-40B4-BE49-F238E27FC236}">
                <a16:creationId xmlns:a16="http://schemas.microsoft.com/office/drawing/2014/main" xmlns="" id="{64D89E64-93BB-044D-B3D4-8F2679C5CA4C}"/>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1">
            <a:extLst>
              <a:ext uri="{FF2B5EF4-FFF2-40B4-BE49-F238E27FC236}">
                <a16:creationId xmlns:a16="http://schemas.microsoft.com/office/drawing/2014/main" xmlns="" id="{D0C3B169-866D-C645-AF76-00F8C2A97E9B}"/>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5">
            <a:extLst>
              <a:ext uri="{FF2B5EF4-FFF2-40B4-BE49-F238E27FC236}">
                <a16:creationId xmlns:a16="http://schemas.microsoft.com/office/drawing/2014/main" xmlns="" id="{FDDF48AB-D8AE-0E42-A544-8EA5B8744778}"/>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66DF89EC-1E7C-3B40-85F4-6D19A7D29AC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2" name="Straight Connector 59">
            <a:extLst>
              <a:ext uri="{FF2B5EF4-FFF2-40B4-BE49-F238E27FC236}">
                <a16:creationId xmlns:a16="http://schemas.microsoft.com/office/drawing/2014/main" xmlns="" id="{019D6862-BD52-734D-9E19-38C147CA2D29}"/>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Заголовок 31">
            <a:extLst>
              <a:ext uri="{FF2B5EF4-FFF2-40B4-BE49-F238E27FC236}">
                <a16:creationId xmlns:a16="http://schemas.microsoft.com/office/drawing/2014/main" xmlns="" id="{B3F16318-C9C3-B948-A508-4BC53D0B7716}"/>
              </a:ext>
            </a:extLst>
          </p:cNvPr>
          <p:cNvSpPr>
            <a:spLocks noGrp="1"/>
          </p:cNvSpPr>
          <p:nvPr>
            <p:ph type="title" hasCustomPrompt="1"/>
          </p:nvPr>
        </p:nvSpPr>
        <p:spPr>
          <a:xfrm>
            <a:off x="585899" y="1447790"/>
            <a:ext cx="4322530"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18" name="Текст 35">
            <a:extLst>
              <a:ext uri="{FF2B5EF4-FFF2-40B4-BE49-F238E27FC236}">
                <a16:creationId xmlns:a16="http://schemas.microsoft.com/office/drawing/2014/main" xmlns="" id="{23B3E5FB-BBCE-4149-AD9A-8CAB06CC9FCF}"/>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9" name="Текст 35">
            <a:extLst>
              <a:ext uri="{FF2B5EF4-FFF2-40B4-BE49-F238E27FC236}">
                <a16:creationId xmlns:a16="http://schemas.microsoft.com/office/drawing/2014/main" xmlns="" id="{658542D3-7E45-6E46-8039-27C4C43DD617}"/>
              </a:ext>
            </a:extLst>
          </p:cNvPr>
          <p:cNvSpPr>
            <a:spLocks noGrp="1"/>
          </p:cNvSpPr>
          <p:nvPr>
            <p:ph type="body" sz="quarter" idx="16" hasCustomPrompt="1"/>
          </p:nvPr>
        </p:nvSpPr>
        <p:spPr>
          <a:xfrm>
            <a:off x="585897" y="5183249"/>
            <a:ext cx="3934345" cy="553998"/>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000" dirty="0">
                <a:latin typeface="HSE Sans" panose="02000000000000000000" pitchFamily="2" charset="0"/>
              </a:rPr>
              <a:t>Notes, other clarifications or additional information should be presented in a smaller size (10 </a:t>
            </a:r>
            <a:r>
              <a:rPr lang="en-US" sz="1000" dirty="0" err="1">
                <a:latin typeface="HSE Sans" panose="02000000000000000000" pitchFamily="2" charset="0"/>
              </a:rPr>
              <a:t>pt</a:t>
            </a:r>
            <a:r>
              <a:rPr lang="en-US" sz="1000" dirty="0">
                <a:latin typeface="HSE Sans" panose="02000000000000000000" pitchFamily="2" charset="0"/>
              </a:rPr>
              <a:t>)</a:t>
            </a:r>
            <a:endParaRPr lang="ru-RU" sz="1000" dirty="0">
              <a:latin typeface="HSE Sans" panose="02000000000000000000" pitchFamily="2" charset="0"/>
            </a:endParaRPr>
          </a:p>
        </p:txBody>
      </p:sp>
      <p:sp>
        <p:nvSpPr>
          <p:cNvPr id="21" name="Диаграмма 7">
            <a:extLst>
              <a:ext uri="{FF2B5EF4-FFF2-40B4-BE49-F238E27FC236}">
                <a16:creationId xmlns:a16="http://schemas.microsoft.com/office/drawing/2014/main" xmlns="" id="{57965DCA-4776-7546-97FD-A69317A34CF2}"/>
              </a:ext>
            </a:extLst>
          </p:cNvPr>
          <p:cNvSpPr>
            <a:spLocks noGrp="1"/>
          </p:cNvSpPr>
          <p:nvPr>
            <p:ph type="chart" sz="quarter" idx="10"/>
          </p:nvPr>
        </p:nvSpPr>
        <p:spPr>
          <a:xfrm>
            <a:off x="5272097" y="1447790"/>
            <a:ext cx="6371768" cy="4289457"/>
          </a:xfrm>
          <a:prstGeom prst="rect">
            <a:avLst/>
          </a:prstGeom>
        </p:spPr>
        <p:txBody>
          <a:bodyPr/>
          <a:lstStyle/>
          <a:p>
            <a:endParaRPr lang="ru-RU"/>
          </a:p>
        </p:txBody>
      </p:sp>
      <p:sp>
        <p:nvSpPr>
          <p:cNvPr id="15" name="Текст 37">
            <a:extLst>
              <a:ext uri="{FF2B5EF4-FFF2-40B4-BE49-F238E27FC236}">
                <a16:creationId xmlns:a16="http://schemas.microsoft.com/office/drawing/2014/main" xmlns="" id="{F0037DB7-9A83-3348-8DAE-CC70560E4099}"/>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0" name="Текст 39">
            <a:extLst>
              <a:ext uri="{FF2B5EF4-FFF2-40B4-BE49-F238E27FC236}">
                <a16:creationId xmlns:a16="http://schemas.microsoft.com/office/drawing/2014/main" xmlns="" id="{4007716A-CF6E-BC4E-83BE-CC4A3F1F2008}"/>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xmlns="" id="{4921AC85-F824-C54B-91ED-6AB495D80D7A}"/>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250711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График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xmlns="" id="{11D7C3EB-CCEB-E142-9753-8B2D75A0A80D}"/>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xmlns="" id="{527C9F89-51CC-D243-9351-73AB081DB944}"/>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xmlns="" id="{F09EE119-6C80-E846-95F9-BB3907664128}"/>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xmlns="" id="{6C0A681B-44BF-6A46-98D8-483EF13B9114}"/>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C65A5D7C-EB12-9D4D-A99A-4B26C81B738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3" name="Straight Connector 59">
            <a:extLst>
              <a:ext uri="{FF2B5EF4-FFF2-40B4-BE49-F238E27FC236}">
                <a16:creationId xmlns:a16="http://schemas.microsoft.com/office/drawing/2014/main" xmlns="" id="{D4C3D74D-BE91-9547-ADCA-ACCE93C18789}"/>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20" name="Текст 35">
            <a:extLst>
              <a:ext uri="{FF2B5EF4-FFF2-40B4-BE49-F238E27FC236}">
                <a16:creationId xmlns:a16="http://schemas.microsoft.com/office/drawing/2014/main" xmlns="" id="{5812BF3C-1D24-3640-84D2-BFFCA525AE5F}"/>
              </a:ext>
            </a:extLst>
          </p:cNvPr>
          <p:cNvSpPr>
            <a:spLocks noGrp="1"/>
          </p:cNvSpPr>
          <p:nvPr>
            <p:ph type="body" sz="quarter" idx="16" hasCustomPrompt="1"/>
          </p:nvPr>
        </p:nvSpPr>
        <p:spPr>
          <a:xfrm>
            <a:off x="585897" y="5183249"/>
            <a:ext cx="3934345" cy="553998"/>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0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ru-RU" sz="1000" dirty="0">
                <a:latin typeface="HSE Sans" panose="02000000000000000000" pitchFamily="2" charset="0"/>
              </a:rPr>
              <a:t>Примечания, или любая другая пояснительная или дополнительная информация набираются шрифтом размером 10 </a:t>
            </a:r>
            <a:r>
              <a:rPr lang="en-GB" sz="1000" dirty="0" err="1">
                <a:latin typeface="HSE Sans" panose="02000000000000000000" pitchFamily="2" charset="0"/>
              </a:rPr>
              <a:t>pt</a:t>
            </a:r>
            <a:endParaRPr lang="ru-RU" sz="1000" dirty="0">
              <a:latin typeface="HSE Sans" panose="02000000000000000000" pitchFamily="2" charset="0"/>
            </a:endParaRPr>
          </a:p>
        </p:txBody>
      </p:sp>
      <p:sp>
        <p:nvSpPr>
          <p:cNvPr id="21" name="Диаграмма 7">
            <a:extLst>
              <a:ext uri="{FF2B5EF4-FFF2-40B4-BE49-F238E27FC236}">
                <a16:creationId xmlns:a16="http://schemas.microsoft.com/office/drawing/2014/main" xmlns="" id="{BCBBDD44-9DC9-F74E-979F-120A7BBD4EE1}"/>
              </a:ext>
            </a:extLst>
          </p:cNvPr>
          <p:cNvSpPr>
            <a:spLocks noGrp="1"/>
          </p:cNvSpPr>
          <p:nvPr>
            <p:ph type="chart" sz="quarter" idx="10"/>
          </p:nvPr>
        </p:nvSpPr>
        <p:spPr>
          <a:xfrm>
            <a:off x="5272097" y="1447790"/>
            <a:ext cx="6371768" cy="4289457"/>
          </a:xfrm>
          <a:prstGeom prst="rect">
            <a:avLst/>
          </a:prstGeom>
        </p:spPr>
        <p:txBody>
          <a:bodyPr/>
          <a:lstStyle/>
          <a:p>
            <a:endParaRPr lang="ru-RU"/>
          </a:p>
        </p:txBody>
      </p:sp>
      <p:sp>
        <p:nvSpPr>
          <p:cNvPr id="23" name="Текст 22">
            <a:extLst>
              <a:ext uri="{FF2B5EF4-FFF2-40B4-BE49-F238E27FC236}">
                <a16:creationId xmlns:a16="http://schemas.microsoft.com/office/drawing/2014/main" xmlns="" id="{7C68DF7B-E804-E44B-83DF-5DC36AF76F43}"/>
              </a:ext>
            </a:extLst>
          </p:cNvPr>
          <p:cNvSpPr>
            <a:spLocks noGrp="1"/>
          </p:cNvSpPr>
          <p:nvPr>
            <p:ph type="body" sz="quarter" idx="17" hasCustomPrompt="1"/>
          </p:nvPr>
        </p:nvSpPr>
        <p:spPr>
          <a:xfrm>
            <a:off x="585788" y="1447064"/>
            <a:ext cx="4322762" cy="703205"/>
          </a:xfrm>
          <a:prstGeom prst="rect">
            <a:avLst/>
          </a:prstGeom>
        </p:spPr>
        <p:txBody>
          <a:bodyPr>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en-GB" sz="1600" dirty="0">
                <a:solidFill>
                  <a:srgbClr val="102D69"/>
                </a:solidFill>
                <a:latin typeface="HSE Sans" panose="02000000000000000000" pitchFamily="2" charset="0"/>
              </a:rPr>
              <a:t>Name of graph. Please note that table titles should be smaller than headlines (16 </a:t>
            </a:r>
            <a:r>
              <a:rPr lang="en-GB" sz="1600" dirty="0" err="1">
                <a:solidFill>
                  <a:srgbClr val="102D69"/>
                </a:solidFill>
                <a:latin typeface="HSE Sans" panose="02000000000000000000" pitchFamily="2" charset="0"/>
              </a:rPr>
              <a:t>pt</a:t>
            </a:r>
            <a:r>
              <a:rPr lang="en-GB"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28" name="Текст 35">
            <a:extLst>
              <a:ext uri="{FF2B5EF4-FFF2-40B4-BE49-F238E27FC236}">
                <a16:creationId xmlns:a16="http://schemas.microsoft.com/office/drawing/2014/main" xmlns="" id="{89E931D8-2901-A54D-86EA-096E47B81880}"/>
              </a:ext>
            </a:extLst>
          </p:cNvPr>
          <p:cNvSpPr>
            <a:spLocks noGrp="1"/>
          </p:cNvSpPr>
          <p:nvPr>
            <p:ph type="body" sz="quarter" idx="12" hasCustomPrompt="1"/>
          </p:nvPr>
        </p:nvSpPr>
        <p:spPr>
          <a:xfrm>
            <a:off x="585898" y="2379663"/>
            <a:ext cx="4322531" cy="239937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6" name="Текст 37">
            <a:extLst>
              <a:ext uri="{FF2B5EF4-FFF2-40B4-BE49-F238E27FC236}">
                <a16:creationId xmlns:a16="http://schemas.microsoft.com/office/drawing/2014/main" xmlns="" id="{EB05FE86-9EEC-B64C-A6A4-0EF1E57F548F}"/>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8" name="Текст 39">
            <a:extLst>
              <a:ext uri="{FF2B5EF4-FFF2-40B4-BE49-F238E27FC236}">
                <a16:creationId xmlns:a16="http://schemas.microsoft.com/office/drawing/2014/main" xmlns="" id="{897B1CBC-D3E1-5F42-9E46-5C5D5982A1A4}"/>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9" name="Текст 39">
            <a:extLst>
              <a:ext uri="{FF2B5EF4-FFF2-40B4-BE49-F238E27FC236}">
                <a16:creationId xmlns:a16="http://schemas.microsoft.com/office/drawing/2014/main" xmlns="" id="{364269E6-245A-D54E-A8AD-14E29A03FAC1}"/>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7648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Цифры">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4" descr="Icon&#10;&#10;Description automatically generated">
            <a:extLst>
              <a:ext uri="{FF2B5EF4-FFF2-40B4-BE49-F238E27FC236}">
                <a16:creationId xmlns:a16="http://schemas.microsoft.com/office/drawing/2014/main" xmlns="" id="{E9A64721-E55E-8749-B29E-51DD8955936F}"/>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7" name="Straight Connector 19">
            <a:extLst>
              <a:ext uri="{FF2B5EF4-FFF2-40B4-BE49-F238E27FC236}">
                <a16:creationId xmlns:a16="http://schemas.microsoft.com/office/drawing/2014/main" xmlns="" id="{B0C162B7-B84F-874A-960E-31F512518C6E}"/>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8" name="Straight Connector 21">
            <a:extLst>
              <a:ext uri="{FF2B5EF4-FFF2-40B4-BE49-F238E27FC236}">
                <a16:creationId xmlns:a16="http://schemas.microsoft.com/office/drawing/2014/main" xmlns="" id="{1CB321BB-9FE3-294F-85D8-AA7DC75CA4AF}"/>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9" name="Straight Connector 25">
            <a:extLst>
              <a:ext uri="{FF2B5EF4-FFF2-40B4-BE49-F238E27FC236}">
                <a16:creationId xmlns:a16="http://schemas.microsoft.com/office/drawing/2014/main" xmlns="" id="{0A610A45-8712-8A45-AFB3-931CF468EC32}"/>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xmlns="" id="{30460EF6-ECAD-8941-8132-1B3E005D6067}"/>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1" name="Straight Connector 59">
            <a:extLst>
              <a:ext uri="{FF2B5EF4-FFF2-40B4-BE49-F238E27FC236}">
                <a16:creationId xmlns:a16="http://schemas.microsoft.com/office/drawing/2014/main" xmlns="" id="{41AE56A2-5FAA-FD44-AE1A-338E1E304184}"/>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7" name="Заголовок 31">
            <a:extLst>
              <a:ext uri="{FF2B5EF4-FFF2-40B4-BE49-F238E27FC236}">
                <a16:creationId xmlns:a16="http://schemas.microsoft.com/office/drawing/2014/main" xmlns="" id="{3B28B62E-5EE9-834C-9BB6-BD66079B8164}"/>
              </a:ext>
            </a:extLst>
          </p:cNvPr>
          <p:cNvSpPr>
            <a:spLocks noGrp="1"/>
          </p:cNvSpPr>
          <p:nvPr>
            <p:ph type="title" hasCustomPrompt="1"/>
          </p:nvPr>
        </p:nvSpPr>
        <p:spPr>
          <a:xfrm>
            <a:off x="585897" y="1447790"/>
            <a:ext cx="11057955" cy="777025"/>
          </a:xfrm>
          <a:prstGeom prst="rect">
            <a:avLst/>
          </a:prstGeom>
        </p:spPr>
        <p:txBody>
          <a:bodyPr lIns="0" tIns="0" rIns="0" bIns="0" anchor="t">
            <a:normAutofit/>
          </a:bodyPr>
          <a:lstStyle>
            <a:lvl1pPr>
              <a:lnSpc>
                <a:spcPct val="100000"/>
              </a:lnSpc>
              <a:defRPr sz="2400" b="0" i="0">
                <a:latin typeface="HSE Sans" panose="02000000000000000000" pitchFamily="2" charset="0"/>
              </a:defRPr>
            </a:lvl1pPr>
          </a:lstStyle>
          <a:p>
            <a:r>
              <a:rPr lang="en-US" sz="2400" dirty="0">
                <a:solidFill>
                  <a:srgbClr val="102D69"/>
                </a:solidFill>
                <a:latin typeface="HSE Sans" panose="02000000000000000000" pitchFamily="2" charset="0"/>
              </a:rPr>
              <a:t>Headline may have two or three lines (24 </a:t>
            </a:r>
            <a:r>
              <a:rPr lang="en-US" sz="2400" dirty="0" err="1">
                <a:solidFill>
                  <a:srgbClr val="102D69"/>
                </a:solidFill>
                <a:latin typeface="HSE Sans" panose="02000000000000000000" pitchFamily="2" charset="0"/>
              </a:rPr>
              <a:t>pt</a:t>
            </a:r>
            <a:r>
              <a:rPr lang="en-US" sz="2400" dirty="0">
                <a:solidFill>
                  <a:srgbClr val="102D69"/>
                </a:solidFill>
                <a:latin typeface="HSE Sans" panose="02000000000000000000" pitchFamily="2" charset="0"/>
              </a:rPr>
              <a:t>)</a:t>
            </a:r>
            <a:endParaRPr lang="ru-RU" sz="2400" dirty="0">
              <a:solidFill>
                <a:srgbClr val="102D69"/>
              </a:solidFill>
              <a:latin typeface="HSE Sans" panose="02000000000000000000" pitchFamily="2" charset="0"/>
            </a:endParaRPr>
          </a:p>
        </p:txBody>
      </p:sp>
      <p:sp>
        <p:nvSpPr>
          <p:cNvPr id="24" name="Текст 35">
            <a:extLst>
              <a:ext uri="{FF2B5EF4-FFF2-40B4-BE49-F238E27FC236}">
                <a16:creationId xmlns:a16="http://schemas.microsoft.com/office/drawing/2014/main" xmlns="" id="{621215DE-C1FD-2B4C-B236-AF679CF906BE}"/>
              </a:ext>
            </a:extLst>
          </p:cNvPr>
          <p:cNvSpPr>
            <a:spLocks noGrp="1"/>
          </p:cNvSpPr>
          <p:nvPr>
            <p:ph type="body" sz="quarter" idx="12" hasCustomPrompt="1"/>
          </p:nvPr>
        </p:nvSpPr>
        <p:spPr>
          <a:xfrm>
            <a:off x="575076" y="4103994"/>
            <a:ext cx="2758143" cy="156966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If you don’t have too much data, don’t worry. Provide several large figures with concise information explaining the figures. This can help you to present your data correctly and with some style.</a:t>
            </a:r>
            <a:endParaRPr lang="ru-RU" sz="1300" dirty="0">
              <a:latin typeface="HSE Sans" panose="02000000000000000000" pitchFamily="2" charset="0"/>
            </a:endParaRPr>
          </a:p>
        </p:txBody>
      </p:sp>
      <p:sp>
        <p:nvSpPr>
          <p:cNvPr id="25" name="Текст 35">
            <a:extLst>
              <a:ext uri="{FF2B5EF4-FFF2-40B4-BE49-F238E27FC236}">
                <a16:creationId xmlns:a16="http://schemas.microsoft.com/office/drawing/2014/main" xmlns="" id="{8BC2F90D-0CE0-574C-A7C1-EAA3E6F1AB56}"/>
              </a:ext>
            </a:extLst>
          </p:cNvPr>
          <p:cNvSpPr>
            <a:spLocks noGrp="1"/>
          </p:cNvSpPr>
          <p:nvPr>
            <p:ph type="body" sz="quarter" idx="16" hasCustomPrompt="1"/>
          </p:nvPr>
        </p:nvSpPr>
        <p:spPr>
          <a:xfrm>
            <a:off x="4047007" y="4103994"/>
            <a:ext cx="2757612" cy="156966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If you don’t have too much data, don’t worry. Provide several large figures with concise information explaining the figures. This can help you to present your data correctly and with some style.</a:t>
            </a:r>
            <a:endParaRPr lang="ru-RU" sz="1300" dirty="0">
              <a:latin typeface="HSE Sans" panose="02000000000000000000" pitchFamily="2" charset="0"/>
            </a:endParaRPr>
          </a:p>
        </p:txBody>
      </p:sp>
      <p:sp>
        <p:nvSpPr>
          <p:cNvPr id="26" name="Текст 35">
            <a:extLst>
              <a:ext uri="{FF2B5EF4-FFF2-40B4-BE49-F238E27FC236}">
                <a16:creationId xmlns:a16="http://schemas.microsoft.com/office/drawing/2014/main" xmlns="" id="{239E188B-2696-8A48-9F8A-36223EEF61E9}"/>
              </a:ext>
            </a:extLst>
          </p:cNvPr>
          <p:cNvSpPr>
            <a:spLocks noGrp="1"/>
          </p:cNvSpPr>
          <p:nvPr>
            <p:ph type="body" sz="quarter" idx="17" hasCustomPrompt="1"/>
          </p:nvPr>
        </p:nvSpPr>
        <p:spPr>
          <a:xfrm>
            <a:off x="7518938" y="4103994"/>
            <a:ext cx="2757612" cy="1569661"/>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US" sz="1300" dirty="0">
                <a:latin typeface="HSE Sans" panose="02000000000000000000" pitchFamily="2" charset="0"/>
              </a:rPr>
              <a:t>If you don’t have too much data, don’t worry. Provide several large figures with concise information explaining the figures. This can help you to present your data correctly and with some style.</a:t>
            </a:r>
            <a:endParaRPr lang="ru-RU" sz="1300" dirty="0">
              <a:latin typeface="HSE Sans" panose="02000000000000000000" pitchFamily="2" charset="0"/>
            </a:endParaRPr>
          </a:p>
        </p:txBody>
      </p:sp>
      <p:sp>
        <p:nvSpPr>
          <p:cNvPr id="28" name="Текст 27">
            <a:extLst>
              <a:ext uri="{FF2B5EF4-FFF2-40B4-BE49-F238E27FC236}">
                <a16:creationId xmlns:a16="http://schemas.microsoft.com/office/drawing/2014/main" xmlns="" id="{379BF4C6-F899-294C-B88E-8363AFBEEC2A}"/>
              </a:ext>
            </a:extLst>
          </p:cNvPr>
          <p:cNvSpPr>
            <a:spLocks noGrp="1"/>
          </p:cNvSpPr>
          <p:nvPr>
            <p:ph type="body" sz="quarter" idx="18" hasCustomPrompt="1"/>
          </p:nvPr>
        </p:nvSpPr>
        <p:spPr>
          <a:xfrm>
            <a:off x="575076" y="2710235"/>
            <a:ext cx="2758143" cy="1164116"/>
          </a:xfrm>
          <a:prstGeom prst="rect">
            <a:avLst/>
          </a:prstGeo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152</a:t>
            </a:r>
            <a:endParaRPr lang="ru-RU" dirty="0"/>
          </a:p>
        </p:txBody>
      </p:sp>
      <p:sp>
        <p:nvSpPr>
          <p:cNvPr id="29" name="Текст 27">
            <a:extLst>
              <a:ext uri="{FF2B5EF4-FFF2-40B4-BE49-F238E27FC236}">
                <a16:creationId xmlns:a16="http://schemas.microsoft.com/office/drawing/2014/main" xmlns="" id="{DE7F352B-F6D9-B545-A835-443A55956E74}"/>
              </a:ext>
            </a:extLst>
          </p:cNvPr>
          <p:cNvSpPr>
            <a:spLocks noGrp="1"/>
          </p:cNvSpPr>
          <p:nvPr>
            <p:ph type="body" sz="quarter" idx="19" hasCustomPrompt="1"/>
          </p:nvPr>
        </p:nvSpPr>
        <p:spPr>
          <a:xfrm>
            <a:off x="4047007" y="2710235"/>
            <a:ext cx="2758143" cy="1164116"/>
          </a:xfrm>
          <a:prstGeom prst="rect">
            <a:avLst/>
          </a:prstGeo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95</a:t>
            </a:r>
            <a:endParaRPr lang="ru-RU" dirty="0"/>
          </a:p>
        </p:txBody>
      </p:sp>
      <p:sp>
        <p:nvSpPr>
          <p:cNvPr id="30" name="Текст 27">
            <a:extLst>
              <a:ext uri="{FF2B5EF4-FFF2-40B4-BE49-F238E27FC236}">
                <a16:creationId xmlns:a16="http://schemas.microsoft.com/office/drawing/2014/main" xmlns="" id="{D1D5AF9F-C1B0-7842-8789-1DB8963D981B}"/>
              </a:ext>
            </a:extLst>
          </p:cNvPr>
          <p:cNvSpPr>
            <a:spLocks noGrp="1"/>
          </p:cNvSpPr>
          <p:nvPr>
            <p:ph type="body" sz="quarter" idx="20" hasCustomPrompt="1"/>
          </p:nvPr>
        </p:nvSpPr>
        <p:spPr>
          <a:xfrm>
            <a:off x="7518938" y="2710235"/>
            <a:ext cx="2758143" cy="1164116"/>
          </a:xfrm>
          <a:prstGeom prst="rect">
            <a:avLst/>
          </a:prstGeom>
        </p:spPr>
        <p:txBody>
          <a:bodyPr lIns="0" tIns="0" rIns="0" bIns="0">
            <a:noAutofit/>
          </a:bodyPr>
          <a:lstStyle>
            <a:lvl1pPr marL="0" indent="0">
              <a:buNone/>
              <a:defRPr sz="9600">
                <a:latin typeface="HSE Sans" panose="02000000000000000000" pitchFamily="2" charset="0"/>
              </a:defRPr>
            </a:lvl1pPr>
            <a:lvl2pPr>
              <a:defRPr sz="9600">
                <a:latin typeface="HSE Sans" panose="02000000000000000000" pitchFamily="2" charset="0"/>
              </a:defRPr>
            </a:lvl2pPr>
            <a:lvl3pPr>
              <a:defRPr sz="9600">
                <a:latin typeface="HSE Sans" panose="02000000000000000000" pitchFamily="2" charset="0"/>
              </a:defRPr>
            </a:lvl3pPr>
            <a:lvl4pPr>
              <a:defRPr sz="9600">
                <a:latin typeface="HSE Sans" panose="02000000000000000000" pitchFamily="2" charset="0"/>
              </a:defRPr>
            </a:lvl4pPr>
            <a:lvl5pPr>
              <a:defRPr sz="9600">
                <a:latin typeface="HSE Sans" panose="02000000000000000000" pitchFamily="2" charset="0"/>
              </a:defRPr>
            </a:lvl5pPr>
          </a:lstStyle>
          <a:p>
            <a:pPr lvl="0"/>
            <a:r>
              <a:rPr lang="ru-RU" sz="9600" dirty="0">
                <a:solidFill>
                  <a:srgbClr val="102D69"/>
                </a:solidFill>
                <a:latin typeface="HSE Sans" panose="02000000000000000000" pitchFamily="2" charset="0"/>
              </a:rPr>
              <a:t>284</a:t>
            </a:r>
            <a:endParaRPr lang="ru-RU" dirty="0"/>
          </a:p>
        </p:txBody>
      </p:sp>
      <p:sp>
        <p:nvSpPr>
          <p:cNvPr id="18" name="Текст 37">
            <a:extLst>
              <a:ext uri="{FF2B5EF4-FFF2-40B4-BE49-F238E27FC236}">
                <a16:creationId xmlns:a16="http://schemas.microsoft.com/office/drawing/2014/main" xmlns="" id="{37B4962B-A5BA-AB4F-AFB3-5BF3A0AD0352}"/>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9" name="Текст 39">
            <a:extLst>
              <a:ext uri="{FF2B5EF4-FFF2-40B4-BE49-F238E27FC236}">
                <a16:creationId xmlns:a16="http://schemas.microsoft.com/office/drawing/2014/main" xmlns="" id="{78AD85C2-6CFD-A94C-8134-2B3392A33196}"/>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0" name="Текст 39">
            <a:extLst>
              <a:ext uri="{FF2B5EF4-FFF2-40B4-BE49-F238E27FC236}">
                <a16:creationId xmlns:a16="http://schemas.microsoft.com/office/drawing/2014/main" xmlns="" id="{C50CF571-E523-5440-B1C9-D74160206AED}"/>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205705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Таблица_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descr="Icon&#10;&#10;Description automatically generated">
            <a:extLst>
              <a:ext uri="{FF2B5EF4-FFF2-40B4-BE49-F238E27FC236}">
                <a16:creationId xmlns:a16="http://schemas.microsoft.com/office/drawing/2014/main" xmlns="" id="{C5425806-16DD-844E-927C-26E7143A9ED8}"/>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6" name="Straight Connector 19">
            <a:extLst>
              <a:ext uri="{FF2B5EF4-FFF2-40B4-BE49-F238E27FC236}">
                <a16:creationId xmlns:a16="http://schemas.microsoft.com/office/drawing/2014/main" xmlns="" id="{479746FF-3282-DF46-9D7C-D80431604A55}"/>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7" name="Straight Connector 21">
            <a:extLst>
              <a:ext uri="{FF2B5EF4-FFF2-40B4-BE49-F238E27FC236}">
                <a16:creationId xmlns:a16="http://schemas.microsoft.com/office/drawing/2014/main" xmlns="" id="{51B44297-B0E7-D74D-B291-D39A0D468B42}"/>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8" name="Straight Connector 25">
            <a:extLst>
              <a:ext uri="{FF2B5EF4-FFF2-40B4-BE49-F238E27FC236}">
                <a16:creationId xmlns:a16="http://schemas.microsoft.com/office/drawing/2014/main" xmlns="" id="{0EA4A057-F0CB-E04F-B472-4A1ABFB64C66}"/>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764502F5-56EE-354B-A3B1-E79F8B005172}"/>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0" name="Straight Connector 59">
            <a:extLst>
              <a:ext uri="{FF2B5EF4-FFF2-40B4-BE49-F238E27FC236}">
                <a16:creationId xmlns:a16="http://schemas.microsoft.com/office/drawing/2014/main" xmlns="" id="{A80E0956-5C10-CC40-A426-CBD2E0C4158E}"/>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5" name="Текст 22">
            <a:extLst>
              <a:ext uri="{FF2B5EF4-FFF2-40B4-BE49-F238E27FC236}">
                <a16:creationId xmlns:a16="http://schemas.microsoft.com/office/drawing/2014/main" xmlns="" id="{51340CB4-0355-3640-A212-F684523CDCCF}"/>
              </a:ext>
            </a:extLst>
          </p:cNvPr>
          <p:cNvSpPr>
            <a:spLocks noGrp="1"/>
          </p:cNvSpPr>
          <p:nvPr>
            <p:ph type="body" sz="quarter" idx="17" hasCustomPrompt="1"/>
          </p:nvPr>
        </p:nvSpPr>
        <p:spPr>
          <a:xfrm>
            <a:off x="585787" y="1447065"/>
            <a:ext cx="11058065" cy="307778"/>
          </a:xfrm>
          <a:prstGeom prst="rect">
            <a:avLst/>
          </a:prstGeom>
        </p:spPr>
        <p:txBody>
          <a:bodyPr lIns="0" tIns="0" rIns="0" bIns="0">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en-US" sz="1600" dirty="0">
                <a:solidFill>
                  <a:srgbClr val="102D69"/>
                </a:solidFill>
                <a:latin typeface="HSE Sans" panose="02000000000000000000" pitchFamily="2" charset="0"/>
              </a:rPr>
              <a:t>Name of table</a:t>
            </a:r>
            <a:r>
              <a:rPr lang="ru-RU" sz="1600" dirty="0">
                <a:solidFill>
                  <a:srgbClr val="102D69"/>
                </a:solidFill>
                <a:latin typeface="HSE Sans" panose="02000000000000000000" pitchFamily="2" charset="0"/>
              </a:rPr>
              <a:t>. </a:t>
            </a:r>
            <a:r>
              <a:rPr lang="en-US" sz="1600" dirty="0">
                <a:solidFill>
                  <a:srgbClr val="102D69"/>
                </a:solidFill>
                <a:latin typeface="HSE Sans" panose="02000000000000000000" pitchFamily="2" charset="0"/>
              </a:rPr>
              <a:t>Please note that the name of the table should be smaller than headlines (16 </a:t>
            </a:r>
            <a:r>
              <a:rPr lang="en-US" sz="1600" dirty="0" err="1">
                <a:solidFill>
                  <a:srgbClr val="102D69"/>
                </a:solidFill>
                <a:latin typeface="HSE Sans" panose="02000000000000000000" pitchFamily="2" charset="0"/>
              </a:rPr>
              <a:t>pt</a:t>
            </a:r>
            <a:r>
              <a:rPr lang="en-US"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17" name="Текст 16">
            <a:extLst>
              <a:ext uri="{FF2B5EF4-FFF2-40B4-BE49-F238E27FC236}">
                <a16:creationId xmlns:a16="http://schemas.microsoft.com/office/drawing/2014/main" xmlns="" id="{8C6F2EA4-CEDC-324C-9C06-8713118041EB}"/>
              </a:ext>
            </a:extLst>
          </p:cNvPr>
          <p:cNvSpPr>
            <a:spLocks noGrp="1"/>
          </p:cNvSpPr>
          <p:nvPr>
            <p:ph type="body" sz="quarter" idx="18" hasCustomPrompt="1"/>
          </p:nvPr>
        </p:nvSpPr>
        <p:spPr>
          <a:xfrm>
            <a:off x="585788" y="5739189"/>
            <a:ext cx="6824303" cy="703205"/>
          </a:xfrm>
          <a:prstGeom prst="rect">
            <a:avLst/>
          </a:prstGeom>
        </p:spPr>
        <p:txBody>
          <a:bodyPr lIns="0" tIns="0" rIns="0" bIns="0">
            <a:normAutofit/>
          </a:bodyPr>
          <a:lstStyle>
            <a:lvl1pPr marL="0" marR="0" indent="0" algn="l" defTabSz="914400" rtl="0" eaLnBrk="1" fontAlgn="auto" latinLnBrk="0" hangingPunct="1">
              <a:lnSpc>
                <a:spcPct val="100000"/>
              </a:lnSpc>
              <a:spcBef>
                <a:spcPts val="600"/>
              </a:spcBef>
              <a:spcAft>
                <a:spcPts val="0"/>
              </a:spcAft>
              <a:buClrTx/>
              <a:buSzTx/>
              <a:buFontTx/>
              <a:buNone/>
              <a:tabLst/>
              <a:defRPr sz="1300" b="0" i="0">
                <a:solidFill>
                  <a:srgbClr val="0E2D69"/>
                </a:solidFill>
                <a:latin typeface="HSE Sans" panose="02000000000000000000" pitchFamily="2" charset="0"/>
              </a:defRPr>
            </a:lvl1pPr>
            <a:lvl2pPr>
              <a:defRPr sz="1300" b="0" i="0">
                <a:solidFill>
                  <a:srgbClr val="0E2D69"/>
                </a:solidFill>
                <a:latin typeface="HSE Sans" panose="02000000000000000000" pitchFamily="2" charset="0"/>
              </a:defRPr>
            </a:lvl2pPr>
            <a:lvl3pPr>
              <a:defRPr sz="1300" b="0" i="0">
                <a:solidFill>
                  <a:srgbClr val="0E2D69"/>
                </a:solidFill>
                <a:latin typeface="HSE Sans" panose="02000000000000000000" pitchFamily="2" charset="0"/>
              </a:defRPr>
            </a:lvl3pPr>
            <a:lvl4pPr>
              <a:defRPr sz="1300" b="0" i="0">
                <a:solidFill>
                  <a:srgbClr val="0E2D69"/>
                </a:solidFill>
                <a:latin typeface="HSE Sans" panose="02000000000000000000" pitchFamily="2" charset="0"/>
              </a:defRPr>
            </a:lvl4pPr>
            <a:lvl5pPr>
              <a:defRPr sz="1300" b="0" i="0">
                <a:solidFill>
                  <a:srgbClr val="0E2D69"/>
                </a:solidFill>
                <a:latin typeface="HSE Sans" panose="02000000000000000000" pitchFamily="2" charset="0"/>
              </a:defRPr>
            </a:lvl5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300" b="0" dirty="0">
                <a:ln>
                  <a:noFill/>
                </a:ln>
                <a:latin typeface="HSE Sans" panose="02000000000000000000" pitchFamily="2" charset="0"/>
              </a:rPr>
              <a:t>We recommend using bold face with due care; try using bold face for important information. </a:t>
            </a:r>
            <a:r>
              <a:rPr lang="en-US" sz="1300" dirty="0">
                <a:latin typeface="HSE Sans" panose="02000000000000000000" pitchFamily="2" charset="0"/>
              </a:rPr>
              <a:t>Also, try not to use bold face with cell shading; one feature should be sufficient.</a:t>
            </a:r>
            <a:endParaRPr lang="x-none" sz="1300" b="0" dirty="0">
              <a:ln>
                <a:noFill/>
              </a:ln>
              <a:latin typeface="HSE Sans" panose="02000000000000000000" pitchFamily="2" charset="0"/>
            </a:endParaRPr>
          </a:p>
        </p:txBody>
      </p:sp>
      <p:sp>
        <p:nvSpPr>
          <p:cNvPr id="19" name="Таблица 18">
            <a:extLst>
              <a:ext uri="{FF2B5EF4-FFF2-40B4-BE49-F238E27FC236}">
                <a16:creationId xmlns:a16="http://schemas.microsoft.com/office/drawing/2014/main" xmlns="" id="{7B291085-A9B9-D842-B1A7-96258FAF012C}"/>
              </a:ext>
            </a:extLst>
          </p:cNvPr>
          <p:cNvSpPr>
            <a:spLocks noGrp="1"/>
          </p:cNvSpPr>
          <p:nvPr>
            <p:ph type="tbl" sz="quarter" idx="19"/>
          </p:nvPr>
        </p:nvSpPr>
        <p:spPr>
          <a:xfrm>
            <a:off x="585787" y="1984076"/>
            <a:ext cx="11058527" cy="3519576"/>
          </a:xfrm>
          <a:prstGeom prst="rect">
            <a:avLst/>
          </a:prstGeom>
        </p:spPr>
        <p:txBody>
          <a:bodyPr/>
          <a:lstStyle/>
          <a:p>
            <a:endParaRPr lang="ru-RU"/>
          </a:p>
        </p:txBody>
      </p:sp>
      <p:sp>
        <p:nvSpPr>
          <p:cNvPr id="16" name="Текст 37">
            <a:extLst>
              <a:ext uri="{FF2B5EF4-FFF2-40B4-BE49-F238E27FC236}">
                <a16:creationId xmlns:a16="http://schemas.microsoft.com/office/drawing/2014/main" xmlns="" id="{252B365F-6D89-0045-99CC-0F0D3EF2DA0F}"/>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18" name="Текст 39">
            <a:extLst>
              <a:ext uri="{FF2B5EF4-FFF2-40B4-BE49-F238E27FC236}">
                <a16:creationId xmlns:a16="http://schemas.microsoft.com/office/drawing/2014/main" xmlns="" id="{C9CC4AE0-EDCC-9A4F-97C4-4CAFF1F1EBCF}"/>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0" name="Текст 39">
            <a:extLst>
              <a:ext uri="{FF2B5EF4-FFF2-40B4-BE49-F238E27FC236}">
                <a16:creationId xmlns:a16="http://schemas.microsoft.com/office/drawing/2014/main" xmlns="" id="{185F6674-A1EC-1846-AEB5-DA4959807147}"/>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2440160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Таблица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4" descr="Icon&#10;&#10;Description automatically generated">
            <a:extLst>
              <a:ext uri="{FF2B5EF4-FFF2-40B4-BE49-F238E27FC236}">
                <a16:creationId xmlns:a16="http://schemas.microsoft.com/office/drawing/2014/main" xmlns="" id="{259ABC72-D738-1143-BF2A-D85AE9A4F73B}"/>
              </a:ext>
            </a:extLst>
          </p:cNvPr>
          <p:cNvPicPr>
            <a:picLocks noChangeAspect="1"/>
          </p:cNvPicPr>
          <p:nvPr userDrawn="1"/>
        </p:nvPicPr>
        <p:blipFill>
          <a:blip r:embed="rId3"/>
          <a:stretch>
            <a:fillRect/>
          </a:stretch>
        </p:blipFill>
        <p:spPr>
          <a:xfrm>
            <a:off x="517199" y="464363"/>
            <a:ext cx="448276" cy="448276"/>
          </a:xfrm>
          <a:prstGeom prst="rect">
            <a:avLst/>
          </a:prstGeom>
        </p:spPr>
      </p:pic>
      <p:cxnSp>
        <p:nvCxnSpPr>
          <p:cNvPr id="9" name="Straight Connector 19">
            <a:extLst>
              <a:ext uri="{FF2B5EF4-FFF2-40B4-BE49-F238E27FC236}">
                <a16:creationId xmlns:a16="http://schemas.microsoft.com/office/drawing/2014/main" xmlns="" id="{237A1E42-2FC3-8841-8C41-992C5BC2368D}"/>
              </a:ext>
            </a:extLst>
          </p:cNvPr>
          <p:cNvCxnSpPr>
            <a:cxnSpLocks/>
          </p:cNvCxnSpPr>
          <p:nvPr userDrawn="1"/>
        </p:nvCxnSpPr>
        <p:spPr>
          <a:xfrm>
            <a:off x="329868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0" name="Straight Connector 21">
            <a:extLst>
              <a:ext uri="{FF2B5EF4-FFF2-40B4-BE49-F238E27FC236}">
                <a16:creationId xmlns:a16="http://schemas.microsoft.com/office/drawing/2014/main" xmlns="" id="{47503EA0-3883-E24D-9EB8-7B6175182929}"/>
              </a:ext>
            </a:extLst>
          </p:cNvPr>
          <p:cNvCxnSpPr>
            <a:cxnSpLocks/>
          </p:cNvCxnSpPr>
          <p:nvPr userDrawn="1"/>
        </p:nvCxnSpPr>
        <p:spPr>
          <a:xfrm>
            <a:off x="6099416"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cxnSp>
        <p:nvCxnSpPr>
          <p:cNvPr id="11" name="Straight Connector 25">
            <a:extLst>
              <a:ext uri="{FF2B5EF4-FFF2-40B4-BE49-F238E27FC236}">
                <a16:creationId xmlns:a16="http://schemas.microsoft.com/office/drawing/2014/main" xmlns="" id="{E0144DF2-9891-324D-B34E-AFA025FBCBF9}"/>
              </a:ext>
            </a:extLst>
          </p:cNvPr>
          <p:cNvCxnSpPr>
            <a:cxnSpLocks/>
          </p:cNvCxnSpPr>
          <p:nvPr userDrawn="1"/>
        </p:nvCxnSpPr>
        <p:spPr>
          <a:xfrm>
            <a:off x="10277081"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F33F65D6-1072-F140-B6A5-758D7B595A92}"/>
              </a:ext>
            </a:extLst>
          </p:cNvPr>
          <p:cNvSpPr txBox="1"/>
          <p:nvPr userDrawn="1"/>
        </p:nvSpPr>
        <p:spPr>
          <a:xfrm>
            <a:off x="10410201" y="532278"/>
            <a:ext cx="671977" cy="307777"/>
          </a:xfrm>
          <a:prstGeom prst="rect">
            <a:avLst/>
          </a:prstGeom>
          <a:noFill/>
        </p:spPr>
        <p:txBody>
          <a:bodyPr wrap="square" lIns="0" tIns="0" rIns="0" bIns="0" rtlCol="0">
            <a:spAutoFit/>
          </a:bodyPr>
          <a:lstStyle/>
          <a:p>
            <a:fld id="{32AF94B5-93D7-5247-B727-C7089232F508}" type="slidenum">
              <a:rPr lang="ru-RU" sz="2000" smtClean="0">
                <a:solidFill>
                  <a:srgbClr val="102D69"/>
                </a:solidFill>
                <a:latin typeface="HSE Sans" panose="02000000000000000000" pitchFamily="2" charset="0"/>
              </a:rPr>
              <a:t>‹#›</a:t>
            </a:fld>
            <a:endParaRPr lang="ru-RU" sz="2000" dirty="0">
              <a:solidFill>
                <a:srgbClr val="102D69"/>
              </a:solidFill>
              <a:latin typeface="HSE Sans" panose="02000000000000000000" pitchFamily="2" charset="0"/>
            </a:endParaRPr>
          </a:p>
        </p:txBody>
      </p:sp>
      <p:cxnSp>
        <p:nvCxnSpPr>
          <p:cNvPr id="13" name="Straight Connector 59">
            <a:extLst>
              <a:ext uri="{FF2B5EF4-FFF2-40B4-BE49-F238E27FC236}">
                <a16:creationId xmlns:a16="http://schemas.microsoft.com/office/drawing/2014/main" xmlns="" id="{5F1F09D4-22FA-7B4B-9488-F8FDDCC2D447}"/>
              </a:ext>
            </a:extLst>
          </p:cNvPr>
          <p:cNvCxnSpPr>
            <a:cxnSpLocks/>
          </p:cNvCxnSpPr>
          <p:nvPr userDrawn="1"/>
        </p:nvCxnSpPr>
        <p:spPr>
          <a:xfrm>
            <a:off x="11643868" y="464363"/>
            <a:ext cx="0" cy="586260"/>
          </a:xfrm>
          <a:prstGeom prst="line">
            <a:avLst/>
          </a:prstGeom>
          <a:ln w="12700">
            <a:solidFill>
              <a:srgbClr val="102D69"/>
            </a:solidFill>
          </a:ln>
        </p:spPr>
        <p:style>
          <a:lnRef idx="1">
            <a:schemeClr val="accent1"/>
          </a:lnRef>
          <a:fillRef idx="0">
            <a:schemeClr val="accent1"/>
          </a:fillRef>
          <a:effectRef idx="0">
            <a:schemeClr val="accent1"/>
          </a:effectRef>
          <a:fontRef idx="minor">
            <a:schemeClr val="tx1"/>
          </a:fontRef>
        </p:style>
      </p:cxnSp>
      <p:sp>
        <p:nvSpPr>
          <p:cNvPr id="18" name="Текст 22">
            <a:extLst>
              <a:ext uri="{FF2B5EF4-FFF2-40B4-BE49-F238E27FC236}">
                <a16:creationId xmlns:a16="http://schemas.microsoft.com/office/drawing/2014/main" xmlns="" id="{4D940599-2B77-CE47-91E6-CDB51ADE1840}"/>
              </a:ext>
            </a:extLst>
          </p:cNvPr>
          <p:cNvSpPr>
            <a:spLocks noGrp="1"/>
          </p:cNvSpPr>
          <p:nvPr>
            <p:ph type="body" sz="quarter" idx="17" hasCustomPrompt="1"/>
          </p:nvPr>
        </p:nvSpPr>
        <p:spPr>
          <a:xfrm>
            <a:off x="585787" y="1447064"/>
            <a:ext cx="7617877" cy="537011"/>
          </a:xfrm>
          <a:prstGeom prst="rect">
            <a:avLst/>
          </a:prstGeom>
        </p:spPr>
        <p:txBody>
          <a:bodyPr lIns="0" tIns="0" rIns="0" bIns="0">
            <a:noAutofit/>
          </a:bodyPr>
          <a:lstStyle>
            <a:lvl1pPr marL="0" indent="0">
              <a:buNone/>
              <a:defRPr sz="1600" b="0" i="0">
                <a:solidFill>
                  <a:srgbClr val="0E2D69"/>
                </a:solidFill>
                <a:latin typeface="HSE Sans" panose="02000000000000000000" pitchFamily="2" charset="0"/>
              </a:defRPr>
            </a:lvl1pPr>
            <a:lvl2pPr>
              <a:defRPr sz="1600" b="0" i="0">
                <a:solidFill>
                  <a:srgbClr val="0E2D69"/>
                </a:solidFill>
                <a:latin typeface="HSE Sans" panose="02000000000000000000" pitchFamily="2" charset="0"/>
              </a:defRPr>
            </a:lvl2pPr>
            <a:lvl3pPr>
              <a:defRPr sz="1600" b="0" i="0">
                <a:solidFill>
                  <a:srgbClr val="0E2D69"/>
                </a:solidFill>
                <a:latin typeface="HSE Sans" panose="02000000000000000000" pitchFamily="2" charset="0"/>
              </a:defRPr>
            </a:lvl3pPr>
            <a:lvl4pPr>
              <a:defRPr sz="1600" b="0" i="0">
                <a:solidFill>
                  <a:srgbClr val="0E2D69"/>
                </a:solidFill>
                <a:latin typeface="HSE Sans" panose="02000000000000000000" pitchFamily="2" charset="0"/>
              </a:defRPr>
            </a:lvl4pPr>
            <a:lvl5pPr>
              <a:defRPr sz="1600" b="0" i="0">
                <a:solidFill>
                  <a:srgbClr val="0E2D69"/>
                </a:solidFill>
                <a:latin typeface="HSE Sans" panose="02000000000000000000" pitchFamily="2" charset="0"/>
              </a:defRPr>
            </a:lvl5pPr>
          </a:lstStyle>
          <a:p>
            <a:r>
              <a:rPr lang="en-US" sz="1600" dirty="0">
                <a:solidFill>
                  <a:srgbClr val="102D69"/>
                </a:solidFill>
                <a:latin typeface="HSE Sans" panose="02000000000000000000" pitchFamily="2" charset="0"/>
              </a:rPr>
              <a:t>Name of table</a:t>
            </a:r>
            <a:r>
              <a:rPr lang="ru-RU" sz="1600" dirty="0">
                <a:solidFill>
                  <a:srgbClr val="102D69"/>
                </a:solidFill>
                <a:latin typeface="HSE Sans" panose="02000000000000000000" pitchFamily="2" charset="0"/>
              </a:rPr>
              <a:t>. </a:t>
            </a:r>
            <a:r>
              <a:rPr lang="en-US" sz="1600" dirty="0">
                <a:solidFill>
                  <a:srgbClr val="102D69"/>
                </a:solidFill>
                <a:latin typeface="HSE Sans" panose="02000000000000000000" pitchFamily="2" charset="0"/>
              </a:rPr>
              <a:t>Please note that the name of the table should be smaller than headlines (16 </a:t>
            </a:r>
            <a:r>
              <a:rPr lang="en-US" sz="1600" dirty="0" err="1">
                <a:solidFill>
                  <a:srgbClr val="102D69"/>
                </a:solidFill>
                <a:latin typeface="HSE Sans" panose="02000000000000000000" pitchFamily="2" charset="0"/>
              </a:rPr>
              <a:t>pt</a:t>
            </a:r>
            <a:r>
              <a:rPr lang="en-US" sz="1600" dirty="0">
                <a:solidFill>
                  <a:srgbClr val="102D69"/>
                </a:solidFill>
                <a:latin typeface="HSE Sans" panose="02000000000000000000" pitchFamily="2" charset="0"/>
              </a:rPr>
              <a:t>)</a:t>
            </a:r>
            <a:endParaRPr lang="ru-RU" sz="1600" dirty="0">
              <a:solidFill>
                <a:srgbClr val="102D69"/>
              </a:solidFill>
              <a:latin typeface="HSE Sans" panose="02000000000000000000" pitchFamily="2" charset="0"/>
            </a:endParaRPr>
          </a:p>
        </p:txBody>
      </p:sp>
      <p:sp>
        <p:nvSpPr>
          <p:cNvPr id="19" name="Текст 16">
            <a:extLst>
              <a:ext uri="{FF2B5EF4-FFF2-40B4-BE49-F238E27FC236}">
                <a16:creationId xmlns:a16="http://schemas.microsoft.com/office/drawing/2014/main" xmlns="" id="{A7333712-9DED-4F4B-B209-2F13075EDB3F}"/>
              </a:ext>
            </a:extLst>
          </p:cNvPr>
          <p:cNvSpPr>
            <a:spLocks noGrp="1"/>
          </p:cNvSpPr>
          <p:nvPr>
            <p:ph type="body" sz="quarter" idx="18" hasCustomPrompt="1"/>
          </p:nvPr>
        </p:nvSpPr>
        <p:spPr>
          <a:xfrm>
            <a:off x="585788" y="5739189"/>
            <a:ext cx="6824303" cy="703205"/>
          </a:xfrm>
          <a:prstGeom prst="rect">
            <a:avLst/>
          </a:prstGeom>
        </p:spPr>
        <p:txBody>
          <a:bodyPr lIns="0" tIns="0" rIns="0" bIns="0">
            <a:normAutofit/>
          </a:bodyPr>
          <a:lstStyle>
            <a:lvl1pPr marL="0" marR="0" indent="0" algn="l" defTabSz="914400" rtl="0" eaLnBrk="1" fontAlgn="auto" latinLnBrk="0" hangingPunct="1">
              <a:lnSpc>
                <a:spcPct val="100000"/>
              </a:lnSpc>
              <a:spcBef>
                <a:spcPts val="600"/>
              </a:spcBef>
              <a:spcAft>
                <a:spcPts val="0"/>
              </a:spcAft>
              <a:buClrTx/>
              <a:buSzTx/>
              <a:buFontTx/>
              <a:buNone/>
              <a:tabLst/>
              <a:defRPr sz="1300" b="0" i="0">
                <a:solidFill>
                  <a:srgbClr val="0E2D69"/>
                </a:solidFill>
                <a:latin typeface="HSE Sans" panose="02000000000000000000" pitchFamily="2" charset="0"/>
              </a:defRPr>
            </a:lvl1pPr>
            <a:lvl2pPr>
              <a:defRPr sz="1300" b="0" i="0">
                <a:solidFill>
                  <a:srgbClr val="0E2D69"/>
                </a:solidFill>
                <a:latin typeface="HSE Sans" panose="02000000000000000000" pitchFamily="2" charset="0"/>
              </a:defRPr>
            </a:lvl2pPr>
            <a:lvl3pPr>
              <a:defRPr sz="1300" b="0" i="0">
                <a:solidFill>
                  <a:srgbClr val="0E2D69"/>
                </a:solidFill>
                <a:latin typeface="HSE Sans" panose="02000000000000000000" pitchFamily="2" charset="0"/>
              </a:defRPr>
            </a:lvl3pPr>
            <a:lvl4pPr>
              <a:defRPr sz="1300" b="0" i="0">
                <a:solidFill>
                  <a:srgbClr val="0E2D69"/>
                </a:solidFill>
                <a:latin typeface="HSE Sans" panose="02000000000000000000" pitchFamily="2" charset="0"/>
              </a:defRPr>
            </a:lvl4pPr>
            <a:lvl5pPr>
              <a:defRPr sz="1300" b="0" i="0">
                <a:solidFill>
                  <a:srgbClr val="0E2D69"/>
                </a:solidFill>
                <a:latin typeface="HSE Sans" panose="02000000000000000000" pitchFamily="2" charset="0"/>
              </a:defRPr>
            </a:lvl5p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en-US" sz="1300" b="0" dirty="0">
                <a:ln>
                  <a:noFill/>
                </a:ln>
                <a:latin typeface="HSE Sans" panose="02000000000000000000" pitchFamily="2" charset="0"/>
              </a:rPr>
              <a:t>We recommend using bold face with due care; try using bold face for important information. </a:t>
            </a:r>
            <a:r>
              <a:rPr lang="en-US" sz="1300" dirty="0">
                <a:latin typeface="HSE Sans" panose="02000000000000000000" pitchFamily="2" charset="0"/>
              </a:rPr>
              <a:t>Also, try not to use bold face with cell shading; one feature should be sufficient.</a:t>
            </a:r>
            <a:endParaRPr lang="x-none" sz="1300" b="0" dirty="0">
              <a:ln>
                <a:noFill/>
              </a:ln>
              <a:latin typeface="HSE Sans" panose="02000000000000000000" pitchFamily="2" charset="0"/>
            </a:endParaRPr>
          </a:p>
        </p:txBody>
      </p:sp>
      <p:sp>
        <p:nvSpPr>
          <p:cNvPr id="20" name="Таблица 18">
            <a:extLst>
              <a:ext uri="{FF2B5EF4-FFF2-40B4-BE49-F238E27FC236}">
                <a16:creationId xmlns:a16="http://schemas.microsoft.com/office/drawing/2014/main" xmlns="" id="{DD467C42-8209-B740-8419-DBB6A6F7D5EE}"/>
              </a:ext>
            </a:extLst>
          </p:cNvPr>
          <p:cNvSpPr>
            <a:spLocks noGrp="1"/>
          </p:cNvSpPr>
          <p:nvPr>
            <p:ph type="tbl" sz="quarter" idx="19"/>
          </p:nvPr>
        </p:nvSpPr>
        <p:spPr>
          <a:xfrm>
            <a:off x="585787" y="2208362"/>
            <a:ext cx="7617895" cy="3295290"/>
          </a:xfrm>
          <a:prstGeom prst="rect">
            <a:avLst/>
          </a:prstGeom>
        </p:spPr>
        <p:txBody>
          <a:bodyPr/>
          <a:lstStyle/>
          <a:p>
            <a:endParaRPr lang="ru-RU"/>
          </a:p>
        </p:txBody>
      </p:sp>
      <p:sp>
        <p:nvSpPr>
          <p:cNvPr id="21" name="Текст 35">
            <a:extLst>
              <a:ext uri="{FF2B5EF4-FFF2-40B4-BE49-F238E27FC236}">
                <a16:creationId xmlns:a16="http://schemas.microsoft.com/office/drawing/2014/main" xmlns="" id="{B4309850-76EA-224C-A9E2-B6BBDBF99DE2}"/>
              </a:ext>
            </a:extLst>
          </p:cNvPr>
          <p:cNvSpPr>
            <a:spLocks noGrp="1"/>
          </p:cNvSpPr>
          <p:nvPr>
            <p:ph type="body" sz="quarter" idx="12" hasCustomPrompt="1"/>
          </p:nvPr>
        </p:nvSpPr>
        <p:spPr>
          <a:xfrm>
            <a:off x="8686807" y="2208363"/>
            <a:ext cx="2930666" cy="2570672"/>
          </a:xfrm>
          <a:prstGeom prst="rect">
            <a:avLst/>
          </a:prstGeom>
        </p:spPr>
        <p:txBody>
          <a:bodyPr lIns="0" tIns="0" rIns="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a:solidFill>
                  <a:srgbClr val="0E2D69"/>
                </a:solidFill>
                <a:latin typeface="HSE Sans" panose="02000000000000000000" pitchFamily="2" charset="0"/>
              </a:defRPr>
            </a:lvl1pPr>
            <a:lvl2pPr marL="4572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2pPr>
            <a:lvl3pPr marL="9144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3pPr>
            <a:lvl4pPr marL="13716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4pPr>
            <a:lvl5pPr marL="1828800" indent="0" algn="l">
              <a:lnSpc>
                <a:spcPct val="100000"/>
              </a:lnSpc>
              <a:spcBef>
                <a:spcPts val="1000"/>
              </a:spcBef>
              <a:buFont typeface="Arial" panose="020B0604020202020204" pitchFamily="34" charset="0"/>
              <a:buNone/>
              <a:defRPr sz="1300" b="0" i="0">
                <a:solidFill>
                  <a:srgbClr val="0E2D69"/>
                </a:solidFill>
                <a:latin typeface="HSE Sans" panose="02000000000000000000" pitchFamily="2" charset="0"/>
              </a:defRPr>
            </a:lvl5pPr>
          </a:lstStyle>
          <a:p>
            <a:r>
              <a:rPr lang="en-GB" sz="1300" dirty="0">
                <a:latin typeface="HSE Sans" panose="02000000000000000000" pitchFamily="2" charset="0"/>
              </a:rPr>
              <a:t>Lorem ipsum </a:t>
            </a:r>
            <a:r>
              <a:rPr lang="en-GB" sz="1300" dirty="0" err="1">
                <a:latin typeface="HSE Sans" panose="02000000000000000000" pitchFamily="2" charset="0"/>
              </a:rPr>
              <a:t>dolor</a:t>
            </a:r>
            <a:r>
              <a:rPr lang="en-GB" sz="1300" dirty="0">
                <a:latin typeface="HSE Sans" panose="02000000000000000000" pitchFamily="2" charset="0"/>
              </a:rPr>
              <a:t> sit </a:t>
            </a:r>
            <a:r>
              <a:rPr lang="en-GB" sz="1300" dirty="0" err="1">
                <a:latin typeface="HSE Sans" panose="02000000000000000000" pitchFamily="2" charset="0"/>
              </a:rPr>
              <a:t>amet</a:t>
            </a:r>
            <a:r>
              <a:rPr lang="en-GB" sz="1300" dirty="0">
                <a:latin typeface="HSE Sans" panose="02000000000000000000" pitchFamily="2" charset="0"/>
              </a:rPr>
              <a:t>, </a:t>
            </a:r>
            <a:r>
              <a:rPr lang="en-GB" sz="1300" dirty="0" err="1">
                <a:latin typeface="HSE Sans" panose="02000000000000000000" pitchFamily="2" charset="0"/>
              </a:rPr>
              <a:t>consectetur</a:t>
            </a:r>
            <a:r>
              <a:rPr lang="en-GB" sz="1300" dirty="0">
                <a:latin typeface="HSE Sans" panose="02000000000000000000" pitchFamily="2" charset="0"/>
              </a:rPr>
              <a:t> </a:t>
            </a:r>
            <a:r>
              <a:rPr lang="en-GB" sz="1300" dirty="0" err="1">
                <a:latin typeface="HSE Sans" panose="02000000000000000000" pitchFamily="2" charset="0"/>
              </a:rPr>
              <a:t>adipiscing</a:t>
            </a:r>
            <a:r>
              <a:rPr lang="en-GB" sz="1300" dirty="0">
                <a:latin typeface="HSE Sans" panose="02000000000000000000" pitchFamily="2" charset="0"/>
              </a:rPr>
              <a:t> </a:t>
            </a:r>
            <a:r>
              <a:rPr lang="en-GB" sz="1300" dirty="0" err="1">
                <a:latin typeface="HSE Sans" panose="02000000000000000000" pitchFamily="2" charset="0"/>
              </a:rPr>
              <a:t>elit</a:t>
            </a:r>
            <a:r>
              <a:rPr lang="en-GB" sz="1300" dirty="0">
                <a:latin typeface="HSE Sans" panose="02000000000000000000" pitchFamily="2" charset="0"/>
              </a:rPr>
              <a:t>, </a:t>
            </a:r>
            <a:r>
              <a:rPr lang="en-GB" sz="1300" dirty="0" err="1">
                <a:latin typeface="HSE Sans" panose="02000000000000000000" pitchFamily="2" charset="0"/>
              </a:rPr>
              <a:t>sed</a:t>
            </a:r>
            <a:r>
              <a:rPr lang="en-GB" sz="1300" dirty="0">
                <a:latin typeface="HSE Sans" panose="02000000000000000000" pitchFamily="2" charset="0"/>
              </a:rPr>
              <a:t> do </a:t>
            </a:r>
            <a:r>
              <a:rPr lang="en-GB" sz="1300" dirty="0" err="1">
                <a:latin typeface="HSE Sans" panose="02000000000000000000" pitchFamily="2" charset="0"/>
              </a:rPr>
              <a:t>eiusmod</a:t>
            </a:r>
            <a:r>
              <a:rPr lang="en-GB" sz="1300" dirty="0">
                <a:latin typeface="HSE Sans" panose="02000000000000000000" pitchFamily="2" charset="0"/>
              </a:rPr>
              <a:t> </a:t>
            </a:r>
            <a:r>
              <a:rPr lang="en-GB" sz="1300" dirty="0" err="1">
                <a:latin typeface="HSE Sans" panose="02000000000000000000" pitchFamily="2" charset="0"/>
              </a:rPr>
              <a:t>tempor</a:t>
            </a:r>
            <a:r>
              <a:rPr lang="en-GB" sz="1300" dirty="0">
                <a:latin typeface="HSE Sans" panose="02000000000000000000" pitchFamily="2" charset="0"/>
              </a:rPr>
              <a:t> </a:t>
            </a:r>
            <a:r>
              <a:rPr lang="en-GB" sz="1300" dirty="0" err="1">
                <a:latin typeface="HSE Sans" panose="02000000000000000000" pitchFamily="2" charset="0"/>
              </a:rPr>
              <a:t>incididunt</a:t>
            </a:r>
            <a:r>
              <a:rPr lang="en-GB" sz="1300" dirty="0">
                <a:latin typeface="HSE Sans" panose="02000000000000000000" pitchFamily="2" charset="0"/>
              </a:rPr>
              <a:t>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labore</a:t>
            </a:r>
            <a:r>
              <a:rPr lang="en-GB" sz="1300" dirty="0">
                <a:latin typeface="HSE Sans" panose="02000000000000000000" pitchFamily="2" charset="0"/>
              </a:rPr>
              <a:t> et dolore magna </a:t>
            </a:r>
            <a:r>
              <a:rPr lang="en-GB" sz="1300" dirty="0" err="1">
                <a:latin typeface="HSE Sans" panose="02000000000000000000" pitchFamily="2" charset="0"/>
              </a:rPr>
              <a:t>aliqua</a:t>
            </a:r>
            <a:r>
              <a:rPr lang="en-GB" sz="1300" dirty="0">
                <a:latin typeface="HSE Sans" panose="02000000000000000000" pitchFamily="2" charset="0"/>
              </a:rPr>
              <a:t>. Ut </a:t>
            </a:r>
            <a:r>
              <a:rPr lang="en-GB" sz="1300" dirty="0" err="1">
                <a:latin typeface="HSE Sans" panose="02000000000000000000" pitchFamily="2" charset="0"/>
              </a:rPr>
              <a:t>enim</a:t>
            </a:r>
            <a:r>
              <a:rPr lang="en-GB" sz="1300" dirty="0">
                <a:latin typeface="HSE Sans" panose="02000000000000000000" pitchFamily="2" charset="0"/>
              </a:rPr>
              <a:t> ad minim </a:t>
            </a:r>
            <a:r>
              <a:rPr lang="en-GB" sz="1300" dirty="0" err="1">
                <a:latin typeface="HSE Sans" panose="02000000000000000000" pitchFamily="2" charset="0"/>
              </a:rPr>
              <a:t>veniam</a:t>
            </a:r>
            <a:r>
              <a:rPr lang="en-GB" sz="1300" dirty="0">
                <a:latin typeface="HSE Sans" panose="02000000000000000000" pitchFamily="2" charset="0"/>
              </a:rPr>
              <a:t>, </a:t>
            </a:r>
            <a:r>
              <a:rPr lang="en-GB" sz="1300" dirty="0" err="1">
                <a:latin typeface="HSE Sans" panose="02000000000000000000" pitchFamily="2" charset="0"/>
              </a:rPr>
              <a:t>quis</a:t>
            </a:r>
            <a:r>
              <a:rPr lang="en-GB" sz="1300" dirty="0">
                <a:latin typeface="HSE Sans" panose="02000000000000000000" pitchFamily="2" charset="0"/>
              </a:rPr>
              <a:t> </a:t>
            </a:r>
            <a:r>
              <a:rPr lang="en-GB" sz="1300" dirty="0" err="1">
                <a:latin typeface="HSE Sans" panose="02000000000000000000" pitchFamily="2" charset="0"/>
              </a:rPr>
              <a:t>nostrud</a:t>
            </a:r>
            <a:r>
              <a:rPr lang="en-GB" sz="1300" dirty="0">
                <a:latin typeface="HSE Sans" panose="02000000000000000000" pitchFamily="2" charset="0"/>
              </a:rPr>
              <a:t> exercitation </a:t>
            </a:r>
            <a:r>
              <a:rPr lang="en-GB" sz="1300" dirty="0" err="1">
                <a:latin typeface="HSE Sans" panose="02000000000000000000" pitchFamily="2" charset="0"/>
              </a:rPr>
              <a:t>ullamco</a:t>
            </a:r>
            <a:r>
              <a:rPr lang="en-GB" sz="1300" dirty="0">
                <a:latin typeface="HSE Sans" panose="02000000000000000000" pitchFamily="2" charset="0"/>
              </a:rPr>
              <a:t> </a:t>
            </a:r>
            <a:r>
              <a:rPr lang="en-GB" sz="1300" dirty="0" err="1">
                <a:latin typeface="HSE Sans" panose="02000000000000000000" pitchFamily="2" charset="0"/>
              </a:rPr>
              <a:t>laboris</a:t>
            </a:r>
            <a:r>
              <a:rPr lang="en-GB" sz="1300" dirty="0">
                <a:latin typeface="HSE Sans" panose="02000000000000000000" pitchFamily="2" charset="0"/>
              </a:rPr>
              <a:t> nisi </a:t>
            </a:r>
            <a:r>
              <a:rPr lang="en-GB" sz="1300" dirty="0" err="1">
                <a:latin typeface="HSE Sans" panose="02000000000000000000" pitchFamily="2" charset="0"/>
              </a:rPr>
              <a:t>ut</a:t>
            </a:r>
            <a:r>
              <a:rPr lang="en-GB" sz="1300" dirty="0">
                <a:latin typeface="HSE Sans" panose="02000000000000000000" pitchFamily="2" charset="0"/>
              </a:rPr>
              <a:t> </a:t>
            </a:r>
            <a:r>
              <a:rPr lang="en-GB" sz="1300" dirty="0" err="1">
                <a:latin typeface="HSE Sans" panose="02000000000000000000" pitchFamily="2" charset="0"/>
              </a:rPr>
              <a:t>aliquip</a:t>
            </a:r>
            <a:r>
              <a:rPr lang="en-GB" sz="1300" dirty="0">
                <a:latin typeface="HSE Sans" panose="02000000000000000000" pitchFamily="2" charset="0"/>
              </a:rPr>
              <a:t> ex </a:t>
            </a:r>
            <a:r>
              <a:rPr lang="en-GB" sz="1300" dirty="0" err="1">
                <a:latin typeface="HSE Sans" panose="02000000000000000000" pitchFamily="2" charset="0"/>
              </a:rPr>
              <a:t>ea</a:t>
            </a:r>
            <a:r>
              <a:rPr lang="en-GB" sz="1300" dirty="0">
                <a:latin typeface="HSE Sans" panose="02000000000000000000" pitchFamily="2" charset="0"/>
              </a:rPr>
              <a:t> </a:t>
            </a:r>
            <a:r>
              <a:rPr lang="en-GB" sz="1300" dirty="0" err="1">
                <a:latin typeface="HSE Sans" panose="02000000000000000000" pitchFamily="2" charset="0"/>
              </a:rPr>
              <a:t>commodo</a:t>
            </a:r>
            <a:r>
              <a:rPr lang="en-GB" sz="1300" dirty="0">
                <a:latin typeface="HSE Sans" panose="02000000000000000000" pitchFamily="2" charset="0"/>
              </a:rPr>
              <a:t> </a:t>
            </a:r>
            <a:r>
              <a:rPr lang="en-GB" sz="1300" dirty="0" err="1">
                <a:latin typeface="HSE Sans" panose="02000000000000000000" pitchFamily="2" charset="0"/>
              </a:rPr>
              <a:t>consequat</a:t>
            </a:r>
            <a:r>
              <a:rPr lang="en-GB" sz="1300" dirty="0">
                <a:latin typeface="HSE Sans" panose="02000000000000000000" pitchFamily="2" charset="0"/>
              </a:rPr>
              <a:t>. Duis </a:t>
            </a:r>
            <a:r>
              <a:rPr lang="en-GB" sz="1300" dirty="0" err="1">
                <a:latin typeface="HSE Sans" panose="02000000000000000000" pitchFamily="2" charset="0"/>
              </a:rPr>
              <a:t>aute</a:t>
            </a:r>
            <a:r>
              <a:rPr lang="en-GB" sz="1300" dirty="0">
                <a:latin typeface="HSE Sans" panose="02000000000000000000" pitchFamily="2" charset="0"/>
              </a:rPr>
              <a:t> </a:t>
            </a:r>
            <a:r>
              <a:rPr lang="en-GB" sz="1300" dirty="0" err="1">
                <a:latin typeface="HSE Sans" panose="02000000000000000000" pitchFamily="2" charset="0"/>
              </a:rPr>
              <a:t>irure</a:t>
            </a:r>
            <a:r>
              <a:rPr lang="en-GB" sz="1300" dirty="0">
                <a:latin typeface="HSE Sans" panose="02000000000000000000" pitchFamily="2" charset="0"/>
              </a:rPr>
              <a:t> </a:t>
            </a:r>
            <a:r>
              <a:rPr lang="en-GB" sz="1300" dirty="0" err="1">
                <a:latin typeface="HSE Sans" panose="02000000000000000000" pitchFamily="2" charset="0"/>
              </a:rPr>
              <a:t>dolor</a:t>
            </a:r>
            <a:r>
              <a:rPr lang="en-GB" sz="1300" dirty="0">
                <a:latin typeface="HSE Sans" panose="02000000000000000000" pitchFamily="2" charset="0"/>
              </a:rPr>
              <a:t> in </a:t>
            </a:r>
            <a:r>
              <a:rPr lang="en-GB" sz="1300" dirty="0" err="1">
                <a:latin typeface="HSE Sans" panose="02000000000000000000" pitchFamily="2" charset="0"/>
              </a:rPr>
              <a:t>reprehenderit</a:t>
            </a:r>
            <a:r>
              <a:rPr lang="en-GB" sz="1300" dirty="0">
                <a:latin typeface="HSE Sans" panose="02000000000000000000" pitchFamily="2" charset="0"/>
              </a:rPr>
              <a:t> in </a:t>
            </a:r>
            <a:r>
              <a:rPr lang="en-GB" sz="1300" dirty="0" err="1">
                <a:latin typeface="HSE Sans" panose="02000000000000000000" pitchFamily="2" charset="0"/>
              </a:rPr>
              <a:t>voluptate</a:t>
            </a:r>
            <a:r>
              <a:rPr lang="en-GB" sz="1300" dirty="0">
                <a:latin typeface="HSE Sans" panose="02000000000000000000" pitchFamily="2" charset="0"/>
              </a:rPr>
              <a:t> </a:t>
            </a:r>
            <a:r>
              <a:rPr lang="en-GB" sz="1300" dirty="0" err="1">
                <a:latin typeface="HSE Sans" panose="02000000000000000000" pitchFamily="2" charset="0"/>
              </a:rPr>
              <a:t>velit</a:t>
            </a:r>
            <a:r>
              <a:rPr lang="en-GB" sz="1300" dirty="0">
                <a:latin typeface="HSE Sans" panose="02000000000000000000" pitchFamily="2" charset="0"/>
              </a:rPr>
              <a:t> </a:t>
            </a:r>
            <a:r>
              <a:rPr lang="en-GB" sz="1300" dirty="0" err="1">
                <a:latin typeface="HSE Sans" panose="02000000000000000000" pitchFamily="2" charset="0"/>
              </a:rPr>
              <a:t>esse</a:t>
            </a:r>
            <a:r>
              <a:rPr lang="en-GB" sz="1300" dirty="0">
                <a:latin typeface="HSE Sans" panose="02000000000000000000" pitchFamily="2" charset="0"/>
              </a:rPr>
              <a:t> </a:t>
            </a:r>
            <a:r>
              <a:rPr lang="en-GB" sz="1300" dirty="0" err="1">
                <a:latin typeface="HSE Sans" panose="02000000000000000000" pitchFamily="2" charset="0"/>
              </a:rPr>
              <a:t>cillum</a:t>
            </a:r>
            <a:r>
              <a:rPr lang="en-GB" sz="1300" dirty="0">
                <a:latin typeface="HSE Sans" panose="02000000000000000000" pitchFamily="2" charset="0"/>
              </a:rPr>
              <a:t> dolore </a:t>
            </a:r>
            <a:r>
              <a:rPr lang="en-GB" sz="1300" dirty="0" err="1">
                <a:latin typeface="HSE Sans" panose="02000000000000000000" pitchFamily="2" charset="0"/>
              </a:rPr>
              <a:t>eu</a:t>
            </a:r>
            <a:r>
              <a:rPr lang="en-GB" sz="1300" dirty="0">
                <a:latin typeface="HSE Sans" panose="02000000000000000000" pitchFamily="2" charset="0"/>
              </a:rPr>
              <a:t> </a:t>
            </a:r>
            <a:r>
              <a:rPr lang="en-GB" sz="1300" dirty="0" err="1">
                <a:latin typeface="HSE Sans" panose="02000000000000000000" pitchFamily="2" charset="0"/>
              </a:rPr>
              <a:t>fugiat</a:t>
            </a:r>
            <a:r>
              <a:rPr lang="en-GB" sz="1300" dirty="0">
                <a:latin typeface="HSE Sans" panose="02000000000000000000" pitchFamily="2" charset="0"/>
              </a:rPr>
              <a:t> </a:t>
            </a:r>
            <a:r>
              <a:rPr lang="en-GB" sz="1300" dirty="0" err="1">
                <a:latin typeface="HSE Sans" panose="02000000000000000000" pitchFamily="2" charset="0"/>
              </a:rPr>
              <a:t>nulla</a:t>
            </a:r>
            <a:r>
              <a:rPr lang="en-GB" sz="1300" dirty="0">
                <a:latin typeface="HSE Sans" panose="02000000000000000000" pitchFamily="2" charset="0"/>
              </a:rPr>
              <a:t> </a:t>
            </a:r>
            <a:r>
              <a:rPr lang="en-GB" sz="1300" dirty="0" err="1">
                <a:latin typeface="HSE Sans" panose="02000000000000000000" pitchFamily="2" charset="0"/>
              </a:rPr>
              <a:t>pariatur</a:t>
            </a:r>
            <a:r>
              <a:rPr lang="en-GB" sz="1300" dirty="0">
                <a:latin typeface="HSE Sans" panose="02000000000000000000" pitchFamily="2" charset="0"/>
              </a:rPr>
              <a:t>. </a:t>
            </a:r>
            <a:r>
              <a:rPr lang="en-GB" sz="1300" dirty="0" err="1">
                <a:latin typeface="HSE Sans" panose="02000000000000000000" pitchFamily="2" charset="0"/>
              </a:rPr>
              <a:t>Excepteur</a:t>
            </a:r>
            <a:r>
              <a:rPr lang="en-GB" sz="1300" dirty="0">
                <a:latin typeface="HSE Sans" panose="02000000000000000000" pitchFamily="2" charset="0"/>
              </a:rPr>
              <a:t> </a:t>
            </a:r>
            <a:r>
              <a:rPr lang="en-GB" sz="1300" dirty="0" err="1">
                <a:latin typeface="HSE Sans" panose="02000000000000000000" pitchFamily="2" charset="0"/>
              </a:rPr>
              <a:t>sint</a:t>
            </a:r>
            <a:r>
              <a:rPr lang="en-GB" sz="1300" dirty="0">
                <a:latin typeface="HSE Sans" panose="02000000000000000000" pitchFamily="2" charset="0"/>
              </a:rPr>
              <a:t> </a:t>
            </a:r>
            <a:r>
              <a:rPr lang="en-GB" sz="1300" dirty="0" err="1">
                <a:latin typeface="HSE Sans" panose="02000000000000000000" pitchFamily="2" charset="0"/>
              </a:rPr>
              <a:t>occaecat</a:t>
            </a:r>
            <a:r>
              <a:rPr lang="en-GB" sz="1300" dirty="0">
                <a:latin typeface="HSE Sans" panose="02000000000000000000" pitchFamily="2" charset="0"/>
              </a:rPr>
              <a:t> </a:t>
            </a:r>
            <a:r>
              <a:rPr lang="en-GB" sz="1300" dirty="0" err="1">
                <a:latin typeface="HSE Sans" panose="02000000000000000000" pitchFamily="2" charset="0"/>
              </a:rPr>
              <a:t>cupidatat</a:t>
            </a:r>
            <a:r>
              <a:rPr lang="en-GB" sz="1300" dirty="0">
                <a:latin typeface="HSE Sans" panose="02000000000000000000" pitchFamily="2" charset="0"/>
              </a:rPr>
              <a:t> non </a:t>
            </a:r>
            <a:r>
              <a:rPr lang="en-GB" sz="1300" dirty="0" err="1">
                <a:latin typeface="HSE Sans" panose="02000000000000000000" pitchFamily="2" charset="0"/>
              </a:rPr>
              <a:t>proident</a:t>
            </a:r>
            <a:r>
              <a:rPr lang="en-GB" sz="1300" dirty="0">
                <a:latin typeface="HSE Sans" panose="02000000000000000000" pitchFamily="2" charset="0"/>
              </a:rPr>
              <a:t>, sunt in culpa qui </a:t>
            </a:r>
            <a:r>
              <a:rPr lang="en-GB" sz="1300" dirty="0" err="1">
                <a:latin typeface="HSE Sans" panose="02000000000000000000" pitchFamily="2" charset="0"/>
              </a:rPr>
              <a:t>officia</a:t>
            </a:r>
            <a:r>
              <a:rPr lang="en-GB" sz="1300" dirty="0">
                <a:latin typeface="HSE Sans" panose="02000000000000000000" pitchFamily="2" charset="0"/>
              </a:rPr>
              <a:t> </a:t>
            </a:r>
            <a:r>
              <a:rPr lang="en-GB" sz="1300" dirty="0" err="1">
                <a:latin typeface="HSE Sans" panose="02000000000000000000" pitchFamily="2" charset="0"/>
              </a:rPr>
              <a:t>deserunt</a:t>
            </a:r>
            <a:r>
              <a:rPr lang="en-GB" sz="1300" dirty="0">
                <a:latin typeface="HSE Sans" panose="02000000000000000000" pitchFamily="2" charset="0"/>
              </a:rPr>
              <a:t> </a:t>
            </a:r>
            <a:r>
              <a:rPr lang="en-GB" sz="1300" dirty="0" err="1">
                <a:latin typeface="HSE Sans" panose="02000000000000000000" pitchFamily="2" charset="0"/>
              </a:rPr>
              <a:t>mollit</a:t>
            </a:r>
            <a:r>
              <a:rPr lang="en-GB" sz="1300" dirty="0">
                <a:latin typeface="HSE Sans" panose="02000000000000000000" pitchFamily="2" charset="0"/>
              </a:rPr>
              <a:t> </a:t>
            </a:r>
            <a:r>
              <a:rPr lang="en-GB" sz="1300" dirty="0" err="1">
                <a:latin typeface="HSE Sans" panose="02000000000000000000" pitchFamily="2" charset="0"/>
              </a:rPr>
              <a:t>anim</a:t>
            </a:r>
            <a:r>
              <a:rPr lang="en-GB" sz="1300" dirty="0">
                <a:latin typeface="HSE Sans" panose="02000000000000000000" pitchFamily="2" charset="0"/>
              </a:rPr>
              <a:t> id </a:t>
            </a:r>
            <a:r>
              <a:rPr lang="en-GB" sz="1300" dirty="0" err="1">
                <a:latin typeface="HSE Sans" panose="02000000000000000000" pitchFamily="2" charset="0"/>
              </a:rPr>
              <a:t>est</a:t>
            </a:r>
            <a:r>
              <a:rPr lang="en-GB" sz="1300" dirty="0">
                <a:latin typeface="HSE Sans" panose="02000000000000000000" pitchFamily="2" charset="0"/>
              </a:rPr>
              <a:t> </a:t>
            </a:r>
            <a:r>
              <a:rPr lang="en-GB" sz="1300" dirty="0" err="1">
                <a:latin typeface="HSE Sans" panose="02000000000000000000" pitchFamily="2" charset="0"/>
              </a:rPr>
              <a:t>laborum</a:t>
            </a:r>
            <a:r>
              <a:rPr lang="en-GB" sz="1300" dirty="0">
                <a:latin typeface="HSE Sans" panose="02000000000000000000" pitchFamily="2" charset="0"/>
              </a:rPr>
              <a:t>.</a:t>
            </a:r>
            <a:endParaRPr lang="ru-RU" sz="1300" dirty="0">
              <a:latin typeface="HSE Sans" panose="02000000000000000000" pitchFamily="2" charset="0"/>
            </a:endParaRPr>
          </a:p>
        </p:txBody>
      </p:sp>
      <p:sp>
        <p:nvSpPr>
          <p:cNvPr id="16" name="Текст 37">
            <a:extLst>
              <a:ext uri="{FF2B5EF4-FFF2-40B4-BE49-F238E27FC236}">
                <a16:creationId xmlns:a16="http://schemas.microsoft.com/office/drawing/2014/main" xmlns="" id="{6809E15B-CD0E-2F47-B500-B457A9CCBB37}"/>
              </a:ext>
            </a:extLst>
          </p:cNvPr>
          <p:cNvSpPr>
            <a:spLocks noGrp="1"/>
          </p:cNvSpPr>
          <p:nvPr>
            <p:ph type="body" sz="quarter" idx="13" hasCustomPrompt="1"/>
          </p:nvPr>
        </p:nvSpPr>
        <p:spPr>
          <a:xfrm>
            <a:off x="1143689" y="540904"/>
            <a:ext cx="1901825" cy="415925"/>
          </a:xfrm>
          <a:prstGeom prst="rect">
            <a:avLst/>
          </a:prstGeom>
        </p:spPr>
        <p:txBody>
          <a:bodyPr lIns="0" tIns="0" rIns="0" bIns="0">
            <a:no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000" b="0" i="0">
                <a:latin typeface="HSE Sans" panose="02000000000000000000" pitchFamily="2" charset="0"/>
              </a:defRPr>
            </a:lvl1pPr>
            <a:lvl2pPr marL="457200" indent="0">
              <a:lnSpc>
                <a:spcPct val="100000"/>
              </a:lnSpc>
              <a:buNone/>
              <a:defRPr sz="1000" b="0" i="0">
                <a:latin typeface="HSE Sans" panose="02000000000000000000" pitchFamily="2" charset="0"/>
              </a:defRPr>
            </a:lvl2pPr>
            <a:lvl3pPr marL="914400" indent="0">
              <a:lnSpc>
                <a:spcPct val="100000"/>
              </a:lnSpc>
              <a:buNone/>
              <a:defRPr sz="1000" b="0" i="0">
                <a:latin typeface="HSE Sans" panose="02000000000000000000" pitchFamily="2" charset="0"/>
              </a:defRPr>
            </a:lvl3pPr>
            <a:lvl4pPr marL="1371600" indent="0">
              <a:lnSpc>
                <a:spcPct val="100000"/>
              </a:lnSpc>
              <a:buNone/>
              <a:defRPr sz="1000" b="0" i="0">
                <a:latin typeface="HSE Sans" panose="02000000000000000000" pitchFamily="2" charset="0"/>
              </a:defRPr>
            </a:lvl4pPr>
            <a:lvl5pPr marL="1828800" indent="0">
              <a:lnSpc>
                <a:spcPct val="100000"/>
              </a:lnSpc>
              <a:buNone/>
              <a:defRPr sz="1000" b="0" i="0">
                <a:latin typeface="HSE Sans" panose="02000000000000000000" pitchFamily="2" charset="0"/>
              </a:defRPr>
            </a:lvl5pPr>
          </a:lstStyle>
          <a:p>
            <a:r>
              <a:rPr lang="en-US" sz="1000" dirty="0">
                <a:latin typeface="HSE Sans" panose="02000000000000000000" pitchFamily="2" charset="0"/>
              </a:rPr>
              <a:t>Name of subdivisions in two or three lines </a:t>
            </a:r>
            <a:r>
              <a:rPr lang="en-GB" sz="1000" dirty="0">
                <a:latin typeface="HSE Sans" panose="02000000000000000000" pitchFamily="2" charset="0"/>
              </a:rPr>
              <a:t>(10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2" name="Текст 39">
            <a:extLst>
              <a:ext uri="{FF2B5EF4-FFF2-40B4-BE49-F238E27FC236}">
                <a16:creationId xmlns:a16="http://schemas.microsoft.com/office/drawing/2014/main" xmlns="" id="{7E0B9771-35DC-D24C-B598-648DE6F8DE64}"/>
              </a:ext>
            </a:extLst>
          </p:cNvPr>
          <p:cNvSpPr>
            <a:spLocks noGrp="1"/>
          </p:cNvSpPr>
          <p:nvPr>
            <p:ph type="body" sz="quarter" idx="14" hasCustomPrompt="1"/>
          </p:nvPr>
        </p:nvSpPr>
        <p:spPr>
          <a:xfrm>
            <a:off x="3459163"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
        <p:nvSpPr>
          <p:cNvPr id="23" name="Текст 39">
            <a:extLst>
              <a:ext uri="{FF2B5EF4-FFF2-40B4-BE49-F238E27FC236}">
                <a16:creationId xmlns:a16="http://schemas.microsoft.com/office/drawing/2014/main" xmlns="" id="{5B1ACD18-BD14-2B4B-BA0A-46A5167E2C75}"/>
              </a:ext>
            </a:extLst>
          </p:cNvPr>
          <p:cNvSpPr>
            <a:spLocks noGrp="1"/>
          </p:cNvSpPr>
          <p:nvPr>
            <p:ph type="body" sz="quarter" idx="15" hasCustomPrompt="1"/>
          </p:nvPr>
        </p:nvSpPr>
        <p:spPr>
          <a:xfrm>
            <a:off x="6259892" y="548720"/>
            <a:ext cx="2070100" cy="408109"/>
          </a:xfrm>
          <a:prstGeom prst="rect">
            <a:avLst/>
          </a:prstGeom>
        </p:spPr>
        <p:txBody>
          <a:bodyPr lIns="0" tIns="0" rIns="0" bIns="0">
            <a:noAutofit/>
          </a:bodyPr>
          <a:lstStyle>
            <a:lvl1pPr marL="0" indent="0">
              <a:lnSpc>
                <a:spcPct val="100000"/>
              </a:lnSpc>
              <a:spcBef>
                <a:spcPts val="0"/>
              </a:spcBef>
              <a:buNone/>
              <a:defRPr sz="1000" b="0" i="0">
                <a:solidFill>
                  <a:srgbClr val="0E2D69"/>
                </a:solidFill>
                <a:latin typeface="HSE Sans" panose="02000000000000000000" pitchFamily="2" charset="0"/>
              </a:defRPr>
            </a:lvl1pPr>
            <a:lvl2pPr marL="457200" indent="0">
              <a:buNone/>
              <a:defRPr sz="1000" b="0" i="0">
                <a:solidFill>
                  <a:srgbClr val="0E2D69"/>
                </a:solidFill>
                <a:latin typeface="HSE Sans" panose="02000000000000000000" pitchFamily="2" charset="0"/>
              </a:defRPr>
            </a:lvl2pPr>
            <a:lvl3pPr marL="914400" indent="0">
              <a:buNone/>
              <a:defRPr sz="1000" b="0" i="0">
                <a:solidFill>
                  <a:srgbClr val="0E2D69"/>
                </a:solidFill>
                <a:latin typeface="HSE Sans" panose="02000000000000000000" pitchFamily="2" charset="0"/>
              </a:defRPr>
            </a:lvl3pPr>
            <a:lvl4pPr marL="1371600" indent="0">
              <a:buNone/>
              <a:defRPr sz="1000" b="0" i="0">
                <a:solidFill>
                  <a:srgbClr val="0E2D69"/>
                </a:solidFill>
                <a:latin typeface="HSE Sans" panose="02000000000000000000" pitchFamily="2" charset="0"/>
              </a:defRPr>
            </a:lvl4pPr>
            <a:lvl5pPr marL="1828800" indent="0">
              <a:buNone/>
              <a:defRPr sz="1000" b="0" i="0">
                <a:solidFill>
                  <a:srgbClr val="0E2D69"/>
                </a:solidFill>
                <a:latin typeface="HSE Sans" panose="02000000000000000000" pitchFamily="2" charset="0"/>
              </a:defRPr>
            </a:lvl5pPr>
          </a:lstStyle>
          <a:p>
            <a:r>
              <a:rPr lang="en-GB" sz="1000" dirty="0">
                <a:latin typeface="HSE Sans" panose="02000000000000000000" pitchFamily="2" charset="0"/>
              </a:rPr>
              <a:t>Name of presentation can be provided in two or three lines (10 </a:t>
            </a:r>
            <a:r>
              <a:rPr lang="en-GB" sz="1000" dirty="0" err="1">
                <a:latin typeface="HSE Sans" panose="02000000000000000000" pitchFamily="2" charset="0"/>
              </a:rPr>
              <a:t>pt</a:t>
            </a:r>
            <a:r>
              <a:rPr lang="en-GB" sz="1000" dirty="0">
                <a:latin typeface="HSE Sans" panose="02000000000000000000" pitchFamily="2" charset="0"/>
              </a:rPr>
              <a:t>)</a:t>
            </a:r>
            <a:endParaRPr lang="ru-RU" sz="1000" dirty="0">
              <a:latin typeface="HSE Sans" panose="02000000000000000000" pitchFamily="2" charset="0"/>
            </a:endParaRPr>
          </a:p>
        </p:txBody>
      </p:sp>
    </p:spTree>
    <p:extLst>
      <p:ext uri="{BB962C8B-B14F-4D97-AF65-F5344CB8AC3E}">
        <p14:creationId xmlns:p14="http://schemas.microsoft.com/office/powerpoint/2010/main" val="32367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850601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4" r:id="rId7"/>
    <p:sldLayoutId id="2147483655" r:id="rId8"/>
    <p:sldLayoutId id="2147483656" r:id="rId9"/>
    <p:sldLayoutId id="2147483658" r:id="rId10"/>
    <p:sldLayoutId id="2147483657"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8757A51-BBC2-9047-B199-AE90EB17B4D4}"/>
              </a:ext>
            </a:extLst>
          </p:cNvPr>
          <p:cNvSpPr>
            <a:spLocks noGrp="1"/>
          </p:cNvSpPr>
          <p:nvPr>
            <p:ph type="title"/>
          </p:nvPr>
        </p:nvSpPr>
        <p:spPr>
          <a:xfrm>
            <a:off x="1027967" y="2686711"/>
            <a:ext cx="8518369" cy="1484578"/>
          </a:xfrm>
        </p:spPr>
        <p:txBody>
          <a:bodyPr>
            <a:normAutofit/>
          </a:bodyPr>
          <a:lstStyle/>
          <a:p>
            <a:r>
              <a:rPr lang="ru-RU" sz="2400" dirty="0"/>
              <a:t>“Войти через Госуслуги”: анализ негативного отношения к сервисам электронного правительства на данных социальных сетей</a:t>
            </a:r>
          </a:p>
        </p:txBody>
      </p:sp>
      <p:sp>
        <p:nvSpPr>
          <p:cNvPr id="3" name="Текст 2">
            <a:extLst>
              <a:ext uri="{FF2B5EF4-FFF2-40B4-BE49-F238E27FC236}">
                <a16:creationId xmlns:a16="http://schemas.microsoft.com/office/drawing/2014/main" xmlns="" id="{268EB560-A246-394A-858C-3B1CFBF03B46}"/>
              </a:ext>
            </a:extLst>
          </p:cNvPr>
          <p:cNvSpPr>
            <a:spLocks noGrp="1"/>
          </p:cNvSpPr>
          <p:nvPr>
            <p:ph type="body" sz="quarter" idx="10"/>
          </p:nvPr>
        </p:nvSpPr>
        <p:spPr/>
        <p:txBody>
          <a:bodyPr/>
          <a:lstStyle/>
          <a:p>
            <a:r>
              <a:rPr lang="en-US" dirty="0"/>
              <a:t>NATIONAL RESEARCH UNIVERSITY </a:t>
            </a:r>
          </a:p>
          <a:p>
            <a:r>
              <a:rPr lang="en-US" dirty="0"/>
              <a:t>HIGHER SCHOOL OF ECONOMICS</a:t>
            </a:r>
            <a:r>
              <a:rPr lang="ru-RU" dirty="0"/>
              <a:t> </a:t>
            </a:r>
          </a:p>
        </p:txBody>
      </p:sp>
      <p:sp>
        <p:nvSpPr>
          <p:cNvPr id="5" name="Текст 4">
            <a:extLst>
              <a:ext uri="{FF2B5EF4-FFF2-40B4-BE49-F238E27FC236}">
                <a16:creationId xmlns:a16="http://schemas.microsoft.com/office/drawing/2014/main" xmlns="" id="{CC6432FC-CD29-4D47-A915-D2737E0BEA33}"/>
              </a:ext>
            </a:extLst>
          </p:cNvPr>
          <p:cNvSpPr>
            <a:spLocks noGrp="1"/>
          </p:cNvSpPr>
          <p:nvPr>
            <p:ph type="body" idx="12"/>
          </p:nvPr>
        </p:nvSpPr>
        <p:spPr>
          <a:xfrm>
            <a:off x="1027967" y="5234996"/>
            <a:ext cx="3009461" cy="463186"/>
          </a:xfrm>
        </p:spPr>
        <p:txBody>
          <a:bodyPr>
            <a:normAutofit/>
          </a:bodyPr>
          <a:lstStyle/>
          <a:p>
            <a:r>
              <a:rPr lang="ru-RU" dirty="0"/>
              <a:t>Москва </a:t>
            </a:r>
            <a:r>
              <a:rPr lang="en-US" dirty="0"/>
              <a:t>202</a:t>
            </a:r>
            <a:r>
              <a:rPr lang="ru-RU" dirty="0"/>
              <a:t>3</a:t>
            </a:r>
          </a:p>
        </p:txBody>
      </p:sp>
      <p:sp>
        <p:nvSpPr>
          <p:cNvPr id="13" name="TextBox 12">
            <a:extLst>
              <a:ext uri="{FF2B5EF4-FFF2-40B4-BE49-F238E27FC236}">
                <a16:creationId xmlns:a16="http://schemas.microsoft.com/office/drawing/2014/main" xmlns="" id="{C814BFCF-417F-A044-AEB4-75BF3C29D959}"/>
              </a:ext>
            </a:extLst>
          </p:cNvPr>
          <p:cNvSpPr txBox="1"/>
          <p:nvPr/>
        </p:nvSpPr>
        <p:spPr>
          <a:xfrm>
            <a:off x="5911019" y="935065"/>
            <a:ext cx="5385338" cy="992210"/>
          </a:xfrm>
          <a:prstGeom prst="rect">
            <a:avLst/>
          </a:prstGeom>
          <a:solidFill>
            <a:schemeClr val="bg1"/>
          </a:solidFill>
        </p:spPr>
        <p:txBody>
          <a:bodyPr wrap="square" rtlCol="0">
            <a:spAutoFit/>
          </a:bodyPr>
          <a:lstStyle/>
          <a:p>
            <a:pPr algn="l"/>
            <a:endParaRPr lang="x-none" sz="1000" dirty="0">
              <a:latin typeface="HSE Sans" panose="02000000000000000000" pitchFamily="2" charset="0"/>
            </a:endParaRPr>
          </a:p>
        </p:txBody>
      </p:sp>
      <p:sp>
        <p:nvSpPr>
          <p:cNvPr id="4" name="TextBox 3"/>
          <p:cNvSpPr txBox="1"/>
          <p:nvPr/>
        </p:nvSpPr>
        <p:spPr>
          <a:xfrm>
            <a:off x="1027967" y="4019550"/>
            <a:ext cx="8144608" cy="338554"/>
          </a:xfrm>
          <a:prstGeom prst="rect">
            <a:avLst/>
          </a:prstGeom>
          <a:noFill/>
        </p:spPr>
        <p:txBody>
          <a:bodyPr wrap="square" rtlCol="0">
            <a:spAutoFit/>
          </a:bodyPr>
          <a:lstStyle/>
          <a:p>
            <a:pPr algn="l"/>
            <a:r>
              <a:rPr lang="ru-RU" sz="1600" dirty="0">
                <a:latin typeface="HSE Sans" panose="02000000000000000000" pitchFamily="2" charset="0"/>
              </a:rPr>
              <a:t>Егоров В.Ю., Филиппов И.Б., Ахременко А.С. </a:t>
            </a:r>
          </a:p>
        </p:txBody>
      </p:sp>
    </p:spTree>
    <p:extLst>
      <p:ext uri="{BB962C8B-B14F-4D97-AF65-F5344CB8AC3E}">
        <p14:creationId xmlns:p14="http://schemas.microsoft.com/office/powerpoint/2010/main" val="1452210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xmlns="" id="{AA64AB70-43CB-5C49-AC30-B6279BD1EA7E}"/>
              </a:ext>
            </a:extLst>
          </p:cNvPr>
          <p:cNvSpPr>
            <a:spLocks noGrp="1"/>
          </p:cNvSpPr>
          <p:nvPr>
            <p:ph type="body" sz="quarter" idx="18"/>
          </p:nvPr>
        </p:nvSpPr>
        <p:spPr>
          <a:xfrm>
            <a:off x="544971" y="2131907"/>
            <a:ext cx="5534402" cy="2727197"/>
          </a:xfrm>
        </p:spPr>
        <p:txBody>
          <a:bodyPr>
            <a:noAutofit/>
          </a:bodyPr>
          <a:lstStyle/>
          <a:p>
            <a:r>
              <a:rPr lang="ru-RU" sz="1600" b="1" dirty="0"/>
              <a:t>Метод</a:t>
            </a:r>
            <a:r>
              <a:rPr lang="en" sz="1600" b="1" dirty="0"/>
              <a:t> :</a:t>
            </a:r>
            <a:endParaRPr lang="ru-RU" sz="1600" dirty="0"/>
          </a:p>
          <a:p>
            <a:pPr marL="171450" indent="-171450">
              <a:buFont typeface="Arial" panose="020B0604020202020204" pitchFamily="34" charset="0"/>
              <a:buChar char="•"/>
            </a:pPr>
            <a:r>
              <a:rPr lang="ru-RU" sz="1600" dirty="0"/>
              <a:t>Латентное размещение Дирихле: в рамках разведывательного анализа выборки</a:t>
            </a:r>
            <a:endParaRPr lang="en-US" sz="1600" dirty="0"/>
          </a:p>
          <a:p>
            <a:pPr marL="171450" indent="-171450">
              <a:buFont typeface="Arial" panose="020B0604020202020204" pitchFamily="34" charset="0"/>
              <a:buChar char="•"/>
            </a:pPr>
            <a:r>
              <a:rPr lang="ru-RU" sz="1600" dirty="0"/>
              <a:t>Метод позволяет математически определить ненаблюдаемые темы в рассматриваемом корпусе текстов (количество тем задается исследователем) </a:t>
            </a:r>
          </a:p>
          <a:p>
            <a:pPr marL="171450" indent="-171450">
              <a:buFont typeface="Arial" panose="020B0604020202020204" pitchFamily="34" charset="0"/>
              <a:buChar char="•"/>
            </a:pPr>
            <a:r>
              <a:rPr lang="ru-RU" sz="1600" dirty="0"/>
              <a:t>Метод возвращает не конкретные темы, но распределение постов и релевантность (веса) каждого слова для каждой темы </a:t>
            </a:r>
            <a:endParaRPr lang="en-GB" sz="1600" dirty="0"/>
          </a:p>
          <a:p>
            <a:endParaRPr lang="ru-RU" sz="1600" dirty="0"/>
          </a:p>
        </p:txBody>
      </p:sp>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a:xfrm>
            <a:off x="585897" y="1447790"/>
            <a:ext cx="11057955" cy="435439"/>
          </a:xfrm>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sp>
        <p:nvSpPr>
          <p:cNvPr id="8" name="Текст 7">
            <a:extLst>
              <a:ext uri="{FF2B5EF4-FFF2-40B4-BE49-F238E27FC236}">
                <a16:creationId xmlns:a16="http://schemas.microsoft.com/office/drawing/2014/main" xmlns="" id="{6CB72A30-A34C-064F-9B37-718BB6F15BE6}"/>
              </a:ext>
            </a:extLst>
          </p:cNvPr>
          <p:cNvSpPr>
            <a:spLocks noGrp="1"/>
          </p:cNvSpPr>
          <p:nvPr>
            <p:ph type="body" sz="quarter" idx="15"/>
          </p:nvPr>
        </p:nvSpPr>
        <p:spPr/>
        <p:txBody>
          <a:bodyPr/>
          <a:lstStyle/>
          <a:p>
            <a:r>
              <a:rPr lang="en-US" dirty="0"/>
              <a:t>Areas of interest</a:t>
            </a:r>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62690" y="1447086"/>
            <a:ext cx="11278206" cy="553998"/>
            <a:chOff x="596582" y="795"/>
            <a:chExt cx="4786564" cy="1629127"/>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96582" y="795"/>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615612" y="4119"/>
              <a:ext cx="4767534" cy="162580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defTabSz="889000">
                <a:lnSpc>
                  <a:spcPct val="90000"/>
                </a:lnSpc>
                <a:spcBef>
                  <a:spcPct val="0"/>
                </a:spcBef>
                <a:spcAft>
                  <a:spcPct val="35000"/>
                </a:spcAft>
              </a:pPr>
              <a:r>
                <a:rPr lang="ru-RU" sz="2200" dirty="0">
                  <a:solidFill>
                    <a:schemeClr val="bg1"/>
                  </a:solidFill>
                </a:rPr>
                <a:t>Тематическое моделирование</a:t>
              </a:r>
              <a:endParaRPr lang="ru-RU" sz="2200" b="1" kern="1200" dirty="0">
                <a:solidFill>
                  <a:schemeClr val="bg1"/>
                </a:solidFill>
                <a:latin typeface="+mj-lt"/>
              </a:endParaRPr>
            </a:p>
          </p:txBody>
        </p:sp>
      </p:grpSp>
      <p:sp>
        <p:nvSpPr>
          <p:cNvPr id="12" name="TextBox 11">
            <a:extLst>
              <a:ext uri="{FF2B5EF4-FFF2-40B4-BE49-F238E27FC236}">
                <a16:creationId xmlns:a16="http://schemas.microsoft.com/office/drawing/2014/main" xmlns="" id="{BC8A5A7E-11B0-4C4D-AAE2-AAD1E30F9A38}"/>
              </a:ext>
            </a:extLst>
          </p:cNvPr>
          <p:cNvSpPr txBox="1"/>
          <p:nvPr/>
        </p:nvSpPr>
        <p:spPr>
          <a:xfrm>
            <a:off x="5942912" y="252761"/>
            <a:ext cx="5873950" cy="992210"/>
          </a:xfrm>
          <a:prstGeom prst="rect">
            <a:avLst/>
          </a:prstGeom>
          <a:solidFill>
            <a:schemeClr val="bg1"/>
          </a:solidFill>
        </p:spPr>
        <p:txBody>
          <a:bodyPr wrap="square" rtlCol="0">
            <a:spAutoFit/>
          </a:bodyPr>
          <a:lstStyle/>
          <a:p>
            <a:pPr algn="l"/>
            <a:endParaRPr lang="x-none" sz="1000" dirty="0">
              <a:latin typeface="HSE Sans" panose="02000000000000000000" pitchFamily="2" charset="0"/>
            </a:endParaRPr>
          </a:p>
        </p:txBody>
      </p:sp>
      <p:sp>
        <p:nvSpPr>
          <p:cNvPr id="13" name="Текст 3">
            <a:extLst>
              <a:ext uri="{FF2B5EF4-FFF2-40B4-BE49-F238E27FC236}">
                <a16:creationId xmlns:a16="http://schemas.microsoft.com/office/drawing/2014/main" xmlns="" id="{AA64AB70-43CB-5C49-AC30-B6279BD1EA7E}"/>
              </a:ext>
            </a:extLst>
          </p:cNvPr>
          <p:cNvSpPr>
            <a:spLocks noGrp="1"/>
          </p:cNvSpPr>
          <p:nvPr>
            <p:ph type="body" sz="quarter" idx="18"/>
          </p:nvPr>
        </p:nvSpPr>
        <p:spPr>
          <a:xfrm>
            <a:off x="6275395" y="2129722"/>
            <a:ext cx="5357016" cy="2727196"/>
          </a:xfrm>
        </p:spPr>
        <p:txBody>
          <a:bodyPr>
            <a:normAutofit fontScale="92500" lnSpcReduction="10000"/>
          </a:bodyPr>
          <a:lstStyle/>
          <a:p>
            <a:r>
              <a:rPr lang="ru-RU" sz="1600" b="1" dirty="0"/>
              <a:t>Применение</a:t>
            </a:r>
            <a:r>
              <a:rPr lang="en" sz="1600" b="1" dirty="0"/>
              <a:t>:</a:t>
            </a:r>
          </a:p>
          <a:p>
            <a:pPr marL="285750" indent="-285750">
              <a:buFont typeface="Arial" panose="020B0604020202020204" pitchFamily="34" charset="0"/>
              <a:buChar char="•"/>
            </a:pPr>
            <a:r>
              <a:rPr lang="ru-RU" sz="1600" dirty="0"/>
              <a:t>3 вручную закодированных бинарных переменных </a:t>
            </a:r>
            <a:r>
              <a:rPr lang="en-US" sz="1600" b="1" dirty="0"/>
              <a:t>(</a:t>
            </a:r>
            <a:r>
              <a:rPr lang="ru-RU" sz="1600" b="1" dirty="0"/>
              <a:t>цифровое качество, воспринимаемая обязательность, </a:t>
            </a:r>
            <a:r>
              <a:rPr lang="ru-RU" sz="1600" b="1" dirty="0" err="1"/>
              <a:t>сенситивность</a:t>
            </a:r>
            <a:r>
              <a:rPr lang="en-US" sz="1600" b="1" dirty="0"/>
              <a:t>) </a:t>
            </a:r>
            <a:r>
              <a:rPr lang="en-US" sz="1600" dirty="0"/>
              <a:t>, </a:t>
            </a:r>
            <a:r>
              <a:rPr lang="ru-RU" sz="1600" dirty="0"/>
              <a:t>6 </a:t>
            </a:r>
            <a:r>
              <a:rPr lang="ru-RU" sz="1600" dirty="0" err="1"/>
              <a:t>подвыборок</a:t>
            </a:r>
            <a:endParaRPr lang="en-US" sz="1600" dirty="0"/>
          </a:p>
          <a:p>
            <a:pPr marL="285750" indent="-285750">
              <a:buFont typeface="Arial" panose="020B0604020202020204" pitchFamily="34" charset="0"/>
              <a:buChar char="•"/>
            </a:pPr>
            <a:r>
              <a:rPr lang="en-US" sz="1600" dirty="0"/>
              <a:t>LDA </a:t>
            </a:r>
            <a:r>
              <a:rPr lang="ru-RU" sz="1600" dirty="0"/>
              <a:t>реализован 18 раз на каждой </a:t>
            </a:r>
            <a:r>
              <a:rPr lang="ru-RU" sz="1600" dirty="0" err="1"/>
              <a:t>подвыборке</a:t>
            </a:r>
            <a:r>
              <a:rPr lang="ru-RU" sz="1600" dirty="0"/>
              <a:t>, рассмотренной в виде </a:t>
            </a:r>
            <a:r>
              <a:rPr lang="ru-RU" sz="1600" dirty="0" err="1"/>
              <a:t>биграм</a:t>
            </a:r>
            <a:r>
              <a:rPr lang="ru-RU" sz="1600" dirty="0"/>
              <a:t> и одиночных морфем, от 2 до 10 тем для каждой</a:t>
            </a:r>
          </a:p>
          <a:p>
            <a:pPr marL="285750" indent="-285750">
              <a:buFont typeface="Arial" panose="020B0604020202020204" pitchFamily="34" charset="0"/>
              <a:buChar char="•"/>
            </a:pPr>
            <a:r>
              <a:rPr lang="ru-RU" sz="1600" dirty="0"/>
              <a:t>Выбор 10 самых влиятельных слов для каждой темы</a:t>
            </a:r>
            <a:endParaRPr lang="en-US" sz="1600" dirty="0"/>
          </a:p>
          <a:p>
            <a:pPr marL="285750" indent="-285750">
              <a:buFont typeface="Arial" panose="020B0604020202020204" pitchFamily="34" charset="0"/>
              <a:buChar char="•"/>
            </a:pPr>
            <a:r>
              <a:rPr lang="ru-RU" sz="1600" dirty="0"/>
              <a:t>Поиск слов с негативными коннотациями</a:t>
            </a:r>
            <a:r>
              <a:rPr lang="en-US" sz="1600" dirty="0"/>
              <a:t>: </a:t>
            </a:r>
            <a:r>
              <a:rPr lang="ru-RU" sz="1600" dirty="0"/>
              <a:t>умереть,</a:t>
            </a:r>
            <a:r>
              <a:rPr lang="en-US" sz="1600" dirty="0">
                <a:latin typeface="Algerian" panose="04020705040A02060702" pitchFamily="82" charset="0"/>
              </a:rPr>
              <a:t> </a:t>
            </a:r>
            <a:r>
              <a:rPr lang="ru-RU" sz="1600" dirty="0" err="1">
                <a:latin typeface="+mn-lt"/>
              </a:rPr>
              <a:t>грех,фашизм,концлагерь,нацизм</a:t>
            </a:r>
            <a:r>
              <a:rPr lang="ru-RU" sz="1600" dirty="0">
                <a:latin typeface="+mn-lt"/>
              </a:rPr>
              <a:t>, геноцид,</a:t>
            </a:r>
            <a:r>
              <a:rPr lang="en-US" sz="1600" dirty="0">
                <a:latin typeface="+mn-lt"/>
              </a:rPr>
              <a:t> </a:t>
            </a:r>
            <a:r>
              <a:rPr lang="ru-RU" sz="1600" dirty="0">
                <a:latin typeface="+mn-lt"/>
              </a:rPr>
              <a:t>расправа</a:t>
            </a:r>
            <a:r>
              <a:rPr lang="en-US" sz="1600" dirty="0">
                <a:latin typeface="+mn-lt"/>
              </a:rPr>
              <a:t> </a:t>
            </a:r>
            <a:endParaRPr lang="ru-RU" sz="1600" dirty="0"/>
          </a:p>
          <a:p>
            <a:pPr marL="171450" indent="-171450">
              <a:buFont typeface="Arial" panose="020B0604020202020204" pitchFamily="34" charset="0"/>
              <a:buChar char="•"/>
            </a:pPr>
            <a:endParaRPr lang="en-US" sz="1600" dirty="0"/>
          </a:p>
          <a:p>
            <a:endParaRPr lang="en-US" sz="1600" dirty="0"/>
          </a:p>
          <a:p>
            <a:pPr marL="171450" indent="-171450">
              <a:buFont typeface="Arial" panose="020B0604020202020204" pitchFamily="34" charset="0"/>
              <a:buChar char="•"/>
            </a:pPr>
            <a:endParaRPr lang="en-GB" sz="1600" dirty="0"/>
          </a:p>
          <a:p>
            <a:endParaRPr lang="ru-RU" sz="1600" dirty="0"/>
          </a:p>
        </p:txBody>
      </p:sp>
      <p:sp>
        <p:nvSpPr>
          <p:cNvPr id="3" name="TextBox 2">
            <a:extLst>
              <a:ext uri="{FF2B5EF4-FFF2-40B4-BE49-F238E27FC236}">
                <a16:creationId xmlns:a16="http://schemas.microsoft.com/office/drawing/2014/main" xmlns="" id="{83965DD5-D78D-D101-B6ED-CA85D1E4136C}"/>
              </a:ext>
            </a:extLst>
          </p:cNvPr>
          <p:cNvSpPr txBox="1"/>
          <p:nvPr/>
        </p:nvSpPr>
        <p:spPr>
          <a:xfrm>
            <a:off x="507529" y="5413661"/>
            <a:ext cx="9988592" cy="830997"/>
          </a:xfrm>
          <a:prstGeom prst="rect">
            <a:avLst/>
          </a:prstGeom>
          <a:noFill/>
        </p:spPr>
        <p:txBody>
          <a:bodyPr wrap="square">
            <a:spAutoFit/>
          </a:bodyPr>
          <a:lstStyle/>
          <a:p>
            <a:r>
              <a:rPr lang="ru-RU" sz="1600" b="1" dirty="0">
                <a:latin typeface="HSE Sans" panose="02000000000000000000"/>
              </a:rPr>
              <a:t>Вывод</a:t>
            </a:r>
            <a:r>
              <a:rPr lang="ru-RU" sz="1600" dirty="0">
                <a:latin typeface="HSE Sans" panose="02000000000000000000"/>
              </a:rPr>
              <a:t>: негативные коннотации выделяют статистически обособленную группу текстов только при анализе </a:t>
            </a:r>
            <a:r>
              <a:rPr lang="ru-RU" sz="1600" dirty="0" err="1">
                <a:latin typeface="HSE Sans" panose="02000000000000000000"/>
              </a:rPr>
              <a:t>подвыборок</a:t>
            </a:r>
            <a:r>
              <a:rPr lang="ru-RU" sz="1600" dirty="0">
                <a:latin typeface="HSE Sans" panose="02000000000000000000"/>
              </a:rPr>
              <a:t>, сформированных по принципу обсуждения услуг с как минимум одной из трёх выделенных нами характеристик</a:t>
            </a:r>
            <a:endParaRPr lang="en-US" sz="1600" dirty="0"/>
          </a:p>
        </p:txBody>
      </p:sp>
    </p:spTree>
    <p:extLst>
      <p:ext uri="{BB962C8B-B14F-4D97-AF65-F5344CB8AC3E}">
        <p14:creationId xmlns:p14="http://schemas.microsoft.com/office/powerpoint/2010/main" val="2189667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sp>
        <p:nvSpPr>
          <p:cNvPr id="8" name="Текст 7">
            <a:extLst>
              <a:ext uri="{FF2B5EF4-FFF2-40B4-BE49-F238E27FC236}">
                <a16:creationId xmlns:a16="http://schemas.microsoft.com/office/drawing/2014/main" xmlns="" id="{6CB72A30-A34C-064F-9B37-718BB6F15BE6}"/>
              </a:ext>
            </a:extLst>
          </p:cNvPr>
          <p:cNvSpPr>
            <a:spLocks noGrp="1"/>
          </p:cNvSpPr>
          <p:nvPr>
            <p:ph type="body" sz="quarter" idx="15"/>
          </p:nvPr>
        </p:nvSpPr>
        <p:spPr/>
        <p:txBody>
          <a:bodyPr/>
          <a:lstStyle/>
          <a:p>
            <a:r>
              <a:rPr lang="en-US" dirty="0"/>
              <a:t>Areas of interest</a:t>
            </a:r>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62690" y="1447085"/>
            <a:ext cx="11278206" cy="777730"/>
            <a:chOff x="596582" y="795"/>
            <a:chExt cx="4786564" cy="1847790"/>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96582" y="795"/>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615612" y="4119"/>
              <a:ext cx="4767534" cy="184446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defTabSz="889000">
                <a:lnSpc>
                  <a:spcPct val="90000"/>
                </a:lnSpc>
                <a:spcBef>
                  <a:spcPct val="0"/>
                </a:spcBef>
                <a:spcAft>
                  <a:spcPct val="35000"/>
                </a:spcAft>
              </a:pPr>
              <a:r>
                <a:rPr lang="ru-RU" sz="2200" b="1" kern="1200" dirty="0">
                  <a:solidFill>
                    <a:schemeClr val="bg1"/>
                  </a:solidFill>
                  <a:latin typeface="+mj-lt"/>
                </a:rPr>
                <a:t>Предварительный регрессионный анализ: модели с одним предиктором</a:t>
              </a:r>
            </a:p>
          </p:txBody>
        </p:sp>
      </p:grpSp>
      <p:sp>
        <p:nvSpPr>
          <p:cNvPr id="12" name="TextBox 11">
            <a:extLst>
              <a:ext uri="{FF2B5EF4-FFF2-40B4-BE49-F238E27FC236}">
                <a16:creationId xmlns:a16="http://schemas.microsoft.com/office/drawing/2014/main" xmlns="" id="{BC8A5A7E-11B0-4C4D-AAE2-AAD1E30F9A38}"/>
              </a:ext>
            </a:extLst>
          </p:cNvPr>
          <p:cNvSpPr txBox="1"/>
          <p:nvPr/>
        </p:nvSpPr>
        <p:spPr>
          <a:xfrm>
            <a:off x="5942912" y="252761"/>
            <a:ext cx="5873950" cy="992210"/>
          </a:xfrm>
          <a:prstGeom prst="rect">
            <a:avLst/>
          </a:prstGeom>
          <a:solidFill>
            <a:schemeClr val="bg1"/>
          </a:solidFill>
        </p:spPr>
        <p:txBody>
          <a:bodyPr wrap="square" rtlCol="0">
            <a:spAutoFit/>
          </a:bodyPr>
          <a:lstStyle/>
          <a:p>
            <a:pPr algn="l"/>
            <a:endParaRPr lang="x-none" sz="1000" dirty="0">
              <a:latin typeface="HSE Sans" panose="02000000000000000000" pitchFamily="2" charset="0"/>
            </a:endParaRPr>
          </a:p>
        </p:txBody>
      </p:sp>
      <p:graphicFrame>
        <p:nvGraphicFramePr>
          <p:cNvPr id="15" name="Table 14">
            <a:extLst>
              <a:ext uri="{FF2B5EF4-FFF2-40B4-BE49-F238E27FC236}">
                <a16:creationId xmlns:a16="http://schemas.microsoft.com/office/drawing/2014/main" xmlns="" id="{27CB6FAE-A491-7EA2-C49D-53456286CDAC}"/>
              </a:ext>
            </a:extLst>
          </p:cNvPr>
          <p:cNvGraphicFramePr>
            <a:graphicFrameLocks noGrp="1"/>
          </p:cNvGraphicFramePr>
          <p:nvPr/>
        </p:nvGraphicFramePr>
        <p:xfrm>
          <a:off x="664210" y="2789238"/>
          <a:ext cx="7665781" cy="3164523"/>
        </p:xfrm>
        <a:graphic>
          <a:graphicData uri="http://schemas.openxmlformats.org/drawingml/2006/table">
            <a:tbl>
              <a:tblPr>
                <a:tableStyleId>{6E25E649-3F16-4E02-A733-19D2CDBF48F0}</a:tableStyleId>
              </a:tblPr>
              <a:tblGrid>
                <a:gridCol w="2273627">
                  <a:extLst>
                    <a:ext uri="{9D8B030D-6E8A-4147-A177-3AD203B41FA5}">
                      <a16:colId xmlns:a16="http://schemas.microsoft.com/office/drawing/2014/main" xmlns="" val="1994568225"/>
                    </a:ext>
                  </a:extLst>
                </a:gridCol>
                <a:gridCol w="2201064">
                  <a:extLst>
                    <a:ext uri="{9D8B030D-6E8A-4147-A177-3AD203B41FA5}">
                      <a16:colId xmlns:a16="http://schemas.microsoft.com/office/drawing/2014/main" xmlns="" val="3118595884"/>
                    </a:ext>
                  </a:extLst>
                </a:gridCol>
                <a:gridCol w="1719099">
                  <a:extLst>
                    <a:ext uri="{9D8B030D-6E8A-4147-A177-3AD203B41FA5}">
                      <a16:colId xmlns:a16="http://schemas.microsoft.com/office/drawing/2014/main" xmlns="" val="2223984810"/>
                    </a:ext>
                  </a:extLst>
                </a:gridCol>
                <a:gridCol w="1471991">
                  <a:extLst>
                    <a:ext uri="{9D8B030D-6E8A-4147-A177-3AD203B41FA5}">
                      <a16:colId xmlns:a16="http://schemas.microsoft.com/office/drawing/2014/main" xmlns="" val="1518720014"/>
                    </a:ext>
                  </a:extLst>
                </a:gridCol>
              </a:tblGrid>
              <a:tr h="780855">
                <a:tc>
                  <a:txBody>
                    <a:bodyPr/>
                    <a:lstStyle/>
                    <a:p>
                      <a:pPr algn="l" fontAlgn="b"/>
                      <a:endParaRPr lang="en-GB" sz="1600" b="0"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ru-RU" sz="1600" b="1" u="none" strike="noStrike" dirty="0">
                          <a:effectLst/>
                        </a:rPr>
                        <a:t>Конспирология</a:t>
                      </a:r>
                      <a:endParaRPr lang="en-GB" sz="1600" b="1"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ru-RU" sz="1600" b="1" u="none" strike="noStrike" dirty="0">
                          <a:effectLst/>
                        </a:rPr>
                        <a:t>Политизация</a:t>
                      </a:r>
                      <a:endParaRPr lang="en-GB" sz="1600" b="1"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ru-RU" sz="1600" b="1" u="none" strike="noStrike" dirty="0">
                          <a:effectLst/>
                        </a:rPr>
                        <a:t>Негативная направленность</a:t>
                      </a:r>
                      <a:endParaRPr lang="en-GB" sz="1600" b="1"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xmlns="" val="582696836"/>
                  </a:ext>
                </a:extLst>
              </a:tr>
              <a:tr h="397278">
                <a:tc rowSpan="2">
                  <a:txBody>
                    <a:bodyPr/>
                    <a:lstStyle/>
                    <a:p>
                      <a:pPr algn="l" fontAlgn="ctr"/>
                      <a:r>
                        <a:rPr lang="ru-RU" sz="1600" b="1" u="none" strike="noStrike" dirty="0">
                          <a:effectLst/>
                        </a:rPr>
                        <a:t>Обязательность</a:t>
                      </a:r>
                      <a:endParaRPr lang="en-GB" sz="1600" b="1"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2.1110**</a:t>
                      </a:r>
                      <a:endParaRPr lang="en-GB" sz="1600" b="0"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0.1374**</a:t>
                      </a:r>
                      <a:endParaRPr lang="en-GB" sz="1600" b="0"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0.1931**</a:t>
                      </a:r>
                      <a:endParaRPr lang="en-GB" sz="16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xmlns="" val="4134012263"/>
                  </a:ext>
                </a:extLst>
              </a:tr>
              <a:tr h="397278">
                <a:tc vMerge="1">
                  <a:txBody>
                    <a:bodyPr/>
                    <a:lstStyle/>
                    <a:p>
                      <a:endParaRPr lang="en-GB"/>
                    </a:p>
                  </a:txBody>
                  <a:tcPr/>
                </a:tc>
                <a:tc>
                  <a:txBody>
                    <a:bodyPr/>
                    <a:lstStyle/>
                    <a:p>
                      <a:pPr algn="ctr" fontAlgn="b"/>
                      <a:r>
                        <a:rPr lang="ru-RU" sz="1600" u="none" strike="noStrike" dirty="0">
                          <a:effectLst/>
                        </a:rPr>
                        <a:t>(</a:t>
                      </a:r>
                      <a:r>
                        <a:rPr lang="en-GB" sz="1600" u="none" strike="noStrike" dirty="0">
                          <a:effectLst/>
                        </a:rPr>
                        <a:t>0.019</a:t>
                      </a:r>
                      <a:r>
                        <a:rPr lang="ru-RU"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ru-RU" sz="1600" u="none" strike="noStrike" dirty="0">
                          <a:effectLst/>
                        </a:rPr>
                        <a:t>(</a:t>
                      </a:r>
                      <a:r>
                        <a:rPr lang="en-GB" sz="1600" u="none" strike="noStrike" dirty="0">
                          <a:effectLst/>
                        </a:rPr>
                        <a:t>0.026</a:t>
                      </a:r>
                      <a:r>
                        <a:rPr lang="ru-RU"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ru-RU" sz="1600" u="none" strike="noStrike" dirty="0">
                          <a:effectLst/>
                        </a:rPr>
                        <a:t>(</a:t>
                      </a:r>
                      <a:r>
                        <a:rPr lang="en-GB" sz="1600" u="none" strike="noStrike" dirty="0">
                          <a:effectLst/>
                        </a:rPr>
                        <a:t>0.030</a:t>
                      </a:r>
                      <a:r>
                        <a:rPr lang="ru-RU"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xmlns="" val="3028749097"/>
                  </a:ext>
                </a:extLst>
              </a:tr>
              <a:tr h="397278">
                <a:tc rowSpan="2">
                  <a:txBody>
                    <a:bodyPr/>
                    <a:lstStyle/>
                    <a:p>
                      <a:pPr algn="l" fontAlgn="ctr"/>
                      <a:r>
                        <a:rPr lang="ru-RU" sz="1600" b="1" u="none" strike="noStrike" dirty="0">
                          <a:effectLst/>
                        </a:rPr>
                        <a:t>Цифровое качество</a:t>
                      </a:r>
                      <a:endParaRPr lang="en-GB" sz="1600" b="1"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0.1243**</a:t>
                      </a:r>
                      <a:endParaRPr lang="en-GB" sz="1600" b="0" i="0" u="none" strike="noStrike" dirty="0">
                        <a:solidFill>
                          <a:srgbClr val="212121"/>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0.0574**</a:t>
                      </a:r>
                      <a:endParaRPr lang="en-GB" sz="1600" b="0" i="0" u="none" strike="noStrike" dirty="0">
                        <a:solidFill>
                          <a:srgbClr val="212121"/>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0.0892**</a:t>
                      </a:r>
                      <a:endParaRPr lang="en-GB" sz="1600" b="0" i="0" u="none" strike="noStrike" dirty="0">
                        <a:solidFill>
                          <a:srgbClr val="212121"/>
                        </a:solidFill>
                        <a:effectLst/>
                        <a:latin typeface="Calibri" panose="020F0502020204030204" pitchFamily="34" charset="0"/>
                      </a:endParaRPr>
                    </a:p>
                  </a:txBody>
                  <a:tcPr marL="7620" marR="7620" marT="7620" marB="0"/>
                </a:tc>
                <a:extLst>
                  <a:ext uri="{0D108BD9-81ED-4DB2-BD59-A6C34878D82A}">
                    <a16:rowId xmlns:a16="http://schemas.microsoft.com/office/drawing/2014/main" xmlns="" val="480246685"/>
                  </a:ext>
                </a:extLst>
              </a:tr>
              <a:tr h="397278">
                <a:tc vMerge="1">
                  <a:txBody>
                    <a:bodyPr/>
                    <a:lstStyle/>
                    <a:p>
                      <a:endParaRPr lang="en-GB"/>
                    </a:p>
                  </a:txBody>
                  <a:tcPr/>
                </a:tc>
                <a:tc>
                  <a:txBody>
                    <a:bodyPr/>
                    <a:lstStyle/>
                    <a:p>
                      <a:pPr algn="ctr" fontAlgn="b"/>
                      <a:r>
                        <a:rPr lang="ru-RU" sz="1600" u="none" strike="noStrike" dirty="0">
                          <a:effectLst/>
                        </a:rPr>
                        <a:t>(</a:t>
                      </a:r>
                      <a:r>
                        <a:rPr lang="en-GB" sz="1600" u="none" strike="noStrike" dirty="0">
                          <a:effectLst/>
                        </a:rPr>
                        <a:t>0.020</a:t>
                      </a:r>
                      <a:r>
                        <a:rPr lang="ru-RU" sz="1600" u="none" strike="noStrike" dirty="0">
                          <a:effectLst/>
                        </a:rPr>
                        <a:t>)</a:t>
                      </a:r>
                      <a:endParaRPr lang="en-GB" sz="1600" b="0" i="0" u="none" strike="noStrike" dirty="0">
                        <a:solidFill>
                          <a:srgbClr val="212121"/>
                        </a:solidFill>
                        <a:effectLst/>
                        <a:latin typeface="Calibri" panose="020F0502020204030204" pitchFamily="34" charset="0"/>
                      </a:endParaRPr>
                    </a:p>
                  </a:txBody>
                  <a:tcPr marL="7620" marR="7620" marT="7620" marB="0"/>
                </a:tc>
                <a:tc>
                  <a:txBody>
                    <a:bodyPr/>
                    <a:lstStyle/>
                    <a:p>
                      <a:pPr algn="ctr" fontAlgn="b"/>
                      <a:r>
                        <a:rPr lang="ru-RU" sz="1600" u="none" strike="noStrike" dirty="0">
                          <a:effectLst/>
                        </a:rPr>
                        <a:t>(</a:t>
                      </a:r>
                      <a:r>
                        <a:rPr lang="en-GB" sz="1600" u="none" strike="noStrike" dirty="0">
                          <a:effectLst/>
                        </a:rPr>
                        <a:t>0.026</a:t>
                      </a:r>
                      <a:r>
                        <a:rPr lang="ru-RU" sz="1600" u="none" strike="noStrike" dirty="0">
                          <a:effectLst/>
                        </a:rPr>
                        <a:t>)</a:t>
                      </a:r>
                      <a:endParaRPr lang="en-GB" sz="1600" b="0" i="0" u="none" strike="noStrike" dirty="0">
                        <a:solidFill>
                          <a:srgbClr val="212121"/>
                        </a:solidFill>
                        <a:effectLst/>
                        <a:latin typeface="Calibri" panose="020F0502020204030204" pitchFamily="34" charset="0"/>
                      </a:endParaRPr>
                    </a:p>
                  </a:txBody>
                  <a:tcPr marL="7620" marR="7620" marT="7620" marB="0"/>
                </a:tc>
                <a:tc>
                  <a:txBody>
                    <a:bodyPr/>
                    <a:lstStyle/>
                    <a:p>
                      <a:pPr algn="ctr" fontAlgn="b"/>
                      <a:r>
                        <a:rPr lang="ru-RU" sz="1600" u="none" strike="noStrike" dirty="0">
                          <a:effectLst/>
                        </a:rPr>
                        <a:t>(</a:t>
                      </a:r>
                      <a:r>
                        <a:rPr lang="en-GB" sz="1600" u="none" strike="noStrike" dirty="0">
                          <a:effectLst/>
                        </a:rPr>
                        <a:t>0.030)</a:t>
                      </a:r>
                      <a:endParaRPr lang="en-GB" sz="1600" b="0" i="0" u="none" strike="noStrike" dirty="0">
                        <a:solidFill>
                          <a:srgbClr val="212121"/>
                        </a:solidFill>
                        <a:effectLst/>
                        <a:latin typeface="Calibri" panose="020F0502020204030204" pitchFamily="34" charset="0"/>
                      </a:endParaRPr>
                    </a:p>
                  </a:txBody>
                  <a:tcPr marL="7620" marR="7620" marT="7620" marB="0"/>
                </a:tc>
                <a:extLst>
                  <a:ext uri="{0D108BD9-81ED-4DB2-BD59-A6C34878D82A}">
                    <a16:rowId xmlns:a16="http://schemas.microsoft.com/office/drawing/2014/main" xmlns="" val="710139900"/>
                  </a:ext>
                </a:extLst>
              </a:tr>
              <a:tr h="397278">
                <a:tc rowSpan="2">
                  <a:txBody>
                    <a:bodyPr/>
                    <a:lstStyle/>
                    <a:p>
                      <a:pPr algn="l" fontAlgn="ctr"/>
                      <a:r>
                        <a:rPr lang="ru-RU" sz="1600" b="1" u="none" strike="noStrike" dirty="0" err="1">
                          <a:effectLst/>
                        </a:rPr>
                        <a:t>Сенситивность</a:t>
                      </a:r>
                      <a:endParaRPr lang="en-GB" sz="1600" b="1"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0.1074**</a:t>
                      </a:r>
                      <a:endParaRPr lang="en-GB" sz="1600" b="0"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0.0535**</a:t>
                      </a:r>
                      <a:endParaRPr lang="en-GB" sz="1600" b="0"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0.1311**</a:t>
                      </a:r>
                      <a:endParaRPr lang="en-GB" sz="16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xmlns="" val="1594652979"/>
                  </a:ext>
                </a:extLst>
              </a:tr>
              <a:tr h="397278">
                <a:tc vMerge="1">
                  <a:txBody>
                    <a:bodyPr/>
                    <a:lstStyle/>
                    <a:p>
                      <a:endParaRPr lang="en-GB"/>
                    </a:p>
                  </a:txBody>
                  <a:tcPr/>
                </a:tc>
                <a:tc>
                  <a:txBody>
                    <a:bodyPr/>
                    <a:lstStyle/>
                    <a:p>
                      <a:pPr algn="ctr" fontAlgn="b"/>
                      <a:r>
                        <a:rPr lang="ru-RU" sz="1600" u="none" strike="noStrike" dirty="0">
                          <a:effectLst/>
                        </a:rPr>
                        <a:t>(</a:t>
                      </a:r>
                      <a:r>
                        <a:rPr lang="en-GB" sz="1600" u="none" strike="noStrike" dirty="0">
                          <a:effectLst/>
                        </a:rPr>
                        <a:t>0.021</a:t>
                      </a:r>
                      <a:r>
                        <a:rPr lang="ru-RU"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ru-RU" sz="1600" u="none" strike="noStrike" dirty="0">
                          <a:effectLst/>
                        </a:rPr>
                        <a:t>(</a:t>
                      </a:r>
                      <a:r>
                        <a:rPr lang="en-GB" sz="1600" u="none" strike="noStrike" dirty="0">
                          <a:effectLst/>
                        </a:rPr>
                        <a:t>0.027</a:t>
                      </a:r>
                      <a:r>
                        <a:rPr lang="ru-RU"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ru-RU" sz="1600" u="none" strike="noStrike" dirty="0">
                          <a:effectLst/>
                        </a:rPr>
                        <a:t>(</a:t>
                      </a:r>
                      <a:r>
                        <a:rPr lang="en-GB" sz="1600" u="none" strike="noStrike" dirty="0">
                          <a:effectLst/>
                        </a:rPr>
                        <a:t>0.031</a:t>
                      </a:r>
                      <a:r>
                        <a:rPr lang="ru-RU"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xmlns="" val="381694721"/>
                  </a:ext>
                </a:extLst>
              </a:tr>
            </a:tbl>
          </a:graphicData>
        </a:graphic>
      </p:graphicFrame>
      <p:sp>
        <p:nvSpPr>
          <p:cNvPr id="17" name="TextBox 16">
            <a:extLst>
              <a:ext uri="{FF2B5EF4-FFF2-40B4-BE49-F238E27FC236}">
                <a16:creationId xmlns:a16="http://schemas.microsoft.com/office/drawing/2014/main" xmlns="" id="{FBEFFBB6-2F37-93D0-636A-E90B7641F8F3}"/>
              </a:ext>
            </a:extLst>
          </p:cNvPr>
          <p:cNvSpPr txBox="1"/>
          <p:nvPr/>
        </p:nvSpPr>
        <p:spPr>
          <a:xfrm>
            <a:off x="507529" y="2382288"/>
            <a:ext cx="7857062" cy="369332"/>
          </a:xfrm>
          <a:prstGeom prst="rect">
            <a:avLst/>
          </a:prstGeom>
          <a:noFill/>
        </p:spPr>
        <p:txBody>
          <a:bodyPr wrap="square">
            <a:spAutoFit/>
          </a:bodyPr>
          <a:lstStyle/>
          <a:p>
            <a:pPr algn="ctr"/>
            <a:r>
              <a:rPr lang="ru-RU" b="1" dirty="0"/>
              <a:t>Коэффициенты параметров в </a:t>
            </a:r>
            <a:r>
              <a:rPr lang="en-US" b="1" dirty="0"/>
              <a:t>OLS-</a:t>
            </a:r>
            <a:r>
              <a:rPr lang="ru-RU" b="1" dirty="0"/>
              <a:t>моделях с одним предиктором</a:t>
            </a:r>
            <a:endParaRPr lang="en-GB" b="1" dirty="0"/>
          </a:p>
        </p:txBody>
      </p:sp>
      <p:sp>
        <p:nvSpPr>
          <p:cNvPr id="18" name="TextBox 17">
            <a:extLst>
              <a:ext uri="{FF2B5EF4-FFF2-40B4-BE49-F238E27FC236}">
                <a16:creationId xmlns:a16="http://schemas.microsoft.com/office/drawing/2014/main" xmlns="" id="{0187B4B6-A2F8-90CF-AD01-870FA747DBE5}"/>
              </a:ext>
            </a:extLst>
          </p:cNvPr>
          <p:cNvSpPr txBox="1"/>
          <p:nvPr/>
        </p:nvSpPr>
        <p:spPr>
          <a:xfrm>
            <a:off x="8625840" y="2511392"/>
            <a:ext cx="3070217" cy="2062103"/>
          </a:xfrm>
          <a:prstGeom prst="rect">
            <a:avLst/>
          </a:prstGeom>
          <a:noFill/>
        </p:spPr>
        <p:txBody>
          <a:bodyPr wrap="square" rtlCol="0">
            <a:spAutoFit/>
          </a:bodyPr>
          <a:lstStyle/>
          <a:p>
            <a:pPr algn="l"/>
            <a:r>
              <a:rPr lang="ru-RU" sz="1600" b="1" dirty="0">
                <a:latin typeface="HSE Sans" panose="02000000000000000000" pitchFamily="2" charset="0"/>
              </a:rPr>
              <a:t>Вывод</a:t>
            </a:r>
            <a:r>
              <a:rPr lang="ru-RU" sz="1600" dirty="0">
                <a:latin typeface="HSE Sans" panose="02000000000000000000" pitchFamily="2" charset="0"/>
              </a:rPr>
              <a:t>: в среднем, коэффициент регрессии для каждого предиктора положительно влияет на наличие конспирологии, политизации и негативной направленности</a:t>
            </a:r>
            <a:r>
              <a:rPr lang="en-US" sz="1600" dirty="0">
                <a:latin typeface="HSE Sans" panose="02000000000000000000" pitchFamily="2" charset="0"/>
              </a:rPr>
              <a:t>,</a:t>
            </a:r>
            <a:r>
              <a:rPr lang="ru-RU" sz="1600" dirty="0">
                <a:latin typeface="HSE Sans" panose="02000000000000000000" pitchFamily="2" charset="0"/>
              </a:rPr>
              <a:t> соответственно</a:t>
            </a:r>
            <a:r>
              <a:rPr lang="en-US" sz="1600" dirty="0">
                <a:latin typeface="HSE Sans" panose="02000000000000000000" pitchFamily="2" charset="0"/>
              </a:rPr>
              <a:t>,</a:t>
            </a:r>
            <a:r>
              <a:rPr lang="ru-RU" sz="1600" dirty="0">
                <a:latin typeface="HSE Sans" panose="02000000000000000000" pitchFamily="2" charset="0"/>
              </a:rPr>
              <a:t> на 5% уровне значимости.</a:t>
            </a:r>
          </a:p>
        </p:txBody>
      </p:sp>
      <p:sp>
        <p:nvSpPr>
          <p:cNvPr id="3" name="TextBox 2">
            <a:extLst>
              <a:ext uri="{FF2B5EF4-FFF2-40B4-BE49-F238E27FC236}">
                <a16:creationId xmlns:a16="http://schemas.microsoft.com/office/drawing/2014/main" xmlns="" id="{620D5EB9-2ACD-51F5-698E-14BEE3658839}"/>
              </a:ext>
            </a:extLst>
          </p:cNvPr>
          <p:cNvSpPr txBox="1"/>
          <p:nvPr/>
        </p:nvSpPr>
        <p:spPr>
          <a:xfrm>
            <a:off x="585897" y="5953761"/>
            <a:ext cx="6097554" cy="338554"/>
          </a:xfrm>
          <a:prstGeom prst="rect">
            <a:avLst/>
          </a:prstGeom>
          <a:noFill/>
        </p:spPr>
        <p:txBody>
          <a:bodyPr wrap="square">
            <a:spAutoFit/>
          </a:bodyPr>
          <a:lstStyle/>
          <a:p>
            <a:r>
              <a:rPr lang="ru-RU" sz="1600" i="1" dirty="0">
                <a:latin typeface="HSE Sans" panose="02000000000000000000" pitchFamily="2" charset="0"/>
              </a:rPr>
              <a:t>** проверка на 5% уровне значимости</a:t>
            </a:r>
            <a:endParaRPr lang="en-GB" sz="1600" i="1" dirty="0"/>
          </a:p>
        </p:txBody>
      </p:sp>
    </p:spTree>
    <p:extLst>
      <p:ext uri="{BB962C8B-B14F-4D97-AF65-F5344CB8AC3E}">
        <p14:creationId xmlns:p14="http://schemas.microsoft.com/office/powerpoint/2010/main" val="3276485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sp>
        <p:nvSpPr>
          <p:cNvPr id="8" name="Текст 7">
            <a:extLst>
              <a:ext uri="{FF2B5EF4-FFF2-40B4-BE49-F238E27FC236}">
                <a16:creationId xmlns:a16="http://schemas.microsoft.com/office/drawing/2014/main" xmlns="" id="{6CB72A30-A34C-064F-9B37-718BB6F15BE6}"/>
              </a:ext>
            </a:extLst>
          </p:cNvPr>
          <p:cNvSpPr>
            <a:spLocks noGrp="1"/>
          </p:cNvSpPr>
          <p:nvPr>
            <p:ph type="body" sz="quarter" idx="15"/>
          </p:nvPr>
        </p:nvSpPr>
        <p:spPr/>
        <p:txBody>
          <a:bodyPr/>
          <a:lstStyle/>
          <a:p>
            <a:r>
              <a:rPr lang="en-US" dirty="0"/>
              <a:t>Areas of interest</a:t>
            </a:r>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62690" y="1447085"/>
            <a:ext cx="11278206" cy="777730"/>
            <a:chOff x="596582" y="795"/>
            <a:chExt cx="4786564" cy="1847790"/>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96582" y="795"/>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615612" y="4119"/>
              <a:ext cx="4767534" cy="184446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marR="0">
                <a:lnSpc>
                  <a:spcPct val="107000"/>
                </a:lnSpc>
                <a:spcBef>
                  <a:spcPts val="0"/>
                </a:spcBef>
                <a:spcAft>
                  <a:spcPts val="0"/>
                </a:spcAft>
              </a:pPr>
              <a:r>
                <a:rPr lang="ru-RU" sz="2400" dirty="0">
                  <a:effectLst/>
                </a:rPr>
                <a:t>Оценка влияния обязательности, цифрового качества и </a:t>
              </a:r>
              <a:r>
                <a:rPr lang="ru-RU" sz="2400" dirty="0" err="1">
                  <a:effectLst/>
                </a:rPr>
                <a:t>сенситивности</a:t>
              </a:r>
              <a:r>
                <a:rPr lang="ru-RU" sz="2400" dirty="0">
                  <a:effectLst/>
                </a:rPr>
                <a:t> на каждый тип реакции пользователей</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2" name="TextBox 11">
            <a:extLst>
              <a:ext uri="{FF2B5EF4-FFF2-40B4-BE49-F238E27FC236}">
                <a16:creationId xmlns:a16="http://schemas.microsoft.com/office/drawing/2014/main" xmlns="" id="{BC8A5A7E-11B0-4C4D-AAE2-AAD1E30F9A38}"/>
              </a:ext>
            </a:extLst>
          </p:cNvPr>
          <p:cNvSpPr txBox="1"/>
          <p:nvPr/>
        </p:nvSpPr>
        <p:spPr>
          <a:xfrm>
            <a:off x="5942912" y="252761"/>
            <a:ext cx="5873950" cy="992210"/>
          </a:xfrm>
          <a:prstGeom prst="rect">
            <a:avLst/>
          </a:prstGeom>
          <a:solidFill>
            <a:schemeClr val="bg1"/>
          </a:solidFill>
        </p:spPr>
        <p:txBody>
          <a:bodyPr wrap="square" rtlCol="0">
            <a:spAutoFit/>
          </a:bodyPr>
          <a:lstStyle/>
          <a:p>
            <a:pPr algn="l"/>
            <a:endParaRPr lang="x-none" sz="1000" dirty="0">
              <a:latin typeface="HSE Sans" panose="02000000000000000000" pitchFamily="2" charset="0"/>
            </a:endParaRPr>
          </a:p>
        </p:txBody>
      </p:sp>
      <p:sp>
        <p:nvSpPr>
          <p:cNvPr id="18" name="TextBox 17">
            <a:extLst>
              <a:ext uri="{FF2B5EF4-FFF2-40B4-BE49-F238E27FC236}">
                <a16:creationId xmlns:a16="http://schemas.microsoft.com/office/drawing/2014/main" xmlns="" id="{0187B4B6-A2F8-90CF-AD01-870FA747DBE5}"/>
              </a:ext>
            </a:extLst>
          </p:cNvPr>
          <p:cNvSpPr txBox="1"/>
          <p:nvPr/>
        </p:nvSpPr>
        <p:spPr>
          <a:xfrm>
            <a:off x="8746645" y="2511392"/>
            <a:ext cx="3070217" cy="2062103"/>
          </a:xfrm>
          <a:prstGeom prst="rect">
            <a:avLst/>
          </a:prstGeom>
          <a:noFill/>
        </p:spPr>
        <p:txBody>
          <a:bodyPr wrap="square" rtlCol="0">
            <a:spAutoFit/>
          </a:bodyPr>
          <a:lstStyle/>
          <a:p>
            <a:pPr algn="l"/>
            <a:r>
              <a:rPr lang="ru-RU" sz="1600" b="1" dirty="0">
                <a:latin typeface="HSE Sans" panose="02000000000000000000" pitchFamily="2" charset="0"/>
              </a:rPr>
              <a:t>Вывод</a:t>
            </a:r>
            <a:r>
              <a:rPr lang="ru-RU" sz="1600" dirty="0">
                <a:latin typeface="HSE Sans" panose="02000000000000000000" pitchFamily="2" charset="0"/>
              </a:rPr>
              <a:t>: при добавлении всех предикторов в модель множественной регрессии значимый эффект наблюдался только у обязательности: она значимо и положительно влияет на каждую из исследуемых реакций пользователей </a:t>
            </a:r>
          </a:p>
        </p:txBody>
      </p:sp>
      <p:graphicFrame>
        <p:nvGraphicFramePr>
          <p:cNvPr id="2" name="Table 1">
            <a:extLst>
              <a:ext uri="{FF2B5EF4-FFF2-40B4-BE49-F238E27FC236}">
                <a16:creationId xmlns:a16="http://schemas.microsoft.com/office/drawing/2014/main" xmlns="" id="{D80B008D-1CA1-32CF-657E-CE00D23903EF}"/>
              </a:ext>
            </a:extLst>
          </p:cNvPr>
          <p:cNvGraphicFramePr>
            <a:graphicFrameLocks noGrp="1"/>
          </p:cNvGraphicFramePr>
          <p:nvPr>
            <p:extLst>
              <p:ext uri="{D42A27DB-BD31-4B8C-83A1-F6EECF244321}">
                <p14:modId xmlns:p14="http://schemas.microsoft.com/office/powerpoint/2010/main" val="1556996503"/>
              </p:ext>
            </p:extLst>
          </p:nvPr>
        </p:nvGraphicFramePr>
        <p:xfrm>
          <a:off x="507529" y="2333495"/>
          <a:ext cx="8144124" cy="4217721"/>
        </p:xfrm>
        <a:graphic>
          <a:graphicData uri="http://schemas.openxmlformats.org/drawingml/2006/table">
            <a:tbl>
              <a:tblPr firstRow="1" firstCol="1" bandRow="1">
                <a:tableStyleId>{2D5ABB26-0587-4C30-8999-92F81FD0307C}</a:tableStyleId>
              </a:tblPr>
              <a:tblGrid>
                <a:gridCol w="1510114">
                  <a:extLst>
                    <a:ext uri="{9D8B030D-6E8A-4147-A177-3AD203B41FA5}">
                      <a16:colId xmlns:a16="http://schemas.microsoft.com/office/drawing/2014/main" xmlns="" val="1602226525"/>
                    </a:ext>
                  </a:extLst>
                </a:gridCol>
                <a:gridCol w="2146853">
                  <a:extLst>
                    <a:ext uri="{9D8B030D-6E8A-4147-A177-3AD203B41FA5}">
                      <a16:colId xmlns:a16="http://schemas.microsoft.com/office/drawing/2014/main" xmlns="" val="352958792"/>
                    </a:ext>
                  </a:extLst>
                </a:gridCol>
                <a:gridCol w="2226365">
                  <a:extLst>
                    <a:ext uri="{9D8B030D-6E8A-4147-A177-3AD203B41FA5}">
                      <a16:colId xmlns:a16="http://schemas.microsoft.com/office/drawing/2014/main" xmlns="" val="494029211"/>
                    </a:ext>
                  </a:extLst>
                </a:gridCol>
                <a:gridCol w="2260792">
                  <a:extLst>
                    <a:ext uri="{9D8B030D-6E8A-4147-A177-3AD203B41FA5}">
                      <a16:colId xmlns:a16="http://schemas.microsoft.com/office/drawing/2014/main" xmlns="" val="30328546"/>
                    </a:ext>
                  </a:extLst>
                </a:gridCol>
              </a:tblGrid>
              <a:tr h="459401">
                <a:tc>
                  <a:txBody>
                    <a:bodyPr/>
                    <a:lstStyle/>
                    <a:p>
                      <a:pPr marL="0" marR="0" algn="ctr">
                        <a:lnSpc>
                          <a:spcPct val="107000"/>
                        </a:lnSpc>
                        <a:spcBef>
                          <a:spcPts val="0"/>
                        </a:spcBef>
                        <a:spcAft>
                          <a:spcPts val="0"/>
                        </a:spcAft>
                      </a:pPr>
                      <a:r>
                        <a:rPr lang="ru-RU" sz="1500" dirty="0">
                          <a:effectLst/>
                        </a:rPr>
                        <a:t>Предиктор</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lgn="ctr">
                        <a:lnSpc>
                          <a:spcPct val="107000"/>
                        </a:lnSpc>
                        <a:spcBef>
                          <a:spcPts val="0"/>
                        </a:spcBef>
                        <a:spcAft>
                          <a:spcPts val="0"/>
                        </a:spcAft>
                      </a:pPr>
                      <a:r>
                        <a:rPr lang="ru-RU" sz="1500" dirty="0">
                          <a:effectLst/>
                        </a:rPr>
                        <a:t>Зависимая переменная</a:t>
                      </a:r>
                    </a:p>
                  </a:txBody>
                  <a:tcPr marL="68580" marR="68580" marT="0" marB="0" anchor="ctr">
                    <a:lnL>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205704326"/>
                  </a:ext>
                </a:extLst>
              </a:tr>
              <a:tr h="519348">
                <a:tc>
                  <a:txBody>
                    <a:bodyPr/>
                    <a:lstStyle/>
                    <a:p>
                      <a:pPr marL="0" marR="0">
                        <a:lnSpc>
                          <a:spcPct val="107000"/>
                        </a:lnSpc>
                        <a:spcBef>
                          <a:spcPts val="0"/>
                        </a:spcBef>
                        <a:spcAft>
                          <a:spcPts val="0"/>
                        </a:spcAft>
                      </a:pP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rPr>
                        <a:t>Конспирология</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rPr>
                        <a:t>Политизация</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rPr>
                        <a:t>Негативное отношение</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31602003"/>
                  </a:ext>
                </a:extLst>
              </a:tr>
              <a:tr h="519348">
                <a:tc>
                  <a:txBody>
                    <a:bodyPr/>
                    <a:lstStyle/>
                    <a:p>
                      <a:pPr marL="0" marR="0">
                        <a:lnSpc>
                          <a:spcPct val="107000"/>
                        </a:lnSpc>
                        <a:spcBef>
                          <a:spcPts val="0"/>
                        </a:spcBef>
                        <a:spcAft>
                          <a:spcPts val="0"/>
                        </a:spcAft>
                      </a:pPr>
                      <a:r>
                        <a:rPr lang="ru-RU" sz="1500" dirty="0">
                          <a:effectLst/>
                        </a:rPr>
                        <a:t>Обязательность</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lnSpc>
                          <a:spcPct val="107000"/>
                        </a:lnSpc>
                        <a:spcBef>
                          <a:spcPts val="0"/>
                        </a:spcBef>
                        <a:spcAft>
                          <a:spcPts val="0"/>
                        </a:spcAft>
                      </a:pPr>
                      <a:r>
                        <a:rPr lang="ru-RU" sz="1500" b="1" dirty="0">
                          <a:effectLst/>
                        </a:rPr>
                        <a:t>0.2506**</a:t>
                      </a:r>
                      <a:endParaRPr lang="en-GB" sz="1500" b="1" dirty="0">
                        <a:effectLst/>
                      </a:endParaRPr>
                    </a:p>
                    <a:p>
                      <a:pPr marL="0" marR="0" algn="ctr">
                        <a:lnSpc>
                          <a:spcPct val="107000"/>
                        </a:lnSpc>
                        <a:spcBef>
                          <a:spcPts val="0"/>
                        </a:spcBef>
                        <a:spcAft>
                          <a:spcPts val="0"/>
                        </a:spcAft>
                      </a:pPr>
                      <a:r>
                        <a:rPr lang="ru-RU" sz="1500" b="1" dirty="0">
                          <a:effectLst/>
                        </a:rPr>
                        <a:t>(0.029)</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lnSpc>
                          <a:spcPct val="107000"/>
                        </a:lnSpc>
                        <a:spcBef>
                          <a:spcPts val="0"/>
                        </a:spcBef>
                        <a:spcAft>
                          <a:spcPts val="0"/>
                        </a:spcAft>
                      </a:pPr>
                      <a:r>
                        <a:rPr lang="ru-RU" sz="1500" b="1" dirty="0">
                          <a:effectLst/>
                        </a:rPr>
                        <a:t>0.2243**</a:t>
                      </a:r>
                      <a:endParaRPr lang="en-GB" sz="1500" b="1" dirty="0">
                        <a:effectLst/>
                      </a:endParaRPr>
                    </a:p>
                    <a:p>
                      <a:pPr marL="0" marR="0" algn="ctr">
                        <a:lnSpc>
                          <a:spcPct val="107000"/>
                        </a:lnSpc>
                        <a:spcBef>
                          <a:spcPts val="0"/>
                        </a:spcBef>
                        <a:spcAft>
                          <a:spcPts val="0"/>
                        </a:spcAft>
                      </a:pPr>
                      <a:r>
                        <a:rPr lang="ru-RU" sz="1500" b="1" dirty="0">
                          <a:effectLst/>
                        </a:rPr>
                        <a:t>(0.038)</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tc>
                  <a:txBody>
                    <a:bodyPr/>
                    <a:lstStyle/>
                    <a:p>
                      <a:pPr marL="0" marR="0" algn="ctr">
                        <a:lnSpc>
                          <a:spcPct val="107000"/>
                        </a:lnSpc>
                        <a:spcBef>
                          <a:spcPts val="0"/>
                        </a:spcBef>
                        <a:spcAft>
                          <a:spcPts val="0"/>
                        </a:spcAft>
                      </a:pPr>
                      <a:r>
                        <a:rPr lang="ru-RU" sz="1500" b="1" dirty="0">
                          <a:effectLst/>
                        </a:rPr>
                        <a:t>0.2319**</a:t>
                      </a:r>
                      <a:endParaRPr lang="en-GB" sz="1500" b="1" dirty="0">
                        <a:effectLst/>
                      </a:endParaRPr>
                    </a:p>
                    <a:p>
                      <a:pPr marL="0" marR="0" algn="ctr">
                        <a:lnSpc>
                          <a:spcPct val="107000"/>
                        </a:lnSpc>
                        <a:spcBef>
                          <a:spcPts val="0"/>
                        </a:spcBef>
                        <a:spcAft>
                          <a:spcPts val="0"/>
                        </a:spcAft>
                      </a:pPr>
                      <a:r>
                        <a:rPr lang="ru-RU" sz="1500" b="1" dirty="0">
                          <a:effectLst/>
                        </a:rPr>
                        <a:t>(0.045)</a:t>
                      </a:r>
                      <a:endParaRPr lang="en-GB" sz="15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noFill/>
                      <a:prstDash val="solid"/>
                      <a:round/>
                      <a:headEnd type="none" w="med" len="med"/>
                      <a:tailEnd type="none" w="med" len="med"/>
                    </a:lnT>
                  </a:tcPr>
                </a:tc>
                <a:extLst>
                  <a:ext uri="{0D108BD9-81ED-4DB2-BD59-A6C34878D82A}">
                    <a16:rowId xmlns:a16="http://schemas.microsoft.com/office/drawing/2014/main" xmlns="" val="2344891280"/>
                  </a:ext>
                </a:extLst>
              </a:tr>
              <a:tr h="500576">
                <a:tc>
                  <a:txBody>
                    <a:bodyPr/>
                    <a:lstStyle/>
                    <a:p>
                      <a:pPr marL="0" marR="0">
                        <a:lnSpc>
                          <a:spcPct val="107000"/>
                        </a:lnSpc>
                        <a:spcBef>
                          <a:spcPts val="0"/>
                        </a:spcBef>
                        <a:spcAft>
                          <a:spcPts val="0"/>
                        </a:spcAft>
                      </a:pPr>
                      <a:r>
                        <a:rPr lang="ru-RU" sz="1500">
                          <a:effectLst/>
                        </a:rPr>
                        <a:t>Цифровое качество</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u-RU" sz="1500" dirty="0">
                          <a:effectLst/>
                        </a:rPr>
                        <a:t>-0.0005</a:t>
                      </a:r>
                      <a:endParaRPr lang="en-GB" sz="1500" dirty="0">
                        <a:effectLst/>
                      </a:endParaRPr>
                    </a:p>
                    <a:p>
                      <a:pPr marL="0" marR="0" algn="ctr">
                        <a:lnSpc>
                          <a:spcPct val="107000"/>
                        </a:lnSpc>
                        <a:spcBef>
                          <a:spcPts val="0"/>
                        </a:spcBef>
                        <a:spcAft>
                          <a:spcPts val="0"/>
                        </a:spcAft>
                      </a:pPr>
                      <a:r>
                        <a:rPr lang="ru-RU" sz="1500" dirty="0">
                          <a:effectLst/>
                        </a:rPr>
                        <a:t>(0.024)</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u-RU" sz="1500" dirty="0">
                          <a:effectLst/>
                        </a:rPr>
                        <a:t>-0.0313</a:t>
                      </a:r>
                      <a:endParaRPr lang="en-GB" sz="1500" dirty="0">
                        <a:effectLst/>
                      </a:endParaRPr>
                    </a:p>
                    <a:p>
                      <a:pPr marL="0" marR="0" algn="ctr">
                        <a:lnSpc>
                          <a:spcPct val="107000"/>
                        </a:lnSpc>
                        <a:spcBef>
                          <a:spcPts val="0"/>
                        </a:spcBef>
                        <a:spcAft>
                          <a:spcPts val="0"/>
                        </a:spcAft>
                      </a:pPr>
                      <a:r>
                        <a:rPr lang="ru-RU" sz="1500" dirty="0">
                          <a:effectLst/>
                        </a:rPr>
                        <a:t>(0.032)</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u-RU" sz="1500" dirty="0">
                          <a:effectLst/>
                        </a:rPr>
                        <a:t>-0.0426</a:t>
                      </a:r>
                      <a:endParaRPr lang="en-GB" sz="1500" dirty="0">
                        <a:effectLst/>
                      </a:endParaRPr>
                    </a:p>
                    <a:p>
                      <a:pPr marL="0" marR="0" algn="ctr">
                        <a:lnSpc>
                          <a:spcPct val="107000"/>
                        </a:lnSpc>
                        <a:spcBef>
                          <a:spcPts val="0"/>
                        </a:spcBef>
                        <a:spcAft>
                          <a:spcPts val="0"/>
                        </a:spcAft>
                      </a:pPr>
                      <a:r>
                        <a:rPr lang="ru-RU" sz="1500" dirty="0">
                          <a:effectLst/>
                        </a:rPr>
                        <a:t>(0.037)</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09456259"/>
                  </a:ext>
                </a:extLst>
              </a:tr>
              <a:tr h="506834">
                <a:tc>
                  <a:txBody>
                    <a:bodyPr/>
                    <a:lstStyle/>
                    <a:p>
                      <a:pPr marL="0" marR="0">
                        <a:lnSpc>
                          <a:spcPct val="107000"/>
                        </a:lnSpc>
                        <a:spcBef>
                          <a:spcPts val="0"/>
                        </a:spcBef>
                        <a:spcAft>
                          <a:spcPts val="0"/>
                        </a:spcAft>
                      </a:pPr>
                      <a:r>
                        <a:rPr lang="ru-RU" sz="1500">
                          <a:effectLst/>
                        </a:rPr>
                        <a:t>Сенситивность</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u-RU" sz="1500">
                          <a:effectLst/>
                        </a:rPr>
                        <a:t>-0.0460</a:t>
                      </a:r>
                      <a:endParaRPr lang="en-GB" sz="1500">
                        <a:effectLst/>
                      </a:endParaRPr>
                    </a:p>
                    <a:p>
                      <a:pPr marL="0" marR="0" algn="ctr">
                        <a:lnSpc>
                          <a:spcPct val="107000"/>
                        </a:lnSpc>
                        <a:spcBef>
                          <a:spcPts val="0"/>
                        </a:spcBef>
                        <a:spcAft>
                          <a:spcPts val="0"/>
                        </a:spcAft>
                      </a:pPr>
                      <a:r>
                        <a:rPr lang="ru-RU" sz="1500">
                          <a:effectLst/>
                        </a:rPr>
                        <a:t>(0.026)</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u-RU" sz="1500">
                          <a:effectLst/>
                        </a:rPr>
                        <a:t>-0.0438</a:t>
                      </a:r>
                      <a:endParaRPr lang="en-GB" sz="1500">
                        <a:effectLst/>
                      </a:endParaRPr>
                    </a:p>
                    <a:p>
                      <a:pPr marL="0" marR="0" algn="ctr">
                        <a:lnSpc>
                          <a:spcPct val="107000"/>
                        </a:lnSpc>
                        <a:spcBef>
                          <a:spcPts val="0"/>
                        </a:spcBef>
                        <a:spcAft>
                          <a:spcPts val="0"/>
                        </a:spcAft>
                      </a:pPr>
                      <a:r>
                        <a:rPr lang="ru-RU" sz="1500">
                          <a:effectLst/>
                        </a:rPr>
                        <a:t>(0.034)</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ru-RU" sz="1500">
                          <a:effectLst/>
                        </a:rPr>
                        <a:t>0.0126</a:t>
                      </a:r>
                      <a:endParaRPr lang="en-GB" sz="1500">
                        <a:effectLst/>
                      </a:endParaRPr>
                    </a:p>
                    <a:p>
                      <a:pPr marL="0" marR="0" algn="ctr">
                        <a:lnSpc>
                          <a:spcPct val="107000"/>
                        </a:lnSpc>
                        <a:spcBef>
                          <a:spcPts val="0"/>
                        </a:spcBef>
                        <a:spcAft>
                          <a:spcPts val="0"/>
                        </a:spcAft>
                      </a:pPr>
                      <a:r>
                        <a:rPr lang="ru-RU" sz="1500">
                          <a:effectLst/>
                        </a:rPr>
                        <a:t>(0.040)</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103368173"/>
                  </a:ext>
                </a:extLst>
              </a:tr>
              <a:tr h="349152">
                <a:tc>
                  <a:txBody>
                    <a:bodyPr/>
                    <a:lstStyle/>
                    <a:p>
                      <a:pPr marL="0" marR="0">
                        <a:lnSpc>
                          <a:spcPct val="107000"/>
                        </a:lnSpc>
                        <a:spcBef>
                          <a:spcPts val="0"/>
                        </a:spcBef>
                        <a:spcAft>
                          <a:spcPts val="0"/>
                        </a:spcAft>
                      </a:pPr>
                      <a:r>
                        <a:rPr lang="ru-RU" sz="1500" dirty="0">
                          <a:effectLst/>
                        </a:rPr>
                        <a:t>Контрольные переменные</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ru-RU" sz="1500" dirty="0">
                          <a:effectLst/>
                        </a:rPr>
                        <a:t>Есть</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ru-RU" sz="1500" dirty="0">
                          <a:effectLst/>
                        </a:rPr>
                        <a:t>Есть</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ru-RU" sz="1500" dirty="0">
                          <a:effectLst/>
                        </a:rPr>
                        <a:t>Есть</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096606717"/>
                  </a:ext>
                </a:extLst>
              </a:tr>
              <a:tr h="884769">
                <a:tc>
                  <a:txBody>
                    <a:bodyPr/>
                    <a:lstStyle/>
                    <a:p>
                      <a:pPr marL="0" marR="0">
                        <a:lnSpc>
                          <a:spcPct val="107000"/>
                        </a:lnSpc>
                        <a:spcBef>
                          <a:spcPts val="0"/>
                        </a:spcBef>
                        <a:spcAft>
                          <a:spcPts val="0"/>
                        </a:spcAft>
                      </a:pPr>
                      <a:r>
                        <a:rPr lang="ru-RU" sz="1500" i="1" dirty="0">
                          <a:effectLst/>
                        </a:rPr>
                        <a:t>Примечание: </a:t>
                      </a:r>
                      <a:endParaRPr lang="en-GB" sz="15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gridSpan="3">
                  <a:txBody>
                    <a:bodyPr/>
                    <a:lstStyle/>
                    <a:p>
                      <a:pPr marL="0" marR="0">
                        <a:lnSpc>
                          <a:spcPct val="107000"/>
                        </a:lnSpc>
                        <a:spcBef>
                          <a:spcPts val="0"/>
                        </a:spcBef>
                        <a:spcAft>
                          <a:spcPts val="0"/>
                        </a:spcAft>
                      </a:pPr>
                      <a:r>
                        <a:rPr lang="ru-RU" sz="1500" i="1" dirty="0">
                          <a:effectLst/>
                        </a:rPr>
                        <a:t>** p &lt;0.05</a:t>
                      </a:r>
                      <a:endParaRPr lang="en-GB" sz="1500" i="1" dirty="0">
                        <a:effectLst/>
                      </a:endParaRPr>
                    </a:p>
                    <a:p>
                      <a:pPr marL="0" marR="0">
                        <a:lnSpc>
                          <a:spcPct val="107000"/>
                        </a:lnSpc>
                        <a:spcBef>
                          <a:spcPts val="0"/>
                        </a:spcBef>
                        <a:spcAft>
                          <a:spcPts val="0"/>
                        </a:spcAft>
                      </a:pPr>
                      <a:r>
                        <a:rPr lang="ru-RU" sz="1500" i="1" dirty="0">
                          <a:effectLst/>
                        </a:rPr>
                        <a:t>В столбцах на каждую зависимую переменную приходятся оценки одной модели, включающая все предикторы и контрольные переменные. В скобках указаны стандартные ошибки</a:t>
                      </a:r>
                      <a:endParaRPr lang="en-GB" sz="15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4237423418"/>
                  </a:ext>
                </a:extLst>
              </a:tr>
              <a:tr h="170613">
                <a:tc gridSpan="4">
                  <a:txBody>
                    <a:bodyPr/>
                    <a:lstStyle/>
                    <a:p>
                      <a:pPr marL="0" marR="0">
                        <a:lnSpc>
                          <a:spcPct val="107000"/>
                        </a:lnSpc>
                        <a:spcBef>
                          <a:spcPts val="0"/>
                        </a:spcBef>
                        <a:spcAft>
                          <a:spcPts val="0"/>
                        </a:spcAft>
                      </a:pPr>
                      <a:r>
                        <a:rPr lang="en-US" sz="1500" i="1" dirty="0">
                          <a:effectLst/>
                        </a:rPr>
                        <a:t>N = 1079</a:t>
                      </a:r>
                      <a:endParaRPr lang="en-GB" sz="15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92846199"/>
                  </a:ext>
                </a:extLst>
              </a:tr>
            </a:tbl>
          </a:graphicData>
        </a:graphic>
      </p:graphicFrame>
    </p:spTree>
    <p:extLst>
      <p:ext uri="{BB962C8B-B14F-4D97-AF65-F5344CB8AC3E}">
        <p14:creationId xmlns:p14="http://schemas.microsoft.com/office/powerpoint/2010/main" val="35707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10485" y="1128501"/>
            <a:ext cx="11285571" cy="776331"/>
            <a:chOff x="574426" y="-756121"/>
            <a:chExt cx="4789690" cy="1844466"/>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74426" y="-682120"/>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596582" y="-756121"/>
              <a:ext cx="4767534" cy="184446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marR="0">
                <a:lnSpc>
                  <a:spcPct val="107000"/>
                </a:lnSpc>
                <a:spcBef>
                  <a:spcPts val="0"/>
                </a:spcBef>
                <a:spcAft>
                  <a:spcPts val="0"/>
                </a:spcAft>
              </a:pPr>
              <a:r>
                <a:rPr lang="ru-RU" sz="2400" dirty="0">
                  <a:effectLst/>
                </a:rPr>
                <a:t>Оценки OLS- регрессии на политизацию в моделях с переменными взаимодействия</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8" name="TextBox 17">
            <a:extLst>
              <a:ext uri="{FF2B5EF4-FFF2-40B4-BE49-F238E27FC236}">
                <a16:creationId xmlns:a16="http://schemas.microsoft.com/office/drawing/2014/main" xmlns="" id="{0187B4B6-A2F8-90CF-AD01-870FA747DBE5}"/>
              </a:ext>
            </a:extLst>
          </p:cNvPr>
          <p:cNvSpPr txBox="1"/>
          <p:nvPr/>
        </p:nvSpPr>
        <p:spPr>
          <a:xfrm>
            <a:off x="9376314" y="1991881"/>
            <a:ext cx="2293640" cy="2188356"/>
          </a:xfrm>
          <a:prstGeom prst="rect">
            <a:avLst/>
          </a:prstGeom>
          <a:noFill/>
        </p:spPr>
        <p:txBody>
          <a:bodyPr wrap="square" rtlCol="0">
            <a:spAutoFit/>
          </a:bodyPr>
          <a:lstStyle/>
          <a:p>
            <a:pPr marL="0" marR="0">
              <a:lnSpc>
                <a:spcPct val="107000"/>
              </a:lnSpc>
              <a:spcBef>
                <a:spcPts val="0"/>
              </a:spcBef>
              <a:spcAft>
                <a:spcPts val="0"/>
              </a:spcAft>
            </a:pPr>
            <a:r>
              <a:rPr lang="ru-RU" sz="1600" b="1" dirty="0"/>
              <a:t>Вывод:</a:t>
            </a:r>
            <a:r>
              <a:rPr lang="ru-RU" sz="1600" dirty="0"/>
              <a:t> </a:t>
            </a:r>
            <a:r>
              <a:rPr lang="ru-RU" sz="1600" dirty="0">
                <a:effectLst/>
                <a:ea typeface="Calibri" panose="020F0502020204030204" pitchFamily="34" charset="0"/>
              </a:rPr>
              <a:t>влияние цифрового качества оказывается опосредовано обязательностью: коэффициент взаимодействия между ними значим. </a:t>
            </a:r>
          </a:p>
        </p:txBody>
      </p:sp>
      <p:graphicFrame>
        <p:nvGraphicFramePr>
          <p:cNvPr id="19" name="Table 18">
            <a:extLst>
              <a:ext uri="{FF2B5EF4-FFF2-40B4-BE49-F238E27FC236}">
                <a16:creationId xmlns:a16="http://schemas.microsoft.com/office/drawing/2014/main" xmlns="" id="{CCD97397-0900-B73E-7FB8-803F665E0314}"/>
              </a:ext>
            </a:extLst>
          </p:cNvPr>
          <p:cNvGraphicFramePr>
            <a:graphicFrameLocks noGrp="1"/>
          </p:cNvGraphicFramePr>
          <p:nvPr>
            <p:extLst>
              <p:ext uri="{D42A27DB-BD31-4B8C-83A1-F6EECF244321}">
                <p14:modId xmlns:p14="http://schemas.microsoft.com/office/powerpoint/2010/main" val="2132567814"/>
              </p:ext>
            </p:extLst>
          </p:nvPr>
        </p:nvGraphicFramePr>
        <p:xfrm>
          <a:off x="462689" y="1991881"/>
          <a:ext cx="8735864" cy="4402836"/>
        </p:xfrm>
        <a:graphic>
          <a:graphicData uri="http://schemas.openxmlformats.org/drawingml/2006/table">
            <a:tbl>
              <a:tblPr firstRow="1" bandRow="1">
                <a:tableStyleId>{2D5ABB26-0587-4C30-8999-92F81FD0307C}</a:tableStyleId>
              </a:tblPr>
              <a:tblGrid>
                <a:gridCol w="2183966">
                  <a:extLst>
                    <a:ext uri="{9D8B030D-6E8A-4147-A177-3AD203B41FA5}">
                      <a16:colId xmlns:a16="http://schemas.microsoft.com/office/drawing/2014/main" xmlns="" val="2134409484"/>
                    </a:ext>
                  </a:extLst>
                </a:gridCol>
                <a:gridCol w="2183966">
                  <a:extLst>
                    <a:ext uri="{9D8B030D-6E8A-4147-A177-3AD203B41FA5}">
                      <a16:colId xmlns:a16="http://schemas.microsoft.com/office/drawing/2014/main" xmlns="" val="925876680"/>
                    </a:ext>
                  </a:extLst>
                </a:gridCol>
                <a:gridCol w="2183966">
                  <a:extLst>
                    <a:ext uri="{9D8B030D-6E8A-4147-A177-3AD203B41FA5}">
                      <a16:colId xmlns:a16="http://schemas.microsoft.com/office/drawing/2014/main" xmlns="" val="4144935752"/>
                    </a:ext>
                  </a:extLst>
                </a:gridCol>
                <a:gridCol w="2183966">
                  <a:extLst>
                    <a:ext uri="{9D8B030D-6E8A-4147-A177-3AD203B41FA5}">
                      <a16:colId xmlns:a16="http://schemas.microsoft.com/office/drawing/2014/main" xmlns="" val="2466750718"/>
                    </a:ext>
                  </a:extLst>
                </a:gridCol>
              </a:tblGrid>
              <a:tr h="935047">
                <a:tc>
                  <a:txBody>
                    <a:bodyPr/>
                    <a:lstStyle/>
                    <a:p>
                      <a:endParaRPr lang="en-GB" sz="15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ru-RU" sz="1500" i="1" dirty="0">
                          <a:effectLst/>
                          <a:latin typeface="+mn-lt"/>
                          <a:ea typeface="Times New Roman" panose="02020603050405020304" pitchFamily="18" charset="0"/>
                          <a:cs typeface="Times New Roman" panose="02020603050405020304" pitchFamily="18" charset="0"/>
                        </a:rPr>
                        <a:t>Цифровое качество и </a:t>
                      </a:r>
                      <a:r>
                        <a:rPr lang="ru-RU" sz="1500" i="1" dirty="0" err="1">
                          <a:effectLst/>
                          <a:latin typeface="+mn-lt"/>
                          <a:ea typeface="Times New Roman" panose="02020603050405020304" pitchFamily="18" charset="0"/>
                          <a:cs typeface="Times New Roman" panose="02020603050405020304" pitchFamily="18" charset="0"/>
                        </a:rPr>
                        <a:t>сенситивность</a:t>
                      </a:r>
                      <a:r>
                        <a:rPr lang="ru-RU" sz="1500" i="1" dirty="0">
                          <a:effectLst/>
                          <a:latin typeface="+mn-lt"/>
                          <a:ea typeface="Times New Roman" panose="02020603050405020304" pitchFamily="18" charset="0"/>
                          <a:cs typeface="Times New Roman" panose="02020603050405020304" pitchFamily="18" charset="0"/>
                        </a:rPr>
                        <a:t> услуги при условии их обязательности </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ru-RU" sz="1500" i="1" dirty="0">
                          <a:effectLst/>
                          <a:latin typeface="+mn-lt"/>
                          <a:ea typeface="Times New Roman" panose="02020603050405020304" pitchFamily="18" charset="0"/>
                          <a:cs typeface="Times New Roman" panose="02020603050405020304" pitchFamily="18" charset="0"/>
                        </a:rPr>
                        <a:t>Цифровое качество услуги при условии ее </a:t>
                      </a:r>
                      <a:r>
                        <a:rPr lang="ru-RU" sz="1500" i="1" dirty="0" err="1">
                          <a:effectLst/>
                          <a:latin typeface="+mn-lt"/>
                          <a:ea typeface="Times New Roman" panose="02020603050405020304" pitchFamily="18" charset="0"/>
                          <a:cs typeface="Times New Roman" panose="02020603050405020304" pitchFamily="18" charset="0"/>
                        </a:rPr>
                        <a:t>сенситивности</a:t>
                      </a:r>
                      <a:r>
                        <a:rPr lang="ru-RU" sz="1500" i="1" dirty="0">
                          <a:effectLst/>
                          <a:latin typeface="+mn-lt"/>
                          <a:ea typeface="Times New Roman" panose="02020603050405020304" pitchFamily="18" charset="0"/>
                          <a:cs typeface="Times New Roman" panose="02020603050405020304" pitchFamily="18" charset="0"/>
                        </a:rPr>
                        <a:t> </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ru-RU" sz="1500" i="1">
                          <a:effectLst/>
                          <a:latin typeface="+mn-lt"/>
                          <a:ea typeface="Times New Roman" panose="02020603050405020304" pitchFamily="18" charset="0"/>
                          <a:cs typeface="Times New Roman" panose="02020603050405020304" pitchFamily="18" charset="0"/>
                        </a:rPr>
                        <a:t>Сенситивность услуги при условии ее обязательности</a:t>
                      </a:r>
                      <a:endParaRPr lang="en-GB" sz="15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794234788"/>
                  </a:ext>
                </a:extLst>
              </a:tr>
              <a:tr h="461677">
                <a:tc>
                  <a:txBody>
                    <a:bodyPr/>
                    <a:lstStyle/>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Цифровое качество </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b="1" dirty="0">
                          <a:effectLst/>
                          <a:latin typeface="+mn-lt"/>
                          <a:ea typeface="Times New Roman" panose="02020603050405020304" pitchFamily="18" charset="0"/>
                          <a:cs typeface="Times New Roman" panose="02020603050405020304" pitchFamily="18" charset="0"/>
                        </a:rPr>
                        <a:t>    -0.0815**</a:t>
                      </a:r>
                      <a:endParaRPr lang="en-GB" sz="1500" b="1"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b="1" dirty="0">
                          <a:effectLst/>
                          <a:latin typeface="+mn-lt"/>
                          <a:ea typeface="Times New Roman" panose="02020603050405020304" pitchFamily="18" charset="0"/>
                          <a:cs typeface="Times New Roman" panose="02020603050405020304" pitchFamily="18" charset="0"/>
                        </a:rPr>
                        <a:t>(0.040)</a:t>
                      </a:r>
                      <a:endParaRPr lang="en-GB" sz="15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tabLst>
                          <a:tab pos="3275330" algn="l"/>
                        </a:tabLst>
                      </a:pPr>
                      <a:r>
                        <a:rPr lang="ru-RU" sz="1500" dirty="0">
                          <a:effectLst/>
                          <a:latin typeface="+mn-lt"/>
                          <a:ea typeface="Times New Roman" panose="02020603050405020304" pitchFamily="18" charset="0"/>
                          <a:cs typeface="Times New Roman" panose="02020603050405020304" pitchFamily="18" charset="0"/>
                        </a:rPr>
                        <a:t>                0.0386</a:t>
                      </a:r>
                      <a:endParaRPr lang="en-GB" sz="1500" dirty="0">
                        <a:effectLst/>
                        <a:latin typeface="+mn-lt"/>
                        <a:ea typeface="Calibri" panose="020F0502020204030204" pitchFamily="34" charset="0"/>
                        <a:cs typeface="Times New Roman" panose="02020603050405020304" pitchFamily="18" charset="0"/>
                      </a:endParaRPr>
                    </a:p>
                    <a:p>
                      <a:pPr marL="0" marR="0" indent="-3556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(0.035)</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a:effectLst/>
                          <a:latin typeface="+mn-lt"/>
                          <a:ea typeface="Times New Roman" panose="02020603050405020304" pitchFamily="18" charset="0"/>
                          <a:cs typeface="Times New Roman" panose="02020603050405020304" pitchFamily="18" charset="0"/>
                        </a:rPr>
                        <a:t>–</a:t>
                      </a:r>
                      <a:endParaRPr lang="en-GB" sz="15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270837043"/>
                  </a:ext>
                </a:extLst>
              </a:tr>
              <a:tr h="461677">
                <a:tc>
                  <a:txBody>
                    <a:bodyPr/>
                    <a:lstStyle/>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Обязательность </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b="1" dirty="0">
                          <a:effectLst/>
                          <a:latin typeface="+mn-lt"/>
                          <a:ea typeface="Times New Roman" panose="02020603050405020304" pitchFamily="18" charset="0"/>
                          <a:cs typeface="Times New Roman" panose="02020603050405020304" pitchFamily="18" charset="0"/>
                        </a:rPr>
                        <a:t>     0.1811**</a:t>
                      </a:r>
                      <a:endParaRPr lang="en-GB" sz="1500" b="1"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b="1" dirty="0">
                          <a:effectLst/>
                          <a:latin typeface="+mn-lt"/>
                          <a:ea typeface="Times New Roman" panose="02020603050405020304" pitchFamily="18" charset="0"/>
                          <a:cs typeface="Times New Roman" panose="02020603050405020304" pitchFamily="18" charset="0"/>
                        </a:rPr>
                        <a:t>(0.058)</a:t>
                      </a:r>
                      <a:endParaRPr lang="en-GB" sz="15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      </a:t>
                      </a:r>
                      <a:r>
                        <a:rPr lang="ru-RU" sz="1500" b="1" dirty="0">
                          <a:effectLst/>
                          <a:latin typeface="+mn-lt"/>
                          <a:ea typeface="Times New Roman" panose="02020603050405020304" pitchFamily="18" charset="0"/>
                          <a:cs typeface="Times New Roman" panose="02020603050405020304" pitchFamily="18" charset="0"/>
                        </a:rPr>
                        <a:t>0.2351 **</a:t>
                      </a:r>
                      <a:endParaRPr lang="en-GB" sz="1500" b="1" dirty="0">
                        <a:effectLst/>
                        <a:latin typeface="+mn-lt"/>
                        <a:ea typeface="Calibri" panose="020F0502020204030204" pitchFamily="34" charset="0"/>
                        <a:cs typeface="Times New Roman" panose="02020603050405020304" pitchFamily="18" charset="0"/>
                      </a:endParaRPr>
                    </a:p>
                    <a:p>
                      <a:pPr marL="434340" marR="0" indent="-400050" algn="ctr">
                        <a:lnSpc>
                          <a:spcPct val="107000"/>
                        </a:lnSpc>
                        <a:spcBef>
                          <a:spcPts val="0"/>
                        </a:spcBef>
                        <a:spcAft>
                          <a:spcPts val="0"/>
                        </a:spcAft>
                        <a:tabLst>
                          <a:tab pos="91440" algn="l"/>
                        </a:tabLst>
                      </a:pPr>
                      <a:r>
                        <a:rPr lang="ru-RU" sz="1500" b="1" dirty="0">
                          <a:effectLst/>
                          <a:latin typeface="+mn-lt"/>
                          <a:ea typeface="Times New Roman" panose="02020603050405020304" pitchFamily="18" charset="0"/>
                          <a:cs typeface="Times New Roman" panose="02020603050405020304" pitchFamily="18" charset="0"/>
                        </a:rPr>
                        <a:t>(0.042)</a:t>
                      </a:r>
                      <a:endParaRPr lang="en-GB" sz="15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433446255"/>
                  </a:ext>
                </a:extLst>
              </a:tr>
              <a:tr h="461677">
                <a:tc>
                  <a:txBody>
                    <a:bodyPr/>
                    <a:lstStyle/>
                    <a:p>
                      <a:pPr marL="0" marR="0">
                        <a:lnSpc>
                          <a:spcPct val="107000"/>
                        </a:lnSpc>
                        <a:spcBef>
                          <a:spcPts val="0"/>
                        </a:spcBef>
                        <a:spcAft>
                          <a:spcPts val="0"/>
                        </a:spcAft>
                      </a:pPr>
                      <a:r>
                        <a:rPr lang="ru-RU" sz="1500" dirty="0" err="1">
                          <a:effectLst/>
                          <a:latin typeface="+mn-lt"/>
                          <a:ea typeface="Times New Roman" panose="02020603050405020304" pitchFamily="18" charset="0"/>
                          <a:cs typeface="Times New Roman" panose="02020603050405020304" pitchFamily="18" charset="0"/>
                        </a:rPr>
                        <a:t>Сенситивность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a:effectLst/>
                          <a:latin typeface="+mn-lt"/>
                          <a:ea typeface="Times New Roman" panose="02020603050405020304" pitchFamily="18" charset="0"/>
                          <a:cs typeface="Times New Roman" panose="02020603050405020304" pitchFamily="18" charset="0"/>
                        </a:rPr>
                        <a:t>-0.0063</a:t>
                      </a:r>
                      <a:endParaRPr lang="en-GB" sz="150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a:effectLst/>
                          <a:latin typeface="+mn-lt"/>
                          <a:ea typeface="Times New Roman" panose="02020603050405020304" pitchFamily="18" charset="0"/>
                          <a:cs typeface="Times New Roman" panose="02020603050405020304" pitchFamily="18" charset="0"/>
                        </a:rPr>
                        <a:t>(0.051)</a:t>
                      </a:r>
                      <a:endParaRPr lang="en-GB" sz="15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0.0383</a:t>
                      </a:r>
                      <a:endParaRPr lang="en-GB" sz="15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(0.041)</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tabLst>
                          <a:tab pos="3275330" algn="l"/>
                        </a:tabLst>
                      </a:pPr>
                      <a:r>
                        <a:rPr lang="ru-RU" sz="1500" dirty="0">
                          <a:effectLst/>
                          <a:latin typeface="+mn-lt"/>
                          <a:ea typeface="Times New Roman" panose="02020603050405020304" pitchFamily="18" charset="0"/>
                          <a:cs typeface="Times New Roman" panose="02020603050405020304" pitchFamily="18" charset="0"/>
                        </a:rPr>
                        <a:t>                0.0008</a:t>
                      </a:r>
                      <a:endParaRPr lang="en-GB" sz="1500" dirty="0">
                        <a:effectLst/>
                        <a:latin typeface="+mn-lt"/>
                        <a:ea typeface="Calibri" panose="020F0502020204030204" pitchFamily="34" charset="0"/>
                        <a:cs typeface="Times New Roman" panose="02020603050405020304" pitchFamily="18" charset="0"/>
                      </a:endParaRPr>
                    </a:p>
                    <a:p>
                      <a:pPr marL="0" marR="9906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  (0.051)</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757524498"/>
                  </a:ext>
                </a:extLst>
              </a:tr>
              <a:tr h="461677">
                <a:tc>
                  <a:txBody>
                    <a:bodyPr/>
                    <a:lstStyle/>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Цифровое качество </a:t>
                      </a:r>
                      <a:endParaRPr lang="en-GB" sz="15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х Обязательность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b="1" dirty="0">
                          <a:effectLst/>
                          <a:latin typeface="+mn-lt"/>
                          <a:ea typeface="Times New Roman" panose="02020603050405020304" pitchFamily="18" charset="0"/>
                          <a:cs typeface="Times New Roman" panose="02020603050405020304" pitchFamily="18" charset="0"/>
                        </a:rPr>
                        <a:t>     0.1275**</a:t>
                      </a:r>
                      <a:endParaRPr lang="en-GB" sz="1500" b="1"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b="1" dirty="0">
                          <a:effectLst/>
                          <a:latin typeface="+mn-lt"/>
                          <a:ea typeface="Times New Roman" panose="02020603050405020304" pitchFamily="18" charset="0"/>
                          <a:cs typeface="Times New Roman" panose="02020603050405020304" pitchFamily="18" charset="0"/>
                        </a:rPr>
                        <a:t>(0.063)</a:t>
                      </a:r>
                      <a:endParaRPr lang="en-GB" sz="15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a:effectLst/>
                          <a:latin typeface="+mn-lt"/>
                          <a:ea typeface="Times New Roman" panose="02020603050405020304" pitchFamily="18" charset="0"/>
                          <a:cs typeface="Times New Roman" panose="02020603050405020304" pitchFamily="18" charset="0"/>
                        </a:rPr>
                        <a:t>–</a:t>
                      </a:r>
                      <a:endParaRPr lang="en-GB" sz="15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29592114"/>
                  </a:ext>
                </a:extLst>
              </a:tr>
              <a:tr h="461677">
                <a:tc>
                  <a:txBody>
                    <a:bodyPr/>
                    <a:lstStyle/>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Цифровое качество х </a:t>
                      </a:r>
                      <a:r>
                        <a:rPr lang="ru-RU" sz="1500" dirty="0" err="1">
                          <a:effectLst/>
                          <a:latin typeface="+mn-lt"/>
                          <a:ea typeface="Times New Roman" panose="02020603050405020304" pitchFamily="18" charset="0"/>
                          <a:cs typeface="Times New Roman" panose="02020603050405020304" pitchFamily="18" charset="0"/>
                        </a:rPr>
                        <a:t>Сенситивность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a:effectLst/>
                          <a:latin typeface="+mn-lt"/>
                          <a:ea typeface="Times New Roman" panose="02020603050405020304" pitchFamily="18" charset="0"/>
                          <a:cs typeface="Times New Roman" panose="02020603050405020304" pitchFamily="18" charset="0"/>
                        </a:rPr>
                        <a:t>–</a:t>
                      </a:r>
                      <a:endParaRPr lang="en-GB" sz="15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0.0558</a:t>
                      </a:r>
                      <a:endParaRPr lang="en-GB" sz="15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(0.057)</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a:effectLst/>
                          <a:latin typeface="+mn-lt"/>
                          <a:ea typeface="Times New Roman" panose="02020603050405020304" pitchFamily="18" charset="0"/>
                          <a:cs typeface="Times New Roman" panose="02020603050405020304" pitchFamily="18" charset="0"/>
                        </a:rPr>
                        <a:t>–</a:t>
                      </a:r>
                      <a:endParaRPr lang="en-GB" sz="15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77197459"/>
                  </a:ext>
                </a:extLst>
              </a:tr>
              <a:tr h="461677">
                <a:tc>
                  <a:txBody>
                    <a:bodyPr/>
                    <a:lstStyle/>
                    <a:p>
                      <a:pPr marL="0" marR="0">
                        <a:lnSpc>
                          <a:spcPct val="107000"/>
                        </a:lnSpc>
                        <a:spcBef>
                          <a:spcPts val="0"/>
                        </a:spcBef>
                        <a:spcAft>
                          <a:spcPts val="0"/>
                        </a:spcAft>
                      </a:pPr>
                      <a:r>
                        <a:rPr lang="ru-RU" sz="1500" dirty="0" err="1">
                          <a:effectLst/>
                          <a:latin typeface="+mn-lt"/>
                          <a:ea typeface="Times New Roman" panose="02020603050405020304" pitchFamily="18" charset="0"/>
                          <a:cs typeface="Times New Roman" panose="02020603050405020304" pitchFamily="18" charset="0"/>
                        </a:rPr>
                        <a:t>Сенситивность</a:t>
                      </a:r>
                      <a:r>
                        <a:rPr lang="ru-RU" sz="1500" dirty="0">
                          <a:effectLst/>
                          <a:latin typeface="+mn-lt"/>
                          <a:ea typeface="Times New Roman" panose="02020603050405020304" pitchFamily="18" charset="0"/>
                          <a:cs typeface="Times New Roman" panose="02020603050405020304" pitchFamily="18" charset="0"/>
                        </a:rPr>
                        <a:t> </a:t>
                      </a:r>
                      <a:endParaRPr lang="en-GB" sz="15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х Обязательность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-0.0684</a:t>
                      </a:r>
                      <a:endParaRPr lang="en-GB" sz="15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(0.068)</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-0.0765</a:t>
                      </a:r>
                      <a:endParaRPr lang="en-GB" sz="15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(0.068)</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035063579"/>
                  </a:ext>
                </a:extLst>
              </a:tr>
              <a:tr h="461677">
                <a:tc>
                  <a:txBody>
                    <a:bodyPr/>
                    <a:lstStyle/>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Контрольные переменные</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Есть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Есть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Есть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6780398"/>
                  </a:ext>
                </a:extLst>
              </a:tr>
            </a:tbl>
          </a:graphicData>
        </a:graphic>
      </p:graphicFrame>
      <p:sp>
        <p:nvSpPr>
          <p:cNvPr id="23" name="TextBox 22">
            <a:extLst>
              <a:ext uri="{FF2B5EF4-FFF2-40B4-BE49-F238E27FC236}">
                <a16:creationId xmlns:a16="http://schemas.microsoft.com/office/drawing/2014/main" xmlns="" id="{4230BBEA-C0C2-1465-E6E2-002888C11273}"/>
              </a:ext>
            </a:extLst>
          </p:cNvPr>
          <p:cNvSpPr txBox="1"/>
          <p:nvPr/>
        </p:nvSpPr>
        <p:spPr>
          <a:xfrm>
            <a:off x="462689" y="6298197"/>
            <a:ext cx="8735864" cy="342786"/>
          </a:xfrm>
          <a:prstGeom prst="rect">
            <a:avLst/>
          </a:prstGeom>
          <a:noFill/>
        </p:spPr>
        <p:txBody>
          <a:bodyPr wrap="square">
            <a:spAutoFit/>
          </a:bodyPr>
          <a:lstStyle/>
          <a:p>
            <a:pPr marL="0" marR="0">
              <a:lnSpc>
                <a:spcPct val="107000"/>
              </a:lnSpc>
              <a:spcBef>
                <a:spcPts val="0"/>
              </a:spcBef>
              <a:spcAft>
                <a:spcPts val="0"/>
              </a:spcAft>
            </a:pPr>
            <a:r>
              <a:rPr lang="en-US" sz="1600" dirty="0">
                <a:effectLst/>
                <a:ea typeface="Times New Roman" panose="02020603050405020304" pitchFamily="18" charset="0"/>
              </a:rPr>
              <a:t>N = </a:t>
            </a:r>
            <a:r>
              <a:rPr lang="ru-RU" sz="1600" dirty="0">
                <a:effectLst/>
                <a:ea typeface="Times New Roman" panose="02020603050405020304" pitchFamily="18" charset="0"/>
              </a:rPr>
              <a:t>1079</a:t>
            </a:r>
            <a:r>
              <a:rPr lang="en-US" sz="1600" dirty="0">
                <a:ea typeface="Times New Roman" panose="02020603050405020304" pitchFamily="18" charset="0"/>
              </a:rPr>
              <a:t>, </a:t>
            </a:r>
            <a:r>
              <a:rPr lang="ru-RU" sz="1600" dirty="0">
                <a:effectLst/>
                <a:ea typeface="Times New Roman" panose="02020603050405020304" pitchFamily="18" charset="0"/>
                <a:cs typeface="Times New Roman" panose="02020603050405020304" pitchFamily="18" charset="0"/>
              </a:rPr>
              <a:t>** p &lt;0.05</a:t>
            </a:r>
            <a:endParaRPr lang="en-GB" sz="1600" dirty="0">
              <a:effectLst/>
              <a:ea typeface="Calibri" panose="020F0502020204030204" pitchFamily="34" charset="0"/>
              <a:cs typeface="Times New Roman" panose="02020603050405020304" pitchFamily="18" charset="0"/>
            </a:endParaRPr>
          </a:p>
        </p:txBody>
      </p:sp>
      <p:sp>
        <p:nvSpPr>
          <p:cNvPr id="24" name="Rectangle 23">
            <a:extLst>
              <a:ext uri="{FF2B5EF4-FFF2-40B4-BE49-F238E27FC236}">
                <a16:creationId xmlns:a16="http://schemas.microsoft.com/office/drawing/2014/main" xmlns="" id="{DEFC5F3A-63C4-6306-50AE-DA29F8896D96}"/>
              </a:ext>
            </a:extLst>
          </p:cNvPr>
          <p:cNvSpPr/>
          <p:nvPr/>
        </p:nvSpPr>
        <p:spPr>
          <a:xfrm>
            <a:off x="3045514" y="357809"/>
            <a:ext cx="8791990" cy="770692"/>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64355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10485" y="1128501"/>
            <a:ext cx="11285571" cy="776331"/>
            <a:chOff x="574426" y="-756121"/>
            <a:chExt cx="4789690" cy="1844466"/>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74426" y="-682120"/>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596582" y="-756121"/>
              <a:ext cx="4767534" cy="184446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marR="0">
                <a:lnSpc>
                  <a:spcPct val="107000"/>
                </a:lnSpc>
                <a:spcBef>
                  <a:spcPts val="0"/>
                </a:spcBef>
                <a:spcAft>
                  <a:spcPts val="0"/>
                </a:spcAft>
              </a:pPr>
              <a:r>
                <a:rPr lang="ru-RU" sz="2400" dirty="0">
                  <a:effectLst/>
                </a:rPr>
                <a:t>Оценки OLS- регрессии на конспирологию в моделях с переменными взаимодействия</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8" name="TextBox 17">
            <a:extLst>
              <a:ext uri="{FF2B5EF4-FFF2-40B4-BE49-F238E27FC236}">
                <a16:creationId xmlns:a16="http://schemas.microsoft.com/office/drawing/2014/main" xmlns="" id="{0187B4B6-A2F8-90CF-AD01-870FA747DBE5}"/>
              </a:ext>
            </a:extLst>
          </p:cNvPr>
          <p:cNvSpPr txBox="1"/>
          <p:nvPr/>
        </p:nvSpPr>
        <p:spPr>
          <a:xfrm>
            <a:off x="9350212" y="2028430"/>
            <a:ext cx="2293640" cy="2554545"/>
          </a:xfrm>
          <a:prstGeom prst="rect">
            <a:avLst/>
          </a:prstGeom>
          <a:noFill/>
        </p:spPr>
        <p:txBody>
          <a:bodyPr wrap="square" rtlCol="0">
            <a:spAutoFit/>
          </a:bodyPr>
          <a:lstStyle/>
          <a:p>
            <a:pPr algn="l"/>
            <a:r>
              <a:rPr lang="ru-RU" sz="1600" b="1" dirty="0">
                <a:latin typeface="HSE Sans" panose="02000000000000000000" pitchFamily="2" charset="0"/>
              </a:rPr>
              <a:t>Вывод:</a:t>
            </a:r>
            <a:r>
              <a:rPr lang="ru-RU" sz="1600" dirty="0">
                <a:latin typeface="HSE Sans" panose="02000000000000000000" pitchFamily="2" charset="0"/>
              </a:rPr>
              <a:t> противоречивое влияние цифрового качества на модели с переменными взаимодействия может объясняться как низким качеством модели, так и </a:t>
            </a:r>
            <a:r>
              <a:rPr lang="ru-RU" sz="1600" dirty="0" err="1">
                <a:latin typeface="HSE Sans" panose="02000000000000000000" pitchFamily="2" charset="0"/>
              </a:rPr>
              <a:t>коллинеарностью</a:t>
            </a:r>
            <a:r>
              <a:rPr lang="ru-RU" sz="1600" dirty="0">
                <a:latin typeface="HSE Sans" panose="02000000000000000000" pitchFamily="2" charset="0"/>
              </a:rPr>
              <a:t> предикторов. </a:t>
            </a:r>
          </a:p>
        </p:txBody>
      </p:sp>
      <p:graphicFrame>
        <p:nvGraphicFramePr>
          <p:cNvPr id="19" name="Table 18">
            <a:extLst>
              <a:ext uri="{FF2B5EF4-FFF2-40B4-BE49-F238E27FC236}">
                <a16:creationId xmlns:a16="http://schemas.microsoft.com/office/drawing/2014/main" xmlns="" id="{CCD97397-0900-B73E-7FB8-803F665E0314}"/>
              </a:ext>
            </a:extLst>
          </p:cNvPr>
          <p:cNvGraphicFramePr>
            <a:graphicFrameLocks noGrp="1"/>
          </p:cNvGraphicFramePr>
          <p:nvPr>
            <p:extLst>
              <p:ext uri="{D42A27DB-BD31-4B8C-83A1-F6EECF244321}">
                <p14:modId xmlns:p14="http://schemas.microsoft.com/office/powerpoint/2010/main" val="2881629311"/>
              </p:ext>
            </p:extLst>
          </p:nvPr>
        </p:nvGraphicFramePr>
        <p:xfrm>
          <a:off x="462689" y="1991881"/>
          <a:ext cx="8735864" cy="4402836"/>
        </p:xfrm>
        <a:graphic>
          <a:graphicData uri="http://schemas.openxmlformats.org/drawingml/2006/table">
            <a:tbl>
              <a:tblPr firstRow="1" bandRow="1">
                <a:tableStyleId>{2D5ABB26-0587-4C30-8999-92F81FD0307C}</a:tableStyleId>
              </a:tblPr>
              <a:tblGrid>
                <a:gridCol w="2183966">
                  <a:extLst>
                    <a:ext uri="{9D8B030D-6E8A-4147-A177-3AD203B41FA5}">
                      <a16:colId xmlns:a16="http://schemas.microsoft.com/office/drawing/2014/main" xmlns="" val="2134409484"/>
                    </a:ext>
                  </a:extLst>
                </a:gridCol>
                <a:gridCol w="2183966">
                  <a:extLst>
                    <a:ext uri="{9D8B030D-6E8A-4147-A177-3AD203B41FA5}">
                      <a16:colId xmlns:a16="http://schemas.microsoft.com/office/drawing/2014/main" xmlns="" val="925876680"/>
                    </a:ext>
                  </a:extLst>
                </a:gridCol>
                <a:gridCol w="2183966">
                  <a:extLst>
                    <a:ext uri="{9D8B030D-6E8A-4147-A177-3AD203B41FA5}">
                      <a16:colId xmlns:a16="http://schemas.microsoft.com/office/drawing/2014/main" xmlns="" val="4144935752"/>
                    </a:ext>
                  </a:extLst>
                </a:gridCol>
                <a:gridCol w="2183966">
                  <a:extLst>
                    <a:ext uri="{9D8B030D-6E8A-4147-A177-3AD203B41FA5}">
                      <a16:colId xmlns:a16="http://schemas.microsoft.com/office/drawing/2014/main" xmlns="" val="2466750718"/>
                    </a:ext>
                  </a:extLst>
                </a:gridCol>
              </a:tblGrid>
              <a:tr h="935047">
                <a:tc>
                  <a:txBody>
                    <a:bodyPr/>
                    <a:lstStyle/>
                    <a:p>
                      <a:endParaRPr lang="en-GB" sz="15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ru-RU" sz="1500" i="1" dirty="0">
                          <a:effectLst/>
                          <a:latin typeface="+mn-lt"/>
                          <a:ea typeface="Times New Roman" panose="02020603050405020304" pitchFamily="18" charset="0"/>
                          <a:cs typeface="Times New Roman" panose="02020603050405020304" pitchFamily="18" charset="0"/>
                        </a:rPr>
                        <a:t>Цифровое качество и </a:t>
                      </a:r>
                      <a:r>
                        <a:rPr lang="ru-RU" sz="1500" i="1" dirty="0" err="1">
                          <a:effectLst/>
                          <a:latin typeface="+mn-lt"/>
                          <a:ea typeface="Times New Roman" panose="02020603050405020304" pitchFamily="18" charset="0"/>
                          <a:cs typeface="Times New Roman" panose="02020603050405020304" pitchFamily="18" charset="0"/>
                        </a:rPr>
                        <a:t>сенситивность</a:t>
                      </a:r>
                      <a:r>
                        <a:rPr lang="ru-RU" sz="1500" i="1" dirty="0">
                          <a:effectLst/>
                          <a:latin typeface="+mn-lt"/>
                          <a:ea typeface="Times New Roman" panose="02020603050405020304" pitchFamily="18" charset="0"/>
                          <a:cs typeface="Times New Roman" panose="02020603050405020304" pitchFamily="18" charset="0"/>
                        </a:rPr>
                        <a:t> услуги при условии их обязательности </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ru-RU" sz="1500" i="1" dirty="0">
                          <a:effectLst/>
                          <a:latin typeface="+mn-lt"/>
                          <a:ea typeface="Times New Roman" panose="02020603050405020304" pitchFamily="18" charset="0"/>
                          <a:cs typeface="Times New Roman" panose="02020603050405020304" pitchFamily="18" charset="0"/>
                        </a:rPr>
                        <a:t>Цифровое качество услуги при условии ее обязательности </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ru-RU" sz="1500" i="1" dirty="0" err="1">
                          <a:effectLst/>
                          <a:latin typeface="+mn-lt"/>
                          <a:ea typeface="Times New Roman" panose="02020603050405020304" pitchFamily="18" charset="0"/>
                          <a:cs typeface="Times New Roman" panose="02020603050405020304" pitchFamily="18" charset="0"/>
                        </a:rPr>
                        <a:t>Сенситивность</a:t>
                      </a:r>
                      <a:r>
                        <a:rPr lang="ru-RU" sz="1500" i="1" dirty="0">
                          <a:effectLst/>
                          <a:latin typeface="+mn-lt"/>
                          <a:ea typeface="Times New Roman" panose="02020603050405020304" pitchFamily="18" charset="0"/>
                          <a:cs typeface="Times New Roman" panose="02020603050405020304" pitchFamily="18" charset="0"/>
                        </a:rPr>
                        <a:t> услуги при условии ее обязательности</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794234788"/>
                  </a:ext>
                </a:extLst>
              </a:tr>
              <a:tr h="461677">
                <a:tc>
                  <a:txBody>
                    <a:bodyPr/>
                    <a:lstStyle/>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Цифровое качество </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-0.0184</a:t>
                      </a:r>
                      <a:endParaRPr lang="en-GB" sz="15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(0.031)</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68580" marR="114300" indent="-228600">
                        <a:lnSpc>
                          <a:spcPct val="107000"/>
                        </a:lnSpc>
                        <a:spcBef>
                          <a:spcPts val="0"/>
                        </a:spcBef>
                        <a:spcAft>
                          <a:spcPts val="0"/>
                        </a:spcAft>
                        <a:tabLst>
                          <a:tab pos="436880" algn="l"/>
                          <a:tab pos="3275330" algn="l"/>
                        </a:tabLst>
                      </a:pPr>
                      <a:r>
                        <a:rPr lang="ru-RU" sz="1500" dirty="0">
                          <a:effectLst/>
                          <a:latin typeface="+mn-lt"/>
                          <a:ea typeface="Times New Roman" panose="02020603050405020304" pitchFamily="18" charset="0"/>
                          <a:cs typeface="Times New Roman" panose="02020603050405020304" pitchFamily="18" charset="0"/>
                        </a:rPr>
                        <a:t>	       </a:t>
                      </a:r>
                      <a:r>
                        <a:rPr lang="en-US" sz="1500" dirty="0">
                          <a:effectLst/>
                          <a:latin typeface="+mn-lt"/>
                          <a:ea typeface="Times New Roman" panose="02020603050405020304" pitchFamily="18" charset="0"/>
                          <a:cs typeface="Times New Roman" panose="02020603050405020304" pitchFamily="18" charset="0"/>
                        </a:rPr>
                        <a:t>       </a:t>
                      </a:r>
                      <a:r>
                        <a:rPr lang="ru-RU" sz="1500" dirty="0">
                          <a:effectLst/>
                          <a:latin typeface="+mn-lt"/>
                          <a:ea typeface="Times New Roman" panose="02020603050405020304" pitchFamily="18" charset="0"/>
                          <a:cs typeface="Times New Roman" panose="02020603050405020304" pitchFamily="18" charset="0"/>
                        </a:rPr>
                        <a:t>0.0162</a:t>
                      </a:r>
                      <a:endParaRPr lang="en-GB" sz="1500" dirty="0">
                        <a:effectLst/>
                        <a:latin typeface="+mn-lt"/>
                        <a:ea typeface="Calibri" panose="020F0502020204030204" pitchFamily="34" charset="0"/>
                        <a:cs typeface="Times New Roman" panose="02020603050405020304" pitchFamily="18" charset="0"/>
                      </a:endParaRPr>
                    </a:p>
                    <a:p>
                      <a:pPr marL="297180" marR="114300" indent="-22860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(0.031)</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270837043"/>
                  </a:ext>
                </a:extLst>
              </a:tr>
              <a:tr h="461677">
                <a:tc>
                  <a:txBody>
                    <a:bodyPr/>
                    <a:lstStyle/>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Обязательность </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en-US" sz="1500" b="1" dirty="0">
                          <a:effectLst/>
                          <a:latin typeface="+mn-lt"/>
                          <a:ea typeface="Times New Roman" panose="02020603050405020304" pitchFamily="18" charset="0"/>
                          <a:cs typeface="Times New Roman" panose="02020603050405020304" pitchFamily="18" charset="0"/>
                        </a:rPr>
                        <a:t>     </a:t>
                      </a:r>
                      <a:r>
                        <a:rPr lang="ru-RU" sz="1500" b="1" dirty="0">
                          <a:effectLst/>
                          <a:latin typeface="+mn-lt"/>
                          <a:ea typeface="Times New Roman" panose="02020603050405020304" pitchFamily="18" charset="0"/>
                          <a:cs typeface="Times New Roman" panose="02020603050405020304" pitchFamily="18" charset="0"/>
                        </a:rPr>
                        <a:t>0.2357**</a:t>
                      </a:r>
                      <a:endParaRPr lang="en-GB" sz="1500" b="1"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b="1" dirty="0">
                          <a:effectLst/>
                          <a:latin typeface="+mn-lt"/>
                          <a:ea typeface="Times New Roman" panose="02020603050405020304" pitchFamily="18" charset="0"/>
                          <a:cs typeface="Times New Roman" panose="02020603050405020304" pitchFamily="18" charset="0"/>
                        </a:rPr>
                        <a:t>(0.044)</a:t>
                      </a:r>
                      <a:endParaRPr lang="en-GB" sz="15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b="1" dirty="0">
                          <a:effectLst/>
                          <a:latin typeface="+mn-lt"/>
                          <a:ea typeface="Times New Roman" panose="02020603050405020304" pitchFamily="18" charset="0"/>
                          <a:cs typeface="Times New Roman" panose="02020603050405020304" pitchFamily="18" charset="0"/>
                        </a:rPr>
                        <a:t>    0.1968**</a:t>
                      </a:r>
                      <a:endParaRPr lang="en-GB" sz="1500" b="1"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b="1" dirty="0">
                          <a:effectLst/>
                          <a:latin typeface="+mn-lt"/>
                          <a:ea typeface="Times New Roman" panose="02020603050405020304" pitchFamily="18" charset="0"/>
                          <a:cs typeface="Times New Roman" panose="02020603050405020304" pitchFamily="18" charset="0"/>
                        </a:rPr>
                        <a:t>(0.036)</a:t>
                      </a:r>
                      <a:endParaRPr lang="en-GB" sz="15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434340" marR="0" indent="-400050">
                        <a:lnSpc>
                          <a:spcPct val="107000"/>
                        </a:lnSpc>
                        <a:spcBef>
                          <a:spcPts val="0"/>
                        </a:spcBef>
                        <a:spcAft>
                          <a:spcPts val="0"/>
                        </a:spcAft>
                        <a:tabLst>
                          <a:tab pos="91440" algn="l"/>
                          <a:tab pos="3275330" algn="l"/>
                        </a:tabLst>
                      </a:pPr>
                      <a:r>
                        <a:rPr lang="ru-RU" sz="1500" dirty="0">
                          <a:effectLst/>
                          <a:latin typeface="+mn-lt"/>
                          <a:ea typeface="Times New Roman" panose="02020603050405020304" pitchFamily="18" charset="0"/>
                          <a:cs typeface="Times New Roman" panose="02020603050405020304" pitchFamily="18" charset="0"/>
                        </a:rPr>
                        <a:t>	    </a:t>
                      </a:r>
                      <a:r>
                        <a:rPr lang="en-US" sz="1500" dirty="0">
                          <a:effectLst/>
                          <a:latin typeface="+mn-lt"/>
                          <a:ea typeface="Times New Roman" panose="02020603050405020304" pitchFamily="18" charset="0"/>
                          <a:cs typeface="Times New Roman" panose="02020603050405020304" pitchFamily="18" charset="0"/>
                        </a:rPr>
                        <a:t>       </a:t>
                      </a:r>
                      <a:r>
                        <a:rPr lang="ru-RU" sz="1500" dirty="0">
                          <a:effectLst/>
                          <a:latin typeface="+mn-lt"/>
                          <a:ea typeface="Times New Roman" panose="02020603050405020304" pitchFamily="18" charset="0"/>
                          <a:cs typeface="Times New Roman" panose="02020603050405020304" pitchFamily="18" charset="0"/>
                        </a:rPr>
                        <a:t>  -0.0303</a:t>
                      </a:r>
                      <a:endParaRPr lang="en-GB" sz="1500" dirty="0">
                        <a:effectLst/>
                        <a:latin typeface="+mn-lt"/>
                        <a:ea typeface="Calibri" panose="020F0502020204030204" pitchFamily="34" charset="0"/>
                        <a:cs typeface="Times New Roman" panose="02020603050405020304" pitchFamily="18" charset="0"/>
                      </a:endParaRPr>
                    </a:p>
                    <a:p>
                      <a:pPr marL="434340" marR="0" indent="-400050" algn="ctr">
                        <a:lnSpc>
                          <a:spcPct val="107000"/>
                        </a:lnSpc>
                        <a:spcBef>
                          <a:spcPts val="0"/>
                        </a:spcBef>
                        <a:spcAft>
                          <a:spcPts val="0"/>
                        </a:spcAft>
                        <a:tabLst>
                          <a:tab pos="91440" algn="l"/>
                        </a:tabLst>
                      </a:pPr>
                      <a:r>
                        <a:rPr lang="ru-RU" sz="1500" dirty="0">
                          <a:effectLst/>
                          <a:latin typeface="+mn-lt"/>
                          <a:ea typeface="Times New Roman" panose="02020603050405020304" pitchFamily="18" charset="0"/>
                          <a:cs typeface="Times New Roman" panose="02020603050405020304" pitchFamily="18" charset="0"/>
                        </a:rPr>
                        <a:t>(0.038)</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433446255"/>
                  </a:ext>
                </a:extLst>
              </a:tr>
              <a:tr h="461677">
                <a:tc>
                  <a:txBody>
                    <a:bodyPr/>
                    <a:lstStyle/>
                    <a:p>
                      <a:pPr marL="0" marR="0">
                        <a:lnSpc>
                          <a:spcPct val="107000"/>
                        </a:lnSpc>
                        <a:spcBef>
                          <a:spcPts val="0"/>
                        </a:spcBef>
                        <a:spcAft>
                          <a:spcPts val="0"/>
                        </a:spcAft>
                      </a:pPr>
                      <a:r>
                        <a:rPr lang="ru-RU" sz="1500" dirty="0" err="1">
                          <a:effectLst/>
                          <a:latin typeface="+mn-lt"/>
                          <a:ea typeface="Times New Roman" panose="02020603050405020304" pitchFamily="18" charset="0"/>
                          <a:cs typeface="Times New Roman" panose="02020603050405020304" pitchFamily="18" charset="0"/>
                        </a:rPr>
                        <a:t>Сенситивность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-0.0318</a:t>
                      </a:r>
                      <a:endParaRPr lang="en-GB" sz="15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(0.039)</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9906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      </a:t>
                      </a:r>
                      <a:r>
                        <a:rPr lang="ru-RU" sz="1500" b="1" dirty="0">
                          <a:effectLst/>
                          <a:latin typeface="+mn-lt"/>
                          <a:ea typeface="Times New Roman" panose="02020603050405020304" pitchFamily="18" charset="0"/>
                          <a:cs typeface="Times New Roman" panose="02020603050405020304" pitchFamily="18" charset="0"/>
                        </a:rPr>
                        <a:t>0.2611**</a:t>
                      </a:r>
                      <a:endParaRPr lang="en-GB" sz="1500" b="1" dirty="0">
                        <a:effectLst/>
                        <a:latin typeface="+mn-lt"/>
                        <a:ea typeface="Calibri" panose="020F0502020204030204" pitchFamily="34" charset="0"/>
                        <a:cs typeface="Times New Roman" panose="02020603050405020304" pitchFamily="18" charset="0"/>
                      </a:endParaRPr>
                    </a:p>
                    <a:p>
                      <a:pPr marL="0" marR="99060" algn="ctr">
                        <a:lnSpc>
                          <a:spcPct val="107000"/>
                        </a:lnSpc>
                        <a:spcBef>
                          <a:spcPts val="0"/>
                        </a:spcBef>
                        <a:spcAft>
                          <a:spcPts val="0"/>
                        </a:spcAft>
                      </a:pPr>
                      <a:r>
                        <a:rPr lang="ru-RU" sz="1500" b="1" dirty="0">
                          <a:effectLst/>
                          <a:latin typeface="+mn-lt"/>
                          <a:ea typeface="Times New Roman" panose="02020603050405020304" pitchFamily="18" charset="0"/>
                          <a:cs typeface="Times New Roman" panose="02020603050405020304" pitchFamily="18" charset="0"/>
                        </a:rPr>
                        <a:t>   (0.032)</a:t>
                      </a:r>
                      <a:endParaRPr lang="en-GB" sz="1500" b="1"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757524498"/>
                  </a:ext>
                </a:extLst>
              </a:tr>
              <a:tr h="461677">
                <a:tc>
                  <a:txBody>
                    <a:bodyPr/>
                    <a:lstStyle/>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Цифровое качество </a:t>
                      </a:r>
                      <a:endParaRPr lang="en-GB" sz="15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х Обязательность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0.0454</a:t>
                      </a:r>
                      <a:endParaRPr lang="en-GB" sz="15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(0.048)</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0.0459</a:t>
                      </a:r>
                      <a:endParaRPr lang="en-GB" sz="15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(0.048)</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29592114"/>
                  </a:ext>
                </a:extLst>
              </a:tr>
              <a:tr h="461677">
                <a:tc>
                  <a:txBody>
                    <a:bodyPr/>
                    <a:lstStyle/>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Цифровое качество х </a:t>
                      </a:r>
                      <a:r>
                        <a:rPr lang="ru-RU" sz="1500" dirty="0" err="1">
                          <a:effectLst/>
                          <a:latin typeface="+mn-lt"/>
                          <a:ea typeface="Times New Roman" panose="02020603050405020304" pitchFamily="18" charset="0"/>
                          <a:cs typeface="Times New Roman" panose="02020603050405020304" pitchFamily="18" charset="0"/>
                        </a:rPr>
                        <a:t>Сенситивность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77197459"/>
                  </a:ext>
                </a:extLst>
              </a:tr>
              <a:tr h="461677">
                <a:tc>
                  <a:txBody>
                    <a:bodyPr/>
                    <a:lstStyle/>
                    <a:p>
                      <a:pPr marL="0" marR="0">
                        <a:lnSpc>
                          <a:spcPct val="107000"/>
                        </a:lnSpc>
                        <a:spcBef>
                          <a:spcPts val="0"/>
                        </a:spcBef>
                        <a:spcAft>
                          <a:spcPts val="0"/>
                        </a:spcAft>
                      </a:pPr>
                      <a:r>
                        <a:rPr lang="ru-RU" sz="1500" dirty="0" err="1">
                          <a:effectLst/>
                          <a:latin typeface="+mn-lt"/>
                          <a:ea typeface="Times New Roman" panose="02020603050405020304" pitchFamily="18" charset="0"/>
                          <a:cs typeface="Times New Roman" panose="02020603050405020304" pitchFamily="18" charset="0"/>
                        </a:rPr>
                        <a:t>Сенситивность</a:t>
                      </a:r>
                      <a:r>
                        <a:rPr lang="ru-RU" sz="1500" dirty="0">
                          <a:effectLst/>
                          <a:latin typeface="+mn-lt"/>
                          <a:ea typeface="Times New Roman" panose="02020603050405020304" pitchFamily="18" charset="0"/>
                          <a:cs typeface="Times New Roman" panose="02020603050405020304" pitchFamily="18" charset="0"/>
                        </a:rPr>
                        <a:t> </a:t>
                      </a:r>
                      <a:endParaRPr lang="en-GB" sz="15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х Обязательность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-0.0258</a:t>
                      </a:r>
                      <a:endParaRPr lang="en-GB" sz="15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(0.052)</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-0.0281</a:t>
                      </a:r>
                      <a:endParaRPr lang="en-GB" sz="1500" dirty="0">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(0.052)</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035063579"/>
                  </a:ext>
                </a:extLst>
              </a:tr>
              <a:tr h="461677">
                <a:tc>
                  <a:txBody>
                    <a:bodyPr/>
                    <a:lstStyle/>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Контрольные переменные</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Есть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Есть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Есть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6780398"/>
                  </a:ext>
                </a:extLst>
              </a:tr>
            </a:tbl>
          </a:graphicData>
        </a:graphic>
      </p:graphicFrame>
      <p:sp>
        <p:nvSpPr>
          <p:cNvPr id="23" name="TextBox 22">
            <a:extLst>
              <a:ext uri="{FF2B5EF4-FFF2-40B4-BE49-F238E27FC236}">
                <a16:creationId xmlns:a16="http://schemas.microsoft.com/office/drawing/2014/main" xmlns="" id="{4230BBEA-C0C2-1465-E6E2-002888C11273}"/>
              </a:ext>
            </a:extLst>
          </p:cNvPr>
          <p:cNvSpPr txBox="1"/>
          <p:nvPr/>
        </p:nvSpPr>
        <p:spPr>
          <a:xfrm>
            <a:off x="462689" y="6298197"/>
            <a:ext cx="8735864" cy="342786"/>
          </a:xfrm>
          <a:prstGeom prst="rect">
            <a:avLst/>
          </a:prstGeom>
          <a:noFill/>
        </p:spPr>
        <p:txBody>
          <a:bodyPr wrap="square">
            <a:spAutoFit/>
          </a:bodyPr>
          <a:lstStyle/>
          <a:p>
            <a:pPr marL="0" marR="0">
              <a:lnSpc>
                <a:spcPct val="107000"/>
              </a:lnSpc>
              <a:spcBef>
                <a:spcPts val="0"/>
              </a:spcBef>
              <a:spcAft>
                <a:spcPts val="0"/>
              </a:spcAft>
            </a:pPr>
            <a:r>
              <a:rPr lang="en-US" sz="1600" dirty="0">
                <a:effectLst/>
                <a:ea typeface="Times New Roman" panose="02020603050405020304" pitchFamily="18" charset="0"/>
              </a:rPr>
              <a:t>N = </a:t>
            </a:r>
            <a:r>
              <a:rPr lang="ru-RU" sz="1600" dirty="0">
                <a:effectLst/>
                <a:ea typeface="Times New Roman" panose="02020603050405020304" pitchFamily="18" charset="0"/>
              </a:rPr>
              <a:t>1079</a:t>
            </a:r>
            <a:r>
              <a:rPr lang="en-US" sz="1600" dirty="0">
                <a:ea typeface="Times New Roman" panose="02020603050405020304" pitchFamily="18" charset="0"/>
              </a:rPr>
              <a:t>, </a:t>
            </a:r>
            <a:r>
              <a:rPr lang="ru-RU" sz="1600" dirty="0">
                <a:effectLst/>
                <a:ea typeface="Times New Roman" panose="02020603050405020304" pitchFamily="18" charset="0"/>
                <a:cs typeface="Times New Roman" panose="02020603050405020304" pitchFamily="18" charset="0"/>
              </a:rPr>
              <a:t>** p &lt;0.05</a:t>
            </a:r>
            <a:endParaRPr lang="en-GB" sz="1600" dirty="0">
              <a:effectLst/>
              <a:ea typeface="Calibri" panose="020F0502020204030204" pitchFamily="34" charset="0"/>
              <a:cs typeface="Times New Roman" panose="02020603050405020304" pitchFamily="18" charset="0"/>
            </a:endParaRPr>
          </a:p>
        </p:txBody>
      </p:sp>
      <p:sp>
        <p:nvSpPr>
          <p:cNvPr id="24" name="Rectangle 23">
            <a:extLst>
              <a:ext uri="{FF2B5EF4-FFF2-40B4-BE49-F238E27FC236}">
                <a16:creationId xmlns:a16="http://schemas.microsoft.com/office/drawing/2014/main" xmlns="" id="{DEFC5F3A-63C4-6306-50AE-DA29F8896D96}"/>
              </a:ext>
            </a:extLst>
          </p:cNvPr>
          <p:cNvSpPr/>
          <p:nvPr/>
        </p:nvSpPr>
        <p:spPr>
          <a:xfrm>
            <a:off x="3045514" y="357809"/>
            <a:ext cx="8791990" cy="770692"/>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79266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10485" y="1128501"/>
            <a:ext cx="11285571" cy="776331"/>
            <a:chOff x="574426" y="-756121"/>
            <a:chExt cx="4789690" cy="1844466"/>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74426" y="-682120"/>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596582" y="-756121"/>
              <a:ext cx="4767534" cy="184446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marR="0">
                <a:lnSpc>
                  <a:spcPct val="107000"/>
                </a:lnSpc>
                <a:spcBef>
                  <a:spcPts val="0"/>
                </a:spcBef>
                <a:spcAft>
                  <a:spcPts val="0"/>
                </a:spcAft>
              </a:pPr>
              <a:r>
                <a:rPr lang="ru-RU" sz="2400" dirty="0">
                  <a:effectLst/>
                </a:rPr>
                <a:t>Оценки OLS- регрессии на конспирологию в моделях с переменными взаимодействия</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8" name="TextBox 17">
            <a:extLst>
              <a:ext uri="{FF2B5EF4-FFF2-40B4-BE49-F238E27FC236}">
                <a16:creationId xmlns:a16="http://schemas.microsoft.com/office/drawing/2014/main" xmlns="" id="{0187B4B6-A2F8-90CF-AD01-870FA747DBE5}"/>
              </a:ext>
            </a:extLst>
          </p:cNvPr>
          <p:cNvSpPr txBox="1"/>
          <p:nvPr/>
        </p:nvSpPr>
        <p:spPr>
          <a:xfrm>
            <a:off x="9376314" y="2046835"/>
            <a:ext cx="2293640" cy="3293209"/>
          </a:xfrm>
          <a:prstGeom prst="rect">
            <a:avLst/>
          </a:prstGeom>
          <a:noFill/>
        </p:spPr>
        <p:txBody>
          <a:bodyPr wrap="square" rtlCol="0">
            <a:spAutoFit/>
          </a:bodyPr>
          <a:lstStyle/>
          <a:p>
            <a:pPr algn="l"/>
            <a:r>
              <a:rPr lang="ru-RU" sz="1600" b="1" dirty="0">
                <a:latin typeface="HSE Sans" panose="02000000000000000000" pitchFamily="2" charset="0"/>
              </a:rPr>
              <a:t>Вывод:</a:t>
            </a:r>
            <a:r>
              <a:rPr lang="ru-RU" sz="1600" dirty="0">
                <a:latin typeface="HSE Sans" panose="02000000000000000000" pitchFamily="2" charset="0"/>
              </a:rPr>
              <a:t> Во всех моделях наличие переменной обязательности стабильно делает ее единственным статистически значимым предиктором, в отсутствии других свойств в среднем увеличивая вероятность негативного отношения. </a:t>
            </a:r>
          </a:p>
        </p:txBody>
      </p:sp>
      <p:graphicFrame>
        <p:nvGraphicFramePr>
          <p:cNvPr id="19" name="Table 18">
            <a:extLst>
              <a:ext uri="{FF2B5EF4-FFF2-40B4-BE49-F238E27FC236}">
                <a16:creationId xmlns:a16="http://schemas.microsoft.com/office/drawing/2014/main" xmlns="" id="{CCD97397-0900-B73E-7FB8-803F665E0314}"/>
              </a:ext>
            </a:extLst>
          </p:cNvPr>
          <p:cNvGraphicFramePr>
            <a:graphicFrameLocks noGrp="1"/>
          </p:cNvGraphicFramePr>
          <p:nvPr>
            <p:extLst>
              <p:ext uri="{D42A27DB-BD31-4B8C-83A1-F6EECF244321}">
                <p14:modId xmlns:p14="http://schemas.microsoft.com/office/powerpoint/2010/main" val="615483994"/>
              </p:ext>
            </p:extLst>
          </p:nvPr>
        </p:nvGraphicFramePr>
        <p:xfrm>
          <a:off x="522046" y="2046835"/>
          <a:ext cx="8735864" cy="4402836"/>
        </p:xfrm>
        <a:graphic>
          <a:graphicData uri="http://schemas.openxmlformats.org/drawingml/2006/table">
            <a:tbl>
              <a:tblPr firstRow="1" bandRow="1">
                <a:tableStyleId>{2D5ABB26-0587-4C30-8999-92F81FD0307C}</a:tableStyleId>
              </a:tblPr>
              <a:tblGrid>
                <a:gridCol w="2183966">
                  <a:extLst>
                    <a:ext uri="{9D8B030D-6E8A-4147-A177-3AD203B41FA5}">
                      <a16:colId xmlns:a16="http://schemas.microsoft.com/office/drawing/2014/main" xmlns="" val="2134409484"/>
                    </a:ext>
                  </a:extLst>
                </a:gridCol>
                <a:gridCol w="2183966">
                  <a:extLst>
                    <a:ext uri="{9D8B030D-6E8A-4147-A177-3AD203B41FA5}">
                      <a16:colId xmlns:a16="http://schemas.microsoft.com/office/drawing/2014/main" xmlns="" val="925876680"/>
                    </a:ext>
                  </a:extLst>
                </a:gridCol>
                <a:gridCol w="2077352">
                  <a:extLst>
                    <a:ext uri="{9D8B030D-6E8A-4147-A177-3AD203B41FA5}">
                      <a16:colId xmlns:a16="http://schemas.microsoft.com/office/drawing/2014/main" xmlns="" val="4144935752"/>
                    </a:ext>
                  </a:extLst>
                </a:gridCol>
                <a:gridCol w="2290580">
                  <a:extLst>
                    <a:ext uri="{9D8B030D-6E8A-4147-A177-3AD203B41FA5}">
                      <a16:colId xmlns:a16="http://schemas.microsoft.com/office/drawing/2014/main" xmlns="" val="2466750718"/>
                    </a:ext>
                  </a:extLst>
                </a:gridCol>
              </a:tblGrid>
              <a:tr h="935047">
                <a:tc>
                  <a:txBody>
                    <a:bodyPr/>
                    <a:lstStyle/>
                    <a:p>
                      <a:endParaRPr lang="en-GB" sz="1500" dirty="0">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ru-RU" sz="1500" i="1" dirty="0">
                          <a:effectLst/>
                          <a:latin typeface="+mn-lt"/>
                          <a:ea typeface="Times New Roman" panose="02020603050405020304" pitchFamily="18" charset="0"/>
                          <a:cs typeface="Times New Roman" panose="02020603050405020304" pitchFamily="18" charset="0"/>
                        </a:rPr>
                        <a:t>Цифровое качество и </a:t>
                      </a:r>
                      <a:r>
                        <a:rPr lang="ru-RU" sz="1500" i="1" dirty="0" err="1">
                          <a:effectLst/>
                          <a:latin typeface="+mn-lt"/>
                          <a:ea typeface="Times New Roman" panose="02020603050405020304" pitchFamily="18" charset="0"/>
                          <a:cs typeface="Times New Roman" panose="02020603050405020304" pitchFamily="18" charset="0"/>
                        </a:rPr>
                        <a:t>сенситивность</a:t>
                      </a:r>
                      <a:r>
                        <a:rPr lang="ru-RU" sz="1500" i="1" dirty="0">
                          <a:effectLst/>
                          <a:latin typeface="+mn-lt"/>
                          <a:ea typeface="Times New Roman" panose="02020603050405020304" pitchFamily="18" charset="0"/>
                          <a:cs typeface="Times New Roman" panose="02020603050405020304" pitchFamily="18" charset="0"/>
                        </a:rPr>
                        <a:t> услуги при условии их обязательности </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ru-RU" sz="1500" i="1">
                          <a:effectLst/>
                          <a:latin typeface="+mn-lt"/>
                          <a:ea typeface="Times New Roman" panose="02020603050405020304" pitchFamily="18" charset="0"/>
                          <a:cs typeface="Times New Roman" panose="02020603050405020304" pitchFamily="18" charset="0"/>
                        </a:rPr>
                        <a:t>Цифровое качество услуги при условии ее обязательности </a:t>
                      </a:r>
                      <a:endParaRPr lang="en-GB" sz="15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ru-RU" sz="1500" i="1" dirty="0" err="1">
                          <a:effectLst/>
                          <a:latin typeface="+mn-lt"/>
                          <a:ea typeface="Times New Roman" panose="02020603050405020304" pitchFamily="18" charset="0"/>
                          <a:cs typeface="Times New Roman" panose="02020603050405020304" pitchFamily="18" charset="0"/>
                        </a:rPr>
                        <a:t>Сенситивность</a:t>
                      </a:r>
                      <a:r>
                        <a:rPr lang="ru-RU" sz="1500" i="1" dirty="0">
                          <a:effectLst/>
                          <a:latin typeface="+mn-lt"/>
                          <a:ea typeface="Times New Roman" panose="02020603050405020304" pitchFamily="18" charset="0"/>
                          <a:cs typeface="Times New Roman" panose="02020603050405020304" pitchFamily="18" charset="0"/>
                        </a:rPr>
                        <a:t> услуги при условии ее обязательности</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794234788"/>
                  </a:ext>
                </a:extLst>
              </a:tr>
              <a:tr h="461677">
                <a:tc>
                  <a:txBody>
                    <a:bodyPr/>
                    <a:lstStyle/>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Цифровое качество </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dirty="0">
                          <a:effectLst/>
                          <a:latin typeface="+mn-lt"/>
                          <a:ea typeface="Times New Roman" panose="02020603050405020304" pitchFamily="18" charset="0"/>
                          <a:cs typeface="Times New Roman" panose="02020603050405020304" pitchFamily="18" charset="0"/>
                        </a:rPr>
                        <a:t>-0.0235</a:t>
                      </a:r>
                      <a:r>
                        <a:rPr lang="ru-RU" sz="1500" dirty="0">
                          <a:effectLst/>
                          <a:latin typeface="+mn-lt"/>
                          <a:ea typeface="Calibri" panose="020F0502020204030204" pitchFamily="34" charset="0"/>
                          <a:cs typeface="Times New Roman" panose="02020603050405020304" pitchFamily="18" charset="0"/>
                        </a:rPr>
                        <a:t/>
                      </a:r>
                      <a:br>
                        <a:rPr lang="ru-RU" sz="1500" dirty="0">
                          <a:effectLst/>
                          <a:latin typeface="+mn-lt"/>
                          <a:ea typeface="Calibri" panose="020F0502020204030204" pitchFamily="34" charset="0"/>
                          <a:cs typeface="Times New Roman" panose="02020603050405020304" pitchFamily="18" charset="0"/>
                        </a:rPr>
                      </a:br>
                      <a:r>
                        <a:rPr lang="ru-RU" sz="1500" dirty="0">
                          <a:effectLst/>
                          <a:latin typeface="+mn-lt"/>
                          <a:ea typeface="Times New Roman" panose="02020603050405020304" pitchFamily="18" charset="0"/>
                          <a:cs typeface="Times New Roman" panose="02020603050405020304" pitchFamily="18" charset="0"/>
                        </a:rPr>
                        <a:t>(0.048)</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56515" algn="ctr">
                        <a:lnSpc>
                          <a:spcPct val="107000"/>
                        </a:lnSpc>
                        <a:spcBef>
                          <a:spcPts val="0"/>
                        </a:spcBef>
                        <a:spcAft>
                          <a:spcPts val="800"/>
                        </a:spcAft>
                        <a:tabLst>
                          <a:tab pos="3275330" algn="l"/>
                        </a:tabLst>
                      </a:pPr>
                      <a:r>
                        <a:rPr lang="ru-RU" sz="1500" dirty="0">
                          <a:effectLst/>
                          <a:latin typeface="+mn-lt"/>
                          <a:ea typeface="Times New Roman" panose="02020603050405020304" pitchFamily="18" charset="0"/>
                          <a:cs typeface="Times New Roman" panose="02020603050405020304" pitchFamily="18" charset="0"/>
                        </a:rPr>
                        <a:t>   -0.0234</a:t>
                      </a:r>
                      <a:r>
                        <a:rPr lang="ru-RU" sz="1500" dirty="0">
                          <a:effectLst/>
                          <a:latin typeface="+mn-lt"/>
                          <a:ea typeface="Calibri" panose="020F0502020204030204" pitchFamily="34" charset="0"/>
                          <a:cs typeface="Times New Roman" panose="02020603050405020304" pitchFamily="18" charset="0"/>
                        </a:rPr>
                        <a:t/>
                      </a:r>
                      <a:br>
                        <a:rPr lang="ru-RU" sz="1500" dirty="0">
                          <a:effectLst/>
                          <a:latin typeface="+mn-lt"/>
                          <a:ea typeface="Calibri" panose="020F0502020204030204" pitchFamily="34" charset="0"/>
                          <a:cs typeface="Times New Roman" panose="02020603050405020304" pitchFamily="18" charset="0"/>
                        </a:rPr>
                      </a:br>
                      <a:r>
                        <a:rPr lang="ru-RU" sz="1500" dirty="0">
                          <a:effectLst/>
                          <a:latin typeface="+mn-lt"/>
                          <a:ea typeface="Calibri" panose="020F0502020204030204" pitchFamily="34" charset="0"/>
                          <a:cs typeface="Times New Roman" panose="02020603050405020304" pitchFamily="18" charset="0"/>
                        </a:rPr>
                        <a:t>  </a:t>
                      </a:r>
                      <a:r>
                        <a:rPr lang="ru-RU" sz="1500" dirty="0">
                          <a:effectLst/>
                          <a:latin typeface="+mn-lt"/>
                          <a:ea typeface="Times New Roman" panose="02020603050405020304" pitchFamily="18" charset="0"/>
                          <a:cs typeface="Times New Roman" panose="02020603050405020304" pitchFamily="18" charset="0"/>
                        </a:rPr>
                        <a:t>(0.048)</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a:effectLst/>
                          <a:latin typeface="+mn-lt"/>
                          <a:ea typeface="Times New Roman" panose="02020603050405020304" pitchFamily="18" charset="0"/>
                          <a:cs typeface="Times New Roman" panose="02020603050405020304" pitchFamily="18" charset="0"/>
                        </a:rPr>
                        <a:t>–</a:t>
                      </a:r>
                      <a:endParaRPr lang="en-GB" sz="15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270837043"/>
                  </a:ext>
                </a:extLst>
              </a:tr>
              <a:tr h="461677">
                <a:tc>
                  <a:txBody>
                    <a:bodyPr/>
                    <a:lstStyle/>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Обязательность </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b="1" dirty="0">
                          <a:effectLst/>
                          <a:latin typeface="+mn-lt"/>
                          <a:ea typeface="Times New Roman" panose="02020603050405020304" pitchFamily="18" charset="0"/>
                          <a:cs typeface="Times New Roman" panose="02020603050405020304" pitchFamily="18" charset="0"/>
                        </a:rPr>
                        <a:t>     0.2452**</a:t>
                      </a:r>
                      <a:r>
                        <a:rPr lang="ru-RU" sz="1500" b="1" dirty="0">
                          <a:effectLst/>
                          <a:latin typeface="+mn-lt"/>
                          <a:ea typeface="Calibri" panose="020F0502020204030204" pitchFamily="34" charset="0"/>
                          <a:cs typeface="Times New Roman" panose="02020603050405020304" pitchFamily="18" charset="0"/>
                        </a:rPr>
                        <a:t/>
                      </a:r>
                      <a:br>
                        <a:rPr lang="ru-RU" sz="1500" b="1" dirty="0">
                          <a:effectLst/>
                          <a:latin typeface="+mn-lt"/>
                          <a:ea typeface="Calibri" panose="020F0502020204030204" pitchFamily="34" charset="0"/>
                          <a:cs typeface="Times New Roman" panose="02020603050405020304" pitchFamily="18" charset="0"/>
                        </a:rPr>
                      </a:br>
                      <a:r>
                        <a:rPr lang="ru-RU" sz="1500" b="1" dirty="0">
                          <a:effectLst/>
                          <a:latin typeface="+mn-lt"/>
                          <a:ea typeface="Times New Roman" panose="02020603050405020304" pitchFamily="18" charset="0"/>
                          <a:cs typeface="Times New Roman" panose="02020603050405020304" pitchFamily="18" charset="0"/>
                        </a:rPr>
                        <a:t>(0.069)</a:t>
                      </a:r>
                      <a:endParaRPr lang="en-GB" sz="15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b="1" dirty="0">
                          <a:effectLst/>
                          <a:latin typeface="+mn-lt"/>
                          <a:ea typeface="Times New Roman" panose="02020603050405020304" pitchFamily="18" charset="0"/>
                          <a:cs typeface="Times New Roman" panose="02020603050405020304" pitchFamily="18" charset="0"/>
                        </a:rPr>
                        <a:t>     0.2669**</a:t>
                      </a:r>
                      <a:r>
                        <a:rPr lang="ru-RU" sz="1500" b="1" dirty="0">
                          <a:effectLst/>
                          <a:latin typeface="+mn-lt"/>
                          <a:ea typeface="Calibri" panose="020F0502020204030204" pitchFamily="34" charset="0"/>
                          <a:cs typeface="Times New Roman" panose="02020603050405020304" pitchFamily="18" charset="0"/>
                        </a:rPr>
                        <a:t/>
                      </a:r>
                      <a:br>
                        <a:rPr lang="ru-RU" sz="1500" b="1" dirty="0">
                          <a:effectLst/>
                          <a:latin typeface="+mn-lt"/>
                          <a:ea typeface="Calibri" panose="020F0502020204030204" pitchFamily="34" charset="0"/>
                          <a:cs typeface="Times New Roman" panose="02020603050405020304" pitchFamily="18" charset="0"/>
                        </a:rPr>
                      </a:br>
                      <a:r>
                        <a:rPr lang="ru-RU" sz="1500" b="1" dirty="0">
                          <a:effectLst/>
                          <a:latin typeface="+mn-lt"/>
                          <a:ea typeface="Calibri" panose="020F0502020204030204" pitchFamily="34" charset="0"/>
                          <a:cs typeface="Times New Roman" panose="02020603050405020304" pitchFamily="18" charset="0"/>
                        </a:rPr>
                        <a:t> </a:t>
                      </a:r>
                      <a:r>
                        <a:rPr lang="ru-RU" sz="1500" b="1" dirty="0">
                          <a:effectLst/>
                          <a:latin typeface="+mn-lt"/>
                          <a:ea typeface="Times New Roman" panose="02020603050405020304" pitchFamily="18" charset="0"/>
                          <a:cs typeface="Times New Roman" panose="02020603050405020304" pitchFamily="18" charset="0"/>
                        </a:rPr>
                        <a:t>(0.055)</a:t>
                      </a:r>
                      <a:endParaRPr lang="en-GB" sz="15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b="1" dirty="0">
                          <a:effectLst/>
                          <a:latin typeface="+mn-lt"/>
                          <a:ea typeface="Times New Roman" panose="02020603050405020304" pitchFamily="18" charset="0"/>
                          <a:cs typeface="Times New Roman" panose="02020603050405020304" pitchFamily="18" charset="0"/>
                        </a:rPr>
                        <a:t>      0.1935 **</a:t>
                      </a:r>
                      <a:r>
                        <a:rPr lang="ru-RU" sz="1500" b="1" dirty="0">
                          <a:effectLst/>
                          <a:latin typeface="+mn-lt"/>
                          <a:ea typeface="Calibri" panose="020F0502020204030204" pitchFamily="34" charset="0"/>
                          <a:cs typeface="Times New Roman" panose="02020603050405020304" pitchFamily="18" charset="0"/>
                        </a:rPr>
                        <a:t/>
                      </a:r>
                      <a:br>
                        <a:rPr lang="ru-RU" sz="1500" b="1" dirty="0">
                          <a:effectLst/>
                          <a:latin typeface="+mn-lt"/>
                          <a:ea typeface="Calibri" panose="020F0502020204030204" pitchFamily="34" charset="0"/>
                          <a:cs typeface="Times New Roman" panose="02020603050405020304" pitchFamily="18" charset="0"/>
                        </a:rPr>
                      </a:br>
                      <a:r>
                        <a:rPr lang="ru-RU" sz="1500" b="1" dirty="0">
                          <a:effectLst/>
                          <a:latin typeface="+mn-lt"/>
                          <a:ea typeface="Times New Roman" panose="02020603050405020304" pitchFamily="18" charset="0"/>
                          <a:cs typeface="Times New Roman" panose="02020603050405020304" pitchFamily="18" charset="0"/>
                        </a:rPr>
                        <a:t>(0.050)</a:t>
                      </a:r>
                      <a:endParaRPr lang="en-GB" sz="15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433446255"/>
                  </a:ext>
                </a:extLst>
              </a:tr>
              <a:tr h="461677">
                <a:tc>
                  <a:txBody>
                    <a:bodyPr/>
                    <a:lstStyle/>
                    <a:p>
                      <a:pPr marL="0" marR="0">
                        <a:lnSpc>
                          <a:spcPct val="107000"/>
                        </a:lnSpc>
                        <a:spcBef>
                          <a:spcPts val="0"/>
                        </a:spcBef>
                        <a:spcAft>
                          <a:spcPts val="0"/>
                        </a:spcAft>
                      </a:pPr>
                      <a:r>
                        <a:rPr lang="ru-RU" sz="1500" dirty="0" err="1">
                          <a:effectLst/>
                          <a:latin typeface="+mn-lt"/>
                          <a:ea typeface="Times New Roman" panose="02020603050405020304" pitchFamily="18" charset="0"/>
                          <a:cs typeface="Times New Roman" panose="02020603050405020304" pitchFamily="18" charset="0"/>
                        </a:rPr>
                        <a:t>Сенситивность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dirty="0">
                          <a:effectLst/>
                          <a:latin typeface="+mn-lt"/>
                          <a:ea typeface="Times New Roman" panose="02020603050405020304" pitchFamily="18" charset="0"/>
                          <a:cs typeface="Times New Roman" panose="02020603050405020304" pitchFamily="18" charset="0"/>
                        </a:rPr>
                        <a:t>-0.0062</a:t>
                      </a:r>
                      <a:r>
                        <a:rPr lang="ru-RU" sz="1500" dirty="0">
                          <a:effectLst/>
                          <a:latin typeface="+mn-lt"/>
                          <a:ea typeface="Calibri" panose="020F0502020204030204" pitchFamily="34" charset="0"/>
                          <a:cs typeface="Times New Roman" panose="02020603050405020304" pitchFamily="18" charset="0"/>
                        </a:rPr>
                        <a:t/>
                      </a:r>
                      <a:br>
                        <a:rPr lang="ru-RU" sz="1500" dirty="0">
                          <a:effectLst/>
                          <a:latin typeface="+mn-lt"/>
                          <a:ea typeface="Calibri" panose="020F0502020204030204" pitchFamily="34" charset="0"/>
                          <a:cs typeface="Times New Roman" panose="02020603050405020304" pitchFamily="18" charset="0"/>
                        </a:rPr>
                      </a:br>
                      <a:r>
                        <a:rPr lang="ru-RU" sz="1500" dirty="0">
                          <a:effectLst/>
                          <a:latin typeface="+mn-lt"/>
                          <a:ea typeface="Times New Roman" panose="02020603050405020304" pitchFamily="18" charset="0"/>
                          <a:cs typeface="Times New Roman" panose="02020603050405020304" pitchFamily="18" charset="0"/>
                        </a:rPr>
                        <a:t>(0.060)</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dirty="0">
                          <a:effectLst/>
                          <a:latin typeface="+mn-lt"/>
                          <a:ea typeface="Times New Roman" panose="02020603050405020304" pitchFamily="18" charset="0"/>
                          <a:cs typeface="Times New Roman" panose="02020603050405020304" pitchFamily="18" charset="0"/>
                        </a:rPr>
                        <a:t>–</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tabLst>
                          <a:tab pos="3275330" algn="l"/>
                        </a:tabLst>
                      </a:pPr>
                      <a:r>
                        <a:rPr lang="ru-RU" sz="1500" dirty="0">
                          <a:effectLst/>
                          <a:latin typeface="+mn-lt"/>
                          <a:ea typeface="Times New Roman" panose="02020603050405020304" pitchFamily="18" charset="0"/>
                          <a:cs typeface="Times New Roman" panose="02020603050405020304" pitchFamily="18" charset="0"/>
                        </a:rPr>
                        <a:t>-0.0037</a:t>
                      </a:r>
                      <a:r>
                        <a:rPr lang="ru-RU" sz="1500" dirty="0">
                          <a:effectLst/>
                          <a:latin typeface="+mn-lt"/>
                          <a:ea typeface="Calibri" panose="020F0502020204030204" pitchFamily="34" charset="0"/>
                          <a:cs typeface="Times New Roman" panose="02020603050405020304" pitchFamily="18" charset="0"/>
                        </a:rPr>
                        <a:t/>
                      </a:r>
                      <a:br>
                        <a:rPr lang="ru-RU" sz="1500" dirty="0">
                          <a:effectLst/>
                          <a:latin typeface="+mn-lt"/>
                          <a:ea typeface="Calibri" panose="020F0502020204030204" pitchFamily="34" charset="0"/>
                          <a:cs typeface="Times New Roman" panose="02020603050405020304" pitchFamily="18" charset="0"/>
                        </a:rPr>
                      </a:br>
                      <a:r>
                        <a:rPr lang="ru-RU" sz="1500" dirty="0">
                          <a:effectLst/>
                          <a:latin typeface="+mn-lt"/>
                          <a:ea typeface="Times New Roman" panose="02020603050405020304" pitchFamily="18" charset="0"/>
                          <a:cs typeface="Times New Roman" panose="02020603050405020304" pitchFamily="18" charset="0"/>
                        </a:rPr>
                        <a:t>(0.060)</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757524498"/>
                  </a:ext>
                </a:extLst>
              </a:tr>
              <a:tr h="461677">
                <a:tc>
                  <a:txBody>
                    <a:bodyPr/>
                    <a:lstStyle/>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Цифровое качество </a:t>
                      </a:r>
                      <a:endParaRPr lang="en-GB" sz="15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х Обязательность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dirty="0">
                          <a:effectLst/>
                          <a:latin typeface="+mn-lt"/>
                          <a:ea typeface="Times New Roman" panose="02020603050405020304" pitchFamily="18" charset="0"/>
                          <a:cs typeface="Times New Roman" panose="02020603050405020304" pitchFamily="18" charset="0"/>
                        </a:rPr>
                        <a:t>-0.0485</a:t>
                      </a:r>
                      <a:r>
                        <a:rPr lang="ru-RU" sz="1500" dirty="0">
                          <a:effectLst/>
                          <a:latin typeface="+mn-lt"/>
                          <a:ea typeface="Calibri" panose="020F0502020204030204" pitchFamily="34" charset="0"/>
                          <a:cs typeface="Times New Roman" panose="02020603050405020304" pitchFamily="18" charset="0"/>
                        </a:rPr>
                        <a:t/>
                      </a:r>
                      <a:br>
                        <a:rPr lang="ru-RU" sz="1500" dirty="0">
                          <a:effectLst/>
                          <a:latin typeface="+mn-lt"/>
                          <a:ea typeface="Calibri" panose="020F0502020204030204" pitchFamily="34" charset="0"/>
                          <a:cs typeface="Times New Roman" panose="02020603050405020304" pitchFamily="18" charset="0"/>
                        </a:rPr>
                      </a:br>
                      <a:r>
                        <a:rPr lang="ru-RU" sz="1500" dirty="0">
                          <a:effectLst/>
                          <a:latin typeface="+mn-lt"/>
                          <a:ea typeface="Times New Roman" panose="02020603050405020304" pitchFamily="18" charset="0"/>
                          <a:cs typeface="Times New Roman" panose="02020603050405020304" pitchFamily="18" charset="0"/>
                        </a:rPr>
                        <a:t>(0.075)</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dirty="0">
                          <a:effectLst/>
                          <a:latin typeface="+mn-lt"/>
                          <a:ea typeface="Times New Roman" panose="02020603050405020304" pitchFamily="18" charset="0"/>
                          <a:cs typeface="Times New Roman" panose="02020603050405020304" pitchFamily="18" charset="0"/>
                        </a:rPr>
                        <a:t>-0.0498</a:t>
                      </a:r>
                      <a:r>
                        <a:rPr lang="ru-RU" sz="1500" dirty="0">
                          <a:effectLst/>
                          <a:latin typeface="+mn-lt"/>
                          <a:ea typeface="Calibri" panose="020F0502020204030204" pitchFamily="34" charset="0"/>
                          <a:cs typeface="Times New Roman" panose="02020603050405020304" pitchFamily="18" charset="0"/>
                        </a:rPr>
                        <a:t/>
                      </a:r>
                      <a:br>
                        <a:rPr lang="ru-RU" sz="1500" dirty="0">
                          <a:effectLst/>
                          <a:latin typeface="+mn-lt"/>
                          <a:ea typeface="Calibri" panose="020F0502020204030204" pitchFamily="34" charset="0"/>
                          <a:cs typeface="Times New Roman" panose="02020603050405020304" pitchFamily="18" charset="0"/>
                        </a:rPr>
                      </a:br>
                      <a:r>
                        <a:rPr lang="ru-RU" sz="1500" dirty="0">
                          <a:effectLst/>
                          <a:latin typeface="+mn-lt"/>
                          <a:ea typeface="Times New Roman" panose="02020603050405020304" pitchFamily="18" charset="0"/>
                          <a:cs typeface="Times New Roman" panose="02020603050405020304" pitchFamily="18" charset="0"/>
                        </a:rPr>
                        <a:t>(0.075)</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dirty="0">
                          <a:effectLst/>
                          <a:latin typeface="+mn-lt"/>
                          <a:ea typeface="Times New Roman" panose="02020603050405020304" pitchFamily="18" charset="0"/>
                          <a:cs typeface="Times New Roman" panose="02020603050405020304" pitchFamily="18" charset="0"/>
                        </a:rPr>
                        <a:t>–</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29592114"/>
                  </a:ext>
                </a:extLst>
              </a:tr>
              <a:tr h="461677">
                <a:tc>
                  <a:txBody>
                    <a:bodyPr/>
                    <a:lstStyle/>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Цифровое качество х </a:t>
                      </a:r>
                      <a:r>
                        <a:rPr lang="ru-RU" sz="1500" dirty="0" err="1">
                          <a:effectLst/>
                          <a:latin typeface="+mn-lt"/>
                          <a:ea typeface="Times New Roman" panose="02020603050405020304" pitchFamily="18" charset="0"/>
                          <a:cs typeface="Times New Roman" panose="02020603050405020304" pitchFamily="18" charset="0"/>
                        </a:rPr>
                        <a:t>Сенситивность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a:effectLst/>
                          <a:latin typeface="+mn-lt"/>
                          <a:ea typeface="Times New Roman" panose="02020603050405020304" pitchFamily="18" charset="0"/>
                          <a:cs typeface="Times New Roman" panose="02020603050405020304" pitchFamily="18" charset="0"/>
                        </a:rPr>
                        <a:t>–</a:t>
                      </a:r>
                      <a:endParaRPr lang="en-GB" sz="15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dirty="0">
                          <a:effectLst/>
                          <a:latin typeface="+mn-lt"/>
                          <a:ea typeface="Times New Roman" panose="02020603050405020304" pitchFamily="18" charset="0"/>
                          <a:cs typeface="Times New Roman" panose="02020603050405020304" pitchFamily="18" charset="0"/>
                        </a:rPr>
                        <a:t>–</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dirty="0">
                          <a:effectLst/>
                          <a:latin typeface="+mn-lt"/>
                          <a:ea typeface="Times New Roman" panose="02020603050405020304" pitchFamily="18" charset="0"/>
                          <a:cs typeface="Times New Roman" panose="02020603050405020304" pitchFamily="18" charset="0"/>
                        </a:rPr>
                        <a:t>–</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77197459"/>
                  </a:ext>
                </a:extLst>
              </a:tr>
              <a:tr h="461677">
                <a:tc>
                  <a:txBody>
                    <a:bodyPr/>
                    <a:lstStyle/>
                    <a:p>
                      <a:pPr marL="0" marR="0">
                        <a:lnSpc>
                          <a:spcPct val="107000"/>
                        </a:lnSpc>
                        <a:spcBef>
                          <a:spcPts val="0"/>
                        </a:spcBef>
                        <a:spcAft>
                          <a:spcPts val="0"/>
                        </a:spcAft>
                      </a:pPr>
                      <a:r>
                        <a:rPr lang="ru-RU" sz="1500" dirty="0" err="1">
                          <a:effectLst/>
                          <a:latin typeface="+mn-lt"/>
                          <a:ea typeface="Times New Roman" panose="02020603050405020304" pitchFamily="18" charset="0"/>
                          <a:cs typeface="Times New Roman" panose="02020603050405020304" pitchFamily="18" charset="0"/>
                        </a:rPr>
                        <a:t>Сенситивность</a:t>
                      </a:r>
                      <a:r>
                        <a:rPr lang="ru-RU" sz="1500" dirty="0">
                          <a:effectLst/>
                          <a:latin typeface="+mn-lt"/>
                          <a:ea typeface="Times New Roman" panose="02020603050405020304" pitchFamily="18" charset="0"/>
                          <a:cs typeface="Times New Roman" panose="02020603050405020304" pitchFamily="18" charset="0"/>
                        </a:rPr>
                        <a:t> </a:t>
                      </a:r>
                      <a:endParaRPr lang="en-GB" sz="1500" dirty="0">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х Обязательность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dirty="0">
                          <a:effectLst/>
                          <a:latin typeface="+mn-lt"/>
                          <a:ea typeface="Times New Roman" panose="02020603050405020304" pitchFamily="18" charset="0"/>
                          <a:cs typeface="Times New Roman" panose="02020603050405020304" pitchFamily="18" charset="0"/>
                        </a:rPr>
                        <a:t>0.0342</a:t>
                      </a:r>
                      <a:r>
                        <a:rPr lang="ru-RU" sz="1500" dirty="0">
                          <a:effectLst/>
                          <a:latin typeface="+mn-lt"/>
                          <a:ea typeface="Calibri" panose="020F0502020204030204" pitchFamily="34" charset="0"/>
                          <a:cs typeface="Times New Roman" panose="02020603050405020304" pitchFamily="18" charset="0"/>
                        </a:rPr>
                        <a:t/>
                      </a:r>
                      <a:br>
                        <a:rPr lang="ru-RU" sz="1500" dirty="0">
                          <a:effectLst/>
                          <a:latin typeface="+mn-lt"/>
                          <a:ea typeface="Calibri" panose="020F0502020204030204" pitchFamily="34" charset="0"/>
                          <a:cs typeface="Times New Roman" panose="02020603050405020304" pitchFamily="18" charset="0"/>
                        </a:rPr>
                      </a:br>
                      <a:r>
                        <a:rPr lang="ru-RU" sz="1500" dirty="0">
                          <a:effectLst/>
                          <a:latin typeface="+mn-lt"/>
                          <a:ea typeface="Times New Roman" panose="02020603050405020304" pitchFamily="18" charset="0"/>
                          <a:cs typeface="Times New Roman" panose="02020603050405020304" pitchFamily="18" charset="0"/>
                        </a:rPr>
                        <a:t>(0.080)</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a:effectLst/>
                          <a:latin typeface="+mn-lt"/>
                          <a:ea typeface="Times New Roman" panose="02020603050405020304" pitchFamily="18" charset="0"/>
                          <a:cs typeface="Times New Roman" panose="02020603050405020304" pitchFamily="18" charset="0"/>
                        </a:rPr>
                        <a:t>–</a:t>
                      </a:r>
                      <a:endParaRPr lang="en-GB" sz="150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dirty="0">
                          <a:effectLst/>
                          <a:latin typeface="+mn-lt"/>
                          <a:ea typeface="Times New Roman" panose="02020603050405020304" pitchFamily="18" charset="0"/>
                          <a:cs typeface="Times New Roman" panose="02020603050405020304" pitchFamily="18" charset="0"/>
                        </a:rPr>
                        <a:t>0.0345</a:t>
                      </a:r>
                      <a:r>
                        <a:rPr lang="ru-RU" sz="1500" dirty="0">
                          <a:effectLst/>
                          <a:latin typeface="+mn-lt"/>
                          <a:ea typeface="Calibri" panose="020F0502020204030204" pitchFamily="34" charset="0"/>
                          <a:cs typeface="Times New Roman" panose="02020603050405020304" pitchFamily="18" charset="0"/>
                        </a:rPr>
                        <a:t/>
                      </a:r>
                      <a:br>
                        <a:rPr lang="ru-RU" sz="1500" dirty="0">
                          <a:effectLst/>
                          <a:latin typeface="+mn-lt"/>
                          <a:ea typeface="Calibri" panose="020F0502020204030204" pitchFamily="34" charset="0"/>
                          <a:cs typeface="Times New Roman" panose="02020603050405020304" pitchFamily="18" charset="0"/>
                        </a:rPr>
                      </a:br>
                      <a:r>
                        <a:rPr lang="ru-RU" sz="1500" dirty="0">
                          <a:effectLst/>
                          <a:latin typeface="+mn-lt"/>
                          <a:ea typeface="Times New Roman" panose="02020603050405020304" pitchFamily="18" charset="0"/>
                          <a:cs typeface="Times New Roman" panose="02020603050405020304" pitchFamily="18" charset="0"/>
                        </a:rPr>
                        <a:t>(0.080)</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035063579"/>
                  </a:ext>
                </a:extLst>
              </a:tr>
              <a:tr h="461677">
                <a:tc>
                  <a:txBody>
                    <a:bodyPr/>
                    <a:lstStyle/>
                    <a:p>
                      <a:pPr marL="0" marR="0">
                        <a:lnSpc>
                          <a:spcPct val="107000"/>
                        </a:lnSpc>
                        <a:spcBef>
                          <a:spcPts val="0"/>
                        </a:spcBef>
                        <a:spcAft>
                          <a:spcPts val="0"/>
                        </a:spcAft>
                      </a:pPr>
                      <a:r>
                        <a:rPr lang="ru-RU" sz="1500" dirty="0">
                          <a:effectLst/>
                          <a:latin typeface="+mn-lt"/>
                          <a:ea typeface="Times New Roman" panose="02020603050405020304" pitchFamily="18" charset="0"/>
                          <a:cs typeface="Times New Roman" panose="02020603050405020304" pitchFamily="18" charset="0"/>
                        </a:rPr>
                        <a:t>Контрольные переменные</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dirty="0">
                          <a:effectLst/>
                          <a:latin typeface="+mn-lt"/>
                          <a:ea typeface="Times New Roman" panose="02020603050405020304" pitchFamily="18" charset="0"/>
                          <a:cs typeface="Times New Roman" panose="02020603050405020304" pitchFamily="18" charset="0"/>
                        </a:rPr>
                        <a:t>Есть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dirty="0">
                          <a:effectLst/>
                          <a:latin typeface="+mn-lt"/>
                          <a:ea typeface="Times New Roman" panose="02020603050405020304" pitchFamily="18" charset="0"/>
                          <a:cs typeface="Times New Roman" panose="02020603050405020304" pitchFamily="18" charset="0"/>
                        </a:rPr>
                        <a:t>Есть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07000"/>
                        </a:lnSpc>
                        <a:spcBef>
                          <a:spcPts val="0"/>
                        </a:spcBef>
                        <a:spcAft>
                          <a:spcPts val="800"/>
                        </a:spcAft>
                      </a:pPr>
                      <a:r>
                        <a:rPr lang="ru-RU" sz="1500" dirty="0">
                          <a:effectLst/>
                          <a:latin typeface="+mn-lt"/>
                          <a:ea typeface="Times New Roman" panose="02020603050405020304" pitchFamily="18" charset="0"/>
                          <a:cs typeface="Times New Roman" panose="02020603050405020304" pitchFamily="18" charset="0"/>
                        </a:rPr>
                        <a:t>Есть</a:t>
                      </a:r>
                      <a:endParaRPr lang="en-GB" sz="1500"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6780398"/>
                  </a:ext>
                </a:extLst>
              </a:tr>
            </a:tbl>
          </a:graphicData>
        </a:graphic>
      </p:graphicFrame>
      <p:sp>
        <p:nvSpPr>
          <p:cNvPr id="23" name="TextBox 22">
            <a:extLst>
              <a:ext uri="{FF2B5EF4-FFF2-40B4-BE49-F238E27FC236}">
                <a16:creationId xmlns:a16="http://schemas.microsoft.com/office/drawing/2014/main" xmlns="" id="{4230BBEA-C0C2-1465-E6E2-002888C11273}"/>
              </a:ext>
            </a:extLst>
          </p:cNvPr>
          <p:cNvSpPr txBox="1"/>
          <p:nvPr/>
        </p:nvSpPr>
        <p:spPr>
          <a:xfrm>
            <a:off x="522046" y="6355019"/>
            <a:ext cx="8735864" cy="327141"/>
          </a:xfrm>
          <a:prstGeom prst="rect">
            <a:avLst/>
          </a:prstGeom>
          <a:noFill/>
        </p:spPr>
        <p:txBody>
          <a:bodyPr wrap="square">
            <a:spAutoFit/>
          </a:bodyPr>
          <a:lstStyle/>
          <a:p>
            <a:pPr marL="0" marR="0">
              <a:lnSpc>
                <a:spcPct val="107000"/>
              </a:lnSpc>
              <a:spcBef>
                <a:spcPts val="0"/>
              </a:spcBef>
              <a:spcAft>
                <a:spcPts val="0"/>
              </a:spcAft>
            </a:pPr>
            <a:r>
              <a:rPr lang="en-US" sz="1500" dirty="0">
                <a:effectLst/>
                <a:ea typeface="Times New Roman" panose="02020603050405020304" pitchFamily="18" charset="0"/>
              </a:rPr>
              <a:t>N = </a:t>
            </a:r>
            <a:r>
              <a:rPr lang="ru-RU" sz="1500" dirty="0">
                <a:effectLst/>
                <a:ea typeface="Times New Roman" panose="02020603050405020304" pitchFamily="18" charset="0"/>
              </a:rPr>
              <a:t>1079</a:t>
            </a:r>
            <a:r>
              <a:rPr lang="en-US" sz="1500" dirty="0">
                <a:ea typeface="Times New Roman" panose="02020603050405020304" pitchFamily="18" charset="0"/>
              </a:rPr>
              <a:t>, </a:t>
            </a:r>
            <a:r>
              <a:rPr lang="ru-RU" sz="1500" dirty="0">
                <a:effectLst/>
                <a:ea typeface="Times New Roman" panose="02020603050405020304" pitchFamily="18" charset="0"/>
                <a:cs typeface="Times New Roman" panose="02020603050405020304" pitchFamily="18" charset="0"/>
              </a:rPr>
              <a:t>** p &lt;0.05</a:t>
            </a:r>
            <a:endParaRPr lang="en-GB" sz="1500" dirty="0">
              <a:effectLst/>
              <a:ea typeface="Calibri" panose="020F0502020204030204" pitchFamily="34" charset="0"/>
              <a:cs typeface="Times New Roman" panose="02020603050405020304" pitchFamily="18" charset="0"/>
            </a:endParaRPr>
          </a:p>
        </p:txBody>
      </p:sp>
      <p:sp>
        <p:nvSpPr>
          <p:cNvPr id="24" name="Rectangle 23">
            <a:extLst>
              <a:ext uri="{FF2B5EF4-FFF2-40B4-BE49-F238E27FC236}">
                <a16:creationId xmlns:a16="http://schemas.microsoft.com/office/drawing/2014/main" xmlns="" id="{DEFC5F3A-63C4-6306-50AE-DA29F8896D96}"/>
              </a:ext>
            </a:extLst>
          </p:cNvPr>
          <p:cNvSpPr/>
          <p:nvPr/>
        </p:nvSpPr>
        <p:spPr>
          <a:xfrm>
            <a:off x="3045514" y="357809"/>
            <a:ext cx="8791990" cy="770692"/>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77542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10485" y="1128501"/>
            <a:ext cx="11285571" cy="776331"/>
            <a:chOff x="574426" y="-756121"/>
            <a:chExt cx="4789690" cy="1844466"/>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74426" y="-682120"/>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596582" y="-756121"/>
              <a:ext cx="4767534" cy="184446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marL="0" marR="0">
                <a:lnSpc>
                  <a:spcPct val="107000"/>
                </a:lnSpc>
                <a:spcBef>
                  <a:spcPts val="0"/>
                </a:spcBef>
                <a:spcAft>
                  <a:spcPts val="0"/>
                </a:spcAft>
              </a:pPr>
              <a:r>
                <a:rPr lang="ru-RU" sz="2400" dirty="0">
                  <a:effectLst/>
                </a:rPr>
                <a:t>Итоги и дальнейшие перспективы</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18" name="TextBox 17">
            <a:extLst>
              <a:ext uri="{FF2B5EF4-FFF2-40B4-BE49-F238E27FC236}">
                <a16:creationId xmlns:a16="http://schemas.microsoft.com/office/drawing/2014/main" xmlns="" id="{0187B4B6-A2F8-90CF-AD01-870FA747DBE5}"/>
              </a:ext>
            </a:extLst>
          </p:cNvPr>
          <p:cNvSpPr txBox="1"/>
          <p:nvPr/>
        </p:nvSpPr>
        <p:spPr>
          <a:xfrm>
            <a:off x="347395" y="2960807"/>
            <a:ext cx="3213478" cy="2862322"/>
          </a:xfrm>
          <a:prstGeom prst="rect">
            <a:avLst/>
          </a:prstGeom>
          <a:noFill/>
        </p:spPr>
        <p:txBody>
          <a:bodyPr wrap="square" rtlCol="0">
            <a:spAutoFit/>
          </a:bodyPr>
          <a:lstStyle/>
          <a:p>
            <a:pPr marL="285750" indent="-285750" algn="l">
              <a:buFont typeface="Arial" panose="020B0604020202020204" pitchFamily="34" charset="0"/>
              <a:buChar char="•"/>
            </a:pPr>
            <a:r>
              <a:rPr lang="ru-RU" b="1" dirty="0">
                <a:latin typeface="HSE Sans" panose="02000000000000000000" pitchFamily="2" charset="0"/>
              </a:rPr>
              <a:t>Допущение о влиянии обязательности на политизацию дискуссии</a:t>
            </a:r>
            <a:r>
              <a:rPr lang="ru-RU" dirty="0">
                <a:latin typeface="HSE Sans" panose="02000000000000000000" pitchFamily="2" charset="0"/>
              </a:rPr>
              <a:t>, особенно при условии цифрового качества госуслуги. </a:t>
            </a:r>
          </a:p>
          <a:p>
            <a:pPr marL="285750" indent="-285750" algn="l">
              <a:buFont typeface="Arial" panose="020B0604020202020204" pitchFamily="34" charset="0"/>
              <a:buChar char="•"/>
            </a:pPr>
            <a:r>
              <a:rPr lang="ru-RU" dirty="0">
                <a:latin typeface="HSE Sans" panose="02000000000000000000" pitchFamily="2" charset="0"/>
              </a:rPr>
              <a:t>Опциональные цифровые сервисы с меньшей вероятностью будут осмыслены политически.</a:t>
            </a:r>
          </a:p>
        </p:txBody>
      </p:sp>
      <p:sp>
        <p:nvSpPr>
          <p:cNvPr id="24" name="Rectangle 23">
            <a:extLst>
              <a:ext uri="{FF2B5EF4-FFF2-40B4-BE49-F238E27FC236}">
                <a16:creationId xmlns:a16="http://schemas.microsoft.com/office/drawing/2014/main" xmlns="" id="{DEFC5F3A-63C4-6306-50AE-DA29F8896D96}"/>
              </a:ext>
            </a:extLst>
          </p:cNvPr>
          <p:cNvSpPr/>
          <p:nvPr/>
        </p:nvSpPr>
        <p:spPr>
          <a:xfrm>
            <a:off x="3045514" y="357809"/>
            <a:ext cx="8791990" cy="770692"/>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xmlns="" id="{7C2BAA1E-583C-AFC2-B294-F57B482E5B5E}"/>
              </a:ext>
            </a:extLst>
          </p:cNvPr>
          <p:cNvSpPr/>
          <p:nvPr/>
        </p:nvSpPr>
        <p:spPr>
          <a:xfrm>
            <a:off x="542093" y="2144486"/>
            <a:ext cx="2857454" cy="531038"/>
          </a:xfrm>
          <a:prstGeom prst="rect">
            <a:avLst/>
          </a:prstGeom>
          <a:solidFill>
            <a:schemeClr val="tx2">
              <a:lumMod val="20000"/>
              <a:lumOff val="80000"/>
            </a:schemeClr>
          </a:solidFill>
          <a:ln>
            <a:solidFill>
              <a:schemeClr val="bg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ru-RU" b="1" dirty="0">
                <a:solidFill>
                  <a:schemeClr val="tx1"/>
                </a:solidFill>
              </a:rPr>
              <a:t>Результаты</a:t>
            </a:r>
            <a:endParaRPr lang="en-GB" b="1" dirty="0">
              <a:solidFill>
                <a:schemeClr val="tx1"/>
              </a:solidFill>
            </a:endParaRPr>
          </a:p>
        </p:txBody>
      </p:sp>
      <p:sp>
        <p:nvSpPr>
          <p:cNvPr id="3" name="Rectangle 2">
            <a:extLst>
              <a:ext uri="{FF2B5EF4-FFF2-40B4-BE49-F238E27FC236}">
                <a16:creationId xmlns:a16="http://schemas.microsoft.com/office/drawing/2014/main" xmlns="" id="{598569E2-18B5-22A4-A1FD-0E2D95CD427D}"/>
              </a:ext>
            </a:extLst>
          </p:cNvPr>
          <p:cNvSpPr/>
          <p:nvPr/>
        </p:nvSpPr>
        <p:spPr>
          <a:xfrm>
            <a:off x="4420185" y="2143544"/>
            <a:ext cx="2857454" cy="531038"/>
          </a:xfrm>
          <a:prstGeom prst="rect">
            <a:avLst/>
          </a:prstGeom>
          <a:solidFill>
            <a:schemeClr val="tx2">
              <a:lumMod val="20000"/>
              <a:lumOff val="80000"/>
            </a:schemeClr>
          </a:solidFill>
          <a:ln>
            <a:solidFill>
              <a:schemeClr val="bg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ru-RU" b="1" dirty="0">
                <a:solidFill>
                  <a:schemeClr val="tx1"/>
                </a:solidFill>
              </a:rPr>
              <a:t>Методологический аспект</a:t>
            </a:r>
            <a:endParaRPr lang="en-GB" b="1" dirty="0">
              <a:solidFill>
                <a:schemeClr val="tx1"/>
              </a:solidFill>
            </a:endParaRPr>
          </a:p>
        </p:txBody>
      </p:sp>
      <p:sp>
        <p:nvSpPr>
          <p:cNvPr id="4" name="Rectangle 3">
            <a:extLst>
              <a:ext uri="{FF2B5EF4-FFF2-40B4-BE49-F238E27FC236}">
                <a16:creationId xmlns:a16="http://schemas.microsoft.com/office/drawing/2014/main" xmlns="" id="{5DEF8323-B2D0-76B7-1F33-990F9B33DDE8}"/>
              </a:ext>
            </a:extLst>
          </p:cNvPr>
          <p:cNvSpPr/>
          <p:nvPr/>
        </p:nvSpPr>
        <p:spPr>
          <a:xfrm>
            <a:off x="8298277" y="2147806"/>
            <a:ext cx="2857454" cy="531038"/>
          </a:xfrm>
          <a:prstGeom prst="rect">
            <a:avLst/>
          </a:prstGeom>
          <a:solidFill>
            <a:schemeClr val="tx2">
              <a:lumMod val="20000"/>
              <a:lumOff val="80000"/>
            </a:schemeClr>
          </a:solidFill>
          <a:ln>
            <a:solidFill>
              <a:schemeClr val="bg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ru-RU" b="1" dirty="0">
                <a:solidFill>
                  <a:schemeClr val="tx1"/>
                </a:solidFill>
              </a:rPr>
              <a:t>Дальнейшие шаги</a:t>
            </a:r>
            <a:endParaRPr lang="en-GB" b="1" dirty="0">
              <a:solidFill>
                <a:schemeClr val="tx1"/>
              </a:solidFill>
            </a:endParaRPr>
          </a:p>
        </p:txBody>
      </p:sp>
      <p:sp>
        <p:nvSpPr>
          <p:cNvPr id="13" name="TextBox 12">
            <a:extLst>
              <a:ext uri="{FF2B5EF4-FFF2-40B4-BE49-F238E27FC236}">
                <a16:creationId xmlns:a16="http://schemas.microsoft.com/office/drawing/2014/main" xmlns="" id="{0280AC27-B7C9-1723-5949-D99B87840F16}"/>
              </a:ext>
            </a:extLst>
          </p:cNvPr>
          <p:cNvSpPr txBox="1"/>
          <p:nvPr/>
        </p:nvSpPr>
        <p:spPr>
          <a:xfrm>
            <a:off x="8298278" y="2948407"/>
            <a:ext cx="2857454" cy="2308324"/>
          </a:xfrm>
          <a:prstGeom prst="rect">
            <a:avLst/>
          </a:prstGeom>
          <a:noFill/>
        </p:spPr>
        <p:txBody>
          <a:bodyPr wrap="square" rtlCol="0">
            <a:spAutoFit/>
          </a:bodyPr>
          <a:lstStyle/>
          <a:p>
            <a:pPr marL="285750" indent="-285750" algn="l">
              <a:buFont typeface="Arial" panose="020B0604020202020204" pitchFamily="34" charset="0"/>
              <a:buChar char="•"/>
            </a:pPr>
            <a:r>
              <a:rPr lang="ru-RU" b="1" dirty="0">
                <a:latin typeface="HSE Sans" panose="02000000000000000000" pitchFamily="2" charset="0"/>
              </a:rPr>
              <a:t>Верификация результатов на новых данных</a:t>
            </a:r>
            <a:r>
              <a:rPr lang="ru-RU" dirty="0">
                <a:latin typeface="HSE Sans" panose="02000000000000000000" pitchFamily="2" charset="0"/>
              </a:rPr>
              <a:t>, переход от услуг к практикам </a:t>
            </a:r>
          </a:p>
          <a:p>
            <a:pPr marL="285750" indent="-285750" algn="l">
              <a:buFont typeface="Arial" panose="020B0604020202020204" pitchFamily="34" charset="0"/>
              <a:buChar char="•"/>
            </a:pPr>
            <a:r>
              <a:rPr lang="ru-RU" dirty="0">
                <a:latin typeface="HSE Sans" panose="02000000000000000000" pitchFamily="2" charset="0"/>
              </a:rPr>
              <a:t>Преодоление </a:t>
            </a:r>
            <a:r>
              <a:rPr lang="ru-RU" dirty="0" err="1">
                <a:latin typeface="HSE Sans" panose="02000000000000000000" pitchFamily="2" charset="0"/>
              </a:rPr>
              <a:t>коллинеарности</a:t>
            </a:r>
            <a:r>
              <a:rPr lang="ru-RU" dirty="0">
                <a:latin typeface="HSE Sans" panose="02000000000000000000" pitchFamily="2" charset="0"/>
              </a:rPr>
              <a:t>: </a:t>
            </a:r>
            <a:r>
              <a:rPr lang="ru-RU" b="1" dirty="0">
                <a:latin typeface="HSE Sans" panose="02000000000000000000" pitchFamily="2" charset="0"/>
              </a:rPr>
              <a:t>предпосылки для </a:t>
            </a:r>
            <a:r>
              <a:rPr lang="en-US" b="1" dirty="0">
                <a:latin typeface="HSE Sans" panose="02000000000000000000" pitchFamily="2" charset="0"/>
              </a:rPr>
              <a:t>conjoint</a:t>
            </a:r>
            <a:r>
              <a:rPr lang="ru-RU" b="1" dirty="0">
                <a:latin typeface="HSE Sans" panose="02000000000000000000" pitchFamily="2" charset="0"/>
              </a:rPr>
              <a:t> </a:t>
            </a:r>
            <a:r>
              <a:rPr lang="en-US" b="1" dirty="0">
                <a:latin typeface="HSE Sans" panose="02000000000000000000" pitchFamily="2" charset="0"/>
              </a:rPr>
              <a:t>experiment</a:t>
            </a:r>
            <a:endParaRPr lang="ru-RU" b="1" dirty="0">
              <a:latin typeface="HSE Sans" panose="02000000000000000000" pitchFamily="2" charset="0"/>
            </a:endParaRPr>
          </a:p>
        </p:txBody>
      </p:sp>
      <p:sp>
        <p:nvSpPr>
          <p:cNvPr id="14" name="TextBox 13">
            <a:extLst>
              <a:ext uri="{FF2B5EF4-FFF2-40B4-BE49-F238E27FC236}">
                <a16:creationId xmlns:a16="http://schemas.microsoft.com/office/drawing/2014/main" xmlns="" id="{7C5B9B48-CD83-E7F7-0019-1DC5A333A8C0}"/>
              </a:ext>
            </a:extLst>
          </p:cNvPr>
          <p:cNvSpPr txBox="1"/>
          <p:nvPr/>
        </p:nvSpPr>
        <p:spPr>
          <a:xfrm>
            <a:off x="4242173" y="2948407"/>
            <a:ext cx="3213478" cy="2862322"/>
          </a:xfrm>
          <a:prstGeom prst="rect">
            <a:avLst/>
          </a:prstGeom>
          <a:noFill/>
        </p:spPr>
        <p:txBody>
          <a:bodyPr wrap="square" rtlCol="0">
            <a:spAutoFit/>
          </a:bodyPr>
          <a:lstStyle/>
          <a:p>
            <a:pPr marL="285750" indent="-285750" algn="l">
              <a:buFont typeface="Arial" panose="020B0604020202020204" pitchFamily="34" charset="0"/>
              <a:buChar char="•"/>
            </a:pPr>
            <a:r>
              <a:rPr lang="ru-RU" b="1" dirty="0">
                <a:latin typeface="HSE Sans" panose="02000000000000000000" pitchFamily="2" charset="0"/>
              </a:rPr>
              <a:t>Расширение границ изучения восприятия практик </a:t>
            </a:r>
            <a:r>
              <a:rPr lang="en-US" b="1" dirty="0">
                <a:latin typeface="HSE Sans" panose="02000000000000000000" pitchFamily="2" charset="0"/>
              </a:rPr>
              <a:t>e-government </a:t>
            </a:r>
            <a:r>
              <a:rPr lang="ru-RU" dirty="0">
                <a:latin typeface="HSE Sans" panose="02000000000000000000" pitchFamily="2" charset="0"/>
              </a:rPr>
              <a:t>с помощью количественного анализа</a:t>
            </a:r>
          </a:p>
          <a:p>
            <a:pPr marL="285750" indent="-285750" algn="l">
              <a:buFont typeface="Arial" panose="020B0604020202020204" pitchFamily="34" charset="0"/>
              <a:buChar char="•"/>
            </a:pPr>
            <a:r>
              <a:rPr lang="ru-RU" dirty="0">
                <a:latin typeface="HSE Sans" panose="02000000000000000000" pitchFamily="2" charset="0"/>
              </a:rPr>
              <a:t>Легкодоступность данных для формирования и </a:t>
            </a:r>
            <a:r>
              <a:rPr lang="ru-RU" b="1" dirty="0">
                <a:latin typeface="HSE Sans" panose="02000000000000000000" pitchFamily="2" charset="0"/>
              </a:rPr>
              <a:t>проверки гипотез, в т.ч. связанных с традиционными опросами</a:t>
            </a:r>
          </a:p>
        </p:txBody>
      </p:sp>
    </p:spTree>
    <p:extLst>
      <p:ext uri="{BB962C8B-B14F-4D97-AF65-F5344CB8AC3E}">
        <p14:creationId xmlns:p14="http://schemas.microsoft.com/office/powerpoint/2010/main" val="1652369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8757A51-BBC2-9047-B199-AE90EB17B4D4}"/>
              </a:ext>
            </a:extLst>
          </p:cNvPr>
          <p:cNvSpPr>
            <a:spLocks noGrp="1"/>
          </p:cNvSpPr>
          <p:nvPr>
            <p:ph type="title"/>
          </p:nvPr>
        </p:nvSpPr>
        <p:spPr>
          <a:xfrm>
            <a:off x="1027967" y="2686711"/>
            <a:ext cx="8518369" cy="1484578"/>
          </a:xfrm>
        </p:spPr>
        <p:txBody>
          <a:bodyPr>
            <a:normAutofit fontScale="90000"/>
          </a:bodyPr>
          <a:lstStyle/>
          <a:p>
            <a:r>
              <a:rPr lang="ru-RU" sz="5300" dirty="0"/>
              <a:t>Спасибо</a:t>
            </a:r>
            <a:r>
              <a:rPr lang="en" sz="5300" dirty="0"/>
              <a:t>! </a:t>
            </a:r>
            <a:r>
              <a:rPr lang="en" sz="3800" dirty="0"/>
              <a:t/>
            </a:r>
            <a:br>
              <a:rPr lang="en" sz="3800" dirty="0"/>
            </a:br>
            <a:r>
              <a:rPr lang="en" sz="3800" dirty="0"/>
              <a:t/>
            </a:r>
            <a:br>
              <a:rPr lang="en" sz="3800" dirty="0"/>
            </a:br>
            <a:r>
              <a:rPr lang="en" sz="3800" dirty="0"/>
              <a:t/>
            </a:r>
            <a:br>
              <a:rPr lang="en" sz="3800" dirty="0"/>
            </a:br>
            <a:r>
              <a:rPr lang="en" sz="2200" dirty="0"/>
              <a:t/>
            </a:r>
            <a:br>
              <a:rPr lang="en" sz="2200" dirty="0"/>
            </a:br>
            <a:endParaRPr lang="ru-RU" sz="3800" dirty="0"/>
          </a:p>
        </p:txBody>
      </p:sp>
      <p:sp>
        <p:nvSpPr>
          <p:cNvPr id="3" name="Текст 2">
            <a:extLst>
              <a:ext uri="{FF2B5EF4-FFF2-40B4-BE49-F238E27FC236}">
                <a16:creationId xmlns:a16="http://schemas.microsoft.com/office/drawing/2014/main" xmlns="" id="{268EB560-A246-394A-858C-3B1CFBF03B46}"/>
              </a:ext>
            </a:extLst>
          </p:cNvPr>
          <p:cNvSpPr>
            <a:spLocks noGrp="1"/>
          </p:cNvSpPr>
          <p:nvPr>
            <p:ph type="body" sz="quarter" idx="10"/>
          </p:nvPr>
        </p:nvSpPr>
        <p:spPr/>
        <p:txBody>
          <a:bodyPr/>
          <a:lstStyle/>
          <a:p>
            <a:r>
              <a:rPr lang="en-US" dirty="0"/>
              <a:t>NATIONAL RESEARCH UNIVERSITY </a:t>
            </a:r>
          </a:p>
          <a:p>
            <a:r>
              <a:rPr lang="en-US" dirty="0"/>
              <a:t>HIGHER SCHOOL OF ECONOMICS</a:t>
            </a:r>
            <a:r>
              <a:rPr lang="ru-RU" dirty="0"/>
              <a:t> </a:t>
            </a:r>
          </a:p>
        </p:txBody>
      </p:sp>
      <p:sp>
        <p:nvSpPr>
          <p:cNvPr id="7" name="Rectangle 6">
            <a:extLst>
              <a:ext uri="{FF2B5EF4-FFF2-40B4-BE49-F238E27FC236}">
                <a16:creationId xmlns:a16="http://schemas.microsoft.com/office/drawing/2014/main" xmlns="" id="{3BBAF820-3406-BD4A-5A67-B1C90D6E6B0A}"/>
              </a:ext>
            </a:extLst>
          </p:cNvPr>
          <p:cNvSpPr/>
          <p:nvPr/>
        </p:nvSpPr>
        <p:spPr>
          <a:xfrm>
            <a:off x="5377543" y="990600"/>
            <a:ext cx="5932714" cy="1164771"/>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35885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8757A51-BBC2-9047-B199-AE90EB17B4D4}"/>
              </a:ext>
            </a:extLst>
          </p:cNvPr>
          <p:cNvSpPr>
            <a:spLocks noGrp="1"/>
          </p:cNvSpPr>
          <p:nvPr>
            <p:ph type="title"/>
          </p:nvPr>
        </p:nvSpPr>
        <p:spPr>
          <a:xfrm>
            <a:off x="1027967" y="2686711"/>
            <a:ext cx="8518369" cy="1484578"/>
          </a:xfrm>
        </p:spPr>
        <p:txBody>
          <a:bodyPr>
            <a:normAutofit fontScale="90000"/>
          </a:bodyPr>
          <a:lstStyle/>
          <a:p>
            <a:r>
              <a:rPr lang="ru-RU" sz="5300" dirty="0"/>
              <a:t>Приложение</a:t>
            </a:r>
            <a:r>
              <a:rPr lang="en" sz="5300" dirty="0"/>
              <a:t> </a:t>
            </a:r>
            <a:r>
              <a:rPr lang="en" sz="3800" dirty="0"/>
              <a:t/>
            </a:r>
            <a:br>
              <a:rPr lang="en" sz="3800" dirty="0"/>
            </a:br>
            <a:r>
              <a:rPr lang="en" sz="3800" dirty="0"/>
              <a:t/>
            </a:r>
            <a:br>
              <a:rPr lang="en" sz="3800" dirty="0"/>
            </a:br>
            <a:r>
              <a:rPr lang="en" sz="3800" dirty="0"/>
              <a:t/>
            </a:r>
            <a:br>
              <a:rPr lang="en" sz="3800" dirty="0"/>
            </a:br>
            <a:r>
              <a:rPr lang="en" sz="2200" dirty="0"/>
              <a:t/>
            </a:r>
            <a:br>
              <a:rPr lang="en" sz="2200" dirty="0"/>
            </a:br>
            <a:endParaRPr lang="ru-RU" sz="3800" dirty="0"/>
          </a:p>
        </p:txBody>
      </p:sp>
      <p:sp>
        <p:nvSpPr>
          <p:cNvPr id="3" name="Текст 2">
            <a:extLst>
              <a:ext uri="{FF2B5EF4-FFF2-40B4-BE49-F238E27FC236}">
                <a16:creationId xmlns:a16="http://schemas.microsoft.com/office/drawing/2014/main" xmlns="" id="{268EB560-A246-394A-858C-3B1CFBF03B46}"/>
              </a:ext>
            </a:extLst>
          </p:cNvPr>
          <p:cNvSpPr>
            <a:spLocks noGrp="1"/>
          </p:cNvSpPr>
          <p:nvPr>
            <p:ph type="body" sz="quarter" idx="10"/>
          </p:nvPr>
        </p:nvSpPr>
        <p:spPr/>
        <p:txBody>
          <a:bodyPr/>
          <a:lstStyle/>
          <a:p>
            <a:r>
              <a:rPr lang="en-US" dirty="0"/>
              <a:t>NATIONAL RESEARCH UNIVERSITY </a:t>
            </a:r>
          </a:p>
          <a:p>
            <a:r>
              <a:rPr lang="en-US" dirty="0"/>
              <a:t>HIGHER SCHOOL OF ECONOMICS</a:t>
            </a:r>
            <a:r>
              <a:rPr lang="ru-RU" dirty="0"/>
              <a:t> </a:t>
            </a:r>
          </a:p>
        </p:txBody>
      </p:sp>
      <p:sp>
        <p:nvSpPr>
          <p:cNvPr id="4" name="Rectangle 3">
            <a:extLst>
              <a:ext uri="{FF2B5EF4-FFF2-40B4-BE49-F238E27FC236}">
                <a16:creationId xmlns:a16="http://schemas.microsoft.com/office/drawing/2014/main" xmlns="" id="{8F15CA89-71FC-7AB5-A0A4-6B8CB230903E}"/>
              </a:ext>
            </a:extLst>
          </p:cNvPr>
          <p:cNvSpPr/>
          <p:nvPr/>
        </p:nvSpPr>
        <p:spPr>
          <a:xfrm>
            <a:off x="5377543" y="990600"/>
            <a:ext cx="5932714" cy="1164771"/>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7176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a:xfrm>
            <a:off x="585897" y="1438265"/>
            <a:ext cx="11057955" cy="777025"/>
          </a:xfrm>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sp>
        <p:nvSpPr>
          <p:cNvPr id="8" name="Текст 7">
            <a:extLst>
              <a:ext uri="{FF2B5EF4-FFF2-40B4-BE49-F238E27FC236}">
                <a16:creationId xmlns:a16="http://schemas.microsoft.com/office/drawing/2014/main" xmlns="" id="{6CB72A30-A34C-064F-9B37-718BB6F15BE6}"/>
              </a:ext>
            </a:extLst>
          </p:cNvPr>
          <p:cNvSpPr>
            <a:spLocks noGrp="1"/>
          </p:cNvSpPr>
          <p:nvPr>
            <p:ph type="body" sz="quarter" idx="15"/>
          </p:nvPr>
        </p:nvSpPr>
        <p:spPr/>
        <p:txBody>
          <a:bodyPr/>
          <a:lstStyle/>
          <a:p>
            <a:r>
              <a:rPr lang="en-US" dirty="0"/>
              <a:t>Areas of interest</a:t>
            </a:r>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62690" y="1447085"/>
            <a:ext cx="11278206" cy="684296"/>
            <a:chOff x="596582" y="795"/>
            <a:chExt cx="4786564" cy="1625803"/>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96582" y="795"/>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615612" y="4121"/>
              <a:ext cx="4767534" cy="134653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algn="l"/>
              <a:r>
                <a:rPr lang="ru-RU" sz="2400" b="1" dirty="0">
                  <a:latin typeface="+mj-lt"/>
                </a:rPr>
                <a:t>Критерий независимости хи-квадрат</a:t>
              </a:r>
              <a:endParaRPr lang="en-US" sz="2400" b="1" dirty="0">
                <a:latin typeface="+mj-lt"/>
              </a:endParaRPr>
            </a:p>
          </p:txBody>
        </p:sp>
      </p:grpSp>
      <p:sp>
        <p:nvSpPr>
          <p:cNvPr id="12" name="TextBox 11">
            <a:extLst>
              <a:ext uri="{FF2B5EF4-FFF2-40B4-BE49-F238E27FC236}">
                <a16:creationId xmlns:a16="http://schemas.microsoft.com/office/drawing/2014/main" xmlns="" id="{BC8A5A7E-11B0-4C4D-AAE2-AAD1E30F9A38}"/>
              </a:ext>
            </a:extLst>
          </p:cNvPr>
          <p:cNvSpPr txBox="1"/>
          <p:nvPr/>
        </p:nvSpPr>
        <p:spPr>
          <a:xfrm>
            <a:off x="5942912" y="252761"/>
            <a:ext cx="5873950" cy="992210"/>
          </a:xfrm>
          <a:prstGeom prst="rect">
            <a:avLst/>
          </a:prstGeom>
          <a:solidFill>
            <a:schemeClr val="bg1"/>
          </a:solidFill>
        </p:spPr>
        <p:txBody>
          <a:bodyPr wrap="square" rtlCol="0">
            <a:spAutoFit/>
          </a:bodyPr>
          <a:lstStyle/>
          <a:p>
            <a:pPr algn="l"/>
            <a:endParaRPr lang="x-none" sz="1000" dirty="0">
              <a:latin typeface="HSE Sans" panose="02000000000000000000" pitchFamily="2" charset="0"/>
            </a:endParaRPr>
          </a:p>
        </p:txBody>
      </p:sp>
      <p:sp>
        <p:nvSpPr>
          <p:cNvPr id="16" name="TextBox 15">
            <a:extLst>
              <a:ext uri="{FF2B5EF4-FFF2-40B4-BE49-F238E27FC236}">
                <a16:creationId xmlns:a16="http://schemas.microsoft.com/office/drawing/2014/main" xmlns="" id="{83E6F0E4-CBE8-3DD2-926A-A005511333F2}"/>
              </a:ext>
            </a:extLst>
          </p:cNvPr>
          <p:cNvSpPr txBox="1"/>
          <p:nvPr/>
        </p:nvSpPr>
        <p:spPr>
          <a:xfrm>
            <a:off x="5697415" y="2352645"/>
            <a:ext cx="5946437" cy="4031873"/>
          </a:xfrm>
          <a:prstGeom prst="rect">
            <a:avLst/>
          </a:prstGeom>
          <a:noFill/>
        </p:spPr>
        <p:txBody>
          <a:bodyPr wrap="square" rtlCol="0">
            <a:spAutoFit/>
          </a:bodyPr>
          <a:lstStyle/>
          <a:p>
            <a:pPr algn="l"/>
            <a:r>
              <a:rPr lang="ru-RU" sz="1600" b="1" dirty="0">
                <a:latin typeface="HSE Sans" panose="02000000000000000000" pitchFamily="2" charset="0"/>
              </a:rPr>
              <a:t>Предварительные результаты</a:t>
            </a:r>
            <a:r>
              <a:rPr lang="ru-RU" sz="1600" dirty="0">
                <a:latin typeface="HSE Sans" panose="02000000000000000000" pitchFamily="2" charset="0"/>
              </a:rPr>
              <a:t>:</a:t>
            </a:r>
            <a:endParaRPr lang="en-US" sz="1600" dirty="0">
              <a:latin typeface="HSE Sans" panose="02000000000000000000" pitchFamily="2" charset="0"/>
            </a:endParaRPr>
          </a:p>
          <a:p>
            <a:pPr algn="l"/>
            <a:endParaRPr lang="en-US" sz="1600" dirty="0">
              <a:latin typeface="HSE Sans" panose="02000000000000000000" pitchFamily="2" charset="0"/>
            </a:endParaRPr>
          </a:p>
          <a:p>
            <a:pPr marL="285750" indent="-285750" algn="l">
              <a:buFont typeface="Arial" panose="020B0604020202020204" pitchFamily="34" charset="0"/>
              <a:buChar char="•"/>
            </a:pPr>
            <a:r>
              <a:rPr lang="ru-RU" sz="1600" dirty="0">
                <a:latin typeface="HSE Sans" panose="02000000000000000000" pitchFamily="2" charset="0"/>
              </a:rPr>
              <a:t>Значения хи-квадрат представляют собой меру связи между парами переменных: чем выше значение хи-квадрат, тем сильнее связь между переменными. </a:t>
            </a:r>
          </a:p>
          <a:p>
            <a:pPr marL="285750" indent="-285750" algn="l">
              <a:buFont typeface="Arial" panose="020B0604020202020204" pitchFamily="34" charset="0"/>
              <a:buChar char="•"/>
            </a:pPr>
            <a:r>
              <a:rPr lang="ru-RU" sz="1600" dirty="0">
                <a:latin typeface="HSE Sans" panose="02000000000000000000" pitchFamily="2" charset="0"/>
              </a:rPr>
              <a:t>Цветовая шкала: холодные цвета характеризуют более сильную связь между переменными. </a:t>
            </a:r>
          </a:p>
          <a:p>
            <a:pPr marL="285750" indent="-285750" algn="l">
              <a:buFont typeface="Arial" panose="020B0604020202020204" pitchFamily="34" charset="0"/>
              <a:buChar char="•"/>
            </a:pPr>
            <a:r>
              <a:rPr lang="ru-RU" sz="1600" dirty="0">
                <a:latin typeface="HSE Sans" panose="02000000000000000000" pitchFamily="2" charset="0"/>
              </a:rPr>
              <a:t>Аналогичные результаты: предикторы сильно связаны друг с другом. </a:t>
            </a:r>
          </a:p>
          <a:p>
            <a:pPr marL="285750" indent="-285750" algn="l">
              <a:buFont typeface="Arial" panose="020B0604020202020204" pitchFamily="34" charset="0"/>
              <a:buChar char="•"/>
            </a:pPr>
            <a:r>
              <a:rPr lang="ru-RU" sz="1600" dirty="0">
                <a:latin typeface="HSE Sans" panose="02000000000000000000" pitchFamily="2" charset="0"/>
              </a:rPr>
              <a:t>Обязательность наиболее сильно связана с конспирологией (104.5)</a:t>
            </a:r>
          </a:p>
          <a:p>
            <a:pPr marL="285750" indent="-285750" algn="l">
              <a:buFont typeface="Arial" panose="020B0604020202020204" pitchFamily="34" charset="0"/>
              <a:buChar char="•"/>
            </a:pPr>
            <a:r>
              <a:rPr lang="ru-RU" sz="1600" dirty="0">
                <a:latin typeface="HSE Sans" panose="02000000000000000000" pitchFamily="2" charset="0"/>
              </a:rPr>
              <a:t>Средняя сила связи между цифровым качеством и конспирологией (36.6), обязательностью и негативной направленностью (38.2), обязательностью и политизацией (26.3), </a:t>
            </a:r>
            <a:r>
              <a:rPr lang="ru-RU" sz="1600" dirty="0" err="1">
                <a:latin typeface="HSE Sans" panose="02000000000000000000" pitchFamily="2" charset="0"/>
              </a:rPr>
              <a:t>сенситивностью</a:t>
            </a:r>
            <a:r>
              <a:rPr lang="ru-RU" sz="1600" dirty="0">
                <a:latin typeface="HSE Sans" panose="02000000000000000000" pitchFamily="2" charset="0"/>
              </a:rPr>
              <a:t> и конспирологией (25.7)</a:t>
            </a:r>
          </a:p>
          <a:p>
            <a:pPr algn="l"/>
            <a:endParaRPr lang="en-GB" sz="1600" dirty="0">
              <a:latin typeface="HSE Sans" panose="02000000000000000000" pitchFamily="2" charset="0"/>
            </a:endParaRPr>
          </a:p>
        </p:txBody>
      </p:sp>
      <p:sp>
        <p:nvSpPr>
          <p:cNvPr id="14" name="TextBox 13">
            <a:extLst>
              <a:ext uri="{FF2B5EF4-FFF2-40B4-BE49-F238E27FC236}">
                <a16:creationId xmlns:a16="http://schemas.microsoft.com/office/drawing/2014/main" xmlns="" id="{5DA84BB4-3643-81D2-5384-4A56A20A0959}"/>
              </a:ext>
            </a:extLst>
          </p:cNvPr>
          <p:cNvSpPr txBox="1"/>
          <p:nvPr/>
        </p:nvSpPr>
        <p:spPr>
          <a:xfrm>
            <a:off x="411824" y="6077474"/>
            <a:ext cx="4589384" cy="338554"/>
          </a:xfrm>
          <a:prstGeom prst="rect">
            <a:avLst/>
          </a:prstGeom>
          <a:noFill/>
        </p:spPr>
        <p:txBody>
          <a:bodyPr wrap="square">
            <a:spAutoFit/>
          </a:bodyPr>
          <a:lstStyle/>
          <a:p>
            <a:pPr algn="ctr"/>
            <a:r>
              <a:rPr lang="ru-RU" sz="1600" b="1" i="1" dirty="0">
                <a:latin typeface="HSE Sans" panose="02000000000000000000" pitchFamily="2" charset="0"/>
              </a:rPr>
              <a:t>Тепловая карта значений критерия хи-квадрат </a:t>
            </a:r>
            <a:endParaRPr lang="en-GB" sz="1600" b="1" i="1" dirty="0"/>
          </a:p>
        </p:txBody>
      </p:sp>
      <p:pic>
        <p:nvPicPr>
          <p:cNvPr id="2" name="Picture 1">
            <a:extLst>
              <a:ext uri="{FF2B5EF4-FFF2-40B4-BE49-F238E27FC236}">
                <a16:creationId xmlns:a16="http://schemas.microsoft.com/office/drawing/2014/main" xmlns="" id="{17D3A9E0-ED87-027E-3CA9-0B733D6322FB}"/>
              </a:ext>
            </a:extLst>
          </p:cNvPr>
          <p:cNvPicPr>
            <a:picLocks noChangeAspect="1"/>
          </p:cNvPicPr>
          <p:nvPr/>
        </p:nvPicPr>
        <p:blipFill>
          <a:blip r:embed="rId3"/>
          <a:stretch>
            <a:fillRect/>
          </a:stretch>
        </p:blipFill>
        <p:spPr>
          <a:xfrm>
            <a:off x="607668" y="2224110"/>
            <a:ext cx="4323572" cy="3757035"/>
          </a:xfrm>
          <a:prstGeom prst="rect">
            <a:avLst/>
          </a:prstGeom>
        </p:spPr>
      </p:pic>
    </p:spTree>
    <p:extLst>
      <p:ext uri="{BB962C8B-B14F-4D97-AF65-F5344CB8AC3E}">
        <p14:creationId xmlns:p14="http://schemas.microsoft.com/office/powerpoint/2010/main" val="1315637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xmlns="" id="{AA64AB70-43CB-5C49-AC30-B6279BD1EA7E}"/>
              </a:ext>
            </a:extLst>
          </p:cNvPr>
          <p:cNvSpPr>
            <a:spLocks noGrp="1"/>
          </p:cNvSpPr>
          <p:nvPr>
            <p:ph type="body" sz="quarter" idx="18"/>
          </p:nvPr>
        </p:nvSpPr>
        <p:spPr>
          <a:xfrm>
            <a:off x="429453" y="2224815"/>
            <a:ext cx="6134633" cy="3985700"/>
          </a:xfrm>
        </p:spPr>
        <p:txBody>
          <a:bodyPr>
            <a:normAutofit fontScale="92500" lnSpcReduction="10000"/>
          </a:bodyPr>
          <a:lstStyle/>
          <a:p>
            <a:r>
              <a:rPr lang="ru-RU" sz="1600" b="1" dirty="0"/>
              <a:t>Неизбежность хорошо знакомых методологических трудностей при изучении отношения граждан к государству: </a:t>
            </a:r>
          </a:p>
          <a:p>
            <a:pPr marL="285750" indent="-285750">
              <a:buFont typeface="Arial" panose="020B0604020202020204" pitchFamily="34" charset="0"/>
              <a:buChar char="•"/>
            </a:pPr>
            <a:r>
              <a:rPr lang="ru-RU" sz="1600" dirty="0"/>
              <a:t>Эффект социальной желательности и, как следствие, «фальсификация предпочтений» и «спираль молчания» в традиционных опросах</a:t>
            </a:r>
          </a:p>
          <a:p>
            <a:pPr marL="285750" indent="-285750">
              <a:buFont typeface="Arial" panose="020B0604020202020204" pitchFamily="34" charset="0"/>
              <a:buChar char="•"/>
            </a:pPr>
            <a:r>
              <a:rPr lang="ru-RU" sz="1600" dirty="0"/>
              <a:t>Сложность реализации экспериментально-опросных техник, призванных решить методологические проблемы</a:t>
            </a:r>
          </a:p>
          <a:p>
            <a:pPr marL="285750" indent="-285750">
              <a:buFont typeface="Arial" panose="020B0604020202020204" pitchFamily="34" charset="0"/>
              <a:buChar char="•"/>
            </a:pPr>
            <a:r>
              <a:rPr lang="ru-RU" sz="1600" dirty="0"/>
              <a:t>Далеко не повседневный характер взаимодействия с институтами: респондент реагирует на абстрактный запрос в «реактивно-умозрительном» контексте</a:t>
            </a:r>
          </a:p>
          <a:p>
            <a:r>
              <a:rPr lang="ru-RU" sz="1600" b="1" dirty="0"/>
              <a:t>Вынужденная альтернатива – анализ социальных медиа:</a:t>
            </a:r>
          </a:p>
          <a:p>
            <a:pPr marL="285750" indent="-285750">
              <a:buFont typeface="Arial" panose="020B0604020202020204" pitchFamily="34" charset="0"/>
              <a:buChar char="•"/>
            </a:pPr>
            <a:r>
              <a:rPr lang="ru-RU" sz="1600" dirty="0"/>
              <a:t>Оставлять комментарии к постам стало повседневной практикой, пользователи сами формируют отношение к объектам дискуссии</a:t>
            </a:r>
          </a:p>
          <a:p>
            <a:pPr marL="285750" indent="-285750">
              <a:buFont typeface="Arial" panose="020B0604020202020204" pitchFamily="34" charset="0"/>
              <a:buChar char="•"/>
            </a:pPr>
            <a:r>
              <a:rPr lang="ru-RU" sz="1600" dirty="0"/>
              <a:t>Сохранение потенциала статистических методов при небольшом объеме выборки</a:t>
            </a:r>
          </a:p>
          <a:p>
            <a:pPr marL="285750" indent="-285750">
              <a:buFont typeface="Arial" panose="020B0604020202020204" pitchFamily="34" charset="0"/>
              <a:buChar char="•"/>
            </a:pPr>
            <a:endParaRPr lang="ru-RU" sz="1600" dirty="0"/>
          </a:p>
          <a:p>
            <a:endParaRPr lang="en-US" sz="1600" dirty="0"/>
          </a:p>
          <a:p>
            <a:endParaRPr lang="en-US" sz="1600" dirty="0"/>
          </a:p>
          <a:p>
            <a:pPr marL="171450" indent="-171450">
              <a:buFont typeface="Arial" panose="020B0604020202020204" pitchFamily="34" charset="0"/>
              <a:buChar char="•"/>
            </a:pPr>
            <a:endParaRPr lang="en-GB" sz="1600" dirty="0"/>
          </a:p>
          <a:p>
            <a:endParaRPr lang="ru-RU" sz="1600" dirty="0"/>
          </a:p>
        </p:txBody>
      </p:sp>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sp>
        <p:nvSpPr>
          <p:cNvPr id="7" name="Текст 6">
            <a:extLst>
              <a:ext uri="{FF2B5EF4-FFF2-40B4-BE49-F238E27FC236}">
                <a16:creationId xmlns:a16="http://schemas.microsoft.com/office/drawing/2014/main" xmlns="" id="{A8BFA000-6934-F942-BBF2-2403F2DC7980}"/>
              </a:ext>
            </a:extLst>
          </p:cNvPr>
          <p:cNvSpPr>
            <a:spLocks noGrp="1"/>
          </p:cNvSpPr>
          <p:nvPr>
            <p:ph type="body" sz="quarter" idx="14"/>
          </p:nvPr>
        </p:nvSpPr>
        <p:spPr/>
        <p:txBody>
          <a:bodyPr/>
          <a:lstStyle/>
          <a:p>
            <a:r>
              <a:rPr lang="en" dirty="0"/>
              <a:t>International Laboratory for Digital Transformation in Public Administration</a:t>
            </a:r>
            <a:endParaRPr lang="ru-RU" dirty="0"/>
          </a:p>
          <a:p>
            <a:endParaRPr lang="ru-RU" dirty="0"/>
          </a:p>
        </p:txBody>
      </p:sp>
      <p:sp>
        <p:nvSpPr>
          <p:cNvPr id="8" name="Текст 7">
            <a:extLst>
              <a:ext uri="{FF2B5EF4-FFF2-40B4-BE49-F238E27FC236}">
                <a16:creationId xmlns:a16="http://schemas.microsoft.com/office/drawing/2014/main" xmlns="" id="{6CB72A30-A34C-064F-9B37-718BB6F15BE6}"/>
              </a:ext>
            </a:extLst>
          </p:cNvPr>
          <p:cNvSpPr>
            <a:spLocks noGrp="1"/>
          </p:cNvSpPr>
          <p:nvPr>
            <p:ph type="body" sz="quarter" idx="15"/>
          </p:nvPr>
        </p:nvSpPr>
        <p:spPr/>
        <p:txBody>
          <a:bodyPr/>
          <a:lstStyle/>
          <a:p>
            <a:r>
              <a:rPr lang="en-US" dirty="0"/>
              <a:t>Areas of interest</a:t>
            </a:r>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62690" y="1447086"/>
            <a:ext cx="11278206" cy="553998"/>
            <a:chOff x="596582" y="795"/>
            <a:chExt cx="4786564" cy="1629127"/>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96582" y="795"/>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615612" y="4119"/>
              <a:ext cx="4767534" cy="162580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defTabSz="889000">
                <a:lnSpc>
                  <a:spcPct val="90000"/>
                </a:lnSpc>
                <a:spcBef>
                  <a:spcPct val="0"/>
                </a:spcBef>
                <a:spcAft>
                  <a:spcPct val="35000"/>
                </a:spcAft>
              </a:pPr>
              <a:r>
                <a:rPr lang="ru-RU" sz="2200" b="1" dirty="0">
                  <a:solidFill>
                    <a:schemeClr val="bg1"/>
                  </a:solidFill>
                  <a:latin typeface="+mj-lt"/>
                </a:rPr>
                <a:t>Почему важно изучать коммуникации в социальных медиа</a:t>
              </a:r>
              <a:r>
                <a:rPr lang="en-US" sz="2200" b="1" dirty="0">
                  <a:solidFill>
                    <a:schemeClr val="bg1"/>
                  </a:solidFill>
                  <a:latin typeface="+mj-lt"/>
                </a:rPr>
                <a:t>?</a:t>
              </a:r>
              <a:endParaRPr lang="ru-RU" sz="2200" b="1" kern="1200" dirty="0">
                <a:solidFill>
                  <a:schemeClr val="bg1"/>
                </a:solidFill>
                <a:latin typeface="+mj-lt"/>
              </a:endParaRPr>
            </a:p>
          </p:txBody>
        </p:sp>
      </p:grpSp>
      <p:sp>
        <p:nvSpPr>
          <p:cNvPr id="12" name="TextBox 11">
            <a:extLst>
              <a:ext uri="{FF2B5EF4-FFF2-40B4-BE49-F238E27FC236}">
                <a16:creationId xmlns:a16="http://schemas.microsoft.com/office/drawing/2014/main" xmlns="" id="{BC8A5A7E-11B0-4C4D-AAE2-AAD1E30F9A38}"/>
              </a:ext>
            </a:extLst>
          </p:cNvPr>
          <p:cNvSpPr txBox="1"/>
          <p:nvPr/>
        </p:nvSpPr>
        <p:spPr>
          <a:xfrm>
            <a:off x="5942912" y="252761"/>
            <a:ext cx="5873950" cy="992210"/>
          </a:xfrm>
          <a:prstGeom prst="rect">
            <a:avLst/>
          </a:prstGeom>
          <a:solidFill>
            <a:schemeClr val="bg1"/>
          </a:solidFill>
        </p:spPr>
        <p:txBody>
          <a:bodyPr wrap="square" rtlCol="0">
            <a:spAutoFit/>
          </a:bodyPr>
          <a:lstStyle/>
          <a:p>
            <a:pPr algn="l"/>
            <a:endParaRPr lang="x-none" sz="1000" dirty="0">
              <a:latin typeface="HSE Sans" panose="02000000000000000000" pitchFamily="2" charset="0"/>
            </a:endParaRPr>
          </a:p>
        </p:txBody>
      </p:sp>
      <p:pic>
        <p:nvPicPr>
          <p:cNvPr id="14" name="Рисунок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7114" y="2428060"/>
            <a:ext cx="4990457" cy="2969582"/>
          </a:xfrm>
          <a:prstGeom prst="rect">
            <a:avLst/>
          </a:prstGeom>
        </p:spPr>
      </p:pic>
      <p:sp>
        <p:nvSpPr>
          <p:cNvPr id="2" name="Rectangle 1">
            <a:extLst>
              <a:ext uri="{FF2B5EF4-FFF2-40B4-BE49-F238E27FC236}">
                <a16:creationId xmlns:a16="http://schemas.microsoft.com/office/drawing/2014/main" xmlns="" id="{2403F70C-BC67-7B91-7CBD-FFE4C9EB5A3B}"/>
              </a:ext>
            </a:extLst>
          </p:cNvPr>
          <p:cNvSpPr/>
          <p:nvPr/>
        </p:nvSpPr>
        <p:spPr>
          <a:xfrm>
            <a:off x="3385307" y="184595"/>
            <a:ext cx="5932714" cy="1164771"/>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51925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a:xfrm>
            <a:off x="585897" y="1438265"/>
            <a:ext cx="11057955" cy="777025"/>
          </a:xfrm>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sp>
        <p:nvSpPr>
          <p:cNvPr id="8" name="Текст 7">
            <a:extLst>
              <a:ext uri="{FF2B5EF4-FFF2-40B4-BE49-F238E27FC236}">
                <a16:creationId xmlns:a16="http://schemas.microsoft.com/office/drawing/2014/main" xmlns="" id="{6CB72A30-A34C-064F-9B37-718BB6F15BE6}"/>
              </a:ext>
            </a:extLst>
          </p:cNvPr>
          <p:cNvSpPr>
            <a:spLocks noGrp="1"/>
          </p:cNvSpPr>
          <p:nvPr>
            <p:ph type="body" sz="quarter" idx="15"/>
          </p:nvPr>
        </p:nvSpPr>
        <p:spPr/>
        <p:txBody>
          <a:bodyPr/>
          <a:lstStyle/>
          <a:p>
            <a:r>
              <a:rPr lang="en-US" dirty="0"/>
              <a:t>Areas of interest</a:t>
            </a:r>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62690" y="1447085"/>
            <a:ext cx="11278206" cy="684296"/>
            <a:chOff x="596582" y="795"/>
            <a:chExt cx="4786564" cy="1625803"/>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96582" y="795"/>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615612" y="4121"/>
              <a:ext cx="4767534" cy="134653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r>
                <a:rPr lang="ru-RU" sz="2400" b="1" dirty="0">
                  <a:latin typeface="+mj-lt"/>
                </a:rPr>
                <a:t>Парные коэффициенты Фи</a:t>
              </a:r>
              <a:endParaRPr lang="ru-RU" sz="2400" dirty="0">
                <a:latin typeface="+mj-lt"/>
              </a:endParaRPr>
            </a:p>
          </p:txBody>
        </p:sp>
      </p:grpSp>
      <p:sp>
        <p:nvSpPr>
          <p:cNvPr id="12" name="TextBox 11">
            <a:extLst>
              <a:ext uri="{FF2B5EF4-FFF2-40B4-BE49-F238E27FC236}">
                <a16:creationId xmlns:a16="http://schemas.microsoft.com/office/drawing/2014/main" xmlns="" id="{BC8A5A7E-11B0-4C4D-AAE2-AAD1E30F9A38}"/>
              </a:ext>
            </a:extLst>
          </p:cNvPr>
          <p:cNvSpPr txBox="1"/>
          <p:nvPr/>
        </p:nvSpPr>
        <p:spPr>
          <a:xfrm>
            <a:off x="5942912" y="252761"/>
            <a:ext cx="5873950" cy="992210"/>
          </a:xfrm>
          <a:prstGeom prst="rect">
            <a:avLst/>
          </a:prstGeom>
          <a:solidFill>
            <a:schemeClr val="bg1"/>
          </a:solidFill>
        </p:spPr>
        <p:txBody>
          <a:bodyPr wrap="square" rtlCol="0">
            <a:spAutoFit/>
          </a:bodyPr>
          <a:lstStyle/>
          <a:p>
            <a:pPr algn="l"/>
            <a:endParaRPr lang="x-none" sz="1000" dirty="0">
              <a:latin typeface="HSE Sans" panose="02000000000000000000" pitchFamily="2" charset="0"/>
            </a:endParaRPr>
          </a:p>
        </p:txBody>
      </p:sp>
      <p:sp>
        <p:nvSpPr>
          <p:cNvPr id="16" name="TextBox 15">
            <a:extLst>
              <a:ext uri="{FF2B5EF4-FFF2-40B4-BE49-F238E27FC236}">
                <a16:creationId xmlns:a16="http://schemas.microsoft.com/office/drawing/2014/main" xmlns="" id="{83E6F0E4-CBE8-3DD2-926A-A005511333F2}"/>
              </a:ext>
            </a:extLst>
          </p:cNvPr>
          <p:cNvSpPr txBox="1"/>
          <p:nvPr/>
        </p:nvSpPr>
        <p:spPr>
          <a:xfrm>
            <a:off x="5731085" y="2352645"/>
            <a:ext cx="5912767" cy="2554545"/>
          </a:xfrm>
          <a:prstGeom prst="rect">
            <a:avLst/>
          </a:prstGeom>
          <a:noFill/>
        </p:spPr>
        <p:txBody>
          <a:bodyPr wrap="square" rtlCol="0">
            <a:spAutoFit/>
          </a:bodyPr>
          <a:lstStyle/>
          <a:p>
            <a:r>
              <a:rPr lang="ru-RU" sz="1600" b="1" dirty="0">
                <a:latin typeface="HSE Sans" panose="02000000000000000000" pitchFamily="2" charset="0"/>
              </a:rPr>
              <a:t>Парные коэффициенты Фи – для измерения силы связи между бинарными переменными</a:t>
            </a:r>
            <a:r>
              <a:rPr lang="ru-RU" sz="1600" dirty="0">
                <a:latin typeface="HSE Sans" panose="02000000000000000000" pitchFamily="2" charset="0"/>
              </a:rPr>
              <a:t>:</a:t>
            </a:r>
          </a:p>
          <a:p>
            <a:pPr marL="285750" indent="-285750">
              <a:buFont typeface="Arial" panose="020B0604020202020204" pitchFamily="34" charset="0"/>
              <a:buChar char="•"/>
            </a:pPr>
            <a:r>
              <a:rPr lang="ru-RU" sz="1600" dirty="0">
                <a:latin typeface="HSE Sans" panose="02000000000000000000" pitchFamily="2" charset="0"/>
              </a:rPr>
              <a:t>Предикторы сильно коррелируют друг с другом – подозрение на </a:t>
            </a:r>
            <a:r>
              <a:rPr lang="ru-RU" sz="1600" dirty="0" err="1">
                <a:latin typeface="HSE Sans" panose="02000000000000000000" pitchFamily="2" charset="0"/>
              </a:rPr>
              <a:t>мультиколлинеарность</a:t>
            </a:r>
            <a:r>
              <a:rPr lang="ru-RU" sz="1600" dirty="0">
                <a:latin typeface="HSE Sans" panose="02000000000000000000" pitchFamily="2" charset="0"/>
              </a:rPr>
              <a:t> (напр. для обязательности и цифрового качества коэффициент равен 0.78, для обязательности и </a:t>
            </a:r>
            <a:r>
              <a:rPr lang="ru-RU" sz="1600" dirty="0" err="1">
                <a:latin typeface="HSE Sans" panose="02000000000000000000" pitchFamily="2" charset="0"/>
              </a:rPr>
              <a:t>сенситивности</a:t>
            </a:r>
            <a:r>
              <a:rPr lang="ru-RU" sz="1600" dirty="0">
                <a:latin typeface="HSE Sans" panose="02000000000000000000" pitchFamily="2" charset="0"/>
              </a:rPr>
              <a:t> он равен 0.84 и т.п.) </a:t>
            </a:r>
          </a:p>
          <a:p>
            <a:pPr marL="285750" indent="-285750">
              <a:buFont typeface="Arial" panose="020B0604020202020204" pitchFamily="34" charset="0"/>
              <a:buChar char="•"/>
            </a:pPr>
            <a:r>
              <a:rPr lang="ru-RU" sz="1600" dirty="0">
                <a:latin typeface="HSE Sans" panose="02000000000000000000" pitchFamily="2" charset="0"/>
              </a:rPr>
              <a:t>Между свойствами госуслуг и реакциями на них существует средняя положительная взаимосвязь, наибольшая во всех случаях для обязательности (0.47 для конспирологии, 0.29 для негативной направленности, 0.24 для политизации). </a:t>
            </a:r>
          </a:p>
        </p:txBody>
      </p:sp>
      <p:sp>
        <p:nvSpPr>
          <p:cNvPr id="4" name="TextBox 3">
            <a:extLst>
              <a:ext uri="{FF2B5EF4-FFF2-40B4-BE49-F238E27FC236}">
                <a16:creationId xmlns:a16="http://schemas.microsoft.com/office/drawing/2014/main" xmlns="" id="{D4406B95-3983-0138-CA88-D9B3BF620CB0}"/>
              </a:ext>
            </a:extLst>
          </p:cNvPr>
          <p:cNvSpPr txBox="1"/>
          <p:nvPr/>
        </p:nvSpPr>
        <p:spPr>
          <a:xfrm>
            <a:off x="507529" y="6179235"/>
            <a:ext cx="4978871" cy="338554"/>
          </a:xfrm>
          <a:prstGeom prst="rect">
            <a:avLst/>
          </a:prstGeom>
          <a:noFill/>
        </p:spPr>
        <p:txBody>
          <a:bodyPr wrap="square">
            <a:spAutoFit/>
          </a:bodyPr>
          <a:lstStyle/>
          <a:p>
            <a:pPr algn="ctr"/>
            <a:r>
              <a:rPr lang="ru-RU" sz="1600" b="1" i="1" dirty="0">
                <a:latin typeface="HSE Sans" panose="02000000000000000000" pitchFamily="2" charset="0"/>
              </a:rPr>
              <a:t>Тепловая карта значений коэффициента Фи</a:t>
            </a:r>
            <a:endParaRPr lang="en-GB" sz="1600" b="1" i="1" dirty="0"/>
          </a:p>
        </p:txBody>
      </p:sp>
      <p:pic>
        <p:nvPicPr>
          <p:cNvPr id="2" name="Picture 1">
            <a:extLst>
              <a:ext uri="{FF2B5EF4-FFF2-40B4-BE49-F238E27FC236}">
                <a16:creationId xmlns:a16="http://schemas.microsoft.com/office/drawing/2014/main" xmlns="" id="{EDD5E2D8-193F-524A-3E57-12A351CE84FD}"/>
              </a:ext>
            </a:extLst>
          </p:cNvPr>
          <p:cNvPicPr>
            <a:picLocks noChangeAspect="1"/>
          </p:cNvPicPr>
          <p:nvPr/>
        </p:nvPicPr>
        <p:blipFill>
          <a:blip r:embed="rId2"/>
          <a:stretch>
            <a:fillRect/>
          </a:stretch>
        </p:blipFill>
        <p:spPr>
          <a:xfrm>
            <a:off x="506792" y="2215291"/>
            <a:ext cx="4979608" cy="3998526"/>
          </a:xfrm>
          <a:prstGeom prst="rect">
            <a:avLst/>
          </a:prstGeom>
        </p:spPr>
      </p:pic>
    </p:spTree>
    <p:extLst>
      <p:ext uri="{BB962C8B-B14F-4D97-AF65-F5344CB8AC3E}">
        <p14:creationId xmlns:p14="http://schemas.microsoft.com/office/powerpoint/2010/main" val="2633806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xmlns="" id="{AA64AB70-43CB-5C49-AC30-B6279BD1EA7E}"/>
              </a:ext>
            </a:extLst>
          </p:cNvPr>
          <p:cNvSpPr>
            <a:spLocks noGrp="1"/>
          </p:cNvSpPr>
          <p:nvPr>
            <p:ph type="body" sz="quarter" idx="18"/>
          </p:nvPr>
        </p:nvSpPr>
        <p:spPr>
          <a:xfrm>
            <a:off x="507528" y="2428329"/>
            <a:ext cx="11136324" cy="3755302"/>
          </a:xfrm>
        </p:spPr>
        <p:txBody>
          <a:bodyPr>
            <a:noAutofit/>
          </a:bodyPr>
          <a:lstStyle/>
          <a:p>
            <a:r>
              <a:rPr lang="ru-RU" sz="1400" dirty="0"/>
              <a:t>'дневник самонаблюдения’,</a:t>
            </a:r>
            <a:r>
              <a:rPr lang="en-US" sz="1400" dirty="0"/>
              <a:t> </a:t>
            </a:r>
            <a:r>
              <a:rPr lang="ru-RU" sz="1400" dirty="0"/>
              <a:t> 'видеонаблюдение’,</a:t>
            </a:r>
            <a:r>
              <a:rPr lang="en-US" sz="1400" dirty="0"/>
              <a:t> </a:t>
            </a:r>
            <a:r>
              <a:rPr lang="ru-RU" sz="1400" dirty="0"/>
              <a:t> '</a:t>
            </a:r>
            <a:r>
              <a:rPr lang="ru-RU" sz="1400" dirty="0" err="1"/>
              <a:t>куар</a:t>
            </a:r>
            <a:r>
              <a:rPr lang="ru-RU" sz="1400" dirty="0"/>
              <a:t>’,</a:t>
            </a:r>
            <a:r>
              <a:rPr lang="en-US" sz="1400" dirty="0"/>
              <a:t> </a:t>
            </a:r>
            <a:r>
              <a:rPr lang="ru-RU" sz="1400" dirty="0"/>
              <a:t> 'регистрация в соцсетях’,</a:t>
            </a:r>
            <a:r>
              <a:rPr lang="en-US" sz="1400" dirty="0"/>
              <a:t> </a:t>
            </a:r>
            <a:r>
              <a:rPr lang="ru-RU" sz="1400" dirty="0"/>
              <a:t> 'госуслуги’,</a:t>
            </a:r>
            <a:r>
              <a:rPr lang="en-US" sz="1400" dirty="0"/>
              <a:t> </a:t>
            </a:r>
            <a:r>
              <a:rPr lang="ru-RU" sz="1400" dirty="0"/>
              <a:t> 'перепись’,</a:t>
            </a:r>
            <a:r>
              <a:rPr lang="en-US" sz="1400" dirty="0"/>
              <a:t> </a:t>
            </a:r>
            <a:r>
              <a:rPr lang="ru-RU" sz="1400" dirty="0"/>
              <a:t> 'цифровой паспорт’,</a:t>
            </a:r>
            <a:r>
              <a:rPr lang="en-US" sz="1400" dirty="0"/>
              <a:t> </a:t>
            </a:r>
            <a:r>
              <a:rPr lang="ru-RU" sz="1400" dirty="0"/>
              <a:t> 'врач’,</a:t>
            </a:r>
            <a:r>
              <a:rPr lang="en-US" sz="1400" dirty="0"/>
              <a:t> </a:t>
            </a:r>
            <a:r>
              <a:rPr lang="ru-RU" sz="1400" dirty="0"/>
              <a:t> 'оплата штрафа’,</a:t>
            </a:r>
            <a:r>
              <a:rPr lang="en-US" sz="1400" dirty="0"/>
              <a:t> </a:t>
            </a:r>
            <a:r>
              <a:rPr lang="ru-RU" sz="1400" dirty="0"/>
              <a:t> 'запись через госуслуги’,</a:t>
            </a:r>
            <a:r>
              <a:rPr lang="en-US" sz="1400" dirty="0"/>
              <a:t> </a:t>
            </a:r>
            <a:r>
              <a:rPr lang="ru-RU" sz="1400" dirty="0"/>
              <a:t> '</a:t>
            </a:r>
            <a:r>
              <a:rPr lang="ru-RU" sz="1400" dirty="0" err="1"/>
              <a:t>пцр</a:t>
            </a:r>
            <a:r>
              <a:rPr lang="ru-RU" sz="1400" dirty="0"/>
              <a:t>’,</a:t>
            </a:r>
            <a:r>
              <a:rPr lang="en-US" sz="1400" dirty="0"/>
              <a:t> </a:t>
            </a:r>
            <a:r>
              <a:rPr lang="ru-RU" sz="1400" dirty="0"/>
              <a:t> 'биометрия’,</a:t>
            </a:r>
            <a:r>
              <a:rPr lang="en-US" sz="1400" dirty="0"/>
              <a:t> </a:t>
            </a:r>
            <a:r>
              <a:rPr lang="ru-RU" sz="1400" dirty="0"/>
              <a:t> 'налог', 'запись на вакцину’,</a:t>
            </a:r>
            <a:r>
              <a:rPr lang="en-US" sz="1400" dirty="0"/>
              <a:t> </a:t>
            </a:r>
            <a:r>
              <a:rPr lang="ru-RU" sz="1400" dirty="0"/>
              <a:t> 'ЕМИАС’,</a:t>
            </a:r>
            <a:r>
              <a:rPr lang="en-US" sz="1400" dirty="0"/>
              <a:t> </a:t>
            </a:r>
            <a:r>
              <a:rPr lang="ru-RU" sz="1400" dirty="0"/>
              <a:t> 'загранпаспорт’,</a:t>
            </a:r>
            <a:r>
              <a:rPr lang="en-US" sz="1400" dirty="0"/>
              <a:t> </a:t>
            </a:r>
            <a:r>
              <a:rPr lang="ru-RU" sz="1400" dirty="0"/>
              <a:t> 'цифровая медкарта’,</a:t>
            </a:r>
            <a:r>
              <a:rPr lang="en-US" sz="1400" dirty="0"/>
              <a:t> </a:t>
            </a:r>
            <a:r>
              <a:rPr lang="ru-RU" sz="1400" dirty="0"/>
              <a:t> 'биометрия проверка’,</a:t>
            </a:r>
            <a:r>
              <a:rPr lang="en-US" sz="1400" dirty="0"/>
              <a:t> </a:t>
            </a:r>
            <a:r>
              <a:rPr lang="ru-RU" sz="1400" dirty="0"/>
              <a:t> 'работа’,</a:t>
            </a:r>
            <a:r>
              <a:rPr lang="en-US" sz="1400" dirty="0"/>
              <a:t> </a:t>
            </a:r>
            <a:r>
              <a:rPr lang="ru-RU" sz="1400" dirty="0"/>
              <a:t> 'трудовая’,</a:t>
            </a:r>
            <a:r>
              <a:rPr lang="en-US" sz="1400" dirty="0"/>
              <a:t> </a:t>
            </a:r>
            <a:r>
              <a:rPr lang="ru-RU" sz="1400" dirty="0"/>
              <a:t> 'пенсия’,</a:t>
            </a:r>
            <a:r>
              <a:rPr lang="en-US" sz="1400" dirty="0"/>
              <a:t> </a:t>
            </a:r>
            <a:r>
              <a:rPr lang="ru-RU" sz="1400" dirty="0"/>
              <a:t>'биометрические документы’,</a:t>
            </a:r>
            <a:r>
              <a:rPr lang="en-US" sz="1400" dirty="0"/>
              <a:t> </a:t>
            </a:r>
            <a:r>
              <a:rPr lang="ru-RU" sz="1400" dirty="0"/>
              <a:t> 'запись на ПЦР’,</a:t>
            </a:r>
            <a:r>
              <a:rPr lang="en-US" sz="1400" dirty="0"/>
              <a:t> </a:t>
            </a:r>
            <a:r>
              <a:rPr lang="ru-RU" sz="1400" dirty="0"/>
              <a:t> 'больничный’,</a:t>
            </a:r>
            <a:r>
              <a:rPr lang="en-US" sz="1400" dirty="0"/>
              <a:t> </a:t>
            </a:r>
            <a:r>
              <a:rPr lang="ru-RU" sz="1400" dirty="0"/>
              <a:t> 'выпуск карты’,</a:t>
            </a:r>
            <a:r>
              <a:rPr lang="en-US" sz="1400" dirty="0"/>
              <a:t> </a:t>
            </a:r>
            <a:r>
              <a:rPr lang="ru-RU" sz="1400" dirty="0"/>
              <a:t> 'регистрация’,</a:t>
            </a:r>
            <a:r>
              <a:rPr lang="en-US" sz="1400" dirty="0"/>
              <a:t> </a:t>
            </a:r>
            <a:r>
              <a:rPr lang="ru-RU" sz="1400" dirty="0"/>
              <a:t> 'общее’,</a:t>
            </a:r>
            <a:r>
              <a:rPr lang="en-US" sz="1400" dirty="0"/>
              <a:t> </a:t>
            </a:r>
            <a:r>
              <a:rPr lang="ru-RU" sz="1400" dirty="0"/>
              <a:t> 'другое’,</a:t>
            </a:r>
            <a:r>
              <a:rPr lang="en-US" sz="1400" dirty="0"/>
              <a:t> </a:t>
            </a:r>
            <a:r>
              <a:rPr lang="ru-RU" sz="1400" dirty="0"/>
              <a:t> 'права’,</a:t>
            </a:r>
            <a:r>
              <a:rPr lang="en-US" sz="1400" dirty="0"/>
              <a:t> </a:t>
            </a:r>
            <a:r>
              <a:rPr lang="ru-RU" sz="1400" dirty="0"/>
              <a:t> 'ЕГРЮЛ’,</a:t>
            </a:r>
            <a:r>
              <a:rPr lang="en-US" sz="1400" dirty="0"/>
              <a:t> </a:t>
            </a:r>
            <a:r>
              <a:rPr lang="ru-RU" sz="1400" dirty="0"/>
              <a:t> '</a:t>
            </a:r>
            <a:r>
              <a:rPr lang="ru-RU" sz="1400" dirty="0" err="1"/>
              <a:t>мос</a:t>
            </a:r>
            <a:r>
              <a:rPr lang="ru-RU" sz="1400" dirty="0"/>
              <a:t> </a:t>
            </a:r>
            <a:r>
              <a:rPr lang="ru-RU" sz="1400" dirty="0" err="1"/>
              <a:t>ру</a:t>
            </a:r>
            <a:r>
              <a:rPr lang="ru-RU" sz="1400" dirty="0"/>
              <a:t>’,</a:t>
            </a:r>
            <a:r>
              <a:rPr lang="en-US" sz="1400" dirty="0"/>
              <a:t> </a:t>
            </a:r>
            <a:r>
              <a:rPr lang="ru-RU" sz="1400" dirty="0"/>
              <a:t> 'паспорт’,</a:t>
            </a:r>
            <a:r>
              <a:rPr lang="en-US" sz="1400" dirty="0"/>
              <a:t> </a:t>
            </a:r>
            <a:r>
              <a:rPr lang="ru-RU" sz="1400" dirty="0"/>
              <a:t> 'фан ид’,</a:t>
            </a:r>
            <a:r>
              <a:rPr lang="en-US" sz="1400" dirty="0"/>
              <a:t> </a:t>
            </a:r>
            <a:r>
              <a:rPr lang="ru-RU" sz="1400" dirty="0"/>
              <a:t> 'цифровые услуги’,</a:t>
            </a:r>
            <a:r>
              <a:rPr lang="en-US" sz="1400" dirty="0"/>
              <a:t> </a:t>
            </a:r>
            <a:r>
              <a:rPr lang="ru-RU" sz="1400" dirty="0"/>
              <a:t> '</a:t>
            </a:r>
            <a:r>
              <a:rPr lang="ru-RU" sz="1400" dirty="0" err="1"/>
              <a:t>фейспей</a:t>
            </a:r>
            <a:r>
              <a:rPr lang="ru-RU" sz="1400" dirty="0"/>
              <a:t>’,</a:t>
            </a:r>
            <a:r>
              <a:rPr lang="en-US" sz="1400" dirty="0"/>
              <a:t> </a:t>
            </a:r>
            <a:r>
              <a:rPr lang="ru-RU" sz="1400" dirty="0"/>
              <a:t> 'цифровая подпись’,</a:t>
            </a:r>
            <a:r>
              <a:rPr lang="en-US" sz="1400" dirty="0"/>
              <a:t> </a:t>
            </a:r>
            <a:r>
              <a:rPr lang="ru-RU" sz="1400" dirty="0"/>
              <a:t> 'учет домашних животных’,</a:t>
            </a:r>
            <a:r>
              <a:rPr lang="en-US" sz="1400" dirty="0"/>
              <a:t> </a:t>
            </a:r>
            <a:r>
              <a:rPr lang="ru-RU" sz="1400" dirty="0"/>
              <a:t> 'приложение ковид’,</a:t>
            </a:r>
            <a:r>
              <a:rPr lang="en-US" sz="1400" dirty="0"/>
              <a:t> </a:t>
            </a:r>
            <a:r>
              <a:rPr lang="ru-RU" sz="1400" dirty="0"/>
              <a:t> 'антитела’,</a:t>
            </a:r>
            <a:r>
              <a:rPr lang="en-US" sz="1400" dirty="0"/>
              <a:t> </a:t>
            </a:r>
            <a:r>
              <a:rPr lang="ru-RU" sz="1400" dirty="0"/>
              <a:t> 'обработка данных’,</a:t>
            </a:r>
            <a:r>
              <a:rPr lang="en-US" sz="1400" dirty="0"/>
              <a:t> </a:t>
            </a:r>
            <a:r>
              <a:rPr lang="ru-RU" sz="1400" dirty="0"/>
              <a:t> 'льготы’,</a:t>
            </a:r>
            <a:r>
              <a:rPr lang="en-US" sz="1400" dirty="0"/>
              <a:t> </a:t>
            </a:r>
            <a:r>
              <a:rPr lang="ru-RU" sz="1400" dirty="0"/>
              <a:t> 'кредиты’,</a:t>
            </a:r>
            <a:r>
              <a:rPr lang="en-US" sz="1400" dirty="0"/>
              <a:t> </a:t>
            </a:r>
            <a:r>
              <a:rPr lang="ru-RU" sz="1400" dirty="0"/>
              <a:t> 'доставка’,</a:t>
            </a:r>
            <a:r>
              <a:rPr lang="en-US" sz="1400" dirty="0"/>
              <a:t> </a:t>
            </a:r>
            <a:r>
              <a:rPr lang="ru-RU" sz="1400" dirty="0"/>
              <a:t> 'школьные оценки’,</a:t>
            </a:r>
            <a:r>
              <a:rPr lang="en-US" sz="1400" dirty="0"/>
              <a:t> </a:t>
            </a:r>
            <a:r>
              <a:rPr lang="ru-RU" sz="1400" dirty="0"/>
              <a:t> 'свидетельство’,</a:t>
            </a:r>
            <a:r>
              <a:rPr lang="en-US" sz="1400" dirty="0"/>
              <a:t> </a:t>
            </a:r>
            <a:r>
              <a:rPr lang="ru-RU" sz="1400" dirty="0"/>
              <a:t> 'цифровые деньги’,</a:t>
            </a:r>
            <a:r>
              <a:rPr lang="en-US" sz="1400" dirty="0"/>
              <a:t> </a:t>
            </a:r>
            <a:r>
              <a:rPr lang="ru-RU" sz="1400" dirty="0"/>
              <a:t> 'голосование’,</a:t>
            </a:r>
            <a:r>
              <a:rPr lang="en-US" sz="1400" dirty="0"/>
              <a:t> </a:t>
            </a:r>
            <a:r>
              <a:rPr lang="ru-RU" sz="1400" dirty="0"/>
              <a:t> 'обращение в прокуратуру’,</a:t>
            </a:r>
            <a:r>
              <a:rPr lang="en-US" sz="1400" dirty="0"/>
              <a:t> </a:t>
            </a:r>
            <a:r>
              <a:rPr lang="ru-RU" sz="1400" dirty="0"/>
              <a:t> '</a:t>
            </a:r>
            <a:r>
              <a:rPr lang="ru-RU" sz="1400" dirty="0" err="1"/>
              <a:t>мос.ру</a:t>
            </a:r>
            <a:r>
              <a:rPr lang="ru-RU" sz="1400" dirty="0"/>
              <a:t>’,</a:t>
            </a:r>
            <a:r>
              <a:rPr lang="en-US" sz="1400" dirty="0"/>
              <a:t> </a:t>
            </a:r>
            <a:r>
              <a:rPr lang="ru-RU" sz="1400" dirty="0"/>
              <a:t> 'приложение госуслуг’,</a:t>
            </a:r>
            <a:r>
              <a:rPr lang="en-US" sz="1400" dirty="0"/>
              <a:t> </a:t>
            </a:r>
            <a:r>
              <a:rPr lang="ru-RU" sz="1400" dirty="0"/>
              <a:t> 'информационный ресурс'</a:t>
            </a:r>
          </a:p>
        </p:txBody>
      </p:sp>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sp>
        <p:nvSpPr>
          <p:cNvPr id="7" name="Текст 6">
            <a:extLst>
              <a:ext uri="{FF2B5EF4-FFF2-40B4-BE49-F238E27FC236}">
                <a16:creationId xmlns:a16="http://schemas.microsoft.com/office/drawing/2014/main" xmlns="" id="{A8BFA000-6934-F942-BBF2-2403F2DC7980}"/>
              </a:ext>
            </a:extLst>
          </p:cNvPr>
          <p:cNvSpPr>
            <a:spLocks noGrp="1"/>
          </p:cNvSpPr>
          <p:nvPr>
            <p:ph type="body" sz="quarter" idx="14"/>
          </p:nvPr>
        </p:nvSpPr>
        <p:spPr/>
        <p:txBody>
          <a:bodyPr/>
          <a:lstStyle/>
          <a:p>
            <a:r>
              <a:rPr lang="en" dirty="0"/>
              <a:t>International Laboratory for Digital Transformation in Public Administration</a:t>
            </a:r>
            <a:endParaRPr lang="ru-RU" dirty="0"/>
          </a:p>
          <a:p>
            <a:endParaRPr lang="ru-RU" dirty="0"/>
          </a:p>
        </p:txBody>
      </p:sp>
      <p:sp>
        <p:nvSpPr>
          <p:cNvPr id="8" name="Текст 7">
            <a:extLst>
              <a:ext uri="{FF2B5EF4-FFF2-40B4-BE49-F238E27FC236}">
                <a16:creationId xmlns:a16="http://schemas.microsoft.com/office/drawing/2014/main" xmlns="" id="{6CB72A30-A34C-064F-9B37-718BB6F15BE6}"/>
              </a:ext>
            </a:extLst>
          </p:cNvPr>
          <p:cNvSpPr>
            <a:spLocks noGrp="1"/>
          </p:cNvSpPr>
          <p:nvPr>
            <p:ph type="body" sz="quarter" idx="15"/>
          </p:nvPr>
        </p:nvSpPr>
        <p:spPr/>
        <p:txBody>
          <a:bodyPr/>
          <a:lstStyle/>
          <a:p>
            <a:r>
              <a:rPr lang="en-US" dirty="0"/>
              <a:t>Areas of interest</a:t>
            </a:r>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62690" y="1447085"/>
            <a:ext cx="11278206" cy="777730"/>
            <a:chOff x="596582" y="795"/>
            <a:chExt cx="4786564" cy="1847790"/>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96582" y="795"/>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615612" y="4119"/>
              <a:ext cx="4767534" cy="184446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r>
                <a:rPr lang="en-US" sz="2400" dirty="0"/>
                <a:t>Digital Public Services (from the unified dictionary): </a:t>
              </a:r>
            </a:p>
          </p:txBody>
        </p:sp>
      </p:grpSp>
      <p:sp>
        <p:nvSpPr>
          <p:cNvPr id="12" name="TextBox 11">
            <a:extLst>
              <a:ext uri="{FF2B5EF4-FFF2-40B4-BE49-F238E27FC236}">
                <a16:creationId xmlns:a16="http://schemas.microsoft.com/office/drawing/2014/main" xmlns="" id="{BC8A5A7E-11B0-4C4D-AAE2-AAD1E30F9A38}"/>
              </a:ext>
            </a:extLst>
          </p:cNvPr>
          <p:cNvSpPr txBox="1"/>
          <p:nvPr/>
        </p:nvSpPr>
        <p:spPr>
          <a:xfrm>
            <a:off x="5942912" y="252761"/>
            <a:ext cx="5873950" cy="992210"/>
          </a:xfrm>
          <a:prstGeom prst="rect">
            <a:avLst/>
          </a:prstGeom>
          <a:solidFill>
            <a:schemeClr val="bg1"/>
          </a:solidFill>
        </p:spPr>
        <p:txBody>
          <a:bodyPr wrap="square" rtlCol="0">
            <a:spAutoFit/>
          </a:bodyPr>
          <a:lstStyle/>
          <a:p>
            <a:pPr algn="l"/>
            <a:endParaRPr lang="x-none" sz="1000" dirty="0">
              <a:latin typeface="HSE Sans" panose="02000000000000000000" pitchFamily="2" charset="0"/>
            </a:endParaRPr>
          </a:p>
        </p:txBody>
      </p:sp>
    </p:spTree>
    <p:extLst>
      <p:ext uri="{BB962C8B-B14F-4D97-AF65-F5344CB8AC3E}">
        <p14:creationId xmlns:p14="http://schemas.microsoft.com/office/powerpoint/2010/main" val="1730186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xmlns="" id="{AA64AB70-43CB-5C49-AC30-B6279BD1EA7E}"/>
              </a:ext>
            </a:extLst>
          </p:cNvPr>
          <p:cNvSpPr>
            <a:spLocks noGrp="1"/>
          </p:cNvSpPr>
          <p:nvPr>
            <p:ph type="body" sz="quarter" idx="18"/>
          </p:nvPr>
        </p:nvSpPr>
        <p:spPr>
          <a:xfrm>
            <a:off x="507528" y="2428328"/>
            <a:ext cx="7903047" cy="2441384"/>
          </a:xfrm>
        </p:spPr>
        <p:txBody>
          <a:bodyPr>
            <a:normAutofit/>
          </a:bodyPr>
          <a:lstStyle/>
          <a:p>
            <a:pPr marL="285750" indent="-285750" algn="just">
              <a:lnSpc>
                <a:spcPct val="100000"/>
              </a:lnSpc>
              <a:spcBef>
                <a:spcPts val="0"/>
              </a:spcBef>
              <a:buFont typeface="Arial" panose="020B0604020202020204" pitchFamily="34" charset="0"/>
              <a:buChar char="•"/>
            </a:pPr>
            <a:r>
              <a:rPr lang="ru-RU" sz="1600" dirty="0"/>
              <a:t>Отказ от использования новации не трактуется как самостоятельное явление, а негативное отношение рассматривается как недостаток положительных характеристик.</a:t>
            </a:r>
          </a:p>
          <a:p>
            <a:pPr marL="285750" indent="-285750" algn="just">
              <a:lnSpc>
                <a:spcPct val="100000"/>
              </a:lnSpc>
              <a:spcBef>
                <a:spcPts val="0"/>
              </a:spcBef>
              <a:buFont typeface="Arial" panose="020B0604020202020204" pitchFamily="34" charset="0"/>
              <a:buChar char="•"/>
            </a:pPr>
            <a:r>
              <a:rPr lang="ru-RU" sz="1600" dirty="0"/>
              <a:t>Разные факторы влияют на принятие технологий и на отказ от их использования – роль </a:t>
            </a:r>
            <a:r>
              <a:rPr lang="ru-RU" sz="1600" b="1" dirty="0"/>
              <a:t>«</a:t>
            </a:r>
            <a:r>
              <a:rPr lang="ru-RU" sz="1600" b="1" dirty="0" err="1"/>
              <a:t>энейблеров</a:t>
            </a:r>
            <a:r>
              <a:rPr lang="ru-RU" sz="1600" b="1" dirty="0"/>
              <a:t>» </a:t>
            </a:r>
            <a:r>
              <a:rPr lang="ru-RU" sz="1600" dirty="0"/>
              <a:t>(удобство использования, надежность и гибкость цифровой экосистемы) и </a:t>
            </a:r>
            <a:r>
              <a:rPr lang="ru-RU" sz="1600" b="1" dirty="0"/>
              <a:t>«ингибиторов» </a:t>
            </a:r>
            <a:r>
              <a:rPr lang="ru-RU" sz="1600" dirty="0"/>
              <a:t>(недоверие, риск, беспокойство, непонимание). </a:t>
            </a:r>
          </a:p>
          <a:p>
            <a:pPr marL="285750" indent="-285750" algn="just">
              <a:lnSpc>
                <a:spcPct val="100000"/>
              </a:lnSpc>
              <a:spcBef>
                <a:spcPts val="0"/>
              </a:spcBef>
              <a:buFont typeface="Arial" panose="020B0604020202020204" pitchFamily="34" charset="0"/>
              <a:buChar char="•"/>
            </a:pPr>
            <a:r>
              <a:rPr lang="ru-RU" sz="1600" b="1" dirty="0"/>
              <a:t>Фокус на «ингибиторах» позволяет оценить «государственное» </a:t>
            </a:r>
            <a:r>
              <a:rPr lang="ru-RU" sz="1600" dirty="0"/>
              <a:t>(а не только «цифровое») </a:t>
            </a:r>
            <a:r>
              <a:rPr lang="ru-RU" sz="1600" b="1" dirty="0"/>
              <a:t>восприятие</a:t>
            </a:r>
            <a:r>
              <a:rPr lang="ru-RU" sz="1600" dirty="0"/>
              <a:t> государственных цифровых услуг</a:t>
            </a:r>
          </a:p>
          <a:p>
            <a:pPr algn="just">
              <a:lnSpc>
                <a:spcPct val="100000"/>
              </a:lnSpc>
              <a:spcBef>
                <a:spcPts val="0"/>
              </a:spcBef>
            </a:pPr>
            <a:endParaRPr lang="ru-RU" sz="1600" dirty="0"/>
          </a:p>
          <a:p>
            <a:pPr marL="171450" indent="-171450">
              <a:buFont typeface="Arial" panose="020B0604020202020204" pitchFamily="34" charset="0"/>
              <a:buChar char="•"/>
            </a:pPr>
            <a:endParaRPr lang="ru-RU" sz="1600" dirty="0"/>
          </a:p>
          <a:p>
            <a:endParaRPr lang="en-US" sz="1600" dirty="0"/>
          </a:p>
          <a:p>
            <a:endParaRPr lang="en-US" sz="1600" dirty="0"/>
          </a:p>
          <a:p>
            <a:pPr marL="171450" indent="-171450">
              <a:buFont typeface="Arial" panose="020B0604020202020204" pitchFamily="34" charset="0"/>
              <a:buChar char="•"/>
            </a:pPr>
            <a:endParaRPr lang="en-GB" sz="1600" dirty="0"/>
          </a:p>
          <a:p>
            <a:endParaRPr lang="ru-RU" sz="1600" dirty="0"/>
          </a:p>
        </p:txBody>
      </p:sp>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sp>
        <p:nvSpPr>
          <p:cNvPr id="7" name="Текст 6">
            <a:extLst>
              <a:ext uri="{FF2B5EF4-FFF2-40B4-BE49-F238E27FC236}">
                <a16:creationId xmlns:a16="http://schemas.microsoft.com/office/drawing/2014/main" xmlns="" id="{A8BFA000-6934-F942-BBF2-2403F2DC7980}"/>
              </a:ext>
            </a:extLst>
          </p:cNvPr>
          <p:cNvSpPr>
            <a:spLocks noGrp="1"/>
          </p:cNvSpPr>
          <p:nvPr>
            <p:ph type="body" sz="quarter" idx="14"/>
          </p:nvPr>
        </p:nvSpPr>
        <p:spPr/>
        <p:txBody>
          <a:bodyPr/>
          <a:lstStyle/>
          <a:p>
            <a:r>
              <a:rPr lang="en" dirty="0"/>
              <a:t>International Laboratory for Digital Transformation in Public Administration</a:t>
            </a:r>
            <a:endParaRPr lang="ru-RU" dirty="0"/>
          </a:p>
          <a:p>
            <a:endParaRPr lang="ru-RU" dirty="0"/>
          </a:p>
        </p:txBody>
      </p:sp>
      <p:sp>
        <p:nvSpPr>
          <p:cNvPr id="8" name="Текст 7">
            <a:extLst>
              <a:ext uri="{FF2B5EF4-FFF2-40B4-BE49-F238E27FC236}">
                <a16:creationId xmlns:a16="http://schemas.microsoft.com/office/drawing/2014/main" xmlns="" id="{6CB72A30-A34C-064F-9B37-718BB6F15BE6}"/>
              </a:ext>
            </a:extLst>
          </p:cNvPr>
          <p:cNvSpPr>
            <a:spLocks noGrp="1"/>
          </p:cNvSpPr>
          <p:nvPr>
            <p:ph type="body" sz="quarter" idx="15"/>
          </p:nvPr>
        </p:nvSpPr>
        <p:spPr/>
        <p:txBody>
          <a:bodyPr/>
          <a:lstStyle/>
          <a:p>
            <a:r>
              <a:rPr lang="en-US" dirty="0"/>
              <a:t>Areas of interest</a:t>
            </a:r>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62690" y="1447085"/>
            <a:ext cx="11278206" cy="777730"/>
            <a:chOff x="596582" y="795"/>
            <a:chExt cx="4786564" cy="1847790"/>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96582" y="795"/>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615612" y="4119"/>
              <a:ext cx="4767534" cy="184446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defTabSz="889000">
                <a:lnSpc>
                  <a:spcPct val="90000"/>
                </a:lnSpc>
                <a:spcBef>
                  <a:spcPct val="0"/>
                </a:spcBef>
                <a:spcAft>
                  <a:spcPct val="35000"/>
                </a:spcAft>
              </a:pPr>
              <a:r>
                <a:rPr lang="ru-RU" sz="2200" b="1" kern="1200" dirty="0">
                  <a:solidFill>
                    <a:schemeClr val="bg1"/>
                  </a:solidFill>
                  <a:latin typeface="+mj-lt"/>
                </a:rPr>
                <a:t>Фок</a:t>
              </a:r>
              <a:r>
                <a:rPr lang="ru-RU" sz="2200" b="1" dirty="0">
                  <a:solidFill>
                    <a:schemeClr val="bg1"/>
                  </a:solidFill>
                  <a:latin typeface="+mj-lt"/>
                </a:rPr>
                <a:t>ус на негативном отношении: новый подход к пониманию барьеров цифровизации и попытка решить методологическую проблему опросов </a:t>
              </a:r>
              <a:endParaRPr lang="ru-RU" sz="2200" b="1" kern="1200" dirty="0">
                <a:solidFill>
                  <a:schemeClr val="bg1"/>
                </a:solidFill>
                <a:latin typeface="+mj-lt"/>
              </a:endParaRPr>
            </a:p>
          </p:txBody>
        </p:sp>
      </p:grpSp>
      <p:sp>
        <p:nvSpPr>
          <p:cNvPr id="12" name="TextBox 11">
            <a:extLst>
              <a:ext uri="{FF2B5EF4-FFF2-40B4-BE49-F238E27FC236}">
                <a16:creationId xmlns:a16="http://schemas.microsoft.com/office/drawing/2014/main" xmlns="" id="{BC8A5A7E-11B0-4C4D-AAE2-AAD1E30F9A38}"/>
              </a:ext>
            </a:extLst>
          </p:cNvPr>
          <p:cNvSpPr txBox="1"/>
          <p:nvPr/>
        </p:nvSpPr>
        <p:spPr>
          <a:xfrm>
            <a:off x="5942912" y="252761"/>
            <a:ext cx="5873950" cy="992210"/>
          </a:xfrm>
          <a:prstGeom prst="rect">
            <a:avLst/>
          </a:prstGeom>
          <a:solidFill>
            <a:schemeClr val="bg1"/>
          </a:solidFill>
        </p:spPr>
        <p:txBody>
          <a:bodyPr wrap="square" rtlCol="0">
            <a:spAutoFit/>
          </a:bodyPr>
          <a:lstStyle/>
          <a:p>
            <a:pPr algn="l"/>
            <a:endParaRPr lang="x-none" sz="1000" dirty="0">
              <a:latin typeface="HSE Sans" panose="02000000000000000000" pitchFamily="2" charset="0"/>
            </a:endParaRPr>
          </a:p>
        </p:txBody>
      </p:sp>
      <p:sp>
        <p:nvSpPr>
          <p:cNvPr id="13" name="Текст 3">
            <a:extLst>
              <a:ext uri="{FF2B5EF4-FFF2-40B4-BE49-F238E27FC236}">
                <a16:creationId xmlns:a16="http://schemas.microsoft.com/office/drawing/2014/main" xmlns="" id="{AA64AB70-43CB-5C49-AC30-B6279BD1EA7E}"/>
              </a:ext>
            </a:extLst>
          </p:cNvPr>
          <p:cNvSpPr>
            <a:spLocks noGrp="1"/>
          </p:cNvSpPr>
          <p:nvPr>
            <p:ph type="body" sz="quarter" idx="18"/>
          </p:nvPr>
        </p:nvSpPr>
        <p:spPr>
          <a:xfrm>
            <a:off x="9192848" y="2295930"/>
            <a:ext cx="2624014" cy="2048101"/>
          </a:xfrm>
          <a:solidFill>
            <a:schemeClr val="accent2">
              <a:lumMod val="40000"/>
              <a:lumOff val="60000"/>
            </a:schemeClr>
          </a:solidFill>
        </p:spPr>
        <p:txBody>
          <a:bodyPr>
            <a:normAutofit/>
          </a:bodyPr>
          <a:lstStyle/>
          <a:p>
            <a:pPr indent="266700" algn="just">
              <a:lnSpc>
                <a:spcPct val="100000"/>
              </a:lnSpc>
              <a:spcBef>
                <a:spcPts val="0"/>
              </a:spcBef>
              <a:buFont typeface="Arial" panose="020B0604020202020204" pitchFamily="34" charset="0"/>
              <a:buChar char="•"/>
            </a:pPr>
            <a:endParaRPr lang="en-US" sz="1600" dirty="0"/>
          </a:p>
          <a:p>
            <a:pPr algn="just">
              <a:lnSpc>
                <a:spcPct val="100000"/>
              </a:lnSpc>
              <a:spcBef>
                <a:spcPts val="0"/>
              </a:spcBef>
            </a:pPr>
            <a:endParaRPr lang="ru-RU" sz="1600" dirty="0"/>
          </a:p>
          <a:p>
            <a:pPr>
              <a:lnSpc>
                <a:spcPct val="100000"/>
              </a:lnSpc>
              <a:spcBef>
                <a:spcPts val="0"/>
              </a:spcBef>
            </a:pPr>
            <a:r>
              <a:rPr lang="en-US" sz="1600" b="1" dirty="0"/>
              <a:t>NB! </a:t>
            </a:r>
            <a:r>
              <a:rPr lang="ru-RU" sz="1600" b="1" kern="100" dirty="0">
                <a:latin typeface="Calibri" panose="020F0502020204030204" pitchFamily="34" charset="0"/>
                <a:ea typeface="Calibri" panose="020F0502020204030204" pitchFamily="34" charset="0"/>
                <a:cs typeface="Arial" panose="020B0604020202020204" pitchFamily="34" charset="0"/>
              </a:rPr>
              <a:t>Крайне мало исследований причин отказа граждан от технологических новаций государства</a:t>
            </a:r>
            <a:endParaRPr lang="en-US" sz="1600" dirty="0"/>
          </a:p>
          <a:p>
            <a:pPr marL="171450" indent="-171450">
              <a:buFont typeface="Arial" panose="020B0604020202020204" pitchFamily="34" charset="0"/>
              <a:buChar char="•"/>
            </a:pPr>
            <a:endParaRPr lang="en-GB" sz="1600" dirty="0"/>
          </a:p>
          <a:p>
            <a:endParaRPr lang="ru-RU" sz="1600" dirty="0"/>
          </a:p>
        </p:txBody>
      </p:sp>
      <p:sp>
        <p:nvSpPr>
          <p:cNvPr id="3" name="TextBox 2"/>
          <p:cNvSpPr txBox="1"/>
          <p:nvPr/>
        </p:nvSpPr>
        <p:spPr>
          <a:xfrm>
            <a:off x="495943" y="4810215"/>
            <a:ext cx="11188529" cy="584775"/>
          </a:xfrm>
          <a:prstGeom prst="rect">
            <a:avLst/>
          </a:prstGeom>
          <a:noFill/>
        </p:spPr>
        <p:txBody>
          <a:bodyPr wrap="square" rtlCol="0">
            <a:spAutoFit/>
          </a:bodyPr>
          <a:lstStyle/>
          <a:p>
            <a:pPr algn="just">
              <a:lnSpc>
                <a:spcPct val="100000"/>
              </a:lnSpc>
              <a:spcBef>
                <a:spcPts val="0"/>
              </a:spcBef>
            </a:pPr>
            <a:r>
              <a:rPr lang="ru-RU" sz="1600" b="1" dirty="0"/>
              <a:t>Методологический аспект: </a:t>
            </a:r>
            <a:r>
              <a:rPr lang="ru-RU" sz="1600" dirty="0"/>
              <a:t>негативные аттитюды будут в первую очередь подвержены вытесняющему воздействию эффекта социальной желательности в традиционных опросах. </a:t>
            </a:r>
            <a:endParaRPr lang="en-GB" sz="1600" kern="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Стрелка вправо 13"/>
          <p:cNvSpPr/>
          <p:nvPr/>
        </p:nvSpPr>
        <p:spPr>
          <a:xfrm>
            <a:off x="8506047" y="3030279"/>
            <a:ext cx="686801" cy="404037"/>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a:ln w="22225">
                <a:solidFill>
                  <a:schemeClr val="accent2"/>
                </a:solidFill>
                <a:prstDash val="solid"/>
              </a:ln>
              <a:solidFill>
                <a:schemeClr val="accent2">
                  <a:lumMod val="40000"/>
                  <a:lumOff val="60000"/>
                </a:schemeClr>
              </a:solidFill>
            </a:endParaRPr>
          </a:p>
        </p:txBody>
      </p:sp>
      <p:pic>
        <p:nvPicPr>
          <p:cNvPr id="2" name="Picture 1">
            <a:extLst>
              <a:ext uri="{FF2B5EF4-FFF2-40B4-BE49-F238E27FC236}">
                <a16:creationId xmlns:a16="http://schemas.microsoft.com/office/drawing/2014/main" xmlns="" id="{84A6BFBF-DC8D-A9E5-FB8B-9E99DA6BA430}"/>
              </a:ext>
            </a:extLst>
          </p:cNvPr>
          <p:cNvPicPr>
            <a:picLocks noChangeAspect="1"/>
          </p:cNvPicPr>
          <p:nvPr/>
        </p:nvPicPr>
        <p:blipFill>
          <a:blip r:embed="rId2"/>
          <a:stretch>
            <a:fillRect/>
          </a:stretch>
        </p:blipFill>
        <p:spPr>
          <a:xfrm>
            <a:off x="3459163" y="234516"/>
            <a:ext cx="5950212" cy="1176630"/>
          </a:xfrm>
          <a:prstGeom prst="rect">
            <a:avLst/>
          </a:prstGeom>
        </p:spPr>
      </p:pic>
    </p:spTree>
    <p:extLst>
      <p:ext uri="{BB962C8B-B14F-4D97-AF65-F5344CB8AC3E}">
        <p14:creationId xmlns:p14="http://schemas.microsoft.com/office/powerpoint/2010/main" val="497136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Текст 7">
            <a:extLst>
              <a:ext uri="{FF2B5EF4-FFF2-40B4-BE49-F238E27FC236}">
                <a16:creationId xmlns:a16="http://schemas.microsoft.com/office/drawing/2014/main" xmlns="" id="{A5B6FF14-CAB7-DE4F-8A30-2AD05660F64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grpSp>
        <p:nvGrpSpPr>
          <p:cNvPr id="14" name="Группа 13">
            <a:extLst>
              <a:ext uri="{FF2B5EF4-FFF2-40B4-BE49-F238E27FC236}">
                <a16:creationId xmlns:a16="http://schemas.microsoft.com/office/drawing/2014/main" xmlns="" id="{93399F90-0F0F-024C-9F8A-277D3229404A}"/>
              </a:ext>
            </a:extLst>
          </p:cNvPr>
          <p:cNvGrpSpPr/>
          <p:nvPr/>
        </p:nvGrpSpPr>
        <p:grpSpPr>
          <a:xfrm>
            <a:off x="585896" y="1267512"/>
            <a:ext cx="10577403" cy="926718"/>
            <a:chOff x="596582" y="795"/>
            <a:chExt cx="4786564" cy="1629127"/>
          </a:xfrm>
          <a:solidFill>
            <a:schemeClr val="tx1"/>
          </a:solidFill>
        </p:grpSpPr>
        <p:sp>
          <p:nvSpPr>
            <p:cNvPr id="15" name="Прямоугольник 14">
              <a:extLst>
                <a:ext uri="{FF2B5EF4-FFF2-40B4-BE49-F238E27FC236}">
                  <a16:creationId xmlns:a16="http://schemas.microsoft.com/office/drawing/2014/main" xmlns="" id="{C7B44E5F-A71B-F74E-8907-BEE410CA5B5C}"/>
                </a:ext>
              </a:extLst>
            </p:cNvPr>
            <p:cNvSpPr/>
            <p:nvPr/>
          </p:nvSpPr>
          <p:spPr>
            <a:xfrm>
              <a:off x="596582" y="795"/>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TextBox 15">
              <a:extLst>
                <a:ext uri="{FF2B5EF4-FFF2-40B4-BE49-F238E27FC236}">
                  <a16:creationId xmlns:a16="http://schemas.microsoft.com/office/drawing/2014/main" xmlns="" id="{7D48212A-F1AE-E340-AE55-0A976722C194}"/>
                </a:ext>
              </a:extLst>
            </p:cNvPr>
            <p:cNvSpPr txBox="1"/>
            <p:nvPr/>
          </p:nvSpPr>
          <p:spPr>
            <a:xfrm>
              <a:off x="615612" y="4119"/>
              <a:ext cx="4767534" cy="162580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defTabSz="889000">
                <a:lnSpc>
                  <a:spcPct val="90000"/>
                </a:lnSpc>
                <a:spcBef>
                  <a:spcPct val="0"/>
                </a:spcBef>
                <a:spcAft>
                  <a:spcPct val="35000"/>
                </a:spcAft>
              </a:pPr>
              <a:r>
                <a:rPr lang="ru-RU" sz="2400" dirty="0">
                  <a:solidFill>
                    <a:schemeClr val="bg1"/>
                  </a:solidFill>
                </a:rPr>
                <a:t>Реакции пользователей «</a:t>
              </a:r>
              <a:r>
                <a:rPr lang="ru-RU" sz="2400" dirty="0" err="1">
                  <a:solidFill>
                    <a:schemeClr val="bg1"/>
                  </a:solidFill>
                </a:rPr>
                <a:t>Вконтакте</a:t>
              </a:r>
              <a:r>
                <a:rPr lang="ru-RU" sz="2400" dirty="0">
                  <a:solidFill>
                    <a:schemeClr val="bg1"/>
                  </a:solidFill>
                </a:rPr>
                <a:t>» на сервисы цифрового правительства сильно отличаются</a:t>
              </a:r>
              <a:endParaRPr lang="ru-RU" sz="2400" b="1" kern="1200" dirty="0">
                <a:solidFill>
                  <a:schemeClr val="bg1"/>
                </a:solidFill>
                <a:latin typeface="+mj-lt"/>
              </a:endParaRPr>
            </a:p>
          </p:txBody>
        </p:sp>
      </p:grpSp>
      <p:sp>
        <p:nvSpPr>
          <p:cNvPr id="18" name="Текст 3">
            <a:extLst>
              <a:ext uri="{FF2B5EF4-FFF2-40B4-BE49-F238E27FC236}">
                <a16:creationId xmlns:a16="http://schemas.microsoft.com/office/drawing/2014/main" xmlns="" id="{3AA1BF4B-58D3-6C48-8C40-19FA15534947}"/>
              </a:ext>
            </a:extLst>
          </p:cNvPr>
          <p:cNvSpPr txBox="1">
            <a:spLocks/>
          </p:cNvSpPr>
          <p:nvPr/>
        </p:nvSpPr>
        <p:spPr>
          <a:xfrm>
            <a:off x="668799" y="2584467"/>
            <a:ext cx="3082918" cy="3004130"/>
          </a:xfrm>
          <a:prstGeom prst="rect">
            <a:avLst/>
          </a:prstGeom>
        </p:spPr>
        <p:txBody>
          <a:bodyPr lIns="0" tIns="0" rIns="0">
            <a:normAutofit lnSpcReduction="10000"/>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1300" b="0" i="0" kern="1200">
                <a:solidFill>
                  <a:srgbClr val="0E2D69"/>
                </a:solidFill>
                <a:latin typeface="HSE Sans" panose="02000000000000000000" pitchFamily="2" charset="0"/>
                <a:ea typeface="+mn-ea"/>
                <a:cs typeface="+mn-cs"/>
              </a:defRPr>
            </a:lvl1pPr>
            <a:lvl2pPr marL="457200" indent="0" algn="l" defTabSz="914400" rtl="0" eaLnBrk="1" latinLnBrk="0" hangingPunct="1">
              <a:lnSpc>
                <a:spcPct val="100000"/>
              </a:lnSpc>
              <a:spcBef>
                <a:spcPts val="1000"/>
              </a:spcBef>
              <a:buFont typeface="Arial" panose="020B0604020202020204" pitchFamily="34" charset="0"/>
              <a:buNone/>
              <a:defRPr sz="1300" b="0" i="0" kern="1200">
                <a:solidFill>
                  <a:srgbClr val="0E2D69"/>
                </a:solidFill>
                <a:latin typeface="HSE Sans" panose="02000000000000000000" pitchFamily="2" charset="0"/>
                <a:ea typeface="+mn-ea"/>
                <a:cs typeface="+mn-cs"/>
              </a:defRPr>
            </a:lvl2pPr>
            <a:lvl3pPr marL="914400" indent="0" algn="l" defTabSz="914400" rtl="0" eaLnBrk="1" latinLnBrk="0" hangingPunct="1">
              <a:lnSpc>
                <a:spcPct val="100000"/>
              </a:lnSpc>
              <a:spcBef>
                <a:spcPts val="1000"/>
              </a:spcBef>
              <a:buFont typeface="Arial" panose="020B0604020202020204" pitchFamily="34" charset="0"/>
              <a:buNone/>
              <a:defRPr sz="1300" b="0" i="0" kern="1200">
                <a:solidFill>
                  <a:srgbClr val="0E2D69"/>
                </a:solidFill>
                <a:latin typeface="HSE Sans" panose="02000000000000000000" pitchFamily="2" charset="0"/>
                <a:ea typeface="+mn-ea"/>
                <a:cs typeface="+mn-cs"/>
              </a:defRPr>
            </a:lvl3pPr>
            <a:lvl4pPr marL="1371600" indent="0" algn="l" defTabSz="914400" rtl="0" eaLnBrk="1" latinLnBrk="0" hangingPunct="1">
              <a:lnSpc>
                <a:spcPct val="100000"/>
              </a:lnSpc>
              <a:spcBef>
                <a:spcPts val="1000"/>
              </a:spcBef>
              <a:buFont typeface="Arial" panose="020B0604020202020204" pitchFamily="34" charset="0"/>
              <a:buNone/>
              <a:defRPr sz="1300" b="0" i="0" kern="1200">
                <a:solidFill>
                  <a:srgbClr val="0E2D69"/>
                </a:solidFill>
                <a:latin typeface="HSE Sans" panose="02000000000000000000" pitchFamily="2" charset="0"/>
                <a:ea typeface="+mn-ea"/>
                <a:cs typeface="+mn-cs"/>
              </a:defRPr>
            </a:lvl4pPr>
            <a:lvl5pPr marL="1828800" indent="0" algn="l" defTabSz="914400" rtl="0" eaLnBrk="1" latinLnBrk="0" hangingPunct="1">
              <a:lnSpc>
                <a:spcPct val="100000"/>
              </a:lnSpc>
              <a:spcBef>
                <a:spcPts val="1000"/>
              </a:spcBef>
              <a:buFont typeface="Arial" panose="020B0604020202020204" pitchFamily="34" charset="0"/>
              <a:buNone/>
              <a:defRPr sz="1300" b="0" i="0" kern="1200">
                <a:solidFill>
                  <a:srgbClr val="0E2D69"/>
                </a:solidFill>
                <a:latin typeface="HSE Sans" panose="020000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u-RU" sz="1600" dirty="0"/>
              <a:t>Пример выборочных данных: </a:t>
            </a:r>
          </a:p>
          <a:p>
            <a:endParaRPr lang="en-US" sz="1600" dirty="0"/>
          </a:p>
          <a:p>
            <a:r>
              <a:rPr lang="ru-RU" sz="1600" dirty="0"/>
              <a:t>Некоторые услуги значимо варьируются по силе и направленности реакций пользователей</a:t>
            </a:r>
            <a:endParaRPr lang="en-US" sz="1600" dirty="0"/>
          </a:p>
          <a:p>
            <a:r>
              <a:rPr lang="ru-RU" sz="1600" dirty="0"/>
              <a:t>Сервисы должны обладать скрытыми свойствами, </a:t>
            </a:r>
            <a:r>
              <a:rPr lang="ru-RU" sz="1600" b="1" dirty="0"/>
              <a:t>вызывающими подобные различия в реакциях пользователей</a:t>
            </a:r>
            <a:endParaRPr lang="en" sz="1600" b="1" dirty="0"/>
          </a:p>
        </p:txBody>
      </p:sp>
      <p:pic>
        <p:nvPicPr>
          <p:cNvPr id="3" name="Рисунок 2"/>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760" r="2760"/>
          <a:stretch>
            <a:fillRect/>
          </a:stretch>
        </p:blipFill>
        <p:spPr>
          <a:xfrm>
            <a:off x="4506911" y="2623105"/>
            <a:ext cx="6656388" cy="3686175"/>
          </a:xfrm>
        </p:spPr>
      </p:pic>
      <p:sp>
        <p:nvSpPr>
          <p:cNvPr id="6" name="Text Placeholder 5">
            <a:extLst>
              <a:ext uri="{FF2B5EF4-FFF2-40B4-BE49-F238E27FC236}">
                <a16:creationId xmlns:a16="http://schemas.microsoft.com/office/drawing/2014/main" xmlns="" id="{18DD851B-20C8-D7D5-A26B-252ECF2396D6}"/>
              </a:ext>
            </a:extLst>
          </p:cNvPr>
          <p:cNvSpPr>
            <a:spLocks noGrp="1"/>
          </p:cNvSpPr>
          <p:nvPr>
            <p:ph type="body" sz="quarter" idx="14"/>
          </p:nvPr>
        </p:nvSpPr>
        <p:spPr/>
        <p:txBody>
          <a:bodyPr/>
          <a:lstStyle/>
          <a:p>
            <a:endParaRPr lang="en-GB"/>
          </a:p>
        </p:txBody>
      </p:sp>
      <p:sp>
        <p:nvSpPr>
          <p:cNvPr id="10" name="TextBox 9">
            <a:extLst>
              <a:ext uri="{FF2B5EF4-FFF2-40B4-BE49-F238E27FC236}">
                <a16:creationId xmlns:a16="http://schemas.microsoft.com/office/drawing/2014/main" xmlns="" id="{49362E7C-9DF1-20C0-9AE6-BC864F55D59C}"/>
              </a:ext>
            </a:extLst>
          </p:cNvPr>
          <p:cNvSpPr txBox="1"/>
          <p:nvPr/>
        </p:nvSpPr>
        <p:spPr>
          <a:xfrm>
            <a:off x="3352800" y="252761"/>
            <a:ext cx="8464062" cy="992210"/>
          </a:xfrm>
          <a:prstGeom prst="rect">
            <a:avLst/>
          </a:prstGeom>
          <a:solidFill>
            <a:schemeClr val="bg1"/>
          </a:solidFill>
        </p:spPr>
        <p:txBody>
          <a:bodyPr wrap="square" rtlCol="0">
            <a:spAutoFit/>
          </a:bodyPr>
          <a:lstStyle/>
          <a:p>
            <a:pPr algn="l"/>
            <a:endParaRPr lang="x-none" sz="1000" dirty="0">
              <a:latin typeface="HSE Sans" panose="02000000000000000000" pitchFamily="2" charset="0"/>
            </a:endParaRPr>
          </a:p>
        </p:txBody>
      </p:sp>
    </p:spTree>
    <p:extLst>
      <p:ext uri="{BB962C8B-B14F-4D97-AF65-F5344CB8AC3E}">
        <p14:creationId xmlns:p14="http://schemas.microsoft.com/office/powerpoint/2010/main" val="2922757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sp>
        <p:nvSpPr>
          <p:cNvPr id="7" name="Текст 6">
            <a:extLst>
              <a:ext uri="{FF2B5EF4-FFF2-40B4-BE49-F238E27FC236}">
                <a16:creationId xmlns:a16="http://schemas.microsoft.com/office/drawing/2014/main" xmlns="" id="{A8BFA000-6934-F942-BBF2-2403F2DC7980}"/>
              </a:ext>
            </a:extLst>
          </p:cNvPr>
          <p:cNvSpPr>
            <a:spLocks noGrp="1"/>
          </p:cNvSpPr>
          <p:nvPr>
            <p:ph type="body" sz="quarter" idx="14"/>
          </p:nvPr>
        </p:nvSpPr>
        <p:spPr/>
        <p:txBody>
          <a:bodyPr/>
          <a:lstStyle/>
          <a:p>
            <a:r>
              <a:rPr lang="en" dirty="0"/>
              <a:t>International Laboratory for Digital Transformation in Public Administration</a:t>
            </a:r>
            <a:endParaRPr lang="ru-RU" dirty="0"/>
          </a:p>
          <a:p>
            <a:endParaRPr lang="ru-RU" dirty="0"/>
          </a:p>
        </p:txBody>
      </p:sp>
      <p:sp>
        <p:nvSpPr>
          <p:cNvPr id="8" name="Текст 7">
            <a:extLst>
              <a:ext uri="{FF2B5EF4-FFF2-40B4-BE49-F238E27FC236}">
                <a16:creationId xmlns:a16="http://schemas.microsoft.com/office/drawing/2014/main" xmlns="" id="{6CB72A30-A34C-064F-9B37-718BB6F15BE6}"/>
              </a:ext>
            </a:extLst>
          </p:cNvPr>
          <p:cNvSpPr>
            <a:spLocks noGrp="1"/>
          </p:cNvSpPr>
          <p:nvPr>
            <p:ph type="body" sz="quarter" idx="15"/>
          </p:nvPr>
        </p:nvSpPr>
        <p:spPr/>
        <p:txBody>
          <a:bodyPr/>
          <a:lstStyle/>
          <a:p>
            <a:r>
              <a:rPr lang="en-US" dirty="0"/>
              <a:t>Areas of interest</a:t>
            </a:r>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47372" y="1159112"/>
            <a:ext cx="11265310" cy="1026453"/>
            <a:chOff x="596582" y="-210392"/>
            <a:chExt cx="4781091" cy="1836990"/>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96582" y="795"/>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610139" y="-210392"/>
              <a:ext cx="4767534" cy="162580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defTabSz="889000">
                <a:lnSpc>
                  <a:spcPct val="90000"/>
                </a:lnSpc>
                <a:spcBef>
                  <a:spcPct val="0"/>
                </a:spcBef>
                <a:spcAft>
                  <a:spcPct val="35000"/>
                </a:spcAft>
              </a:pPr>
              <a:r>
                <a:rPr lang="ru-RU" sz="2200" b="1" dirty="0">
                  <a:solidFill>
                    <a:schemeClr val="bg1"/>
                  </a:solidFill>
                  <a:latin typeface="+mj-lt"/>
                </a:rPr>
                <a:t>Мы ожидаем существенную вариацию в восприятии разных цифровых услуг в зависимости от их свойств</a:t>
              </a:r>
              <a:endParaRPr lang="ru-RU" sz="2200" b="1" kern="1200" dirty="0">
                <a:solidFill>
                  <a:schemeClr val="bg1"/>
                </a:solidFill>
                <a:latin typeface="+mj-lt"/>
              </a:endParaRPr>
            </a:p>
          </p:txBody>
        </p:sp>
      </p:grpSp>
      <p:sp>
        <p:nvSpPr>
          <p:cNvPr id="12" name="TextBox 11">
            <a:extLst>
              <a:ext uri="{FF2B5EF4-FFF2-40B4-BE49-F238E27FC236}">
                <a16:creationId xmlns:a16="http://schemas.microsoft.com/office/drawing/2014/main" xmlns="" id="{BC8A5A7E-11B0-4C4D-AAE2-AAD1E30F9A38}"/>
              </a:ext>
            </a:extLst>
          </p:cNvPr>
          <p:cNvSpPr txBox="1"/>
          <p:nvPr/>
        </p:nvSpPr>
        <p:spPr>
          <a:xfrm>
            <a:off x="6150490" y="154088"/>
            <a:ext cx="5873950" cy="992210"/>
          </a:xfrm>
          <a:prstGeom prst="rect">
            <a:avLst/>
          </a:prstGeom>
          <a:solidFill>
            <a:schemeClr val="bg1"/>
          </a:solidFill>
        </p:spPr>
        <p:txBody>
          <a:bodyPr wrap="square" rtlCol="0">
            <a:spAutoFit/>
          </a:bodyPr>
          <a:lstStyle/>
          <a:p>
            <a:pPr algn="l"/>
            <a:endParaRPr lang="x-none" sz="1000" dirty="0">
              <a:latin typeface="HSE Sans" panose="02000000000000000000" pitchFamily="2" charset="0"/>
            </a:endParaRPr>
          </a:p>
        </p:txBody>
      </p:sp>
      <p:sp>
        <p:nvSpPr>
          <p:cNvPr id="2" name="Rectangle 1">
            <a:extLst>
              <a:ext uri="{FF2B5EF4-FFF2-40B4-BE49-F238E27FC236}">
                <a16:creationId xmlns:a16="http://schemas.microsoft.com/office/drawing/2014/main" xmlns="" id="{2403F70C-BC67-7B91-7CBD-FFE4C9EB5A3B}"/>
              </a:ext>
            </a:extLst>
          </p:cNvPr>
          <p:cNvSpPr/>
          <p:nvPr/>
        </p:nvSpPr>
        <p:spPr>
          <a:xfrm>
            <a:off x="3385307" y="184596"/>
            <a:ext cx="5932714" cy="944008"/>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xmlns="" id="{892D1039-6497-2629-9D8C-3798ABE53D29}"/>
              </a:ext>
            </a:extLst>
          </p:cNvPr>
          <p:cNvSpPr txBox="1"/>
          <p:nvPr/>
        </p:nvSpPr>
        <p:spPr>
          <a:xfrm>
            <a:off x="351119" y="2395488"/>
            <a:ext cx="10811446" cy="3970318"/>
          </a:xfrm>
          <a:prstGeom prst="rect">
            <a:avLst/>
          </a:prstGeom>
          <a:noFill/>
        </p:spPr>
        <p:txBody>
          <a:bodyPr wrap="square">
            <a:spAutoFit/>
          </a:bodyPr>
          <a:lstStyle/>
          <a:p>
            <a:r>
              <a:rPr lang="ru-RU" dirty="0"/>
              <a:t>3 основных свойства государственных цифровых услуг, которые могут вызывать негативное отношение к ним со стороны пользователей: </a:t>
            </a:r>
            <a:r>
              <a:rPr lang="ru-RU" b="1" dirty="0"/>
              <a:t>1) обязательность использования, 2) </a:t>
            </a:r>
            <a:r>
              <a:rPr lang="ru-RU" b="1" dirty="0" err="1"/>
              <a:t>сенситивность</a:t>
            </a:r>
            <a:r>
              <a:rPr lang="ru-RU" b="1" dirty="0"/>
              <a:t>, 3) цифровое качество. </a:t>
            </a:r>
          </a:p>
          <a:p>
            <a:endParaRPr lang="ru-RU" b="1" dirty="0"/>
          </a:p>
          <a:p>
            <a:r>
              <a:rPr lang="ru-RU" dirty="0"/>
              <a:t>Мы предполагаем, что в публикациях в социальных сетях такое восприятие будет выражаться в </a:t>
            </a:r>
            <a:r>
              <a:rPr lang="ru-RU" b="1" dirty="0"/>
              <a:t>трех основных формах</a:t>
            </a:r>
            <a:r>
              <a:rPr lang="ru-RU" dirty="0"/>
              <a:t>: </a:t>
            </a:r>
          </a:p>
          <a:p>
            <a:r>
              <a:rPr lang="ru-RU" dirty="0"/>
              <a:t>- Выраженное негативное отношение;</a:t>
            </a:r>
          </a:p>
          <a:p>
            <a:r>
              <a:rPr lang="ru-RU" dirty="0"/>
              <a:t>- Политизация; </a:t>
            </a:r>
          </a:p>
          <a:p>
            <a:r>
              <a:rPr lang="ru-RU" dirty="0"/>
              <a:t>- Конспирологические высказывая/теории.</a:t>
            </a:r>
          </a:p>
          <a:p>
            <a:endParaRPr lang="ru-RU" dirty="0"/>
          </a:p>
          <a:p>
            <a:r>
              <a:rPr lang="ru-RU" dirty="0"/>
              <a:t>Помимо положительной связи между всеми тремя факторами и выделяемыми маркерами, мы ожидаем, что </a:t>
            </a:r>
            <a:r>
              <a:rPr lang="ru-RU" b="1" dirty="0"/>
              <a:t>ключевым параметром будет воспринимаемая обязательность</a:t>
            </a:r>
            <a:r>
              <a:rPr lang="ru-RU" dirty="0"/>
              <a:t>: </a:t>
            </a:r>
          </a:p>
          <a:p>
            <a:pPr marL="285750" indent="-285750">
              <a:buFont typeface="Arial" panose="020B0604020202020204" pitchFamily="34" charset="0"/>
              <a:buChar char="•"/>
            </a:pPr>
            <a:r>
              <a:rPr lang="ru-RU" dirty="0"/>
              <a:t>«Непонятной» услуги, цифровой по своей «природе»</a:t>
            </a:r>
          </a:p>
          <a:p>
            <a:pPr marL="285750" indent="-285750">
              <a:buFont typeface="Arial" panose="020B0604020202020204" pitchFamily="34" charset="0"/>
              <a:buChar char="•"/>
            </a:pPr>
            <a:r>
              <a:rPr lang="ru-RU" dirty="0"/>
              <a:t>Сервиса, требующего работы с сенситивными данными пользователя (или даже биологического вмешательства) </a:t>
            </a:r>
          </a:p>
        </p:txBody>
      </p:sp>
    </p:spTree>
    <p:extLst>
      <p:ext uri="{BB962C8B-B14F-4D97-AF65-F5344CB8AC3E}">
        <p14:creationId xmlns:p14="http://schemas.microsoft.com/office/powerpoint/2010/main" val="3547322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xmlns="" id="{AA64AB70-43CB-5C49-AC30-B6279BD1EA7E}"/>
              </a:ext>
            </a:extLst>
          </p:cNvPr>
          <p:cNvSpPr>
            <a:spLocks noGrp="1"/>
          </p:cNvSpPr>
          <p:nvPr>
            <p:ph type="body" sz="quarter" idx="18"/>
          </p:nvPr>
        </p:nvSpPr>
        <p:spPr>
          <a:xfrm>
            <a:off x="585896" y="2125869"/>
            <a:ext cx="9875275" cy="4400550"/>
          </a:xfrm>
        </p:spPr>
        <p:txBody>
          <a:bodyPr>
            <a:normAutofit/>
          </a:bodyPr>
          <a:lstStyle/>
          <a:p>
            <a:pPr marL="285750" indent="-285750">
              <a:buFont typeface="Arial" panose="020B0604020202020204" pitchFamily="34" charset="0"/>
              <a:buChar char="•"/>
            </a:pPr>
            <a:r>
              <a:rPr lang="ru-RU" sz="1600" b="1" dirty="0"/>
              <a:t>Выборка из 1079 постов «ВКонтакте»</a:t>
            </a:r>
          </a:p>
          <a:p>
            <a:pPr marL="285750" indent="-285750">
              <a:buFont typeface="Arial" panose="020B0604020202020204" pitchFamily="34" charset="0"/>
              <a:buChar char="•"/>
            </a:pPr>
            <a:r>
              <a:rPr lang="ru-RU" sz="1600" b="1" dirty="0"/>
              <a:t>Два сообщества (</a:t>
            </a:r>
            <a:r>
              <a:rPr lang="ru-RU" sz="1600" b="1" dirty="0" err="1"/>
              <a:t>паблика</a:t>
            </a:r>
            <a:r>
              <a:rPr lang="ru-RU" sz="1600" b="1" dirty="0"/>
              <a:t>)</a:t>
            </a:r>
            <a:r>
              <a:rPr lang="en-US" sz="1600" dirty="0"/>
              <a:t>: </a:t>
            </a:r>
            <a:r>
              <a:rPr lang="ru-RU" sz="1600" dirty="0"/>
              <a:t>РИА «Новости» </a:t>
            </a:r>
            <a:r>
              <a:rPr lang="en-US" sz="1600" dirty="0"/>
              <a:t>(</a:t>
            </a:r>
            <a:r>
              <a:rPr lang="ru-RU" sz="1600" dirty="0"/>
              <a:t>официальная страница правительственного СМИ</a:t>
            </a:r>
            <a:r>
              <a:rPr lang="en-US" sz="1600" dirty="0"/>
              <a:t>) </a:t>
            </a:r>
            <a:r>
              <a:rPr lang="ru-RU" sz="1600" dirty="0"/>
              <a:t>и</a:t>
            </a:r>
            <a:r>
              <a:rPr lang="en-US" sz="1600" dirty="0"/>
              <a:t> </a:t>
            </a:r>
            <a:r>
              <a:rPr lang="ru-RU" sz="1600" dirty="0" err="1"/>
              <a:t>Лентач.ру</a:t>
            </a:r>
            <a:r>
              <a:rPr lang="en-US" sz="1600" dirty="0"/>
              <a:t> (</a:t>
            </a:r>
            <a:r>
              <a:rPr lang="ru-RU" sz="1600" dirty="0"/>
              <a:t>«новое» СМИ с максимальным присутствием в соцсетях и относительно либеральной и юмористической подачей новостей)</a:t>
            </a:r>
            <a:endParaRPr lang="ru-RU" sz="1600" u="sng" dirty="0"/>
          </a:p>
          <a:p>
            <a:pPr marL="285750" indent="-285750">
              <a:buFont typeface="Arial" panose="020B0604020202020204" pitchFamily="34" charset="0"/>
              <a:buChar char="•"/>
            </a:pPr>
            <a:r>
              <a:rPr lang="ru-RU" sz="1600" b="1" dirty="0"/>
              <a:t>Период</a:t>
            </a:r>
            <a:r>
              <a:rPr lang="en-US" sz="1600" dirty="0"/>
              <a:t>: </a:t>
            </a:r>
            <a:r>
              <a:rPr lang="ru-RU" sz="1600" dirty="0"/>
              <a:t>с 21 октября 2021 г. по 12 августа 2022 года</a:t>
            </a:r>
          </a:p>
          <a:p>
            <a:pPr marL="285750" indent="-285750">
              <a:buFont typeface="Arial" panose="020B0604020202020204" pitchFamily="34" charset="0"/>
              <a:buChar char="•"/>
            </a:pPr>
            <a:r>
              <a:rPr lang="ru-RU" sz="1600" b="1" dirty="0"/>
              <a:t>Два главных шока за период</a:t>
            </a:r>
            <a:r>
              <a:rPr lang="ru-RU" sz="1600" dirty="0"/>
              <a:t>: пандемия </a:t>
            </a:r>
            <a:r>
              <a:rPr lang="en-US" sz="1600" dirty="0"/>
              <a:t>COVID-19 </a:t>
            </a:r>
            <a:r>
              <a:rPr lang="ru-RU" sz="1600" dirty="0"/>
              <a:t>и начало СВО</a:t>
            </a:r>
          </a:p>
          <a:p>
            <a:pPr marL="285750" indent="-285750">
              <a:buFont typeface="Arial" panose="020B0604020202020204" pitchFamily="34" charset="0"/>
              <a:buChar char="•"/>
            </a:pPr>
            <a:r>
              <a:rPr lang="ru-RU" sz="1600" dirty="0"/>
              <a:t>Данные собирались </a:t>
            </a:r>
            <a:r>
              <a:rPr lang="ru-RU" sz="1600" b="1" dirty="0"/>
              <a:t>ретроспективно</a:t>
            </a:r>
            <a:r>
              <a:rPr lang="ru-RU" sz="1600" dirty="0"/>
              <a:t>, часть постов была удалена модераторами</a:t>
            </a:r>
          </a:p>
          <a:p>
            <a:pPr marL="285750" indent="-285750">
              <a:buFont typeface="Arial" panose="020B0604020202020204" pitchFamily="34" charset="0"/>
              <a:buChar char="•"/>
            </a:pPr>
            <a:r>
              <a:rPr lang="ru-RU" sz="1600" b="1" dirty="0"/>
              <a:t>Выборка формировалась по ключевым словам </a:t>
            </a:r>
            <a:r>
              <a:rPr lang="ru-RU" sz="1600" dirty="0"/>
              <a:t>– упоминание слов, связанных с цифровыми госуслугами («</a:t>
            </a:r>
            <a:r>
              <a:rPr lang="ru-RU" sz="1600" dirty="0" err="1"/>
              <a:t>мос.ру</a:t>
            </a:r>
            <a:r>
              <a:rPr lang="ru-RU" sz="1600" dirty="0"/>
              <a:t>», «госуслуги», «</a:t>
            </a:r>
            <a:r>
              <a:rPr lang="ru-RU" sz="1600" dirty="0" err="1"/>
              <a:t>налог.ру</a:t>
            </a:r>
            <a:r>
              <a:rPr lang="ru-RU" sz="1600" dirty="0"/>
              <a:t>», «</a:t>
            </a:r>
            <a:r>
              <a:rPr lang="ru-RU" sz="1600" dirty="0" err="1"/>
              <a:t>емиас</a:t>
            </a:r>
            <a:r>
              <a:rPr lang="ru-RU" sz="1600" dirty="0"/>
              <a:t>», «цифровой паспорт», «биометрия»)</a:t>
            </a:r>
          </a:p>
          <a:p>
            <a:pPr marL="285750" indent="-285750">
              <a:buFont typeface="Arial" panose="020B0604020202020204" pitchFamily="34" charset="0"/>
              <a:buChar char="•"/>
            </a:pPr>
            <a:r>
              <a:rPr lang="ru-RU" sz="1600" b="1" dirty="0"/>
              <a:t>Ручная кодировка</a:t>
            </a:r>
            <a:r>
              <a:rPr lang="ru-RU" sz="1600" dirty="0"/>
              <a:t>:</a:t>
            </a:r>
            <a:r>
              <a:rPr lang="ru-RU" sz="1600" b="1" dirty="0"/>
              <a:t> </a:t>
            </a:r>
            <a:r>
              <a:rPr lang="ru-RU" sz="1600" dirty="0"/>
              <a:t>определение наличия/отсутствия в сообщении зависимой/контрольной переменной, а также идентификация цифровых государственных услуг вручную без обращения к дополнительным спискам. </a:t>
            </a:r>
          </a:p>
          <a:p>
            <a:pPr marL="285750" indent="-285750">
              <a:buFont typeface="Arial" panose="020B0604020202020204" pitchFamily="34" charset="0"/>
              <a:buChar char="•"/>
            </a:pPr>
            <a:r>
              <a:rPr lang="ru-RU" sz="1600" dirty="0"/>
              <a:t>Разметка предполагала определение </a:t>
            </a:r>
            <a:r>
              <a:rPr lang="ru-RU" sz="1600" b="1" dirty="0"/>
              <a:t>до 2х госуслуг в сообщении</a:t>
            </a:r>
            <a:r>
              <a:rPr lang="ru-RU" sz="1600" dirty="0"/>
              <a:t>. </a:t>
            </a:r>
            <a:br>
              <a:rPr lang="ru-RU" sz="1600" dirty="0"/>
            </a:br>
            <a:r>
              <a:rPr lang="ru-RU" sz="1600" dirty="0"/>
              <a:t>Примеры: 'цифровые деньги’,  'голосование’,  '</a:t>
            </a:r>
            <a:r>
              <a:rPr lang="ru-RU" sz="1600" dirty="0" err="1"/>
              <a:t>мос.ру</a:t>
            </a:r>
            <a:r>
              <a:rPr lang="ru-RU" sz="1600" dirty="0"/>
              <a:t>’,  'приложение госуслуг’,  ‘цифровой паспорт’</a:t>
            </a:r>
          </a:p>
          <a:p>
            <a:endParaRPr lang="ru-RU" sz="1600" dirty="0"/>
          </a:p>
          <a:p>
            <a:pPr marL="171450" indent="-171450">
              <a:buFont typeface="Arial" panose="020B0604020202020204" pitchFamily="34" charset="0"/>
              <a:buChar char="•"/>
            </a:pPr>
            <a:endParaRPr lang="en-US" sz="1600" dirty="0"/>
          </a:p>
          <a:p>
            <a:endParaRPr lang="en-US" sz="1600" dirty="0"/>
          </a:p>
          <a:p>
            <a:pPr marL="171450" indent="-171450">
              <a:buFont typeface="Arial" panose="020B0604020202020204" pitchFamily="34" charset="0"/>
              <a:buChar char="•"/>
            </a:pPr>
            <a:endParaRPr lang="en-GB" sz="1600" dirty="0"/>
          </a:p>
          <a:p>
            <a:endParaRPr lang="ru-RU" sz="1600" dirty="0"/>
          </a:p>
        </p:txBody>
      </p:sp>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sp>
        <p:nvSpPr>
          <p:cNvPr id="8" name="Текст 7">
            <a:extLst>
              <a:ext uri="{FF2B5EF4-FFF2-40B4-BE49-F238E27FC236}">
                <a16:creationId xmlns:a16="http://schemas.microsoft.com/office/drawing/2014/main" xmlns="" id="{6CB72A30-A34C-064F-9B37-718BB6F15BE6}"/>
              </a:ext>
            </a:extLst>
          </p:cNvPr>
          <p:cNvSpPr>
            <a:spLocks noGrp="1"/>
          </p:cNvSpPr>
          <p:nvPr>
            <p:ph type="body" sz="quarter" idx="15"/>
          </p:nvPr>
        </p:nvSpPr>
        <p:spPr/>
        <p:txBody>
          <a:bodyPr/>
          <a:lstStyle/>
          <a:p>
            <a:r>
              <a:rPr lang="en-US" dirty="0"/>
              <a:t>Areas of interest</a:t>
            </a:r>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62690" y="1447086"/>
            <a:ext cx="11278206" cy="553998"/>
            <a:chOff x="596582" y="795"/>
            <a:chExt cx="4786564" cy="1629127"/>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96582" y="795"/>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615612" y="4119"/>
              <a:ext cx="4767534" cy="162580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defTabSz="889000">
                <a:lnSpc>
                  <a:spcPct val="90000"/>
                </a:lnSpc>
                <a:spcBef>
                  <a:spcPct val="0"/>
                </a:spcBef>
                <a:spcAft>
                  <a:spcPct val="35000"/>
                </a:spcAft>
              </a:pPr>
              <a:r>
                <a:rPr lang="ru-RU" sz="2400" b="1" dirty="0">
                  <a:latin typeface="+mj-lt"/>
                </a:rPr>
                <a:t>Сбор данных</a:t>
              </a:r>
            </a:p>
          </p:txBody>
        </p:sp>
      </p:grpSp>
      <p:sp>
        <p:nvSpPr>
          <p:cNvPr id="12" name="TextBox 11">
            <a:extLst>
              <a:ext uri="{FF2B5EF4-FFF2-40B4-BE49-F238E27FC236}">
                <a16:creationId xmlns:a16="http://schemas.microsoft.com/office/drawing/2014/main" xmlns="" id="{BC8A5A7E-11B0-4C4D-AAE2-AAD1E30F9A38}"/>
              </a:ext>
            </a:extLst>
          </p:cNvPr>
          <p:cNvSpPr txBox="1"/>
          <p:nvPr/>
        </p:nvSpPr>
        <p:spPr>
          <a:xfrm>
            <a:off x="5942912" y="252761"/>
            <a:ext cx="5873950" cy="992210"/>
          </a:xfrm>
          <a:prstGeom prst="rect">
            <a:avLst/>
          </a:prstGeom>
          <a:solidFill>
            <a:schemeClr val="bg1"/>
          </a:solidFill>
        </p:spPr>
        <p:txBody>
          <a:bodyPr wrap="square" rtlCol="0">
            <a:spAutoFit/>
          </a:bodyPr>
          <a:lstStyle/>
          <a:p>
            <a:pPr algn="l"/>
            <a:endParaRPr lang="x-none" sz="1000" dirty="0">
              <a:latin typeface="HSE Sans" panose="02000000000000000000" pitchFamily="2" charset="0"/>
            </a:endParaRPr>
          </a:p>
        </p:txBody>
      </p:sp>
    </p:spTree>
    <p:extLst>
      <p:ext uri="{BB962C8B-B14F-4D97-AF65-F5344CB8AC3E}">
        <p14:creationId xmlns:p14="http://schemas.microsoft.com/office/powerpoint/2010/main" val="3414138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xmlns="" id="{AA64AB70-43CB-5C49-AC30-B6279BD1EA7E}"/>
              </a:ext>
            </a:extLst>
          </p:cNvPr>
          <p:cNvSpPr>
            <a:spLocks noGrp="1"/>
          </p:cNvSpPr>
          <p:nvPr>
            <p:ph type="body" sz="quarter" idx="18"/>
          </p:nvPr>
        </p:nvSpPr>
        <p:spPr>
          <a:xfrm>
            <a:off x="507528" y="2333495"/>
            <a:ext cx="7822464" cy="3755302"/>
          </a:xfrm>
        </p:spPr>
        <p:txBody>
          <a:bodyPr>
            <a:noAutofit/>
          </a:bodyPr>
          <a:lstStyle/>
          <a:p>
            <a:pPr algn="just">
              <a:lnSpc>
                <a:spcPct val="100000"/>
              </a:lnSpc>
              <a:spcBef>
                <a:spcPts val="0"/>
              </a:spcBef>
            </a:pPr>
            <a:r>
              <a:rPr lang="ru-RU" sz="1600" b="1" dirty="0"/>
              <a:t>Цифровое качество </a:t>
            </a:r>
          </a:p>
          <a:p>
            <a:pPr algn="just">
              <a:lnSpc>
                <a:spcPct val="100000"/>
              </a:lnSpc>
              <a:spcBef>
                <a:spcPts val="0"/>
              </a:spcBef>
            </a:pPr>
            <a:r>
              <a:rPr lang="ru-RU" sz="1600" dirty="0"/>
              <a:t>В отличие от цифрового варианта традиционной услуги (электронной подписи, цифровых водительских прав), имеется в виду новая форма услуги, цифровая по своей природе, которая не имеет традиционных аналогов и порождает новый набор прав и обязанностей. Примеры</a:t>
            </a:r>
            <a:r>
              <a:rPr lang="en-US" sz="1600" dirty="0"/>
              <a:t>: Fan ID,</a:t>
            </a:r>
            <a:r>
              <a:rPr lang="ru-RU" sz="1600" dirty="0"/>
              <a:t> </a:t>
            </a:r>
            <a:r>
              <a:rPr lang="en-US" sz="1600" dirty="0"/>
              <a:t>QR-</a:t>
            </a:r>
            <a:r>
              <a:rPr lang="ru-RU" sz="1600" dirty="0"/>
              <a:t>код о вакцинации</a:t>
            </a:r>
            <a:r>
              <a:rPr lang="en-US" sz="1600" dirty="0"/>
              <a:t>, </a:t>
            </a:r>
            <a:r>
              <a:rPr lang="ru-RU" sz="1600" dirty="0"/>
              <a:t>цифровой паспорт (гипотетический)</a:t>
            </a:r>
          </a:p>
          <a:p>
            <a:pPr algn="just">
              <a:lnSpc>
                <a:spcPct val="100000"/>
              </a:lnSpc>
              <a:spcBef>
                <a:spcPts val="0"/>
              </a:spcBef>
            </a:pPr>
            <a:endParaRPr lang="ru-RU" sz="1600" b="1" dirty="0"/>
          </a:p>
          <a:p>
            <a:pPr algn="just">
              <a:lnSpc>
                <a:spcPct val="100000"/>
              </a:lnSpc>
              <a:spcBef>
                <a:spcPts val="0"/>
              </a:spcBef>
            </a:pPr>
            <a:r>
              <a:rPr lang="ru-RU" sz="1600" b="1" dirty="0"/>
              <a:t>Воспринимаемая обязательность</a:t>
            </a:r>
            <a:endParaRPr lang="en-US" sz="1600" b="1" dirty="0"/>
          </a:p>
          <a:p>
            <a:pPr algn="just">
              <a:lnSpc>
                <a:spcPct val="100000"/>
              </a:lnSpc>
              <a:spcBef>
                <a:spcPts val="0"/>
              </a:spcBef>
            </a:pPr>
            <a:r>
              <a:rPr lang="ru-RU" sz="1600" dirty="0"/>
              <a:t>Только государство имеет право сделать использование цифровых сервисов обязательным. Пандемия Covid-19 обострила восприятие этой проблемы. Некоторые эмпирические исследования показывают, что обязательная среда действует как замедлитель</a:t>
            </a:r>
            <a:r>
              <a:rPr lang="en-US" sz="1600" dirty="0"/>
              <a:t> (inhibitor)</a:t>
            </a:r>
            <a:r>
              <a:rPr lang="ru-RU" sz="1600" dirty="0"/>
              <a:t>, значительно усиливая другие эффекты (</a:t>
            </a:r>
            <a:r>
              <a:rPr lang="da-DK" sz="1600" dirty="0"/>
              <a:t>Venkatesh et al. 2003; Hartwick &amp; Barki 1994) </a:t>
            </a:r>
            <a:endParaRPr lang="ru-RU" sz="1600" dirty="0"/>
          </a:p>
          <a:p>
            <a:pPr algn="just">
              <a:lnSpc>
                <a:spcPct val="100000"/>
              </a:lnSpc>
              <a:spcBef>
                <a:spcPts val="0"/>
              </a:spcBef>
            </a:pPr>
            <a:endParaRPr lang="en-US" sz="1600" b="1" dirty="0"/>
          </a:p>
          <a:p>
            <a:pPr marL="285750" indent="-285750" algn="just">
              <a:lnSpc>
                <a:spcPct val="100000"/>
              </a:lnSpc>
              <a:spcBef>
                <a:spcPts val="0"/>
              </a:spcBef>
              <a:buFont typeface="Arial" panose="020B0604020202020204" pitchFamily="34" charset="0"/>
              <a:buChar char="•"/>
            </a:pPr>
            <a:r>
              <a:rPr lang="ru-RU" sz="1600" b="1" dirty="0" err="1"/>
              <a:t>Сенситивность</a:t>
            </a:r>
            <a:r>
              <a:rPr lang="ru-RU" sz="1600" b="1" dirty="0"/>
              <a:t> (</a:t>
            </a:r>
            <a:r>
              <a:rPr lang="en-US" sz="1600" b="1" dirty="0"/>
              <a:t>intimacy / physicality) </a:t>
            </a:r>
            <a:r>
              <a:rPr lang="en-US" sz="1600" dirty="0"/>
              <a:t> </a:t>
            </a:r>
            <a:r>
              <a:rPr lang="ru-RU" sz="1600" dirty="0"/>
              <a:t> </a:t>
            </a:r>
            <a:r>
              <a:rPr lang="en-US" sz="1600" dirty="0"/>
              <a:t> </a:t>
            </a:r>
            <a:endParaRPr lang="ru-RU" sz="1600" dirty="0"/>
          </a:p>
          <a:p>
            <a:pPr algn="just">
              <a:lnSpc>
                <a:spcPct val="100000"/>
              </a:lnSpc>
              <a:spcBef>
                <a:spcPts val="0"/>
              </a:spcBef>
            </a:pPr>
            <a:r>
              <a:rPr lang="ru-RU" sz="1600" dirty="0"/>
              <a:t>Сервисы, предполагающие сбор биометрических и медицинских данных, а также прямое биологическое вмешательство (напр. вакцинация)</a:t>
            </a:r>
          </a:p>
        </p:txBody>
      </p:sp>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sp>
        <p:nvSpPr>
          <p:cNvPr id="8" name="Текст 7">
            <a:extLst>
              <a:ext uri="{FF2B5EF4-FFF2-40B4-BE49-F238E27FC236}">
                <a16:creationId xmlns:a16="http://schemas.microsoft.com/office/drawing/2014/main" xmlns="" id="{6CB72A30-A34C-064F-9B37-718BB6F15BE6}"/>
              </a:ext>
            </a:extLst>
          </p:cNvPr>
          <p:cNvSpPr>
            <a:spLocks noGrp="1"/>
          </p:cNvSpPr>
          <p:nvPr>
            <p:ph type="body" sz="quarter" idx="15"/>
          </p:nvPr>
        </p:nvSpPr>
        <p:spPr/>
        <p:txBody>
          <a:bodyPr/>
          <a:lstStyle/>
          <a:p>
            <a:r>
              <a:rPr lang="en-US" dirty="0"/>
              <a:t>Areas of interest</a:t>
            </a:r>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62690" y="1447085"/>
            <a:ext cx="11278206" cy="777730"/>
            <a:chOff x="596582" y="795"/>
            <a:chExt cx="4786564" cy="1847790"/>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96582" y="795"/>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615612" y="4119"/>
              <a:ext cx="4767534" cy="184446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defTabSz="889000">
                <a:lnSpc>
                  <a:spcPct val="90000"/>
                </a:lnSpc>
                <a:spcBef>
                  <a:spcPct val="0"/>
                </a:spcBef>
                <a:spcAft>
                  <a:spcPct val="35000"/>
                </a:spcAft>
              </a:pPr>
              <a:r>
                <a:rPr lang="ru-RU" sz="2200" b="1" dirty="0">
                  <a:solidFill>
                    <a:schemeClr val="bg1"/>
                  </a:solidFill>
                  <a:latin typeface="+mj-lt"/>
                </a:rPr>
                <a:t>Воспринимаемые свойства цифровых государственных услуг, которые гипотетически объясняют разницу в реакциях пользователей </a:t>
              </a:r>
            </a:p>
          </p:txBody>
        </p:sp>
      </p:grpSp>
      <p:sp>
        <p:nvSpPr>
          <p:cNvPr id="12" name="TextBox 11">
            <a:extLst>
              <a:ext uri="{FF2B5EF4-FFF2-40B4-BE49-F238E27FC236}">
                <a16:creationId xmlns:a16="http://schemas.microsoft.com/office/drawing/2014/main" xmlns="" id="{BC8A5A7E-11B0-4C4D-AAE2-AAD1E30F9A38}"/>
              </a:ext>
            </a:extLst>
          </p:cNvPr>
          <p:cNvSpPr txBox="1"/>
          <p:nvPr/>
        </p:nvSpPr>
        <p:spPr>
          <a:xfrm>
            <a:off x="5942912" y="252761"/>
            <a:ext cx="5873950" cy="992210"/>
          </a:xfrm>
          <a:prstGeom prst="rect">
            <a:avLst/>
          </a:prstGeom>
          <a:solidFill>
            <a:schemeClr val="bg1"/>
          </a:solidFill>
        </p:spPr>
        <p:txBody>
          <a:bodyPr wrap="square" rtlCol="0">
            <a:spAutoFit/>
          </a:bodyPr>
          <a:lstStyle/>
          <a:p>
            <a:pPr algn="l"/>
            <a:endParaRPr lang="x-none" sz="1000" dirty="0">
              <a:latin typeface="HSE Sans" panose="02000000000000000000" pitchFamily="2" charset="0"/>
            </a:endParaRPr>
          </a:p>
        </p:txBody>
      </p:sp>
      <p:pic>
        <p:nvPicPr>
          <p:cNvPr id="2" name="Рисунок 1">
            <a:extLst>
              <a:ext uri="{FF2B5EF4-FFF2-40B4-BE49-F238E27FC236}">
                <a16:creationId xmlns:a16="http://schemas.microsoft.com/office/drawing/2014/main" xmlns="" id="{7522F13F-2DC8-02C5-34FC-59E8842BC2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2938" y="2620734"/>
            <a:ext cx="1751944" cy="2419896"/>
          </a:xfrm>
          <a:prstGeom prst="rect">
            <a:avLst/>
          </a:prstGeom>
        </p:spPr>
      </p:pic>
      <p:pic>
        <p:nvPicPr>
          <p:cNvPr id="3" name="Рисунок 2">
            <a:extLst>
              <a:ext uri="{FF2B5EF4-FFF2-40B4-BE49-F238E27FC236}">
                <a16:creationId xmlns:a16="http://schemas.microsoft.com/office/drawing/2014/main" xmlns="" id="{1AB11798-FD35-0E39-A185-5740FC5089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1138" y="3459480"/>
            <a:ext cx="2210862" cy="2777490"/>
          </a:xfrm>
          <a:prstGeom prst="rect">
            <a:avLst/>
          </a:prstGeom>
        </p:spPr>
      </p:pic>
    </p:spTree>
    <p:extLst>
      <p:ext uri="{BB962C8B-B14F-4D97-AF65-F5344CB8AC3E}">
        <p14:creationId xmlns:p14="http://schemas.microsoft.com/office/powerpoint/2010/main" val="659089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xmlns="" id="{AA64AB70-43CB-5C49-AC30-B6279BD1EA7E}"/>
              </a:ext>
            </a:extLst>
          </p:cNvPr>
          <p:cNvSpPr>
            <a:spLocks noGrp="1"/>
          </p:cNvSpPr>
          <p:nvPr>
            <p:ph type="body" sz="quarter" idx="18"/>
          </p:nvPr>
        </p:nvSpPr>
        <p:spPr>
          <a:xfrm>
            <a:off x="462689" y="2224815"/>
            <a:ext cx="11233368" cy="4380424"/>
          </a:xfrm>
        </p:spPr>
        <p:txBody>
          <a:bodyPr>
            <a:noAutofit/>
          </a:bodyPr>
          <a:lstStyle/>
          <a:p>
            <a:pPr algn="just">
              <a:lnSpc>
                <a:spcPct val="100000"/>
              </a:lnSpc>
              <a:spcBef>
                <a:spcPts val="0"/>
              </a:spcBef>
            </a:pPr>
            <a:r>
              <a:rPr lang="ru-RU" sz="1600" b="1" dirty="0"/>
              <a:t>Предлагаемые отклики</a:t>
            </a:r>
            <a:r>
              <a:rPr lang="en-US" sz="1600" b="1" dirty="0"/>
              <a:t>: </a:t>
            </a:r>
          </a:p>
          <a:p>
            <a:pPr marL="285750" indent="-285750" algn="just">
              <a:lnSpc>
                <a:spcPct val="100000"/>
              </a:lnSpc>
              <a:spcBef>
                <a:spcPts val="0"/>
              </a:spcBef>
              <a:buFont typeface="Arial" panose="020B0604020202020204" pitchFamily="34" charset="0"/>
              <a:buChar char="•"/>
            </a:pPr>
            <a:r>
              <a:rPr lang="ru-RU" sz="1600" b="1" dirty="0"/>
              <a:t>Конспирология (теории заговора): </a:t>
            </a:r>
            <a:r>
              <a:rPr lang="ru-RU" sz="1600" dirty="0"/>
              <a:t>наличие конспирологических настроений отмечается в случае любых упоминаний неверифицируемых объяснений каких-либо событий различными, часто политическими, мотивациями групп интересов или отдельных акторов, а также трансляции широкого понимания «образа врага», внешнего или внутреннего. </a:t>
            </a:r>
          </a:p>
          <a:p>
            <a:pPr marL="285750" indent="-285750" algn="just">
              <a:lnSpc>
                <a:spcPct val="100000"/>
              </a:lnSpc>
              <a:spcBef>
                <a:spcPts val="0"/>
              </a:spcBef>
              <a:buFont typeface="Arial" panose="020B0604020202020204" pitchFamily="34" charset="0"/>
              <a:buChar char="•"/>
            </a:pPr>
            <a:r>
              <a:rPr lang="ru-RU" sz="1600" b="1" dirty="0"/>
              <a:t>Политизация</a:t>
            </a:r>
            <a:r>
              <a:rPr lang="en-US" sz="1600" dirty="0"/>
              <a:t>: </a:t>
            </a:r>
            <a:r>
              <a:rPr lang="ru-RU" sz="1600" dirty="0"/>
              <a:t>простой бинарный индикатор, который фиксирует упоминание любых властных отношений автором поста, когда цифровые госуслуги рассматриваются через призму политической и государственной системы, борьбы за власть, геополитических сюжетов и т.д.</a:t>
            </a:r>
          </a:p>
          <a:p>
            <a:pPr marL="285750" indent="-285750" algn="just">
              <a:lnSpc>
                <a:spcPct val="100000"/>
              </a:lnSpc>
              <a:spcBef>
                <a:spcPts val="0"/>
              </a:spcBef>
              <a:buFont typeface="Arial" panose="020B0604020202020204" pitchFamily="34" charset="0"/>
              <a:buChar char="•"/>
            </a:pPr>
            <a:r>
              <a:rPr lang="ru-RU" sz="1600" b="1" dirty="0"/>
              <a:t>Негативная направленность</a:t>
            </a:r>
            <a:r>
              <a:rPr lang="en-US" sz="1600" dirty="0"/>
              <a:t>: </a:t>
            </a:r>
            <a:r>
              <a:rPr lang="ru-RU" sz="1600" dirty="0"/>
              <a:t>любые выражения цинизма, критики</a:t>
            </a:r>
            <a:r>
              <a:rPr lang="en-US" sz="1600" dirty="0"/>
              <a:t>, </a:t>
            </a:r>
            <a:r>
              <a:rPr lang="ru-RU" sz="1600" dirty="0"/>
              <a:t>издевательства</a:t>
            </a:r>
            <a:r>
              <a:rPr lang="en-US" sz="1600" dirty="0"/>
              <a:t>, </a:t>
            </a:r>
            <a:r>
              <a:rPr lang="ru-RU" sz="1600" dirty="0"/>
              <a:t>сарказма и других негативных настроений были объединены в данную группу сообщений. В дальнейшем типы негативно окрашенных сообщений будут выявляться отдельно. </a:t>
            </a:r>
            <a:endParaRPr lang="en-US" sz="1600" dirty="0"/>
          </a:p>
          <a:p>
            <a:pPr algn="just">
              <a:lnSpc>
                <a:spcPct val="100000"/>
              </a:lnSpc>
              <a:spcBef>
                <a:spcPts val="0"/>
              </a:spcBef>
            </a:pPr>
            <a:endParaRPr lang="en-US" sz="1600" dirty="0"/>
          </a:p>
          <a:p>
            <a:pPr algn="just">
              <a:lnSpc>
                <a:spcPct val="100000"/>
              </a:lnSpc>
              <a:spcBef>
                <a:spcPts val="0"/>
              </a:spcBef>
            </a:pPr>
            <a:r>
              <a:rPr lang="ru-RU" sz="1600" b="1" dirty="0"/>
              <a:t>Контрольные переменные</a:t>
            </a:r>
            <a:r>
              <a:rPr lang="en-US" sz="1600" b="1" dirty="0"/>
              <a:t>:</a:t>
            </a:r>
          </a:p>
          <a:p>
            <a:pPr marL="285750" indent="-285750" algn="just">
              <a:lnSpc>
                <a:spcPct val="100000"/>
              </a:lnSpc>
              <a:spcBef>
                <a:spcPts val="0"/>
              </a:spcBef>
              <a:buFont typeface="Arial" panose="020B0604020202020204" pitchFamily="34" charset="0"/>
              <a:buChar char="•"/>
            </a:pPr>
            <a:r>
              <a:rPr lang="en-US" sz="1600" b="1" dirty="0"/>
              <a:t>Covid-19</a:t>
            </a:r>
            <a:r>
              <a:rPr lang="en-US" sz="1600" dirty="0"/>
              <a:t>: </a:t>
            </a:r>
            <a:r>
              <a:rPr lang="ru-RU" sz="1600" dirty="0"/>
              <a:t>любые упоминания пандемии и связанных с ним мероприятий, в т.ч. коронавирусных ограничений, вакцинации и т.д. </a:t>
            </a:r>
            <a:endParaRPr lang="en-US" sz="1600" dirty="0"/>
          </a:p>
          <a:p>
            <a:pPr marL="285750" indent="-285750" algn="just">
              <a:lnSpc>
                <a:spcPct val="100000"/>
              </a:lnSpc>
              <a:spcBef>
                <a:spcPts val="0"/>
              </a:spcBef>
              <a:buFont typeface="Arial" panose="020B0604020202020204" pitchFamily="34" charset="0"/>
              <a:buChar char="•"/>
            </a:pPr>
            <a:r>
              <a:rPr lang="ru-RU" sz="1600" b="1" dirty="0"/>
              <a:t>24 февраля 2022 года</a:t>
            </a:r>
            <a:r>
              <a:rPr lang="en-US" sz="1600" dirty="0"/>
              <a:t>: </a:t>
            </a:r>
            <a:r>
              <a:rPr lang="ru-RU" sz="1600" dirty="0"/>
              <a:t>эффект включается в модель в виде </a:t>
            </a:r>
            <a:r>
              <a:rPr lang="ru-RU" sz="1600" dirty="0" err="1"/>
              <a:t>дамми</a:t>
            </a:r>
            <a:r>
              <a:rPr lang="ru-RU" sz="1600" dirty="0"/>
              <a:t>-переменной – со значениями, соответственно, до и после указанной даты. </a:t>
            </a:r>
          </a:p>
          <a:p>
            <a:pPr marL="285750" indent="-285750" algn="just">
              <a:lnSpc>
                <a:spcPct val="100000"/>
              </a:lnSpc>
              <a:spcBef>
                <a:spcPts val="0"/>
              </a:spcBef>
              <a:buFont typeface="Arial" panose="020B0604020202020204" pitchFamily="34" charset="0"/>
              <a:buChar char="•"/>
            </a:pPr>
            <a:r>
              <a:rPr lang="ru-RU" sz="1600" b="1" dirty="0"/>
              <a:t>Паблик</a:t>
            </a:r>
            <a:r>
              <a:rPr lang="en-US" sz="1600" dirty="0"/>
              <a:t>:</a:t>
            </a:r>
            <a:r>
              <a:rPr lang="ru-RU" sz="1600" dirty="0"/>
              <a:t> мировоззренческий/идеологический маркер, фиксирующий влияние разницы в аудитории </a:t>
            </a:r>
            <a:r>
              <a:rPr lang="ru-RU" sz="1600" dirty="0" err="1"/>
              <a:t>пабликов</a:t>
            </a:r>
            <a:r>
              <a:rPr lang="ru-RU" sz="1600" dirty="0"/>
              <a:t> на реакции/отклики.</a:t>
            </a:r>
            <a:endParaRPr lang="en-US" sz="1600" dirty="0"/>
          </a:p>
        </p:txBody>
      </p:sp>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sp>
        <p:nvSpPr>
          <p:cNvPr id="8" name="Текст 7">
            <a:extLst>
              <a:ext uri="{FF2B5EF4-FFF2-40B4-BE49-F238E27FC236}">
                <a16:creationId xmlns:a16="http://schemas.microsoft.com/office/drawing/2014/main" xmlns="" id="{6CB72A30-A34C-064F-9B37-718BB6F15BE6}"/>
              </a:ext>
            </a:extLst>
          </p:cNvPr>
          <p:cNvSpPr>
            <a:spLocks noGrp="1"/>
          </p:cNvSpPr>
          <p:nvPr>
            <p:ph type="body" sz="quarter" idx="15"/>
          </p:nvPr>
        </p:nvSpPr>
        <p:spPr/>
        <p:txBody>
          <a:bodyPr/>
          <a:lstStyle/>
          <a:p>
            <a:r>
              <a:rPr lang="en-US" dirty="0"/>
              <a:t>Areas of interest</a:t>
            </a:r>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62690" y="1447085"/>
            <a:ext cx="11278206" cy="777730"/>
            <a:chOff x="596582" y="795"/>
            <a:chExt cx="4786564" cy="1847790"/>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96582" y="795"/>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615612" y="4119"/>
              <a:ext cx="4767534" cy="184446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defTabSz="889000">
                <a:lnSpc>
                  <a:spcPct val="90000"/>
                </a:lnSpc>
                <a:spcBef>
                  <a:spcPct val="0"/>
                </a:spcBef>
                <a:spcAft>
                  <a:spcPct val="35000"/>
                </a:spcAft>
              </a:pPr>
              <a:r>
                <a:rPr lang="ru-RU" sz="2200" b="1" kern="1200" dirty="0">
                  <a:solidFill>
                    <a:schemeClr val="bg1"/>
                  </a:solidFill>
                  <a:latin typeface="+mj-lt"/>
                </a:rPr>
                <a:t>Типы реакций (зависимые переменные) и контрольные переменные </a:t>
              </a:r>
            </a:p>
          </p:txBody>
        </p:sp>
      </p:grpSp>
      <p:sp>
        <p:nvSpPr>
          <p:cNvPr id="12" name="TextBox 11">
            <a:extLst>
              <a:ext uri="{FF2B5EF4-FFF2-40B4-BE49-F238E27FC236}">
                <a16:creationId xmlns:a16="http://schemas.microsoft.com/office/drawing/2014/main" xmlns="" id="{BC8A5A7E-11B0-4C4D-AAE2-AAD1E30F9A38}"/>
              </a:ext>
            </a:extLst>
          </p:cNvPr>
          <p:cNvSpPr txBox="1"/>
          <p:nvPr/>
        </p:nvSpPr>
        <p:spPr>
          <a:xfrm>
            <a:off x="5942912" y="252761"/>
            <a:ext cx="5873950" cy="992210"/>
          </a:xfrm>
          <a:prstGeom prst="rect">
            <a:avLst/>
          </a:prstGeom>
          <a:solidFill>
            <a:schemeClr val="bg1"/>
          </a:solidFill>
        </p:spPr>
        <p:txBody>
          <a:bodyPr wrap="square" rtlCol="0">
            <a:spAutoFit/>
          </a:bodyPr>
          <a:lstStyle/>
          <a:p>
            <a:pPr algn="l"/>
            <a:endParaRPr lang="x-none" sz="1000" dirty="0">
              <a:latin typeface="HSE Sans" panose="02000000000000000000" pitchFamily="2" charset="0"/>
            </a:endParaRPr>
          </a:p>
        </p:txBody>
      </p:sp>
    </p:spTree>
    <p:extLst>
      <p:ext uri="{BB962C8B-B14F-4D97-AF65-F5344CB8AC3E}">
        <p14:creationId xmlns:p14="http://schemas.microsoft.com/office/powerpoint/2010/main" val="3262751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xmlns="" id="{F1996BE2-91E8-6948-8A0C-6949B1B2D1FD}"/>
              </a:ext>
            </a:extLst>
          </p:cNvPr>
          <p:cNvSpPr>
            <a:spLocks noGrp="1"/>
          </p:cNvSpPr>
          <p:nvPr>
            <p:ph type="title"/>
          </p:nvPr>
        </p:nvSpPr>
        <p:spPr>
          <a:xfrm>
            <a:off x="585897" y="1438265"/>
            <a:ext cx="11057955" cy="777025"/>
          </a:xfrm>
        </p:spPr>
        <p:txBody>
          <a:bodyPr/>
          <a:lstStyle/>
          <a:p>
            <a:r>
              <a:rPr lang="en" dirty="0">
                <a:solidFill>
                  <a:schemeClr val="bg1"/>
                </a:solidFill>
              </a:rPr>
              <a:t>Our Areas of Interest and Expertise </a:t>
            </a:r>
            <a:endParaRPr lang="ru-RU" dirty="0">
              <a:solidFill>
                <a:schemeClr val="bg1"/>
              </a:solidFill>
            </a:endParaRPr>
          </a:p>
        </p:txBody>
      </p:sp>
      <p:sp>
        <p:nvSpPr>
          <p:cNvPr id="6" name="Текст 5">
            <a:extLst>
              <a:ext uri="{FF2B5EF4-FFF2-40B4-BE49-F238E27FC236}">
                <a16:creationId xmlns:a16="http://schemas.microsoft.com/office/drawing/2014/main" xmlns="" id="{7DCDD749-2AFC-3A43-91F8-AD5D613022F4}"/>
              </a:ext>
            </a:extLst>
          </p:cNvPr>
          <p:cNvSpPr>
            <a:spLocks noGrp="1"/>
          </p:cNvSpPr>
          <p:nvPr>
            <p:ph type="body" sz="quarter" idx="13"/>
          </p:nvPr>
        </p:nvSpPr>
        <p:spPr/>
        <p:txBody>
          <a:bodyPr/>
          <a:lstStyle/>
          <a:p>
            <a:r>
              <a:rPr lang="en-US" dirty="0"/>
              <a:t>NATIONAL RESEARCH UNIVERSITY HIGHER SCHOOL OF ECONOMICS</a:t>
            </a:r>
            <a:r>
              <a:rPr lang="ru-RU" dirty="0"/>
              <a:t> </a:t>
            </a:r>
          </a:p>
          <a:p>
            <a:endParaRPr lang="ru-RU" dirty="0"/>
          </a:p>
        </p:txBody>
      </p:sp>
      <p:sp>
        <p:nvSpPr>
          <p:cNvPr id="8" name="Текст 7">
            <a:extLst>
              <a:ext uri="{FF2B5EF4-FFF2-40B4-BE49-F238E27FC236}">
                <a16:creationId xmlns:a16="http://schemas.microsoft.com/office/drawing/2014/main" xmlns="" id="{6CB72A30-A34C-064F-9B37-718BB6F15BE6}"/>
              </a:ext>
            </a:extLst>
          </p:cNvPr>
          <p:cNvSpPr>
            <a:spLocks noGrp="1"/>
          </p:cNvSpPr>
          <p:nvPr>
            <p:ph type="body" sz="quarter" idx="15"/>
          </p:nvPr>
        </p:nvSpPr>
        <p:spPr/>
        <p:txBody>
          <a:bodyPr/>
          <a:lstStyle/>
          <a:p>
            <a:r>
              <a:rPr lang="en-US" dirty="0"/>
              <a:t>Areas of interest</a:t>
            </a:r>
            <a:endParaRPr lang="ru-RU" dirty="0"/>
          </a:p>
        </p:txBody>
      </p:sp>
      <p:grpSp>
        <p:nvGrpSpPr>
          <p:cNvPr id="9" name="Группа 8">
            <a:extLst>
              <a:ext uri="{FF2B5EF4-FFF2-40B4-BE49-F238E27FC236}">
                <a16:creationId xmlns:a16="http://schemas.microsoft.com/office/drawing/2014/main" xmlns="" id="{4E2F4E80-469C-8340-95FD-8D8555E8678B}"/>
              </a:ext>
            </a:extLst>
          </p:cNvPr>
          <p:cNvGrpSpPr/>
          <p:nvPr/>
        </p:nvGrpSpPr>
        <p:grpSpPr>
          <a:xfrm>
            <a:off x="462690" y="1447085"/>
            <a:ext cx="11268866" cy="684296"/>
            <a:chOff x="596582" y="795"/>
            <a:chExt cx="4782600" cy="1625803"/>
          </a:xfrm>
          <a:solidFill>
            <a:schemeClr val="tx1"/>
          </a:solidFill>
        </p:grpSpPr>
        <p:sp>
          <p:nvSpPr>
            <p:cNvPr id="10" name="Прямоугольник 9">
              <a:extLst>
                <a:ext uri="{FF2B5EF4-FFF2-40B4-BE49-F238E27FC236}">
                  <a16:creationId xmlns:a16="http://schemas.microsoft.com/office/drawing/2014/main" xmlns="" id="{FF2367E5-A818-D543-A921-E469E186DEAB}"/>
                </a:ext>
              </a:extLst>
            </p:cNvPr>
            <p:cNvSpPr/>
            <p:nvPr/>
          </p:nvSpPr>
          <p:spPr>
            <a:xfrm>
              <a:off x="596582" y="795"/>
              <a:ext cx="4767534" cy="1625803"/>
            </a:xfrm>
            <a:prstGeom prst="rect">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xmlns="" id="{D3907960-8981-EB45-A720-D14838D9E446}"/>
                </a:ext>
              </a:extLst>
            </p:cNvPr>
            <p:cNvSpPr txBox="1"/>
            <p:nvPr/>
          </p:nvSpPr>
          <p:spPr>
            <a:xfrm>
              <a:off x="611648" y="182307"/>
              <a:ext cx="4767534" cy="1346538"/>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r>
                <a:rPr lang="ru-RU" sz="2400" b="1" dirty="0">
                  <a:latin typeface="+mj-lt"/>
                </a:rPr>
                <a:t>Разница в долях реакций для каждого предиктора</a:t>
              </a:r>
              <a:endParaRPr lang="en-US" sz="2400" b="1" dirty="0">
                <a:latin typeface="+mj-lt"/>
              </a:endParaRPr>
            </a:p>
          </p:txBody>
        </p:sp>
      </p:grpSp>
      <p:sp>
        <p:nvSpPr>
          <p:cNvPr id="12" name="TextBox 11">
            <a:extLst>
              <a:ext uri="{FF2B5EF4-FFF2-40B4-BE49-F238E27FC236}">
                <a16:creationId xmlns:a16="http://schemas.microsoft.com/office/drawing/2014/main" xmlns="" id="{BC8A5A7E-11B0-4C4D-AAE2-AAD1E30F9A38}"/>
              </a:ext>
            </a:extLst>
          </p:cNvPr>
          <p:cNvSpPr txBox="1"/>
          <p:nvPr/>
        </p:nvSpPr>
        <p:spPr>
          <a:xfrm>
            <a:off x="5942912" y="252761"/>
            <a:ext cx="5873950" cy="992210"/>
          </a:xfrm>
          <a:prstGeom prst="rect">
            <a:avLst/>
          </a:prstGeom>
          <a:solidFill>
            <a:schemeClr val="bg1"/>
          </a:solidFill>
        </p:spPr>
        <p:txBody>
          <a:bodyPr wrap="square" rtlCol="0">
            <a:spAutoFit/>
          </a:bodyPr>
          <a:lstStyle/>
          <a:p>
            <a:pPr algn="l"/>
            <a:endParaRPr lang="x-none" sz="1000" dirty="0">
              <a:latin typeface="HSE Sans" panose="02000000000000000000" pitchFamily="2" charset="0"/>
            </a:endParaRPr>
          </a:p>
        </p:txBody>
      </p:sp>
      <p:graphicFrame>
        <p:nvGraphicFramePr>
          <p:cNvPr id="13" name="Table 12">
            <a:extLst>
              <a:ext uri="{FF2B5EF4-FFF2-40B4-BE49-F238E27FC236}">
                <a16:creationId xmlns:a16="http://schemas.microsoft.com/office/drawing/2014/main" xmlns="" id="{B4394200-98D5-832D-C633-C5FF0487D2A2}"/>
              </a:ext>
            </a:extLst>
          </p:cNvPr>
          <p:cNvGraphicFramePr>
            <a:graphicFrameLocks noGrp="1"/>
          </p:cNvGraphicFramePr>
          <p:nvPr/>
        </p:nvGraphicFramePr>
        <p:xfrm>
          <a:off x="509133" y="2388487"/>
          <a:ext cx="7944769" cy="2349920"/>
        </p:xfrm>
        <a:graphic>
          <a:graphicData uri="http://schemas.openxmlformats.org/drawingml/2006/table">
            <a:tbl>
              <a:tblPr>
                <a:tableStyleId>{6E25E649-3F16-4E02-A733-19D2CDBF48F0}</a:tableStyleId>
              </a:tblPr>
              <a:tblGrid>
                <a:gridCol w="2526415">
                  <a:extLst>
                    <a:ext uri="{9D8B030D-6E8A-4147-A177-3AD203B41FA5}">
                      <a16:colId xmlns:a16="http://schemas.microsoft.com/office/drawing/2014/main" xmlns="" val="2604465416"/>
                    </a:ext>
                  </a:extLst>
                </a:gridCol>
                <a:gridCol w="1967378">
                  <a:extLst>
                    <a:ext uri="{9D8B030D-6E8A-4147-A177-3AD203B41FA5}">
                      <a16:colId xmlns:a16="http://schemas.microsoft.com/office/drawing/2014/main" xmlns="" val="66263811"/>
                    </a:ext>
                  </a:extLst>
                </a:gridCol>
                <a:gridCol w="1725488">
                  <a:extLst>
                    <a:ext uri="{9D8B030D-6E8A-4147-A177-3AD203B41FA5}">
                      <a16:colId xmlns:a16="http://schemas.microsoft.com/office/drawing/2014/main" xmlns="" val="1217194115"/>
                    </a:ext>
                  </a:extLst>
                </a:gridCol>
                <a:gridCol w="1725488">
                  <a:extLst>
                    <a:ext uri="{9D8B030D-6E8A-4147-A177-3AD203B41FA5}">
                      <a16:colId xmlns:a16="http://schemas.microsoft.com/office/drawing/2014/main" xmlns="" val="1683640203"/>
                    </a:ext>
                  </a:extLst>
                </a:gridCol>
              </a:tblGrid>
              <a:tr h="623939">
                <a:tc>
                  <a:txBody>
                    <a:bodyPr/>
                    <a:lstStyle/>
                    <a:p>
                      <a:pPr algn="l" fontAlgn="b"/>
                      <a:r>
                        <a:rPr lang="ru-RU" sz="1600" b="1" i="0" u="none" strike="noStrike" dirty="0">
                          <a:solidFill>
                            <a:schemeClr val="tx1"/>
                          </a:solidFill>
                          <a:effectLst/>
                          <a:latin typeface="Calibri" panose="020F0502020204030204" pitchFamily="34" charset="0"/>
                        </a:rPr>
                        <a:t>Предиктор</a:t>
                      </a:r>
                      <a:r>
                        <a:rPr lang="en-GB" sz="1600" b="1" i="0" u="none" strike="noStrike" dirty="0">
                          <a:solidFill>
                            <a:schemeClr val="tx1"/>
                          </a:solidFill>
                          <a:effectLst/>
                          <a:latin typeface="Calibri" panose="020F0502020204030204" pitchFamily="34" charset="0"/>
                        </a:rPr>
                        <a:t>/</a:t>
                      </a:r>
                      <a:r>
                        <a:rPr lang="ru-RU" sz="1600" b="1" i="0" u="none" strike="noStrike" dirty="0">
                          <a:solidFill>
                            <a:schemeClr val="tx1"/>
                          </a:solidFill>
                          <a:effectLst/>
                          <a:latin typeface="Calibri" panose="020F0502020204030204" pitchFamily="34" charset="0"/>
                        </a:rPr>
                        <a:t>Отклик</a:t>
                      </a:r>
                      <a:endParaRPr lang="en-GB" sz="1600" b="1" i="0" u="none" strike="noStrike" dirty="0">
                        <a:solidFill>
                          <a:schemeClr val="tx1"/>
                        </a:solidFill>
                        <a:effectLst/>
                        <a:latin typeface="Calibri" panose="020F0502020204030204" pitchFamily="34" charset="0"/>
                      </a:endParaRPr>
                    </a:p>
                  </a:txBody>
                  <a:tcPr marL="7620" marR="7620" marT="7620" marB="0"/>
                </a:tc>
                <a:tc>
                  <a:txBody>
                    <a:bodyPr/>
                    <a:lstStyle/>
                    <a:p>
                      <a:pPr algn="ctr" fontAlgn="b"/>
                      <a:r>
                        <a:rPr lang="ru-RU" sz="1600" b="1" u="none" strike="noStrike" dirty="0">
                          <a:effectLst/>
                        </a:rPr>
                        <a:t>Конспирология</a:t>
                      </a:r>
                      <a:endParaRPr lang="en-GB" sz="1600" b="1"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ru-RU" sz="1600" b="1" u="none" strike="noStrike" dirty="0">
                          <a:effectLst/>
                        </a:rPr>
                        <a:t>Политизация</a:t>
                      </a:r>
                      <a:endParaRPr lang="en-GB" sz="1600" b="1"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ru-RU" sz="1600" b="1" i="0" u="none" strike="noStrike" dirty="0">
                          <a:solidFill>
                            <a:schemeClr val="tx1"/>
                          </a:solidFill>
                          <a:effectLst/>
                          <a:latin typeface="Calibri" panose="020F0502020204030204" pitchFamily="34" charset="0"/>
                        </a:rPr>
                        <a:t>Негативная направленность</a:t>
                      </a:r>
                      <a:endParaRPr lang="en-GB" sz="1600" b="1" i="0" u="none" strike="noStrike" dirty="0">
                        <a:solidFill>
                          <a:schemeClr val="tx1"/>
                        </a:solidFill>
                        <a:effectLst/>
                        <a:latin typeface="Calibri" panose="020F0502020204030204" pitchFamily="34" charset="0"/>
                      </a:endParaRPr>
                    </a:p>
                  </a:txBody>
                  <a:tcPr marL="7620" marR="7620" marT="7620" marB="0"/>
                </a:tc>
                <a:extLst>
                  <a:ext uri="{0D108BD9-81ED-4DB2-BD59-A6C34878D82A}">
                    <a16:rowId xmlns:a16="http://schemas.microsoft.com/office/drawing/2014/main" xmlns="" val="1089989930"/>
                  </a:ext>
                </a:extLst>
              </a:tr>
              <a:tr h="575327">
                <a:tc>
                  <a:txBody>
                    <a:bodyPr/>
                    <a:lstStyle/>
                    <a:p>
                      <a:pPr algn="l" fontAlgn="b"/>
                      <a:r>
                        <a:rPr lang="ru-RU" sz="1600" b="1" u="none" strike="noStrike" dirty="0">
                          <a:effectLst/>
                        </a:rPr>
                        <a:t>Обязательность</a:t>
                      </a:r>
                      <a:endParaRPr lang="en-GB" sz="1600" b="1"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21.71 </a:t>
                      </a:r>
                      <a:r>
                        <a:rPr lang="ru-RU" sz="1600" u="none" strike="noStrike" dirty="0" err="1">
                          <a:effectLst/>
                        </a:rPr>
                        <a:t>п.п</a:t>
                      </a:r>
                      <a:r>
                        <a:rPr lang="ru-RU"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13.02</a:t>
                      </a:r>
                      <a:r>
                        <a:rPr lang="ru-RU" sz="1600" u="none" strike="noStrike" dirty="0">
                          <a:effectLst/>
                        </a:rPr>
                        <a:t> </a:t>
                      </a:r>
                      <a:r>
                        <a:rPr lang="ru-RU" sz="1600" u="none" strike="noStrike" dirty="0" err="1">
                          <a:effectLst/>
                        </a:rPr>
                        <a:t>п.п</a:t>
                      </a:r>
                      <a:r>
                        <a:rPr lang="ru-RU"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20.27</a:t>
                      </a:r>
                      <a:r>
                        <a:rPr lang="ru-RU" sz="1600" u="none" strike="noStrike" dirty="0">
                          <a:effectLst/>
                        </a:rPr>
                        <a:t> </a:t>
                      </a:r>
                      <a:r>
                        <a:rPr lang="ru-RU" sz="1600" u="none" strike="noStrike" dirty="0" err="1">
                          <a:effectLst/>
                        </a:rPr>
                        <a:t>п.п</a:t>
                      </a:r>
                      <a:r>
                        <a:rPr lang="ru-RU"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xmlns="" val="3827146954"/>
                  </a:ext>
                </a:extLst>
              </a:tr>
              <a:tr h="575327">
                <a:tc>
                  <a:txBody>
                    <a:bodyPr/>
                    <a:lstStyle/>
                    <a:p>
                      <a:pPr algn="l" fontAlgn="b"/>
                      <a:r>
                        <a:rPr lang="ru-RU" sz="1600" b="1" u="none" strike="noStrike" dirty="0">
                          <a:effectLst/>
                        </a:rPr>
                        <a:t>Цифровое качество</a:t>
                      </a:r>
                      <a:endParaRPr lang="en-GB" sz="1600" b="1"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b="1" u="none" strike="noStrike" dirty="0">
                          <a:effectLst/>
                        </a:rPr>
                        <a:t>35.82</a:t>
                      </a:r>
                      <a:r>
                        <a:rPr lang="ru-RU" sz="1600" b="1" u="none" strike="noStrike" dirty="0">
                          <a:effectLst/>
                        </a:rPr>
                        <a:t> </a:t>
                      </a:r>
                      <a:r>
                        <a:rPr lang="ru-RU" sz="1600" u="none" strike="noStrike" dirty="0" err="1">
                          <a:effectLst/>
                        </a:rPr>
                        <a:t>п.п</a:t>
                      </a:r>
                      <a:r>
                        <a:rPr lang="ru-RU" sz="1600" u="none" strike="noStrike" dirty="0">
                          <a:effectLst/>
                        </a:rPr>
                        <a:t>.</a:t>
                      </a:r>
                      <a:endParaRPr lang="en-GB" sz="1600" b="1"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9.68</a:t>
                      </a:r>
                      <a:r>
                        <a:rPr lang="ru-RU" sz="1600" u="none" strike="noStrike" dirty="0">
                          <a:effectLst/>
                        </a:rPr>
                        <a:t> </a:t>
                      </a:r>
                      <a:r>
                        <a:rPr lang="ru-RU" sz="1600" u="none" strike="noStrike" dirty="0" err="1">
                          <a:effectLst/>
                        </a:rPr>
                        <a:t>п.п</a:t>
                      </a:r>
                      <a:r>
                        <a:rPr lang="ru-RU"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18.94</a:t>
                      </a:r>
                      <a:r>
                        <a:rPr lang="ru-RU" sz="1600" u="none" strike="noStrike" dirty="0">
                          <a:effectLst/>
                        </a:rPr>
                        <a:t> </a:t>
                      </a:r>
                      <a:r>
                        <a:rPr lang="ru-RU" sz="1600" u="none" strike="noStrike" dirty="0" err="1">
                          <a:effectLst/>
                        </a:rPr>
                        <a:t>п.п</a:t>
                      </a:r>
                      <a:r>
                        <a:rPr lang="ru-RU"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xmlns="" val="1344381213"/>
                  </a:ext>
                </a:extLst>
              </a:tr>
              <a:tr h="575327">
                <a:tc>
                  <a:txBody>
                    <a:bodyPr/>
                    <a:lstStyle/>
                    <a:p>
                      <a:pPr algn="l" fontAlgn="b"/>
                      <a:r>
                        <a:rPr lang="ru-RU" sz="1600" b="1" u="none" strike="noStrike" dirty="0" err="1">
                          <a:effectLst/>
                        </a:rPr>
                        <a:t>Сенситивность</a:t>
                      </a:r>
                      <a:endParaRPr lang="en-GB" sz="1600" b="1"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13.01</a:t>
                      </a:r>
                      <a:r>
                        <a:rPr lang="ru-RU" sz="1600" u="none" strike="noStrike" dirty="0">
                          <a:effectLst/>
                        </a:rPr>
                        <a:t> </a:t>
                      </a:r>
                      <a:r>
                        <a:rPr lang="ru-RU" sz="1600" u="none" strike="noStrike" dirty="0" err="1">
                          <a:effectLst/>
                        </a:rPr>
                        <a:t>п.п</a:t>
                      </a:r>
                      <a:r>
                        <a:rPr lang="ru-RU"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6.20</a:t>
                      </a:r>
                      <a:r>
                        <a:rPr lang="ru-RU" sz="1600" u="none" strike="noStrike" dirty="0">
                          <a:effectLst/>
                        </a:rPr>
                        <a:t> </a:t>
                      </a:r>
                      <a:r>
                        <a:rPr lang="ru-RU" sz="1600" u="none" strike="noStrike" dirty="0" err="1">
                          <a:effectLst/>
                        </a:rPr>
                        <a:t>п.п</a:t>
                      </a:r>
                      <a:r>
                        <a:rPr lang="ru-RU"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7620" marR="7620" marT="7620" marB="0"/>
                </a:tc>
                <a:tc>
                  <a:txBody>
                    <a:bodyPr/>
                    <a:lstStyle/>
                    <a:p>
                      <a:pPr algn="ctr" fontAlgn="b"/>
                      <a:r>
                        <a:rPr lang="en-GB" sz="1600" u="none" strike="noStrike" dirty="0">
                          <a:effectLst/>
                        </a:rPr>
                        <a:t>15.48</a:t>
                      </a:r>
                      <a:r>
                        <a:rPr lang="ru-RU" sz="1600" u="none" strike="noStrike" dirty="0">
                          <a:effectLst/>
                        </a:rPr>
                        <a:t> </a:t>
                      </a:r>
                      <a:r>
                        <a:rPr lang="ru-RU" sz="1600" u="none" strike="noStrike" dirty="0" err="1">
                          <a:effectLst/>
                        </a:rPr>
                        <a:t>п.п</a:t>
                      </a:r>
                      <a:r>
                        <a:rPr lang="ru-RU" sz="1600" u="none" strike="noStrike" dirty="0">
                          <a:effectLst/>
                        </a:rPr>
                        <a:t>.</a:t>
                      </a:r>
                      <a:endParaRPr lang="en-GB" sz="1600" b="0" i="0" u="none" strike="noStrike" dirty="0">
                        <a:solidFill>
                          <a:srgbClr val="000000"/>
                        </a:solidFill>
                        <a:effectLst/>
                        <a:latin typeface="Calibri" panose="020F0502020204030204" pitchFamily="34" charset="0"/>
                      </a:endParaRPr>
                    </a:p>
                  </a:txBody>
                  <a:tcPr marL="7620" marR="7620" marT="7620" marB="0"/>
                </a:tc>
                <a:extLst>
                  <a:ext uri="{0D108BD9-81ED-4DB2-BD59-A6C34878D82A}">
                    <a16:rowId xmlns:a16="http://schemas.microsoft.com/office/drawing/2014/main" xmlns="" val="481956085"/>
                  </a:ext>
                </a:extLst>
              </a:tr>
            </a:tbl>
          </a:graphicData>
        </a:graphic>
      </p:graphicFrame>
      <p:sp>
        <p:nvSpPr>
          <p:cNvPr id="16" name="TextBox 15">
            <a:extLst>
              <a:ext uri="{FF2B5EF4-FFF2-40B4-BE49-F238E27FC236}">
                <a16:creationId xmlns:a16="http://schemas.microsoft.com/office/drawing/2014/main" xmlns="" id="{83E6F0E4-CBE8-3DD2-926A-A005511333F2}"/>
              </a:ext>
            </a:extLst>
          </p:cNvPr>
          <p:cNvSpPr txBox="1"/>
          <p:nvPr/>
        </p:nvSpPr>
        <p:spPr>
          <a:xfrm>
            <a:off x="8453902" y="2303380"/>
            <a:ext cx="3362960" cy="3785652"/>
          </a:xfrm>
          <a:prstGeom prst="rect">
            <a:avLst/>
          </a:prstGeom>
          <a:noFill/>
        </p:spPr>
        <p:txBody>
          <a:bodyPr wrap="square" rtlCol="0">
            <a:spAutoFit/>
          </a:bodyPr>
          <a:lstStyle/>
          <a:p>
            <a:pPr algn="l"/>
            <a:r>
              <a:rPr lang="ru-RU" sz="1600" dirty="0">
                <a:latin typeface="HSE Sans" panose="02000000000000000000" pitchFamily="2" charset="0"/>
              </a:rPr>
              <a:t>Таблица показывает разницу в долях реакций (доля конспирологических, политизированных, негативно окрашенных постов) среди сообщений, сгруппированных по аффилированности с предикторами. </a:t>
            </a:r>
            <a:r>
              <a:rPr lang="en-US" sz="1600" dirty="0">
                <a:latin typeface="HSE Sans" panose="02000000000000000000" pitchFamily="2" charset="0"/>
              </a:rPr>
              <a:t> </a:t>
            </a:r>
            <a:endParaRPr lang="ru-RU" sz="1600" dirty="0">
              <a:latin typeface="HSE Sans" panose="02000000000000000000" pitchFamily="2" charset="0"/>
            </a:endParaRPr>
          </a:p>
          <a:p>
            <a:pPr algn="l"/>
            <a:endParaRPr lang="en-US" sz="1600" dirty="0">
              <a:latin typeface="HSE Sans" panose="02000000000000000000" pitchFamily="2" charset="0"/>
            </a:endParaRPr>
          </a:p>
          <a:p>
            <a:pPr algn="l"/>
            <a:r>
              <a:rPr lang="ru-RU" sz="1600" dirty="0">
                <a:latin typeface="HSE Sans" panose="02000000000000000000" pitchFamily="2" charset="0"/>
              </a:rPr>
              <a:t>Постов, содержащих реакцию, гораздо больше в тех группах, где есть один из предикторов. </a:t>
            </a:r>
            <a:r>
              <a:rPr lang="en-US" sz="1600" dirty="0">
                <a:latin typeface="HSE Sans" panose="02000000000000000000" pitchFamily="2" charset="0"/>
              </a:rPr>
              <a:t>E.g. </a:t>
            </a:r>
            <a:r>
              <a:rPr lang="ru-RU" sz="1600" dirty="0">
                <a:latin typeface="HSE Sans" panose="02000000000000000000" pitchFamily="2" charset="0"/>
              </a:rPr>
              <a:t>Конспирологических постов на 21.71 </a:t>
            </a:r>
            <a:r>
              <a:rPr lang="ru-RU" sz="1600" dirty="0" err="1">
                <a:latin typeface="HSE Sans" panose="02000000000000000000" pitchFamily="2" charset="0"/>
              </a:rPr>
              <a:t>п.п</a:t>
            </a:r>
            <a:r>
              <a:rPr lang="ru-RU" sz="1600" dirty="0">
                <a:latin typeface="HSE Sans" panose="02000000000000000000" pitchFamily="2" charset="0"/>
              </a:rPr>
              <a:t>. больше среди «обязательных» постов, чем среди «необязательных».</a:t>
            </a:r>
            <a:endParaRPr lang="en-US" sz="1600" dirty="0">
              <a:latin typeface="HSE Sans" panose="02000000000000000000" pitchFamily="2" charset="0"/>
            </a:endParaRPr>
          </a:p>
        </p:txBody>
      </p:sp>
    </p:spTree>
    <p:extLst>
      <p:ext uri="{BB962C8B-B14F-4D97-AF65-F5344CB8AC3E}">
        <p14:creationId xmlns:p14="http://schemas.microsoft.com/office/powerpoint/2010/main" val="3550623541"/>
      </p:ext>
    </p:extLst>
  </p:cSld>
  <p:clrMapOvr>
    <a:masterClrMapping/>
  </p:clrMapOvr>
</p:sld>
</file>

<file path=ppt/theme/theme1.xml><?xml version="1.0" encoding="utf-8"?>
<a:theme xmlns:a="http://schemas.openxmlformats.org/drawingml/2006/main" name="Office Theme">
  <a:themeElements>
    <a:clrScheme name="Пользовательские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1000" dirty="0">
            <a:latin typeface="HSE Sans" panose="02000000000000000000" pitchFamily="2"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2A9C74E6E830D74E9B0FDDB4017A5417" ma:contentTypeVersion="13" ma:contentTypeDescription="Создание документа." ma:contentTypeScope="" ma:versionID="d4e423622451d608a8a05f4da7a1e1a2">
  <xsd:schema xmlns:xsd="http://www.w3.org/2001/XMLSchema" xmlns:xs="http://www.w3.org/2001/XMLSchema" xmlns:p="http://schemas.microsoft.com/office/2006/metadata/properties" xmlns:ns2="9875bd71-cde8-496c-a136-433f55d5e6d0" xmlns:ns3="e96afe77-3acb-4328-97fc-408e1bde3ecd" targetNamespace="http://schemas.microsoft.com/office/2006/metadata/properties" ma:root="true" ma:fieldsID="4831203c63c08b9f52ea6d3ee0d7a96e" ns2:_="" ns3:_="">
    <xsd:import namespace="9875bd71-cde8-496c-a136-433f55d5e6d0"/>
    <xsd:import namespace="e96afe77-3acb-4328-97fc-408e1bde3ec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5bd71-cde8-496c-a136-433f55d5e6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96afe77-3acb-4328-97fc-408e1bde3ecd" elementFormDefault="qualified">
    <xsd:import namespace="http://schemas.microsoft.com/office/2006/documentManagement/types"/>
    <xsd:import namespace="http://schemas.microsoft.com/office/infopath/2007/PartnerControls"/>
    <xsd:element name="SharedWithUsers" ma:index="18" nillable="true" ma:displayName="Общий доступ с использованием"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Совместно с подробностями"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4386AA-1848-4C75-B336-1053927CB025}">
  <ds:schemaRefs>
    <ds:schemaRef ds:uri="http://schemas.microsoft.com/sharepoint/v3/contenttype/forms"/>
  </ds:schemaRefs>
</ds:datastoreItem>
</file>

<file path=customXml/itemProps2.xml><?xml version="1.0" encoding="utf-8"?>
<ds:datastoreItem xmlns:ds="http://schemas.openxmlformats.org/officeDocument/2006/customXml" ds:itemID="{4D4651DD-DCCC-4759-B2F6-7F520BDCC2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75bd71-cde8-496c-a136-433f55d5e6d0"/>
    <ds:schemaRef ds:uri="e96afe77-3acb-4328-97fc-408e1bde3e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33DAF31-D8A6-49A0-9A5D-8B2EA5B1C511}">
  <ds:schemaRefs>
    <ds:schemaRef ds:uri="9875bd71-cde8-496c-a136-433f55d5e6d0"/>
    <ds:schemaRef ds:uri="http://purl.org/dc/terms/"/>
    <ds:schemaRef ds:uri="http://schemas.openxmlformats.org/package/2006/metadata/core-properties"/>
    <ds:schemaRef ds:uri="e96afe77-3acb-4328-97fc-408e1bde3ecd"/>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3067</TotalTime>
  <Words>2481</Words>
  <Application>Microsoft Office PowerPoint</Application>
  <PresentationFormat>Широкоэкранный</PresentationFormat>
  <Paragraphs>387</Paragraphs>
  <Slides>21</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21</vt:i4>
      </vt:variant>
    </vt:vector>
  </HeadingPairs>
  <TitlesOfParts>
    <vt:vector size="28" baseType="lpstr">
      <vt:lpstr>Algerian</vt:lpstr>
      <vt:lpstr>Arial</vt:lpstr>
      <vt:lpstr>Calibri</vt:lpstr>
      <vt:lpstr>Calibri Light</vt:lpstr>
      <vt:lpstr>HSE Sans</vt:lpstr>
      <vt:lpstr>Times New Roman</vt:lpstr>
      <vt:lpstr>Office Theme</vt:lpstr>
      <vt:lpstr>“Войти через Госуслуги”: анализ негативного отношения к сервисам электронного правительства на данных социальных сетей</vt:lpstr>
      <vt:lpstr>Our Areas of Interest and Expertise </vt:lpstr>
      <vt:lpstr>Our Areas of Interest and Expertise </vt:lpstr>
      <vt:lpstr>Презентация PowerPoint</vt:lpstr>
      <vt:lpstr>Our Areas of Interest and Expertise </vt:lpstr>
      <vt:lpstr>Our Areas of Interest and Expertise </vt:lpstr>
      <vt:lpstr>Our Areas of Interest and Expertise </vt:lpstr>
      <vt:lpstr>Our Areas of Interest and Expertise </vt:lpstr>
      <vt:lpstr>Our Areas of Interest and Expertise </vt:lpstr>
      <vt:lpstr>Our Areas of Interest and Expertise </vt:lpstr>
      <vt:lpstr>Our Areas of Interest and Expertise </vt:lpstr>
      <vt:lpstr>Our Areas of Interest and Expertise </vt:lpstr>
      <vt:lpstr>Our Areas of Interest and Expertise </vt:lpstr>
      <vt:lpstr>Our Areas of Interest and Expertise </vt:lpstr>
      <vt:lpstr>Our Areas of Interest and Expertise </vt:lpstr>
      <vt:lpstr>Our Areas of Interest and Expertise </vt:lpstr>
      <vt:lpstr>Спасибо!     </vt:lpstr>
      <vt:lpstr>Приложение     </vt:lpstr>
      <vt:lpstr>Our Areas of Interest and Expertise </vt:lpstr>
      <vt:lpstr>Our Areas of Interest and Expertise </vt:lpstr>
      <vt:lpstr>Our Areas of Interest and Expertise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Кутьков Юрий Юрьевич</dc:creator>
  <cp:lastModifiedBy>Учетная запись Майкрософт</cp:lastModifiedBy>
  <cp:revision>204</cp:revision>
  <cp:lastPrinted>2021-11-11T13:08:42Z</cp:lastPrinted>
  <dcterms:created xsi:type="dcterms:W3CDTF">2021-11-11T08:52:47Z</dcterms:created>
  <dcterms:modified xsi:type="dcterms:W3CDTF">2023-11-15T11:58:27Z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0x0101002A9C74E6E830D74E9B0FDDB4017A5417</vt:lpwstr>
  </property>
</Properties>
</file>