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6841" r:id="rId1"/>
  </p:sldMasterIdLst>
  <p:notesMasterIdLst>
    <p:notesMasterId r:id="rId20"/>
  </p:notesMasterIdLst>
  <p:sldIdLst>
    <p:sldId id="631" r:id="rId2"/>
    <p:sldId id="776" r:id="rId3"/>
    <p:sldId id="767" r:id="rId4"/>
    <p:sldId id="768" r:id="rId5"/>
    <p:sldId id="779" r:id="rId6"/>
    <p:sldId id="778" r:id="rId7"/>
    <p:sldId id="780" r:id="rId8"/>
    <p:sldId id="781" r:id="rId9"/>
    <p:sldId id="782" r:id="rId10"/>
    <p:sldId id="783" r:id="rId11"/>
    <p:sldId id="784" r:id="rId12"/>
    <p:sldId id="785" r:id="rId13"/>
    <p:sldId id="786" r:id="rId14"/>
    <p:sldId id="795" r:id="rId15"/>
    <p:sldId id="798" r:id="rId16"/>
    <p:sldId id="799" r:id="rId17"/>
    <p:sldId id="797" r:id="rId18"/>
    <p:sldId id="716" r:id="rId19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Olga" initials="O" lastIdx="1" clrIdx="0">
    <p:extLst>
      <p:ext uri="{19B8F6BF-5375-455C-9EA6-DF929625EA0E}">
        <p15:presenceInfo xmlns:p15="http://schemas.microsoft.com/office/powerpoint/2012/main" userId="Olg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E3FDE45-AF77-4B5C-9715-49D594BDF05E}" styleName="Светлый стиль 1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488" autoAdjust="0"/>
    <p:restoredTop sz="94660"/>
  </p:normalViewPr>
  <p:slideViewPr>
    <p:cSldViewPr snapToGrid="0">
      <p:cViewPr varScale="1">
        <p:scale>
          <a:sx n="82" d="100"/>
          <a:sy n="82" d="100"/>
        </p:scale>
        <p:origin x="122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3FF4AC1-B008-4A86-BB2F-10CE43C2BCCD}" type="datetimeFigureOut">
              <a:rPr lang="ru-RU"/>
              <a:pPr>
                <a:defRPr/>
              </a:pPr>
              <a:t>23.10.2023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15D9E6EF-10C6-4A18-9110-03F59E63E3A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950288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CD9335-C05C-4AEF-ACA4-754B8B1AC635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88424215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3B47A2-1A16-41EC-A330-CDC2076E929F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34359744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24D34B-9F35-40E2-8FF2-E15E3E9AC52F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4844958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C07F74-A78D-4B58-AAFE-57DE8E2D80FC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73672897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C46933-210B-4C66-AB89-28FA3A1A56AD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15011924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9776D8-75EE-45FC-8FB8-9FF2C62C8566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5590192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CC7E20-B54C-4F58-94BE-43297FBB32E2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60088890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73C777-7931-4532-86E4-EA8505BC7EFB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50945260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D10C66-F17F-44CC-BCD6-F27386EDD8E6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41241114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AF1264-CB2F-45E8-B452-60357DE269AF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7115225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268E29-D871-4649-8922-32E1637FDCF4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85331922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D5D4E21-CBF7-4AD4-9158-20D35D053B6B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11478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6842" r:id="rId1"/>
    <p:sldLayoutId id="2147486843" r:id="rId2"/>
    <p:sldLayoutId id="2147486844" r:id="rId3"/>
    <p:sldLayoutId id="2147486845" r:id="rId4"/>
    <p:sldLayoutId id="2147486846" r:id="rId5"/>
    <p:sldLayoutId id="2147486847" r:id="rId6"/>
    <p:sldLayoutId id="2147486848" r:id="rId7"/>
    <p:sldLayoutId id="2147486849" r:id="rId8"/>
    <p:sldLayoutId id="2147486850" r:id="rId9"/>
    <p:sldLayoutId id="2147486851" r:id="rId10"/>
    <p:sldLayoutId id="2147486852" r:id="rId11"/>
  </p:sldLayoutIdLst>
  <p:transition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Группа 13">
            <a:extLst>
              <a:ext uri="{FF2B5EF4-FFF2-40B4-BE49-F238E27FC236}">
                <a16:creationId xmlns:a16="http://schemas.microsoft.com/office/drawing/2014/main" id="{28CAA2D4-86A3-4860-272A-9F62244C1726}"/>
              </a:ext>
            </a:extLst>
          </p:cNvPr>
          <p:cNvGrpSpPr/>
          <p:nvPr/>
        </p:nvGrpSpPr>
        <p:grpSpPr>
          <a:xfrm>
            <a:off x="3041660" y="1477154"/>
            <a:ext cx="5663681" cy="3960189"/>
            <a:chOff x="3060321" y="1951718"/>
            <a:chExt cx="5663681" cy="3960189"/>
          </a:xfrm>
        </p:grpSpPr>
        <p:sp>
          <p:nvSpPr>
            <p:cNvPr id="14338" name="Rectangle 2"/>
            <p:cNvSpPr txBox="1">
              <a:spLocks noChangeArrowheads="1"/>
            </p:cNvSpPr>
            <p:nvPr/>
          </p:nvSpPr>
          <p:spPr bwMode="auto">
            <a:xfrm>
              <a:off x="3060321" y="1951718"/>
              <a:ext cx="5663681" cy="18426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t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/>
              <a:r>
                <a:rPr lang="ru-RU" altLang="ru-RU" sz="2800" b="1" dirty="0">
                  <a:solidFill>
                    <a:srgbClr val="C00000"/>
                  </a:solidFill>
                  <a:latin typeface="Myriad Pro" panose="020B050303040302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Воспринимаемая процедурная справедливость и отношение к политической системе: роль веры в «теории заговора»</a:t>
              </a:r>
            </a:p>
          </p:txBody>
        </p:sp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A9BD5600-822F-52C9-BE20-EF51DBD4A4C2}"/>
                </a:ext>
              </a:extLst>
            </p:cNvPr>
            <p:cNvSpPr txBox="1"/>
            <p:nvPr/>
          </p:nvSpPr>
          <p:spPr>
            <a:xfrm>
              <a:off x="3526971" y="4388413"/>
              <a:ext cx="5197031" cy="15234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600"/>
                </a:spcAft>
                <a:buClr>
                  <a:srgbClr val="FF0000"/>
                </a:buClr>
              </a:pPr>
              <a:r>
                <a:rPr lang="ru-RU" sz="2200" dirty="0">
                  <a:latin typeface="Myriad Pro" panose="020B0503030403020204" pitchFamily="34" charset="0"/>
                </a:rPr>
                <a:t>Ольга Гулевич, НУЛ политико-психологических исследований</a:t>
              </a:r>
            </a:p>
            <a:p>
              <a:pPr>
                <a:spcAft>
                  <a:spcPts val="600"/>
                </a:spcAft>
                <a:buClr>
                  <a:srgbClr val="FF0000"/>
                </a:buClr>
              </a:pPr>
              <a:r>
                <a:rPr lang="ru-RU" sz="2200" dirty="0">
                  <a:latin typeface="Myriad Pro" panose="020B0503030403020204" pitchFamily="34" charset="0"/>
                </a:rPr>
                <a:t>Александра </a:t>
              </a:r>
              <a:r>
                <a:rPr lang="ru-RU" sz="2200" dirty="0" err="1">
                  <a:latin typeface="Myriad Pro" panose="020B0503030403020204" pitchFamily="34" charset="0"/>
                </a:rPr>
                <a:t>Ломанова</a:t>
              </a:r>
              <a:r>
                <a:rPr lang="ru-RU" sz="2200" dirty="0">
                  <a:latin typeface="Myriad Pro" panose="020B0503030403020204" pitchFamily="34" charset="0"/>
                </a:rPr>
                <a:t>, НУЛ политико-психологических исследований</a:t>
              </a:r>
            </a:p>
          </p:txBody>
        </p:sp>
      </p:grpSp>
      <p:grpSp>
        <p:nvGrpSpPr>
          <p:cNvPr id="11" name="Группа 10">
            <a:extLst>
              <a:ext uri="{FF2B5EF4-FFF2-40B4-BE49-F238E27FC236}">
                <a16:creationId xmlns:a16="http://schemas.microsoft.com/office/drawing/2014/main" id="{1D801D99-D150-4A5A-36A4-B5A3A4907560}"/>
              </a:ext>
            </a:extLst>
          </p:cNvPr>
          <p:cNvGrpSpPr/>
          <p:nvPr/>
        </p:nvGrpSpPr>
        <p:grpSpPr>
          <a:xfrm>
            <a:off x="0" y="1377490"/>
            <a:ext cx="3508310" cy="4554240"/>
            <a:chOff x="168071" y="2071396"/>
            <a:chExt cx="3349690" cy="4554240"/>
          </a:xfrm>
        </p:grpSpPr>
        <p:pic>
          <p:nvPicPr>
            <p:cNvPr id="7" name="Рисунок 6">
              <a:extLst>
                <a:ext uri="{FF2B5EF4-FFF2-40B4-BE49-F238E27FC236}">
                  <a16:creationId xmlns:a16="http://schemas.microsoft.com/office/drawing/2014/main" id="{FEB04944-CCBC-8415-503C-B14E0C2DE72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8071" y="4113368"/>
              <a:ext cx="3349690" cy="2512268"/>
            </a:xfrm>
            <a:prstGeom prst="rect">
              <a:avLst/>
            </a:prstGeom>
          </p:spPr>
        </p:pic>
        <p:pic>
          <p:nvPicPr>
            <p:cNvPr id="2" name="Рисунок 1">
              <a:extLst>
                <a:ext uri="{FF2B5EF4-FFF2-40B4-BE49-F238E27FC236}">
                  <a16:creationId xmlns:a16="http://schemas.microsoft.com/office/drawing/2014/main" id="{9F626A93-F515-3464-4D66-557933114E5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45462" y="2071396"/>
              <a:ext cx="2194907" cy="219490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55915401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6DF25B5E-4972-FFA8-DE31-41F338D45E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3" y="0"/>
            <a:ext cx="5887619" cy="5878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ru-RU" altLang="ru-RU" sz="3200" b="1" dirty="0">
                <a:solidFill>
                  <a:srgbClr val="C00000"/>
                </a:solidFill>
                <a:latin typeface="Myriad Pro" panose="020B0503030403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Гипотезы исследования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6621B76-0597-E684-A5BF-99576A56AED6}"/>
              </a:ext>
            </a:extLst>
          </p:cNvPr>
          <p:cNvSpPr txBox="1"/>
          <p:nvPr/>
        </p:nvSpPr>
        <p:spPr>
          <a:xfrm>
            <a:off x="703727" y="1120676"/>
            <a:ext cx="7964411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  <a:buClr>
                <a:srgbClr val="C00000"/>
              </a:buClr>
            </a:pPr>
            <a:r>
              <a:rPr lang="ru-RU" sz="2400" dirty="0">
                <a:solidFill>
                  <a:srgbClr val="C00000"/>
                </a:solidFill>
                <a:latin typeface="Myriad Pro" panose="020B0503030403020204" pitchFamily="34" charset="0"/>
              </a:rPr>
              <a:t>1.</a:t>
            </a:r>
            <a:r>
              <a:rPr lang="ru-RU" sz="2400" dirty="0">
                <a:latin typeface="Myriad Pro" panose="020B0503030403020204" pitchFamily="34" charset="0"/>
              </a:rPr>
              <a:t> Соблюдение процедурной справедливости оказывает позитивное влияние на отношение к политической системе</a:t>
            </a:r>
          </a:p>
          <a:p>
            <a:pPr>
              <a:spcAft>
                <a:spcPts val="1200"/>
              </a:spcAft>
              <a:buClr>
                <a:srgbClr val="C00000"/>
              </a:buClr>
            </a:pPr>
            <a:r>
              <a:rPr lang="ru-RU" sz="2400" dirty="0">
                <a:solidFill>
                  <a:srgbClr val="C00000"/>
                </a:solidFill>
                <a:latin typeface="Myriad Pro" panose="020B0503030403020204" pitchFamily="34" charset="0"/>
              </a:rPr>
              <a:t>2. </a:t>
            </a:r>
            <a:r>
              <a:rPr lang="ru-RU" sz="2400" dirty="0">
                <a:latin typeface="Myriad Pro" panose="020B0503030403020204" pitchFamily="34" charset="0"/>
              </a:rPr>
              <a:t>Влияние воспринимаемой процедурной справедливости на отношение к политической системе модерируется верой в теории заговора: </a:t>
            </a:r>
          </a:p>
          <a:p>
            <a:pPr>
              <a:spcAft>
                <a:spcPts val="1200"/>
              </a:spcAft>
              <a:buClr>
                <a:srgbClr val="C00000"/>
              </a:buClr>
            </a:pPr>
            <a:r>
              <a:rPr lang="ru-RU" sz="2400" dirty="0">
                <a:solidFill>
                  <a:srgbClr val="C00000"/>
                </a:solidFill>
                <a:latin typeface="Myriad Pro" panose="020B0503030403020204" pitchFamily="34" charset="0"/>
              </a:rPr>
              <a:t>2а. </a:t>
            </a:r>
            <a:r>
              <a:rPr lang="ru-RU" sz="2400" dirty="0">
                <a:latin typeface="Myriad Pro" panose="020B0503030403020204" pitchFamily="34" charset="0"/>
              </a:rPr>
              <a:t>вера в анти-системные теории усиливает позитивное влияние воспринимаемой процедурной справедливости</a:t>
            </a:r>
          </a:p>
          <a:p>
            <a:pPr>
              <a:spcAft>
                <a:spcPts val="1200"/>
              </a:spcAft>
              <a:buClr>
                <a:srgbClr val="C00000"/>
              </a:buClr>
            </a:pPr>
            <a:r>
              <a:rPr lang="ru-RU" sz="2400" dirty="0">
                <a:solidFill>
                  <a:srgbClr val="C00000"/>
                </a:solidFill>
                <a:latin typeface="Myriad Pro" panose="020B0503030403020204" pitchFamily="34" charset="0"/>
              </a:rPr>
              <a:t>2б. </a:t>
            </a:r>
            <a:r>
              <a:rPr lang="ru-RU" sz="2400" dirty="0">
                <a:latin typeface="Myriad Pro" panose="020B0503030403020204" pitchFamily="34" charset="0"/>
              </a:rPr>
              <a:t>вера в про-системные теории ослабляет влияние воспринимаемой процедурной справедливости</a:t>
            </a:r>
            <a:endParaRPr lang="en-US" sz="2400" dirty="0">
              <a:latin typeface="Myriad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5375750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ADF73E3F-D356-A183-634A-FA19B40ED2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3" y="0"/>
            <a:ext cx="5887619" cy="5878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ru-RU" altLang="ru-RU" sz="3200" b="1" dirty="0">
                <a:solidFill>
                  <a:srgbClr val="C00000"/>
                </a:solidFill>
                <a:latin typeface="Myriad Pro" panose="020B0503030403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Гипотезы исследования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A1F342C-A959-F84F-ABD2-6623DAE2FFDF}"/>
              </a:ext>
            </a:extLst>
          </p:cNvPr>
          <p:cNvSpPr txBox="1"/>
          <p:nvPr/>
        </p:nvSpPr>
        <p:spPr>
          <a:xfrm>
            <a:off x="694396" y="1587206"/>
            <a:ext cx="7964411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  <a:buClr>
                <a:srgbClr val="C00000"/>
              </a:buClr>
            </a:pPr>
            <a:r>
              <a:rPr lang="ru-RU" sz="2400" dirty="0">
                <a:solidFill>
                  <a:srgbClr val="C00000"/>
                </a:solidFill>
                <a:latin typeface="Myriad Pro" panose="020B0503030403020204" pitchFamily="34" charset="0"/>
              </a:rPr>
              <a:t>Выборка 1 (апрель 2023): </a:t>
            </a:r>
            <a:r>
              <a:rPr lang="ru-RU" sz="2400" dirty="0"/>
              <a:t>955 респондентов: 50,1% - мужчины, 49,9% - женщины; возраст респондентов: от 18 до 83 лет (М = 40, </a:t>
            </a:r>
            <a:r>
              <a:rPr lang="en-US" sz="2400" dirty="0">
                <a:latin typeface="Myriad Pro" panose="020B0503030403020204" pitchFamily="34" charset="0"/>
              </a:rPr>
              <a:t>SD = 12,6).</a:t>
            </a:r>
            <a:r>
              <a:rPr lang="ru-RU" sz="2400" dirty="0"/>
              <a:t> </a:t>
            </a:r>
          </a:p>
          <a:p>
            <a:pPr>
              <a:spcAft>
                <a:spcPts val="1200"/>
              </a:spcAft>
              <a:buClr>
                <a:srgbClr val="C00000"/>
              </a:buClr>
            </a:pPr>
            <a:r>
              <a:rPr lang="ru-RU" sz="2400" dirty="0">
                <a:solidFill>
                  <a:srgbClr val="C00000"/>
                </a:solidFill>
                <a:latin typeface="Myriad Pro" panose="020B0503030403020204" pitchFamily="34" charset="0"/>
              </a:rPr>
              <a:t>Выборка 2 (июль 2023): </a:t>
            </a:r>
            <a:r>
              <a:rPr lang="ru-RU" sz="2400" dirty="0"/>
              <a:t>1</a:t>
            </a:r>
            <a:r>
              <a:rPr lang="en-US" sz="2400" dirty="0"/>
              <a:t>1</a:t>
            </a:r>
            <a:r>
              <a:rPr lang="en-US" sz="2400" dirty="0">
                <a:latin typeface="Myriad Pro" panose="020B0503030403020204" pitchFamily="34" charset="0"/>
              </a:rPr>
              <a:t>82 </a:t>
            </a:r>
            <a:r>
              <a:rPr lang="ru-RU" sz="2400" dirty="0"/>
              <a:t>респондента: 49,8% - мужчины, 50,2% - женщины; возраст респондентов: от 18 до 65 лет (М = 35, </a:t>
            </a:r>
            <a:r>
              <a:rPr lang="en-US" sz="2400" dirty="0">
                <a:latin typeface="Myriad Pro" panose="020B0503030403020204" pitchFamily="34" charset="0"/>
              </a:rPr>
              <a:t>SD = 9,65).</a:t>
            </a:r>
            <a:r>
              <a:rPr lang="ru-RU" sz="2400" dirty="0"/>
              <a:t> </a:t>
            </a:r>
            <a:endParaRPr lang="en-US" sz="2400" dirty="0"/>
          </a:p>
          <a:p>
            <a:pPr>
              <a:spcAft>
                <a:spcPts val="1200"/>
              </a:spcAft>
              <a:buClr>
                <a:srgbClr val="C00000"/>
              </a:buClr>
            </a:pPr>
            <a:endParaRPr lang="en-US" sz="2400" dirty="0">
              <a:latin typeface="Myriad Pro" panose="020B0503030403020204" pitchFamily="34" charset="0"/>
            </a:endParaRPr>
          </a:p>
          <a:p>
            <a:pPr>
              <a:spcAft>
                <a:spcPts val="1200"/>
              </a:spcAft>
              <a:buClr>
                <a:srgbClr val="C00000"/>
              </a:buClr>
            </a:pPr>
            <a:r>
              <a:rPr lang="ru-RU" sz="2400" dirty="0">
                <a:solidFill>
                  <a:srgbClr val="C00000"/>
                </a:solidFill>
                <a:latin typeface="Myriad Pro" panose="020B0503030403020204" pitchFamily="34" charset="0"/>
              </a:rPr>
              <a:t>Процедура: </a:t>
            </a:r>
            <a:r>
              <a:rPr lang="ru-RU" sz="2400" dirty="0">
                <a:latin typeface="Myriad Pro" panose="020B0503030403020204" pitchFamily="34" charset="0"/>
              </a:rPr>
              <a:t>онлайн-опрос, сбор респондентов через </a:t>
            </a:r>
            <a:r>
              <a:rPr lang="en-US" sz="2400" dirty="0" err="1">
                <a:latin typeface="Myriad Pro" panose="020B0503030403020204" pitchFamily="34" charset="0"/>
              </a:rPr>
              <a:t>YandexToloka</a:t>
            </a:r>
            <a:endParaRPr lang="ru-RU" sz="2400" dirty="0">
              <a:latin typeface="Myriad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0684426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51D7C121-D58F-9E0B-245F-E3F4445669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3" y="0"/>
            <a:ext cx="5887619" cy="5878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ru-RU" altLang="ru-RU" sz="3200" b="1" dirty="0">
                <a:solidFill>
                  <a:srgbClr val="C00000"/>
                </a:solidFill>
                <a:latin typeface="Myriad Pro" panose="020B0503030403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Методики исследования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89C8093-84BF-B168-368D-AC0C6F08CAF9}"/>
              </a:ext>
            </a:extLst>
          </p:cNvPr>
          <p:cNvSpPr txBox="1"/>
          <p:nvPr/>
        </p:nvSpPr>
        <p:spPr>
          <a:xfrm>
            <a:off x="727503" y="1024221"/>
            <a:ext cx="768645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  <a:buClr>
                <a:srgbClr val="C00000"/>
              </a:buClr>
            </a:pPr>
            <a:r>
              <a:rPr lang="ru-RU" sz="2400" dirty="0">
                <a:solidFill>
                  <a:srgbClr val="C00000"/>
                </a:solidFill>
                <a:latin typeface="Myriad Pro" panose="020B0503030403020204" pitchFamily="34" charset="0"/>
              </a:rPr>
              <a:t>Независимая переменная - воспринимаемая процедурная справедливость:</a:t>
            </a:r>
            <a:endParaRPr lang="ru-RU" sz="2200" dirty="0">
              <a:latin typeface="Myriad Pro" panose="020B0503030403020204" pitchFamily="34" charset="0"/>
            </a:endParaRPr>
          </a:p>
          <a:p>
            <a:pPr marL="342900" indent="-342900">
              <a:spcAft>
                <a:spcPts val="6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ru-RU" sz="2200" dirty="0">
                <a:latin typeface="Myriad Pro" panose="020B0503030403020204" pitchFamily="34" charset="0"/>
              </a:rPr>
              <a:t>пять описаний гипотетического политика, который действует справедливо </a:t>
            </a:r>
            <a:r>
              <a:rPr lang="en-US" sz="2200" dirty="0">
                <a:latin typeface="Myriad Pro" panose="020B0503030403020204" pitchFamily="34" charset="0"/>
              </a:rPr>
              <a:t>vs </a:t>
            </a:r>
            <a:r>
              <a:rPr lang="ru-RU" sz="2200" dirty="0">
                <a:latin typeface="Myriad Pro" panose="020B0503030403020204" pitchFamily="34" charset="0"/>
              </a:rPr>
              <a:t>несправедливо</a:t>
            </a:r>
          </a:p>
          <a:p>
            <a:pPr marL="342900" indent="-342900">
              <a:spcAft>
                <a:spcPts val="6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ru-RU" sz="2200" dirty="0">
                <a:latin typeface="Myriad Pro" panose="020B0503030403020204" pitchFamily="34" charset="0"/>
              </a:rPr>
              <a:t>семь описаний гипотетической страны, в которой соблюдается </a:t>
            </a:r>
            <a:r>
              <a:rPr lang="en-US" sz="2200" dirty="0">
                <a:latin typeface="Myriad Pro" panose="020B0503030403020204" pitchFamily="34" charset="0"/>
              </a:rPr>
              <a:t>vs </a:t>
            </a:r>
            <a:r>
              <a:rPr lang="ru-RU" sz="2200" dirty="0">
                <a:latin typeface="Myriad Pro" panose="020B0503030403020204" pitchFamily="34" charset="0"/>
              </a:rPr>
              <a:t>не соблюдается процедурная справедливость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F44860A-62C2-518E-25A3-F20D4C4CE878}"/>
              </a:ext>
            </a:extLst>
          </p:cNvPr>
          <p:cNvSpPr txBox="1"/>
          <p:nvPr/>
        </p:nvSpPr>
        <p:spPr>
          <a:xfrm>
            <a:off x="727503" y="3821398"/>
            <a:ext cx="7875322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  <a:buClr>
                <a:srgbClr val="C00000"/>
              </a:buClr>
            </a:pPr>
            <a:r>
              <a:rPr lang="ru-RU" sz="2400" dirty="0">
                <a:solidFill>
                  <a:srgbClr val="C00000"/>
                </a:solidFill>
                <a:latin typeface="Myriad Pro" panose="020B0503030403020204" pitchFamily="34" charset="0"/>
              </a:rPr>
              <a:t>Зависимая переменная – отношение:</a:t>
            </a:r>
          </a:p>
          <a:p>
            <a:pPr marL="342900" indent="-342900">
              <a:spcAft>
                <a:spcPts val="6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ru-RU" sz="2400" dirty="0">
                <a:latin typeface="Myriad Pro" panose="020B0503030403020204" pitchFamily="34" charset="0"/>
              </a:rPr>
              <a:t> </a:t>
            </a:r>
            <a:r>
              <a:rPr lang="ru-RU" sz="2200" dirty="0">
                <a:latin typeface="Myriad Pro" panose="020B0503030403020204" pitchFamily="34" charset="0"/>
              </a:rPr>
              <a:t>отношение к политику от 1 – совершенно не нравится до 7 – очень нравится </a:t>
            </a:r>
            <a:r>
              <a:rPr lang="en-US" sz="2200" dirty="0">
                <a:latin typeface="Myriad Pro" panose="020B0503030403020204" pitchFamily="34" charset="0"/>
              </a:rPr>
              <a:t>(Cronbach’s </a:t>
            </a:r>
            <a:r>
              <a:rPr lang="el-GR" sz="2200" dirty="0">
                <a:latin typeface="Myriad Pro" panose="020B0503030403020204" pitchFamily="34" charset="0"/>
              </a:rPr>
              <a:t>α1 = </a:t>
            </a:r>
            <a:r>
              <a:rPr lang="el-GR" sz="2200" dirty="0"/>
              <a:t>.</a:t>
            </a:r>
            <a:r>
              <a:rPr lang="ru-RU" sz="2200" dirty="0"/>
              <a:t>901</a:t>
            </a:r>
            <a:r>
              <a:rPr lang="el-GR" sz="2200" dirty="0">
                <a:latin typeface="Myriad Pro" panose="020B0503030403020204" pitchFamily="34" charset="0"/>
              </a:rPr>
              <a:t>, α2 = </a:t>
            </a:r>
            <a:r>
              <a:rPr lang="el-GR" sz="2200" dirty="0"/>
              <a:t>.89</a:t>
            </a:r>
            <a:r>
              <a:rPr lang="en-US" sz="2200" dirty="0">
                <a:latin typeface="Myriad Pro" panose="020B0503030403020204" pitchFamily="34" charset="0"/>
              </a:rPr>
              <a:t>2</a:t>
            </a:r>
            <a:r>
              <a:rPr lang="el-GR" sz="2200" dirty="0">
                <a:latin typeface="Myriad Pro" panose="020B0503030403020204" pitchFamily="34" charset="0"/>
              </a:rPr>
              <a:t>)</a:t>
            </a:r>
            <a:endParaRPr lang="ru-RU" sz="2200" dirty="0">
              <a:latin typeface="Myriad Pro" panose="020B0503030403020204" pitchFamily="34" charset="0"/>
            </a:endParaRPr>
          </a:p>
          <a:p>
            <a:pPr marL="342900" indent="-342900">
              <a:spcAft>
                <a:spcPts val="6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ru-RU" sz="2200" dirty="0">
                <a:latin typeface="Myriad Pro" panose="020B0503030403020204" pitchFamily="34" charset="0"/>
              </a:rPr>
              <a:t>отношение к стране от 1 – совсем не хочу в ней жить до 7 – очень хочу в ней жить </a:t>
            </a:r>
            <a:r>
              <a:rPr lang="en-US" sz="2200" dirty="0">
                <a:latin typeface="Myriad Pro" panose="020B0503030403020204" pitchFamily="34" charset="0"/>
              </a:rPr>
              <a:t>(Cronbach’s </a:t>
            </a:r>
            <a:r>
              <a:rPr lang="el-GR" sz="2200" dirty="0">
                <a:latin typeface="Myriad Pro" panose="020B0503030403020204" pitchFamily="34" charset="0"/>
              </a:rPr>
              <a:t>α1 = </a:t>
            </a:r>
            <a:r>
              <a:rPr lang="el-GR" sz="2200" dirty="0"/>
              <a:t>.</a:t>
            </a:r>
            <a:r>
              <a:rPr lang="ru-RU" sz="2200" dirty="0"/>
              <a:t>944</a:t>
            </a:r>
            <a:r>
              <a:rPr lang="el-GR" sz="2200" dirty="0">
                <a:latin typeface="Myriad Pro" panose="020B0503030403020204" pitchFamily="34" charset="0"/>
              </a:rPr>
              <a:t>, α2 = </a:t>
            </a:r>
            <a:r>
              <a:rPr lang="el-GR" sz="2200" dirty="0"/>
              <a:t>.</a:t>
            </a:r>
            <a:r>
              <a:rPr lang="en-US" sz="2200" dirty="0">
                <a:latin typeface="Myriad Pro" panose="020B0503030403020204" pitchFamily="34" charset="0"/>
              </a:rPr>
              <a:t>943</a:t>
            </a:r>
            <a:r>
              <a:rPr lang="el-GR" sz="2200" dirty="0">
                <a:latin typeface="Myriad Pro" panose="020B0503030403020204" pitchFamily="34" charset="0"/>
              </a:rPr>
              <a:t>)</a:t>
            </a:r>
            <a:endParaRPr lang="ru-RU" sz="2200" dirty="0">
              <a:latin typeface="Myriad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8800458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499A6C55-5935-66A5-C77F-22E5A07AF2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3" y="0"/>
            <a:ext cx="5887619" cy="5878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ru-RU" altLang="ru-RU" sz="3200" b="1" dirty="0">
                <a:solidFill>
                  <a:srgbClr val="C00000"/>
                </a:solidFill>
                <a:latin typeface="Myriad Pro" panose="020B0503030403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Методики исследования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C5F1A2F-816F-3FA8-9C58-64536C1791A1}"/>
              </a:ext>
            </a:extLst>
          </p:cNvPr>
          <p:cNvSpPr txBox="1"/>
          <p:nvPr/>
        </p:nvSpPr>
        <p:spPr>
          <a:xfrm>
            <a:off x="915383" y="1520785"/>
            <a:ext cx="7481186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  <a:buClr>
                <a:srgbClr val="C00000"/>
              </a:buClr>
            </a:pPr>
            <a:r>
              <a:rPr lang="ru-RU" sz="2400" dirty="0">
                <a:solidFill>
                  <a:srgbClr val="C00000"/>
                </a:solidFill>
                <a:latin typeface="Myriad Pro" panose="020B0503030403020204" pitchFamily="34" charset="0"/>
              </a:rPr>
              <a:t>Модераторы:</a:t>
            </a:r>
          </a:p>
          <a:p>
            <a:pPr marL="342900" indent="-342900">
              <a:spcAft>
                <a:spcPts val="12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ru-RU" sz="2200" dirty="0">
                <a:latin typeface="Myriad Pro" panose="020B0503030403020204" pitchFamily="34" charset="0"/>
              </a:rPr>
              <a:t>вера в </a:t>
            </a:r>
            <a:r>
              <a:rPr lang="ru-RU" sz="2200" dirty="0">
                <a:solidFill>
                  <a:srgbClr val="C00000"/>
                </a:solidFill>
                <a:latin typeface="Myriad Pro" panose="020B0503030403020204" pitchFamily="34" charset="0"/>
              </a:rPr>
              <a:t>про-системные теории заговора</a:t>
            </a:r>
            <a:r>
              <a:rPr lang="ru-RU" sz="2200" dirty="0">
                <a:latin typeface="Myriad Pro" panose="020B0503030403020204" pitchFamily="34" charset="0"/>
              </a:rPr>
              <a:t>: шесть утверждений про «заговор западных стран» и шесть утверждений про «заговор пятой колонны» </a:t>
            </a:r>
            <a:r>
              <a:rPr lang="en-US" sz="2200" dirty="0">
                <a:latin typeface="Myriad Pro" panose="020B0503030403020204" pitchFamily="34" charset="0"/>
              </a:rPr>
              <a:t>(</a:t>
            </a:r>
            <a:r>
              <a:rPr lang="en-US" sz="2200" dirty="0" err="1">
                <a:latin typeface="Myriad Pro" panose="020B0503030403020204" pitchFamily="34" charset="0"/>
              </a:rPr>
              <a:t>Bogatyreva</a:t>
            </a:r>
            <a:r>
              <a:rPr lang="en-US" sz="2200" dirty="0">
                <a:latin typeface="Myriad Pro" panose="020B0503030403020204" pitchFamily="34" charset="0"/>
              </a:rPr>
              <a:t>, 2023)</a:t>
            </a:r>
            <a:r>
              <a:rPr lang="ru-RU" sz="2200" dirty="0">
                <a:latin typeface="Myriad Pro" panose="020B0503030403020204" pitchFamily="34" charset="0"/>
              </a:rPr>
              <a:t>; от 1 – абсолютно точно не правда до 7 – абсолютно точно правда </a:t>
            </a:r>
            <a:r>
              <a:rPr lang="en-US" sz="2200" dirty="0">
                <a:latin typeface="Myriad Pro" panose="020B0503030403020204" pitchFamily="34" charset="0"/>
              </a:rPr>
              <a:t>(Cronbach’s </a:t>
            </a:r>
            <a:r>
              <a:rPr lang="el-GR" sz="2200" dirty="0">
                <a:latin typeface="Myriad Pro" panose="020B0503030403020204" pitchFamily="34" charset="0"/>
              </a:rPr>
              <a:t>α1 = </a:t>
            </a:r>
            <a:r>
              <a:rPr lang="el-GR" sz="2200" dirty="0"/>
              <a:t>.</a:t>
            </a:r>
            <a:r>
              <a:rPr lang="en-US" sz="2200" dirty="0">
                <a:latin typeface="Myriad Pro" panose="020B0503030403020204" pitchFamily="34" charset="0"/>
              </a:rPr>
              <a:t>975</a:t>
            </a:r>
            <a:r>
              <a:rPr lang="el-GR" sz="2200" dirty="0">
                <a:latin typeface="Myriad Pro" panose="020B0503030403020204" pitchFamily="34" charset="0"/>
              </a:rPr>
              <a:t>, α2 = </a:t>
            </a:r>
            <a:r>
              <a:rPr lang="el-GR" sz="2200" dirty="0"/>
              <a:t>.</a:t>
            </a:r>
            <a:r>
              <a:rPr lang="en-US" sz="2200" dirty="0"/>
              <a:t>972</a:t>
            </a:r>
            <a:r>
              <a:rPr lang="el-GR" sz="2200" dirty="0">
                <a:latin typeface="Myriad Pro" panose="020B0503030403020204" pitchFamily="34" charset="0"/>
              </a:rPr>
              <a:t>)</a:t>
            </a:r>
            <a:endParaRPr lang="ru-RU" sz="2200" dirty="0">
              <a:latin typeface="Myriad Pro" panose="020B0503030403020204" pitchFamily="34" charset="0"/>
            </a:endParaRPr>
          </a:p>
          <a:p>
            <a:pPr marL="342900" indent="-342900">
              <a:spcAft>
                <a:spcPts val="12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ru-RU" sz="2200" dirty="0">
                <a:latin typeface="Myriad Pro" panose="020B0503030403020204" pitchFamily="34" charset="0"/>
              </a:rPr>
              <a:t>вера в </a:t>
            </a:r>
            <a:r>
              <a:rPr lang="ru-RU" sz="2200" dirty="0">
                <a:solidFill>
                  <a:srgbClr val="C00000"/>
                </a:solidFill>
                <a:latin typeface="Myriad Pro" panose="020B0503030403020204" pitchFamily="34" charset="0"/>
              </a:rPr>
              <a:t>анти-системные теории заговора: </a:t>
            </a:r>
            <a:r>
              <a:rPr lang="ru-RU" sz="2200" dirty="0">
                <a:latin typeface="Myriad Pro" panose="020B0503030403020204" pitchFamily="34" charset="0"/>
              </a:rPr>
              <a:t>пять утверждений про «заговор российских властей» (Гнездилов, 2023); от 1 – абсолютно точно не правда до 7 – абсолютно точно правда</a:t>
            </a:r>
            <a:r>
              <a:rPr lang="ru-RU" sz="2200" dirty="0">
                <a:solidFill>
                  <a:srgbClr val="00B050"/>
                </a:solidFill>
                <a:latin typeface="Myriad Pro" panose="020B0503030403020204" pitchFamily="34" charset="0"/>
              </a:rPr>
              <a:t> </a:t>
            </a:r>
            <a:r>
              <a:rPr lang="en-US" sz="2200" dirty="0">
                <a:latin typeface="Myriad Pro" panose="020B0503030403020204" pitchFamily="34" charset="0"/>
              </a:rPr>
              <a:t>(Cronbach’s </a:t>
            </a:r>
            <a:r>
              <a:rPr lang="el-GR" sz="2200" dirty="0">
                <a:latin typeface="Myriad Pro" panose="020B0503030403020204" pitchFamily="34" charset="0"/>
              </a:rPr>
              <a:t>α1 = </a:t>
            </a:r>
            <a:r>
              <a:rPr lang="el-GR" sz="2200" dirty="0"/>
              <a:t>.</a:t>
            </a:r>
            <a:r>
              <a:rPr lang="ru-RU" sz="2200" dirty="0"/>
              <a:t>939</a:t>
            </a:r>
            <a:r>
              <a:rPr lang="el-GR" sz="2200" dirty="0">
                <a:latin typeface="Myriad Pro" panose="020B0503030403020204" pitchFamily="34" charset="0"/>
              </a:rPr>
              <a:t>, α2 = </a:t>
            </a:r>
            <a:r>
              <a:rPr lang="el-GR" sz="2200" dirty="0"/>
              <a:t>.</a:t>
            </a:r>
            <a:r>
              <a:rPr lang="en-US" sz="2200" dirty="0"/>
              <a:t>944</a:t>
            </a:r>
            <a:r>
              <a:rPr lang="el-GR" sz="2200" dirty="0">
                <a:latin typeface="Myriad Pro" panose="020B0503030403020204" pitchFamily="34" charset="0"/>
              </a:rPr>
              <a:t>)</a:t>
            </a:r>
            <a:endParaRPr lang="ru-RU" sz="2200" dirty="0">
              <a:latin typeface="Myriad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1157671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D55D7EDE-22DC-D054-2B04-22CA9650B6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3" y="0"/>
            <a:ext cx="5887619" cy="5878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ru-RU" altLang="ru-RU" sz="3200" b="1" dirty="0">
                <a:solidFill>
                  <a:srgbClr val="C00000"/>
                </a:solidFill>
                <a:latin typeface="Myriad Pro" panose="020B0503030403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Результаты исследования</a:t>
            </a:r>
          </a:p>
        </p:txBody>
      </p:sp>
      <p:grpSp>
        <p:nvGrpSpPr>
          <p:cNvPr id="19" name="Группа 18">
            <a:extLst>
              <a:ext uri="{FF2B5EF4-FFF2-40B4-BE49-F238E27FC236}">
                <a16:creationId xmlns:a16="http://schemas.microsoft.com/office/drawing/2014/main" id="{C59529BC-E495-9214-C456-7A278095EF9B}"/>
              </a:ext>
            </a:extLst>
          </p:cNvPr>
          <p:cNvGrpSpPr/>
          <p:nvPr/>
        </p:nvGrpSpPr>
        <p:grpSpPr>
          <a:xfrm>
            <a:off x="163683" y="1101070"/>
            <a:ext cx="8614861" cy="5056902"/>
            <a:chOff x="284981" y="1446303"/>
            <a:chExt cx="8614861" cy="5056902"/>
          </a:xfrm>
        </p:grpSpPr>
        <p:sp>
          <p:nvSpPr>
            <p:cNvPr id="3" name="Скругленный прямоугольник 2">
              <a:extLst>
                <a:ext uri="{FF2B5EF4-FFF2-40B4-BE49-F238E27FC236}">
                  <a16:creationId xmlns:a16="http://schemas.microsoft.com/office/drawing/2014/main" id="{1E9D7CB3-D222-A5FE-7956-29F58E97676E}"/>
                </a:ext>
              </a:extLst>
            </p:cNvPr>
            <p:cNvSpPr/>
            <p:nvPr/>
          </p:nvSpPr>
          <p:spPr>
            <a:xfrm>
              <a:off x="3201701" y="1446303"/>
              <a:ext cx="2740598" cy="830998"/>
            </a:xfrm>
            <a:prstGeom prst="roundRect">
              <a:avLst/>
            </a:prstGeom>
            <a:noFill/>
            <a:ln w="254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dirty="0">
                  <a:solidFill>
                    <a:schemeClr val="tx1"/>
                  </a:solidFill>
                  <a:latin typeface="Myriad Pro" panose="020B0503030403020204" pitchFamily="34" charset="0"/>
                </a:rPr>
                <a:t>«Заговор западных стран»</a:t>
              </a:r>
            </a:p>
          </p:txBody>
        </p:sp>
        <p:sp>
          <p:nvSpPr>
            <p:cNvPr id="4" name="Скругленный прямоугольник 2">
              <a:extLst>
                <a:ext uri="{FF2B5EF4-FFF2-40B4-BE49-F238E27FC236}">
                  <a16:creationId xmlns:a16="http://schemas.microsoft.com/office/drawing/2014/main" id="{20305A9B-D4A4-1C6F-4327-E2325D52FCF1}"/>
                </a:ext>
              </a:extLst>
            </p:cNvPr>
            <p:cNvSpPr/>
            <p:nvPr/>
          </p:nvSpPr>
          <p:spPr>
            <a:xfrm>
              <a:off x="284981" y="4730620"/>
              <a:ext cx="2843552" cy="1305753"/>
            </a:xfrm>
            <a:prstGeom prst="roundRect">
              <a:avLst/>
            </a:prstGeom>
            <a:noFill/>
            <a:ln w="254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dirty="0">
                  <a:solidFill>
                    <a:schemeClr val="tx1"/>
                  </a:solidFill>
                  <a:latin typeface="Myriad Pro" panose="020B0503030403020204" pitchFamily="34" charset="0"/>
                </a:rPr>
                <a:t>Справедливость политика / государства</a:t>
              </a:r>
            </a:p>
          </p:txBody>
        </p:sp>
        <p:sp>
          <p:nvSpPr>
            <p:cNvPr id="5" name="Скругленный прямоугольник 2">
              <a:extLst>
                <a:ext uri="{FF2B5EF4-FFF2-40B4-BE49-F238E27FC236}">
                  <a16:creationId xmlns:a16="http://schemas.microsoft.com/office/drawing/2014/main" id="{727CF0C7-14B4-A025-7AD4-C93D316A82C2}"/>
                </a:ext>
              </a:extLst>
            </p:cNvPr>
            <p:cNvSpPr/>
            <p:nvPr/>
          </p:nvSpPr>
          <p:spPr>
            <a:xfrm>
              <a:off x="6510620" y="4659311"/>
              <a:ext cx="2389222" cy="1448369"/>
            </a:xfrm>
            <a:prstGeom prst="roundRect">
              <a:avLst/>
            </a:prstGeom>
            <a:noFill/>
            <a:ln w="254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dirty="0">
                  <a:solidFill>
                    <a:schemeClr val="tx1"/>
                  </a:solidFill>
                  <a:latin typeface="Myriad Pro" panose="020B0503030403020204" pitchFamily="34" charset="0"/>
                </a:rPr>
                <a:t>Оценка политиков / государства</a:t>
              </a:r>
            </a:p>
          </p:txBody>
        </p:sp>
        <p:cxnSp>
          <p:nvCxnSpPr>
            <p:cNvPr id="7" name="Прямая со стрелкой 6">
              <a:extLst>
                <a:ext uri="{FF2B5EF4-FFF2-40B4-BE49-F238E27FC236}">
                  <a16:creationId xmlns:a16="http://schemas.microsoft.com/office/drawing/2014/main" id="{BAFCEC7C-F27D-0622-9E4A-159EB64F9BB5}"/>
                </a:ext>
              </a:extLst>
            </p:cNvPr>
            <p:cNvCxnSpPr>
              <a:cxnSpLocks/>
              <a:stCxn id="4" idx="3"/>
              <a:endCxn id="5" idx="1"/>
            </p:cNvCxnSpPr>
            <p:nvPr/>
          </p:nvCxnSpPr>
          <p:spPr>
            <a:xfrm flipV="1">
              <a:off x="3128533" y="5383496"/>
              <a:ext cx="3382087" cy="1"/>
            </a:xfrm>
            <a:prstGeom prst="straightConnector1">
              <a:avLst/>
            </a:prstGeom>
            <a:ln w="38100">
              <a:solidFill>
                <a:srgbClr val="C0000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Прямая со стрелкой 7">
              <a:extLst>
                <a:ext uri="{FF2B5EF4-FFF2-40B4-BE49-F238E27FC236}">
                  <a16:creationId xmlns:a16="http://schemas.microsoft.com/office/drawing/2014/main" id="{394BDB32-A615-C894-0CCA-3C04F496D00E}"/>
                </a:ext>
              </a:extLst>
            </p:cNvPr>
            <p:cNvCxnSpPr>
              <a:cxnSpLocks/>
            </p:cNvCxnSpPr>
            <p:nvPr/>
          </p:nvCxnSpPr>
          <p:spPr>
            <a:xfrm>
              <a:off x="3885685" y="2286486"/>
              <a:ext cx="0" cy="3125211"/>
            </a:xfrm>
            <a:prstGeom prst="straightConnector1">
              <a:avLst/>
            </a:prstGeom>
            <a:ln w="38100">
              <a:solidFill>
                <a:srgbClr val="C0000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Прямая со стрелкой 34">
              <a:extLst>
                <a:ext uri="{FF2B5EF4-FFF2-40B4-BE49-F238E27FC236}">
                  <a16:creationId xmlns:a16="http://schemas.microsoft.com/office/drawing/2014/main" id="{18426352-FB5B-EDD6-1CFC-377E85820A10}"/>
                </a:ext>
              </a:extLst>
            </p:cNvPr>
            <p:cNvCxnSpPr>
              <a:cxnSpLocks/>
            </p:cNvCxnSpPr>
            <p:nvPr/>
          </p:nvCxnSpPr>
          <p:spPr>
            <a:xfrm>
              <a:off x="5326499" y="2277301"/>
              <a:ext cx="0" cy="3134396"/>
            </a:xfrm>
            <a:prstGeom prst="straightConnector1">
              <a:avLst/>
            </a:prstGeom>
            <a:ln w="38100">
              <a:solidFill>
                <a:srgbClr val="C0000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A6720702-46E0-F6CF-96F3-5ED4C5FECAC0}"/>
                </a:ext>
              </a:extLst>
            </p:cNvPr>
            <p:cNvSpPr txBox="1"/>
            <p:nvPr/>
          </p:nvSpPr>
          <p:spPr>
            <a:xfrm>
              <a:off x="1075109" y="2606351"/>
              <a:ext cx="2353989" cy="135421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Aft>
                  <a:spcPts val="1200"/>
                </a:spcAft>
                <a:buClr>
                  <a:srgbClr val="C00000"/>
                </a:buClr>
              </a:pPr>
              <a:r>
                <a:rPr lang="ru-RU" sz="2400" i="1" dirty="0">
                  <a:latin typeface="Myriad Pro" panose="020B0503030403020204" pitchFamily="34" charset="0"/>
                </a:rPr>
                <a:t>Описание политика</a:t>
              </a:r>
              <a:endParaRPr lang="en-US" sz="2400" i="1" dirty="0">
                <a:latin typeface="Myriad Pro" panose="020B0503030403020204" pitchFamily="34" charset="0"/>
              </a:endParaRPr>
            </a:p>
            <a:p>
              <a:pPr algn="ctr">
                <a:spcAft>
                  <a:spcPts val="1200"/>
                </a:spcAft>
                <a:buClr>
                  <a:srgbClr val="C00000"/>
                </a:buClr>
              </a:pPr>
              <a:r>
                <a:rPr lang="el-GR" sz="2400" i="1" dirty="0">
                  <a:latin typeface="Myriad Pro" panose="020B0503030403020204" pitchFamily="34" charset="0"/>
                </a:rPr>
                <a:t>β</a:t>
              </a:r>
              <a:r>
                <a:rPr lang="en-US" sz="2400" i="1" dirty="0">
                  <a:latin typeface="Myriad Pro" panose="020B0503030403020204" pitchFamily="34" charset="0"/>
                </a:rPr>
                <a:t>=</a:t>
              </a:r>
              <a:r>
                <a:rPr lang="ru-RU" sz="2400" i="1" dirty="0">
                  <a:latin typeface="Myriad Pro" panose="020B0503030403020204" pitchFamily="34" charset="0"/>
                </a:rPr>
                <a:t>-.0</a:t>
              </a:r>
              <a:r>
                <a:rPr lang="en-US" sz="2400" i="1" dirty="0">
                  <a:latin typeface="Myriad Pro" panose="020B0503030403020204" pitchFamily="34" charset="0"/>
                </a:rPr>
                <a:t>2</a:t>
              </a:r>
              <a:r>
                <a:rPr lang="ru-RU" sz="2400" i="1" dirty="0">
                  <a:latin typeface="Myriad Pro" panose="020B0503030403020204" pitchFamily="34" charset="0"/>
                </a:rPr>
                <a:t> / .</a:t>
              </a:r>
              <a:r>
                <a:rPr lang="en-US" sz="2400" i="1" dirty="0">
                  <a:latin typeface="Myriad Pro" panose="020B0503030403020204" pitchFamily="34" charset="0"/>
                </a:rPr>
                <a:t>00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6F5515C6-F6DE-C347-D23B-157E58DEBC9C}"/>
                </a:ext>
              </a:extLst>
            </p:cNvPr>
            <p:cNvSpPr txBox="1"/>
            <p:nvPr/>
          </p:nvSpPr>
          <p:spPr>
            <a:xfrm>
              <a:off x="5669080" y="2536827"/>
              <a:ext cx="2758846" cy="135421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Aft>
                  <a:spcPts val="1200"/>
                </a:spcAft>
                <a:buClr>
                  <a:srgbClr val="C00000"/>
                </a:buClr>
              </a:pPr>
              <a:r>
                <a:rPr lang="ru-RU" sz="2400" i="1" dirty="0">
                  <a:latin typeface="Myriad Pro" panose="020B0503030403020204" pitchFamily="34" charset="0"/>
                </a:rPr>
                <a:t>Описание государства</a:t>
              </a:r>
              <a:endParaRPr lang="en-US" sz="2400" i="1" dirty="0">
                <a:latin typeface="Myriad Pro" panose="020B0503030403020204" pitchFamily="34" charset="0"/>
              </a:endParaRPr>
            </a:p>
            <a:p>
              <a:pPr algn="ctr">
                <a:spcAft>
                  <a:spcPts val="1200"/>
                </a:spcAft>
                <a:buClr>
                  <a:srgbClr val="C00000"/>
                </a:buClr>
              </a:pPr>
              <a:r>
                <a:rPr lang="el-GR" sz="2400" i="1" dirty="0">
                  <a:latin typeface="Myriad Pro" panose="020B0503030403020204" pitchFamily="34" charset="0"/>
                </a:rPr>
                <a:t>β</a:t>
              </a:r>
              <a:r>
                <a:rPr lang="en-US" sz="2400" i="1" dirty="0">
                  <a:latin typeface="Myriad Pro" panose="020B0503030403020204" pitchFamily="34" charset="0"/>
                </a:rPr>
                <a:t>= </a:t>
              </a:r>
              <a:r>
                <a:rPr lang="ru-RU" sz="2400" i="1" dirty="0">
                  <a:latin typeface="Myriad Pro" panose="020B0503030403020204" pitchFamily="34" charset="0"/>
                </a:rPr>
                <a:t>-.</a:t>
              </a:r>
              <a:r>
                <a:rPr lang="en-US" sz="2400" i="1" dirty="0">
                  <a:latin typeface="Myriad Pro" panose="020B0503030403020204" pitchFamily="34" charset="0"/>
                </a:rPr>
                <a:t>21</a:t>
              </a:r>
              <a:r>
                <a:rPr lang="ru-RU" sz="2400" i="1" dirty="0">
                  <a:latin typeface="Myriad Pro" panose="020B0503030403020204" pitchFamily="34" charset="0"/>
                </a:rPr>
                <a:t>*** / -</a:t>
              </a:r>
              <a:r>
                <a:rPr lang="en-US" sz="2400" i="1" dirty="0">
                  <a:latin typeface="Myriad Pro" panose="020B0503030403020204" pitchFamily="34" charset="0"/>
                </a:rPr>
                <a:t>.22***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52AD72DC-EA86-1A59-B0BE-1CCE640FAAA2}"/>
                </a:ext>
              </a:extLst>
            </p:cNvPr>
            <p:cNvSpPr txBox="1"/>
            <p:nvPr/>
          </p:nvSpPr>
          <p:spPr>
            <a:xfrm>
              <a:off x="3282217" y="5565814"/>
              <a:ext cx="292282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Aft>
                  <a:spcPts val="1200"/>
                </a:spcAft>
                <a:buClr>
                  <a:srgbClr val="C00000"/>
                </a:buClr>
              </a:pPr>
              <a:r>
                <a:rPr lang="el-GR" sz="2400" i="1" dirty="0">
                  <a:latin typeface="Myriad Pro" panose="020B0503030403020204" pitchFamily="34" charset="0"/>
                </a:rPr>
                <a:t>β</a:t>
              </a:r>
              <a:r>
                <a:rPr lang="en-US" sz="2400" i="1" dirty="0">
                  <a:latin typeface="Myriad Pro" panose="020B0503030403020204" pitchFamily="34" charset="0"/>
                </a:rPr>
                <a:t>=</a:t>
              </a:r>
              <a:r>
                <a:rPr lang="ru-RU" sz="2400" i="1" dirty="0">
                  <a:latin typeface="Myriad Pro" panose="020B0503030403020204" pitchFamily="34" charset="0"/>
                </a:rPr>
                <a:t>.</a:t>
              </a:r>
              <a:r>
                <a:rPr lang="en-US" sz="2400" i="1" dirty="0">
                  <a:latin typeface="Myriad Pro" panose="020B0503030403020204" pitchFamily="34" charset="0"/>
                </a:rPr>
                <a:t>69***</a:t>
              </a:r>
              <a:r>
                <a:rPr lang="ru-RU" sz="2400" i="1" dirty="0">
                  <a:latin typeface="Myriad Pro" panose="020B0503030403020204" pitchFamily="34" charset="0"/>
                </a:rPr>
                <a:t> / .</a:t>
              </a:r>
              <a:r>
                <a:rPr lang="en-US" sz="2400" i="1" dirty="0">
                  <a:latin typeface="Myriad Pro" panose="020B0503030403020204" pitchFamily="34" charset="0"/>
                </a:rPr>
                <a:t>55***</a:t>
              </a:r>
              <a:endParaRPr lang="ru-RU" sz="2400" i="1" dirty="0">
                <a:latin typeface="Myriad Pro" panose="020B0503030403020204" pitchFamily="34" charset="0"/>
              </a:endParaRP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1C4DA241-DF45-96B5-BC25-99671985D866}"/>
                </a:ext>
              </a:extLst>
            </p:cNvPr>
            <p:cNvSpPr txBox="1"/>
            <p:nvPr/>
          </p:nvSpPr>
          <p:spPr>
            <a:xfrm>
              <a:off x="3282217" y="6041540"/>
              <a:ext cx="292282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Aft>
                  <a:spcPts val="1200"/>
                </a:spcAft>
                <a:buClr>
                  <a:srgbClr val="C00000"/>
                </a:buClr>
              </a:pPr>
              <a:r>
                <a:rPr lang="el-GR" sz="2400" i="1" dirty="0">
                  <a:latin typeface="Myriad Pro" panose="020B0503030403020204" pitchFamily="34" charset="0"/>
                </a:rPr>
                <a:t>β</a:t>
              </a:r>
              <a:r>
                <a:rPr lang="en-US" sz="2400" i="1" dirty="0">
                  <a:latin typeface="Myriad Pro" panose="020B0503030403020204" pitchFamily="34" charset="0"/>
                </a:rPr>
                <a:t>=</a:t>
              </a:r>
              <a:r>
                <a:rPr lang="ru-RU" sz="2400" i="1" dirty="0">
                  <a:latin typeface="Myriad Pro" panose="020B0503030403020204" pitchFamily="34" charset="0"/>
                </a:rPr>
                <a:t>.</a:t>
              </a:r>
              <a:r>
                <a:rPr lang="en-US" sz="2400" i="1" dirty="0">
                  <a:latin typeface="Myriad Pro" panose="020B0503030403020204" pitchFamily="34" charset="0"/>
                </a:rPr>
                <a:t>78***</a:t>
              </a:r>
              <a:r>
                <a:rPr lang="ru-RU" sz="2400" i="1" dirty="0">
                  <a:latin typeface="Myriad Pro" panose="020B0503030403020204" pitchFamily="34" charset="0"/>
                </a:rPr>
                <a:t> / .</a:t>
              </a:r>
              <a:r>
                <a:rPr lang="en-US" sz="2400" i="1" dirty="0">
                  <a:latin typeface="Myriad Pro" panose="020B0503030403020204" pitchFamily="34" charset="0"/>
                </a:rPr>
                <a:t>71***</a:t>
              </a:r>
              <a:endParaRPr lang="ru-RU" sz="2400" i="1" dirty="0">
                <a:latin typeface="Myriad Pro" panose="020B0503030403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48461914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D55D7EDE-22DC-D054-2B04-22CA9650B6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3" y="0"/>
            <a:ext cx="5887619" cy="5878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ru-RU" altLang="ru-RU" sz="3200" b="1" dirty="0">
                <a:solidFill>
                  <a:srgbClr val="C00000"/>
                </a:solidFill>
                <a:latin typeface="Myriad Pro" panose="020B0503030403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Результаты исследования</a:t>
            </a:r>
          </a:p>
        </p:txBody>
      </p:sp>
      <p:grpSp>
        <p:nvGrpSpPr>
          <p:cNvPr id="10" name="Группа 9">
            <a:extLst>
              <a:ext uri="{FF2B5EF4-FFF2-40B4-BE49-F238E27FC236}">
                <a16:creationId xmlns:a16="http://schemas.microsoft.com/office/drawing/2014/main" id="{05052428-2FE3-C853-94CC-927AA9144412}"/>
              </a:ext>
            </a:extLst>
          </p:cNvPr>
          <p:cNvGrpSpPr/>
          <p:nvPr/>
        </p:nvGrpSpPr>
        <p:grpSpPr>
          <a:xfrm>
            <a:off x="264569" y="1073079"/>
            <a:ext cx="8614861" cy="5056902"/>
            <a:chOff x="284981" y="1446303"/>
            <a:chExt cx="8614861" cy="5056902"/>
          </a:xfrm>
        </p:grpSpPr>
        <p:sp>
          <p:nvSpPr>
            <p:cNvPr id="3" name="Скругленный прямоугольник 2">
              <a:extLst>
                <a:ext uri="{FF2B5EF4-FFF2-40B4-BE49-F238E27FC236}">
                  <a16:creationId xmlns:a16="http://schemas.microsoft.com/office/drawing/2014/main" id="{1E9D7CB3-D222-A5FE-7956-29F58E97676E}"/>
                </a:ext>
              </a:extLst>
            </p:cNvPr>
            <p:cNvSpPr/>
            <p:nvPr/>
          </p:nvSpPr>
          <p:spPr>
            <a:xfrm>
              <a:off x="3201701" y="1446303"/>
              <a:ext cx="2740598" cy="830998"/>
            </a:xfrm>
            <a:prstGeom prst="roundRect">
              <a:avLst/>
            </a:prstGeom>
            <a:noFill/>
            <a:ln w="254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dirty="0">
                  <a:solidFill>
                    <a:schemeClr val="tx1"/>
                  </a:solidFill>
                  <a:latin typeface="Myriad Pro" panose="020B0503030403020204" pitchFamily="34" charset="0"/>
                </a:rPr>
                <a:t>«Заговор пятой колонны»</a:t>
              </a:r>
            </a:p>
          </p:txBody>
        </p:sp>
        <p:sp>
          <p:nvSpPr>
            <p:cNvPr id="4" name="Скругленный прямоугольник 2">
              <a:extLst>
                <a:ext uri="{FF2B5EF4-FFF2-40B4-BE49-F238E27FC236}">
                  <a16:creationId xmlns:a16="http://schemas.microsoft.com/office/drawing/2014/main" id="{20305A9B-D4A4-1C6F-4327-E2325D52FCF1}"/>
                </a:ext>
              </a:extLst>
            </p:cNvPr>
            <p:cNvSpPr/>
            <p:nvPr/>
          </p:nvSpPr>
          <p:spPr>
            <a:xfrm>
              <a:off x="284981" y="4730620"/>
              <a:ext cx="2843552" cy="1305753"/>
            </a:xfrm>
            <a:prstGeom prst="roundRect">
              <a:avLst/>
            </a:prstGeom>
            <a:noFill/>
            <a:ln w="254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dirty="0">
                  <a:solidFill>
                    <a:schemeClr val="tx1"/>
                  </a:solidFill>
                  <a:latin typeface="Myriad Pro" panose="020B0503030403020204" pitchFamily="34" charset="0"/>
                </a:rPr>
                <a:t>Справедливость политика / государства</a:t>
              </a:r>
            </a:p>
          </p:txBody>
        </p:sp>
        <p:sp>
          <p:nvSpPr>
            <p:cNvPr id="5" name="Скругленный прямоугольник 2">
              <a:extLst>
                <a:ext uri="{FF2B5EF4-FFF2-40B4-BE49-F238E27FC236}">
                  <a16:creationId xmlns:a16="http://schemas.microsoft.com/office/drawing/2014/main" id="{727CF0C7-14B4-A025-7AD4-C93D316A82C2}"/>
                </a:ext>
              </a:extLst>
            </p:cNvPr>
            <p:cNvSpPr/>
            <p:nvPr/>
          </p:nvSpPr>
          <p:spPr>
            <a:xfrm>
              <a:off x="6510620" y="4659311"/>
              <a:ext cx="2389222" cy="1448369"/>
            </a:xfrm>
            <a:prstGeom prst="roundRect">
              <a:avLst/>
            </a:prstGeom>
            <a:noFill/>
            <a:ln w="254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dirty="0">
                  <a:solidFill>
                    <a:schemeClr val="tx1"/>
                  </a:solidFill>
                  <a:latin typeface="Myriad Pro" panose="020B0503030403020204" pitchFamily="34" charset="0"/>
                </a:rPr>
                <a:t>Оценка политиков / государства</a:t>
              </a:r>
            </a:p>
          </p:txBody>
        </p:sp>
        <p:cxnSp>
          <p:nvCxnSpPr>
            <p:cNvPr id="7" name="Прямая со стрелкой 6">
              <a:extLst>
                <a:ext uri="{FF2B5EF4-FFF2-40B4-BE49-F238E27FC236}">
                  <a16:creationId xmlns:a16="http://schemas.microsoft.com/office/drawing/2014/main" id="{BAFCEC7C-F27D-0622-9E4A-159EB64F9BB5}"/>
                </a:ext>
              </a:extLst>
            </p:cNvPr>
            <p:cNvCxnSpPr>
              <a:cxnSpLocks/>
              <a:stCxn id="4" idx="3"/>
              <a:endCxn id="5" idx="1"/>
            </p:cNvCxnSpPr>
            <p:nvPr/>
          </p:nvCxnSpPr>
          <p:spPr>
            <a:xfrm flipV="1">
              <a:off x="3128533" y="5383496"/>
              <a:ext cx="3382087" cy="1"/>
            </a:xfrm>
            <a:prstGeom prst="straightConnector1">
              <a:avLst/>
            </a:prstGeom>
            <a:ln w="38100">
              <a:solidFill>
                <a:srgbClr val="C0000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Прямая со стрелкой 7">
              <a:extLst>
                <a:ext uri="{FF2B5EF4-FFF2-40B4-BE49-F238E27FC236}">
                  <a16:creationId xmlns:a16="http://schemas.microsoft.com/office/drawing/2014/main" id="{394BDB32-A615-C894-0CCA-3C04F496D00E}"/>
                </a:ext>
              </a:extLst>
            </p:cNvPr>
            <p:cNvCxnSpPr>
              <a:cxnSpLocks/>
            </p:cNvCxnSpPr>
            <p:nvPr/>
          </p:nvCxnSpPr>
          <p:spPr>
            <a:xfrm>
              <a:off x="3885685" y="2286486"/>
              <a:ext cx="0" cy="3125211"/>
            </a:xfrm>
            <a:prstGeom prst="straightConnector1">
              <a:avLst/>
            </a:prstGeom>
            <a:ln w="38100">
              <a:solidFill>
                <a:srgbClr val="C0000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Прямая со стрелкой 34">
              <a:extLst>
                <a:ext uri="{FF2B5EF4-FFF2-40B4-BE49-F238E27FC236}">
                  <a16:creationId xmlns:a16="http://schemas.microsoft.com/office/drawing/2014/main" id="{18426352-FB5B-EDD6-1CFC-377E85820A10}"/>
                </a:ext>
              </a:extLst>
            </p:cNvPr>
            <p:cNvCxnSpPr>
              <a:cxnSpLocks/>
            </p:cNvCxnSpPr>
            <p:nvPr/>
          </p:nvCxnSpPr>
          <p:spPr>
            <a:xfrm>
              <a:off x="5326499" y="2277301"/>
              <a:ext cx="0" cy="3134396"/>
            </a:xfrm>
            <a:prstGeom prst="straightConnector1">
              <a:avLst/>
            </a:prstGeom>
            <a:ln w="38100">
              <a:solidFill>
                <a:srgbClr val="C0000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A6720702-46E0-F6CF-96F3-5ED4C5FECAC0}"/>
                </a:ext>
              </a:extLst>
            </p:cNvPr>
            <p:cNvSpPr txBox="1"/>
            <p:nvPr/>
          </p:nvSpPr>
          <p:spPr>
            <a:xfrm>
              <a:off x="946763" y="2652220"/>
              <a:ext cx="2353989" cy="135421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Aft>
                  <a:spcPts val="1200"/>
                </a:spcAft>
                <a:buClr>
                  <a:srgbClr val="C00000"/>
                </a:buClr>
              </a:pPr>
              <a:r>
                <a:rPr lang="ru-RU" sz="2400" i="1" dirty="0">
                  <a:latin typeface="Myriad Pro" panose="020B0503030403020204" pitchFamily="34" charset="0"/>
                </a:rPr>
                <a:t>Описание политика</a:t>
              </a:r>
              <a:r>
                <a:rPr lang="en-US" sz="2400" i="1" dirty="0">
                  <a:latin typeface="Myriad Pro" panose="020B0503030403020204" pitchFamily="34" charset="0"/>
                </a:rPr>
                <a:t> </a:t>
              </a:r>
            </a:p>
            <a:p>
              <a:pPr algn="ctr">
                <a:spcAft>
                  <a:spcPts val="1200"/>
                </a:spcAft>
                <a:buClr>
                  <a:srgbClr val="C00000"/>
                </a:buClr>
              </a:pPr>
              <a:r>
                <a:rPr lang="el-GR" sz="2400" i="1" dirty="0">
                  <a:latin typeface="Myriad Pro" panose="020B0503030403020204" pitchFamily="34" charset="0"/>
                </a:rPr>
                <a:t>β</a:t>
              </a:r>
              <a:r>
                <a:rPr lang="en-US" sz="2400" i="1" dirty="0">
                  <a:latin typeface="Myriad Pro" panose="020B0503030403020204" pitchFamily="34" charset="0"/>
                </a:rPr>
                <a:t>=</a:t>
              </a:r>
              <a:r>
                <a:rPr lang="ru-RU" sz="2400" i="1" dirty="0">
                  <a:latin typeface="Myriad Pro" panose="020B0503030403020204" pitchFamily="34" charset="0"/>
                </a:rPr>
                <a:t>-.0</a:t>
              </a:r>
              <a:r>
                <a:rPr lang="en-US" sz="2400" i="1" dirty="0">
                  <a:latin typeface="Myriad Pro" panose="020B0503030403020204" pitchFamily="34" charset="0"/>
                </a:rPr>
                <a:t>7**</a:t>
              </a:r>
              <a:r>
                <a:rPr lang="ru-RU" sz="2400" i="1" dirty="0">
                  <a:latin typeface="Myriad Pro" panose="020B0503030403020204" pitchFamily="34" charset="0"/>
                </a:rPr>
                <a:t> / </a:t>
              </a:r>
              <a:r>
                <a:rPr lang="en-US" sz="2400" i="1" dirty="0">
                  <a:latin typeface="Myriad Pro" panose="020B0503030403020204" pitchFamily="34" charset="0"/>
                </a:rPr>
                <a:t>-</a:t>
              </a:r>
              <a:r>
                <a:rPr lang="ru-RU" sz="2400" i="1" dirty="0">
                  <a:latin typeface="Myriad Pro" panose="020B0503030403020204" pitchFamily="34" charset="0"/>
                </a:rPr>
                <a:t>.</a:t>
              </a:r>
              <a:r>
                <a:rPr lang="en-US" sz="2400" i="1" dirty="0">
                  <a:latin typeface="Myriad Pro" panose="020B0503030403020204" pitchFamily="34" charset="0"/>
                </a:rPr>
                <a:t>05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6F5515C6-F6DE-C347-D23B-157E58DEBC9C}"/>
                </a:ext>
              </a:extLst>
            </p:cNvPr>
            <p:cNvSpPr txBox="1"/>
            <p:nvPr/>
          </p:nvSpPr>
          <p:spPr>
            <a:xfrm>
              <a:off x="5693428" y="2660347"/>
              <a:ext cx="2900066" cy="135421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Aft>
                  <a:spcPts val="1200"/>
                </a:spcAft>
                <a:buClr>
                  <a:srgbClr val="C00000"/>
                </a:buClr>
              </a:pPr>
              <a:r>
                <a:rPr lang="ru-RU" sz="2400" i="1" dirty="0">
                  <a:latin typeface="Myriad Pro" panose="020B0503030403020204" pitchFamily="34" charset="0"/>
                </a:rPr>
                <a:t>Описание государства</a:t>
              </a:r>
              <a:endParaRPr lang="en-US" sz="2400" i="1" dirty="0">
                <a:latin typeface="Myriad Pro" panose="020B0503030403020204" pitchFamily="34" charset="0"/>
              </a:endParaRPr>
            </a:p>
            <a:p>
              <a:pPr algn="ctr">
                <a:spcAft>
                  <a:spcPts val="1200"/>
                </a:spcAft>
                <a:buClr>
                  <a:srgbClr val="C00000"/>
                </a:buClr>
              </a:pPr>
              <a:r>
                <a:rPr lang="el-GR" sz="2400" i="1" dirty="0">
                  <a:latin typeface="Myriad Pro" panose="020B0503030403020204" pitchFamily="34" charset="0"/>
                </a:rPr>
                <a:t>β</a:t>
              </a:r>
              <a:r>
                <a:rPr lang="en-US" sz="2400" i="1" dirty="0">
                  <a:latin typeface="Myriad Pro" panose="020B0503030403020204" pitchFamily="34" charset="0"/>
                </a:rPr>
                <a:t>= </a:t>
              </a:r>
              <a:r>
                <a:rPr lang="ru-RU" sz="2400" i="1" dirty="0">
                  <a:latin typeface="Myriad Pro" panose="020B0503030403020204" pitchFamily="34" charset="0"/>
                </a:rPr>
                <a:t>-.</a:t>
              </a:r>
              <a:r>
                <a:rPr lang="en-US" sz="2400" i="1" dirty="0">
                  <a:latin typeface="Myriad Pro" panose="020B0503030403020204" pitchFamily="34" charset="0"/>
                </a:rPr>
                <a:t>25</a:t>
              </a:r>
              <a:r>
                <a:rPr lang="ru-RU" sz="2400" i="1" dirty="0">
                  <a:latin typeface="Myriad Pro" panose="020B0503030403020204" pitchFamily="34" charset="0"/>
                </a:rPr>
                <a:t>*** / -.</a:t>
              </a:r>
              <a:r>
                <a:rPr lang="en-US" sz="2400" i="1" dirty="0">
                  <a:latin typeface="Myriad Pro" panose="020B0503030403020204" pitchFamily="34" charset="0"/>
                </a:rPr>
                <a:t>27***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52AD72DC-EA86-1A59-B0BE-1CCE640FAAA2}"/>
                </a:ext>
              </a:extLst>
            </p:cNvPr>
            <p:cNvSpPr txBox="1"/>
            <p:nvPr/>
          </p:nvSpPr>
          <p:spPr>
            <a:xfrm>
              <a:off x="3282217" y="5565814"/>
              <a:ext cx="292282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Aft>
                  <a:spcPts val="1200"/>
                </a:spcAft>
                <a:buClr>
                  <a:srgbClr val="C00000"/>
                </a:buClr>
              </a:pPr>
              <a:r>
                <a:rPr lang="el-GR" sz="2400" i="1" dirty="0">
                  <a:latin typeface="Myriad Pro" panose="020B0503030403020204" pitchFamily="34" charset="0"/>
                </a:rPr>
                <a:t>β</a:t>
              </a:r>
              <a:r>
                <a:rPr lang="en-US" sz="2400" i="1" dirty="0">
                  <a:latin typeface="Myriad Pro" panose="020B0503030403020204" pitchFamily="34" charset="0"/>
                </a:rPr>
                <a:t>=</a:t>
              </a:r>
              <a:r>
                <a:rPr lang="ru-RU" sz="2400" i="1" dirty="0">
                  <a:latin typeface="Myriad Pro" panose="020B0503030403020204" pitchFamily="34" charset="0"/>
                </a:rPr>
                <a:t>.</a:t>
              </a:r>
              <a:r>
                <a:rPr lang="en-US" sz="2400" i="1" dirty="0">
                  <a:latin typeface="Myriad Pro" panose="020B0503030403020204" pitchFamily="34" charset="0"/>
                </a:rPr>
                <a:t>69***</a:t>
              </a:r>
              <a:r>
                <a:rPr lang="ru-RU" sz="2400" i="1" dirty="0">
                  <a:latin typeface="Myriad Pro" panose="020B0503030403020204" pitchFamily="34" charset="0"/>
                </a:rPr>
                <a:t> / .</a:t>
              </a:r>
              <a:r>
                <a:rPr lang="en-US" sz="2400" i="1" dirty="0">
                  <a:latin typeface="Myriad Pro" panose="020B0503030403020204" pitchFamily="34" charset="0"/>
                </a:rPr>
                <a:t>56***</a:t>
              </a:r>
              <a:endParaRPr lang="ru-RU" sz="2400" i="1" dirty="0">
                <a:latin typeface="Myriad Pro" panose="020B0503030403020204" pitchFamily="34" charset="0"/>
              </a:endParaRP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1C4DA241-DF45-96B5-BC25-99671985D866}"/>
                </a:ext>
              </a:extLst>
            </p:cNvPr>
            <p:cNvSpPr txBox="1"/>
            <p:nvPr/>
          </p:nvSpPr>
          <p:spPr>
            <a:xfrm>
              <a:off x="3282217" y="6041540"/>
              <a:ext cx="292282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Aft>
                  <a:spcPts val="1200"/>
                </a:spcAft>
                <a:buClr>
                  <a:srgbClr val="C00000"/>
                </a:buClr>
              </a:pPr>
              <a:r>
                <a:rPr lang="el-GR" sz="2400" i="1" dirty="0">
                  <a:latin typeface="Myriad Pro" panose="020B0503030403020204" pitchFamily="34" charset="0"/>
                </a:rPr>
                <a:t>β</a:t>
              </a:r>
              <a:r>
                <a:rPr lang="en-US" sz="2400" i="1" dirty="0">
                  <a:latin typeface="Myriad Pro" panose="020B0503030403020204" pitchFamily="34" charset="0"/>
                </a:rPr>
                <a:t>=</a:t>
              </a:r>
              <a:r>
                <a:rPr lang="ru-RU" sz="2400" i="1" dirty="0">
                  <a:latin typeface="Myriad Pro" panose="020B0503030403020204" pitchFamily="34" charset="0"/>
                </a:rPr>
                <a:t>.</a:t>
              </a:r>
              <a:r>
                <a:rPr lang="en-US" sz="2400" i="1" dirty="0">
                  <a:latin typeface="Myriad Pro" panose="020B0503030403020204" pitchFamily="34" charset="0"/>
                </a:rPr>
                <a:t>78***</a:t>
              </a:r>
              <a:r>
                <a:rPr lang="ru-RU" sz="2400" i="1" dirty="0">
                  <a:latin typeface="Myriad Pro" panose="020B0503030403020204" pitchFamily="34" charset="0"/>
                </a:rPr>
                <a:t> / </a:t>
              </a:r>
              <a:r>
                <a:rPr lang="en-US" sz="2400" i="1" dirty="0">
                  <a:latin typeface="Myriad Pro" panose="020B0503030403020204" pitchFamily="34" charset="0"/>
                </a:rPr>
                <a:t>.71***</a:t>
              </a:r>
              <a:endParaRPr lang="ru-RU" sz="2400" i="1" dirty="0">
                <a:latin typeface="Myriad Pro" panose="020B0503030403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01653713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D55D7EDE-22DC-D054-2B04-22CA9650B6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3" y="0"/>
            <a:ext cx="5887619" cy="5878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ru-RU" altLang="ru-RU" sz="3200" b="1" dirty="0">
                <a:solidFill>
                  <a:srgbClr val="C00000"/>
                </a:solidFill>
                <a:latin typeface="Myriad Pro" panose="020B0503030403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Результаты исследования</a:t>
            </a:r>
          </a:p>
        </p:txBody>
      </p:sp>
      <p:sp>
        <p:nvSpPr>
          <p:cNvPr id="3" name="Скругленный прямоугольник 2">
            <a:extLst>
              <a:ext uri="{FF2B5EF4-FFF2-40B4-BE49-F238E27FC236}">
                <a16:creationId xmlns:a16="http://schemas.microsoft.com/office/drawing/2014/main" id="{1E9D7CB3-D222-A5FE-7956-29F58E97676E}"/>
              </a:ext>
            </a:extLst>
          </p:cNvPr>
          <p:cNvSpPr/>
          <p:nvPr/>
        </p:nvSpPr>
        <p:spPr>
          <a:xfrm>
            <a:off x="2946737" y="1455488"/>
            <a:ext cx="3304141" cy="830998"/>
          </a:xfrm>
          <a:prstGeom prst="roundRect">
            <a:avLst/>
          </a:prstGeom>
          <a:noFill/>
          <a:ln w="254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chemeClr val="tx1"/>
                </a:solidFill>
                <a:latin typeface="Myriad Pro" panose="020B0503030403020204" pitchFamily="34" charset="0"/>
              </a:rPr>
              <a:t>«Заговор российских властей»</a:t>
            </a:r>
          </a:p>
        </p:txBody>
      </p:sp>
      <p:sp>
        <p:nvSpPr>
          <p:cNvPr id="4" name="Скругленный прямоугольник 2">
            <a:extLst>
              <a:ext uri="{FF2B5EF4-FFF2-40B4-BE49-F238E27FC236}">
                <a16:creationId xmlns:a16="http://schemas.microsoft.com/office/drawing/2014/main" id="{20305A9B-D4A4-1C6F-4327-E2325D52FCF1}"/>
              </a:ext>
            </a:extLst>
          </p:cNvPr>
          <p:cNvSpPr/>
          <p:nvPr/>
        </p:nvSpPr>
        <p:spPr>
          <a:xfrm>
            <a:off x="284981" y="4730620"/>
            <a:ext cx="2843552" cy="1305753"/>
          </a:xfrm>
          <a:prstGeom prst="roundRect">
            <a:avLst/>
          </a:prstGeom>
          <a:noFill/>
          <a:ln w="254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chemeClr val="tx1"/>
                </a:solidFill>
                <a:latin typeface="Myriad Pro" panose="020B0503030403020204" pitchFamily="34" charset="0"/>
              </a:rPr>
              <a:t>Справедливость политика / государства</a:t>
            </a:r>
          </a:p>
        </p:txBody>
      </p:sp>
      <p:sp>
        <p:nvSpPr>
          <p:cNvPr id="5" name="Скругленный прямоугольник 2">
            <a:extLst>
              <a:ext uri="{FF2B5EF4-FFF2-40B4-BE49-F238E27FC236}">
                <a16:creationId xmlns:a16="http://schemas.microsoft.com/office/drawing/2014/main" id="{727CF0C7-14B4-A025-7AD4-C93D316A82C2}"/>
              </a:ext>
            </a:extLst>
          </p:cNvPr>
          <p:cNvSpPr/>
          <p:nvPr/>
        </p:nvSpPr>
        <p:spPr>
          <a:xfrm>
            <a:off x="6510620" y="4659311"/>
            <a:ext cx="2389222" cy="1448369"/>
          </a:xfrm>
          <a:prstGeom prst="roundRect">
            <a:avLst/>
          </a:prstGeom>
          <a:noFill/>
          <a:ln w="254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chemeClr val="tx1"/>
                </a:solidFill>
                <a:latin typeface="Myriad Pro" panose="020B0503030403020204" pitchFamily="34" charset="0"/>
              </a:rPr>
              <a:t>Оценка политиков / государства</a:t>
            </a:r>
          </a:p>
        </p:txBody>
      </p:sp>
      <p:cxnSp>
        <p:nvCxnSpPr>
          <p:cNvPr id="7" name="Прямая со стрелкой 6">
            <a:extLst>
              <a:ext uri="{FF2B5EF4-FFF2-40B4-BE49-F238E27FC236}">
                <a16:creationId xmlns:a16="http://schemas.microsoft.com/office/drawing/2014/main" id="{BAFCEC7C-F27D-0622-9E4A-159EB64F9BB5}"/>
              </a:ext>
            </a:extLst>
          </p:cNvPr>
          <p:cNvCxnSpPr>
            <a:cxnSpLocks/>
            <a:stCxn id="4" idx="3"/>
            <a:endCxn id="5" idx="1"/>
          </p:cNvCxnSpPr>
          <p:nvPr/>
        </p:nvCxnSpPr>
        <p:spPr>
          <a:xfrm flipV="1">
            <a:off x="3128533" y="5383496"/>
            <a:ext cx="3382087" cy="1"/>
          </a:xfrm>
          <a:prstGeom prst="straightConnector1">
            <a:avLst/>
          </a:prstGeom>
          <a:ln w="38100">
            <a:solidFill>
              <a:srgbClr val="C0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>
            <a:extLst>
              <a:ext uri="{FF2B5EF4-FFF2-40B4-BE49-F238E27FC236}">
                <a16:creationId xmlns:a16="http://schemas.microsoft.com/office/drawing/2014/main" id="{394BDB32-A615-C894-0CCA-3C04F496D00E}"/>
              </a:ext>
            </a:extLst>
          </p:cNvPr>
          <p:cNvCxnSpPr>
            <a:cxnSpLocks/>
          </p:cNvCxnSpPr>
          <p:nvPr/>
        </p:nvCxnSpPr>
        <p:spPr>
          <a:xfrm>
            <a:off x="3885685" y="2286486"/>
            <a:ext cx="0" cy="3125211"/>
          </a:xfrm>
          <a:prstGeom prst="straightConnector1">
            <a:avLst/>
          </a:prstGeom>
          <a:ln w="38100">
            <a:solidFill>
              <a:srgbClr val="C0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>
            <a:extLst>
              <a:ext uri="{FF2B5EF4-FFF2-40B4-BE49-F238E27FC236}">
                <a16:creationId xmlns:a16="http://schemas.microsoft.com/office/drawing/2014/main" id="{18426352-FB5B-EDD6-1CFC-377E85820A10}"/>
              </a:ext>
            </a:extLst>
          </p:cNvPr>
          <p:cNvCxnSpPr>
            <a:cxnSpLocks/>
          </p:cNvCxnSpPr>
          <p:nvPr/>
        </p:nvCxnSpPr>
        <p:spPr>
          <a:xfrm>
            <a:off x="5326499" y="2277301"/>
            <a:ext cx="0" cy="3134396"/>
          </a:xfrm>
          <a:prstGeom prst="straightConnector1">
            <a:avLst/>
          </a:prstGeom>
          <a:ln w="38100">
            <a:solidFill>
              <a:srgbClr val="C0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A6720702-46E0-F6CF-96F3-5ED4C5FECAC0}"/>
              </a:ext>
            </a:extLst>
          </p:cNvPr>
          <p:cNvSpPr txBox="1"/>
          <p:nvPr/>
        </p:nvSpPr>
        <p:spPr>
          <a:xfrm>
            <a:off x="1036739" y="2751891"/>
            <a:ext cx="2582095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  <a:buClr>
                <a:srgbClr val="C00000"/>
              </a:buClr>
            </a:pPr>
            <a:r>
              <a:rPr lang="ru-RU" sz="2400" i="1" dirty="0">
                <a:latin typeface="Myriad Pro" panose="020B0503030403020204" pitchFamily="34" charset="0"/>
              </a:rPr>
              <a:t>Описание политика</a:t>
            </a:r>
          </a:p>
          <a:p>
            <a:pPr algn="ctr">
              <a:spcAft>
                <a:spcPts val="1200"/>
              </a:spcAft>
              <a:buClr>
                <a:srgbClr val="C00000"/>
              </a:buClr>
            </a:pPr>
            <a:r>
              <a:rPr lang="el-GR" sz="2400" i="1" dirty="0">
                <a:latin typeface="Myriad Pro" panose="020B0503030403020204" pitchFamily="34" charset="0"/>
              </a:rPr>
              <a:t>β</a:t>
            </a:r>
            <a:r>
              <a:rPr lang="en-US" sz="2400" i="1" dirty="0">
                <a:latin typeface="Myriad Pro" panose="020B0503030403020204" pitchFamily="34" charset="0"/>
              </a:rPr>
              <a:t>=</a:t>
            </a:r>
            <a:r>
              <a:rPr lang="ru-RU" sz="2400" i="1" dirty="0">
                <a:latin typeface="Myriad Pro" panose="020B0503030403020204" pitchFamily="34" charset="0"/>
              </a:rPr>
              <a:t>.0</a:t>
            </a:r>
            <a:r>
              <a:rPr lang="en-US" sz="2400" i="1" dirty="0">
                <a:latin typeface="Myriad Pro" panose="020B0503030403020204" pitchFamily="34" charset="0"/>
              </a:rPr>
              <a:t>7***</a:t>
            </a:r>
            <a:r>
              <a:rPr lang="ru-RU" sz="2400" i="1" dirty="0">
                <a:latin typeface="Myriad Pro" panose="020B0503030403020204" pitchFamily="34" charset="0"/>
              </a:rPr>
              <a:t> / .09***</a:t>
            </a:r>
            <a:endParaRPr lang="en-US" sz="2400" i="1" dirty="0">
              <a:latin typeface="Myriad Pro" panose="020B050303040302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F5515C6-F6DE-C347-D23B-157E58DEBC9C}"/>
              </a:ext>
            </a:extLst>
          </p:cNvPr>
          <p:cNvSpPr txBox="1"/>
          <p:nvPr/>
        </p:nvSpPr>
        <p:spPr>
          <a:xfrm>
            <a:off x="5590318" y="2713477"/>
            <a:ext cx="2516939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  <a:buClr>
                <a:srgbClr val="C00000"/>
              </a:buClr>
            </a:pPr>
            <a:r>
              <a:rPr lang="ru-RU" sz="2400" i="1" dirty="0">
                <a:latin typeface="Myriad Pro" panose="020B0503030403020204" pitchFamily="34" charset="0"/>
              </a:rPr>
              <a:t>Описание государства</a:t>
            </a:r>
          </a:p>
          <a:p>
            <a:pPr algn="ctr">
              <a:spcAft>
                <a:spcPts val="1200"/>
              </a:spcAft>
              <a:buClr>
                <a:srgbClr val="C00000"/>
              </a:buClr>
            </a:pPr>
            <a:r>
              <a:rPr lang="el-GR" sz="2400" i="1" dirty="0">
                <a:latin typeface="Myriad Pro" panose="020B0503030403020204" pitchFamily="34" charset="0"/>
              </a:rPr>
              <a:t>β</a:t>
            </a:r>
            <a:r>
              <a:rPr lang="en-US" sz="2400" i="1" dirty="0">
                <a:latin typeface="Myriad Pro" panose="020B0503030403020204" pitchFamily="34" charset="0"/>
              </a:rPr>
              <a:t>= </a:t>
            </a:r>
            <a:r>
              <a:rPr lang="ru-RU" sz="2400" i="1" dirty="0">
                <a:latin typeface="Myriad Pro" panose="020B0503030403020204" pitchFamily="34" charset="0"/>
              </a:rPr>
              <a:t>.</a:t>
            </a:r>
            <a:r>
              <a:rPr lang="en-US" sz="2400" i="1" dirty="0">
                <a:latin typeface="Myriad Pro" panose="020B0503030403020204" pitchFamily="34" charset="0"/>
              </a:rPr>
              <a:t>24</a:t>
            </a:r>
            <a:r>
              <a:rPr lang="ru-RU" sz="2400" i="1" dirty="0">
                <a:latin typeface="Myriad Pro" panose="020B0503030403020204" pitchFamily="34" charset="0"/>
              </a:rPr>
              <a:t>*** / .31***</a:t>
            </a:r>
            <a:endParaRPr lang="en-US" sz="2400" i="1" dirty="0">
              <a:latin typeface="Myriad Pro" panose="020B0503030403020204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2AD72DC-EA86-1A59-B0BE-1CCE640FAAA2}"/>
              </a:ext>
            </a:extLst>
          </p:cNvPr>
          <p:cNvSpPr txBox="1"/>
          <p:nvPr/>
        </p:nvSpPr>
        <p:spPr>
          <a:xfrm>
            <a:off x="3282217" y="5565814"/>
            <a:ext cx="29228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  <a:buClr>
                <a:srgbClr val="C00000"/>
              </a:buClr>
            </a:pPr>
            <a:r>
              <a:rPr lang="el-GR" sz="2400" i="1" dirty="0">
                <a:latin typeface="Myriad Pro" panose="020B0503030403020204" pitchFamily="34" charset="0"/>
              </a:rPr>
              <a:t>β</a:t>
            </a:r>
            <a:r>
              <a:rPr lang="en-US" sz="2400" i="1" dirty="0">
                <a:latin typeface="Myriad Pro" panose="020B0503030403020204" pitchFamily="34" charset="0"/>
              </a:rPr>
              <a:t>=</a:t>
            </a:r>
            <a:r>
              <a:rPr lang="ru-RU" sz="2400" i="1" dirty="0">
                <a:latin typeface="Myriad Pro" panose="020B0503030403020204" pitchFamily="34" charset="0"/>
              </a:rPr>
              <a:t>.</a:t>
            </a:r>
            <a:r>
              <a:rPr lang="en-US" sz="2400" i="1" dirty="0">
                <a:latin typeface="Myriad Pro" panose="020B0503030403020204" pitchFamily="34" charset="0"/>
              </a:rPr>
              <a:t>69***</a:t>
            </a:r>
            <a:r>
              <a:rPr lang="ru-RU" sz="2400" i="1" dirty="0">
                <a:latin typeface="Myriad Pro" panose="020B0503030403020204" pitchFamily="34" charset="0"/>
              </a:rPr>
              <a:t> / .56***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C4DA241-DF45-96B5-BC25-99671985D866}"/>
              </a:ext>
            </a:extLst>
          </p:cNvPr>
          <p:cNvSpPr txBox="1"/>
          <p:nvPr/>
        </p:nvSpPr>
        <p:spPr>
          <a:xfrm>
            <a:off x="3282217" y="6041540"/>
            <a:ext cx="29228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  <a:buClr>
                <a:srgbClr val="C00000"/>
              </a:buClr>
            </a:pPr>
            <a:r>
              <a:rPr lang="el-GR" sz="2400" i="1" dirty="0">
                <a:latin typeface="Myriad Pro" panose="020B0503030403020204" pitchFamily="34" charset="0"/>
              </a:rPr>
              <a:t>β</a:t>
            </a:r>
            <a:r>
              <a:rPr lang="en-US" sz="2400" i="1" dirty="0">
                <a:latin typeface="Myriad Pro" panose="020B0503030403020204" pitchFamily="34" charset="0"/>
              </a:rPr>
              <a:t>=</a:t>
            </a:r>
            <a:r>
              <a:rPr lang="ru-RU" sz="2400" i="1" dirty="0">
                <a:latin typeface="Myriad Pro" panose="020B0503030403020204" pitchFamily="34" charset="0"/>
              </a:rPr>
              <a:t>.</a:t>
            </a:r>
            <a:r>
              <a:rPr lang="en-US" sz="2400" i="1" dirty="0">
                <a:latin typeface="Myriad Pro" panose="020B0503030403020204" pitchFamily="34" charset="0"/>
              </a:rPr>
              <a:t>78***</a:t>
            </a:r>
            <a:r>
              <a:rPr lang="ru-RU" sz="2400" i="1" dirty="0">
                <a:latin typeface="Myriad Pro" panose="020B0503030403020204" pitchFamily="34" charset="0"/>
              </a:rPr>
              <a:t> / .71***</a:t>
            </a:r>
          </a:p>
        </p:txBody>
      </p:sp>
    </p:spTree>
    <p:extLst>
      <p:ext uri="{BB962C8B-B14F-4D97-AF65-F5344CB8AC3E}">
        <p14:creationId xmlns:p14="http://schemas.microsoft.com/office/powerpoint/2010/main" val="3371741990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D55D7EDE-22DC-D054-2B04-22CA9650B6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3" y="0"/>
            <a:ext cx="5887619" cy="5878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ru-RU" altLang="ru-RU" sz="3200" b="1" dirty="0">
                <a:solidFill>
                  <a:srgbClr val="C00000"/>
                </a:solidFill>
                <a:latin typeface="Myriad Pro" panose="020B0503030403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Результаты исследования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CDD1C1E-CCB0-0AF7-0090-87E27DFFAFA3}"/>
              </a:ext>
            </a:extLst>
          </p:cNvPr>
          <p:cNvSpPr txBox="1"/>
          <p:nvPr/>
        </p:nvSpPr>
        <p:spPr>
          <a:xfrm>
            <a:off x="589794" y="1587206"/>
            <a:ext cx="7964411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1200"/>
              </a:spcAft>
              <a:buClr>
                <a:srgbClr val="C00000"/>
              </a:buClr>
            </a:pPr>
            <a:r>
              <a:rPr lang="ru-RU" sz="2400" dirty="0">
                <a:latin typeface="Myriad Pro" panose="020B0503030403020204" pitchFamily="34" charset="0"/>
              </a:rPr>
              <a:t>Чем выше воспринимаемая справедливость, тем позитивнее отношение к политикам / стране.</a:t>
            </a:r>
          </a:p>
          <a:p>
            <a:pPr algn="just">
              <a:spcAft>
                <a:spcPts val="1200"/>
              </a:spcAft>
              <a:buClr>
                <a:srgbClr val="C00000"/>
              </a:buClr>
            </a:pPr>
            <a:r>
              <a:rPr lang="ru-RU" sz="2400" dirty="0">
                <a:solidFill>
                  <a:srgbClr val="C00000"/>
                </a:solidFill>
                <a:latin typeface="Myriad Pro" panose="020B0503030403020204" pitchFamily="34" charset="0"/>
              </a:rPr>
              <a:t>Про-системные теории: </a:t>
            </a:r>
            <a:r>
              <a:rPr lang="ru-RU" sz="2400" dirty="0">
                <a:latin typeface="Myriad Pro" panose="020B0503030403020204" pitchFamily="34" charset="0"/>
              </a:rPr>
              <a:t>чем сильнее вера в про-системные теории</a:t>
            </a:r>
            <a:r>
              <a:rPr lang="en-US" sz="2400" dirty="0">
                <a:latin typeface="Myriad Pro" panose="020B0503030403020204" pitchFamily="34" charset="0"/>
              </a:rPr>
              <a:t> </a:t>
            </a:r>
            <a:r>
              <a:rPr lang="ru-RU" sz="2400" dirty="0">
                <a:latin typeface="Myriad Pro" panose="020B0503030403020204" pitchFamily="34" charset="0"/>
              </a:rPr>
              <a:t>заговора, тем слабее влияние процедурной справедливости на отношение к гипотетической стране.</a:t>
            </a:r>
          </a:p>
          <a:p>
            <a:pPr algn="just">
              <a:spcAft>
                <a:spcPts val="1200"/>
              </a:spcAft>
              <a:buClr>
                <a:srgbClr val="C00000"/>
              </a:buClr>
            </a:pPr>
            <a:r>
              <a:rPr lang="ru-RU" sz="2400" dirty="0">
                <a:solidFill>
                  <a:srgbClr val="C00000"/>
                </a:solidFill>
                <a:latin typeface="Myriad Pro" panose="020B0503030403020204" pitchFamily="34" charset="0"/>
              </a:rPr>
              <a:t>Анти-системные теории: </a:t>
            </a:r>
            <a:r>
              <a:rPr lang="ru-RU" sz="2400" dirty="0">
                <a:latin typeface="Myriad Pro" panose="020B0503030403020204" pitchFamily="34" charset="0"/>
              </a:rPr>
              <a:t>чем сильнее вера в анти-системные теории заговора, тем сильнее влияние процедурной справедливости на отношение к гипотетическим политикам </a:t>
            </a:r>
            <a:r>
              <a:rPr lang="ru-RU" sz="2400">
                <a:latin typeface="Myriad Pro" panose="020B0503030403020204" pitchFamily="34" charset="0"/>
              </a:rPr>
              <a:t>/ стране.</a:t>
            </a:r>
            <a:endParaRPr lang="ru-RU" sz="2400" dirty="0">
              <a:latin typeface="Myriad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8010884"/>
      </p:ext>
    </p:extLst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1841864" y="2939145"/>
            <a:ext cx="5773782" cy="6400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ru-RU" altLang="ru-RU" sz="3200" b="1" dirty="0">
                <a:solidFill>
                  <a:srgbClr val="C00000"/>
                </a:solidFill>
                <a:latin typeface="Myriad Pro" panose="020B0503030403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3999201536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7994D7D3-6290-B766-D11F-205DCF9837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7123924" cy="6344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ru-RU" altLang="ru-RU" sz="3200" b="1" dirty="0">
                <a:solidFill>
                  <a:srgbClr val="C00000"/>
                </a:solidFill>
                <a:latin typeface="Myriad Pro" panose="020B0503030403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Воспринимаемая справедливость</a:t>
            </a:r>
          </a:p>
        </p:txBody>
      </p:sp>
      <p:grpSp>
        <p:nvGrpSpPr>
          <p:cNvPr id="9" name="Группа 8">
            <a:extLst>
              <a:ext uri="{FF2B5EF4-FFF2-40B4-BE49-F238E27FC236}">
                <a16:creationId xmlns:a16="http://schemas.microsoft.com/office/drawing/2014/main" id="{6113E512-2536-45AD-DB50-631A0C1A00B7}"/>
              </a:ext>
            </a:extLst>
          </p:cNvPr>
          <p:cNvGrpSpPr/>
          <p:nvPr/>
        </p:nvGrpSpPr>
        <p:grpSpPr>
          <a:xfrm>
            <a:off x="1087137" y="1296955"/>
            <a:ext cx="6993694" cy="4579236"/>
            <a:chOff x="1087137" y="1296955"/>
            <a:chExt cx="6993694" cy="4579236"/>
          </a:xfrm>
        </p:grpSpPr>
        <p:sp>
          <p:nvSpPr>
            <p:cNvPr id="3" name="Стрелка: вниз 2">
              <a:extLst>
                <a:ext uri="{FF2B5EF4-FFF2-40B4-BE49-F238E27FC236}">
                  <a16:creationId xmlns:a16="http://schemas.microsoft.com/office/drawing/2014/main" id="{E3188DCD-E5B5-6561-897B-CDEB9863665C}"/>
                </a:ext>
              </a:extLst>
            </p:cNvPr>
            <p:cNvSpPr/>
            <p:nvPr/>
          </p:nvSpPr>
          <p:spPr>
            <a:xfrm>
              <a:off x="2547256" y="1296955"/>
              <a:ext cx="373225" cy="569288"/>
            </a:xfrm>
            <a:prstGeom prst="downArrow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" name="Стрелка: вниз 3">
              <a:extLst>
                <a:ext uri="{FF2B5EF4-FFF2-40B4-BE49-F238E27FC236}">
                  <a16:creationId xmlns:a16="http://schemas.microsoft.com/office/drawing/2014/main" id="{0BF1ABE4-2B90-69DD-0B21-131AFABB08D6}"/>
                </a:ext>
              </a:extLst>
            </p:cNvPr>
            <p:cNvSpPr/>
            <p:nvPr/>
          </p:nvSpPr>
          <p:spPr>
            <a:xfrm>
              <a:off x="6312801" y="1296955"/>
              <a:ext cx="373225" cy="569288"/>
            </a:xfrm>
            <a:prstGeom prst="downArrow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D584573B-B9FC-6C79-4AD9-51E1B9120171}"/>
                </a:ext>
              </a:extLst>
            </p:cNvPr>
            <p:cNvSpPr txBox="1"/>
            <p:nvPr/>
          </p:nvSpPr>
          <p:spPr>
            <a:xfrm>
              <a:off x="1087137" y="3044647"/>
              <a:ext cx="3162836" cy="238526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42900" indent="-342900">
                <a:spcAft>
                  <a:spcPts val="600"/>
                </a:spcAft>
                <a:buClr>
                  <a:srgbClr val="C00000"/>
                </a:buClr>
                <a:buFont typeface="Wingdings" panose="05000000000000000000" pitchFamily="2" charset="2"/>
                <a:buChar char="§"/>
              </a:pPr>
              <a:r>
                <a:rPr lang="ru-RU" sz="2400" dirty="0">
                  <a:latin typeface="Myriad Pro" panose="020B0503030403020204" pitchFamily="34" charset="0"/>
                </a:rPr>
                <a:t>дистрибутивная справедливость (вознаграждение)</a:t>
              </a:r>
            </a:p>
            <a:p>
              <a:pPr marL="342900" indent="-342900">
                <a:spcAft>
                  <a:spcPts val="600"/>
                </a:spcAft>
                <a:buClr>
                  <a:srgbClr val="C00000"/>
                </a:buClr>
                <a:buFont typeface="Wingdings" panose="05000000000000000000" pitchFamily="2" charset="2"/>
                <a:buChar char="§"/>
              </a:pPr>
              <a:r>
                <a:rPr lang="ru-RU" sz="2400" dirty="0" err="1">
                  <a:latin typeface="Myriad Pro" panose="020B0503030403020204" pitchFamily="34" charset="0"/>
                </a:rPr>
                <a:t>ретрибутивная</a:t>
              </a:r>
              <a:r>
                <a:rPr lang="ru-RU" sz="2400" dirty="0">
                  <a:latin typeface="Myriad Pro" panose="020B0503030403020204" pitchFamily="34" charset="0"/>
                </a:rPr>
                <a:t> справедливость (наказание)</a:t>
              </a:r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3356331E-CA27-82F9-2A2B-D3CDE5C8AAD4}"/>
                </a:ext>
              </a:extLst>
            </p:cNvPr>
            <p:cNvSpPr txBox="1"/>
            <p:nvPr/>
          </p:nvSpPr>
          <p:spPr>
            <a:xfrm>
              <a:off x="4917995" y="3044647"/>
              <a:ext cx="3162836" cy="28315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42900" indent="-342900">
                <a:spcAft>
                  <a:spcPts val="600"/>
                </a:spcAft>
                <a:buClr>
                  <a:srgbClr val="C00000"/>
                </a:buClr>
                <a:buFont typeface="Wingdings" panose="05000000000000000000" pitchFamily="2" charset="2"/>
                <a:buChar char="§"/>
              </a:pPr>
              <a:r>
                <a:rPr lang="ru-RU" sz="2400" dirty="0">
                  <a:latin typeface="Myriad Pro" panose="020B0503030403020204" pitchFamily="34" charset="0"/>
                </a:rPr>
                <a:t>собственно процедурная справедливость</a:t>
              </a:r>
            </a:p>
            <a:p>
              <a:pPr marL="342900" indent="-342900">
                <a:spcAft>
                  <a:spcPts val="600"/>
                </a:spcAft>
                <a:buClr>
                  <a:srgbClr val="C00000"/>
                </a:buClr>
                <a:buFont typeface="Wingdings" panose="05000000000000000000" pitchFamily="2" charset="2"/>
                <a:buChar char="§"/>
              </a:pPr>
              <a:r>
                <a:rPr lang="ru-RU" sz="2400" dirty="0">
                  <a:latin typeface="Myriad Pro" panose="020B0503030403020204" pitchFamily="34" charset="0"/>
                </a:rPr>
                <a:t>межличностная справедливость</a:t>
              </a:r>
            </a:p>
            <a:p>
              <a:pPr marL="342900" indent="-342900">
                <a:spcAft>
                  <a:spcPts val="600"/>
                </a:spcAft>
                <a:buClr>
                  <a:srgbClr val="C00000"/>
                </a:buClr>
                <a:buFont typeface="Wingdings" panose="05000000000000000000" pitchFamily="2" charset="2"/>
                <a:buChar char="§"/>
              </a:pPr>
              <a:r>
                <a:rPr lang="ru-RU" sz="2400" dirty="0">
                  <a:latin typeface="Myriad Pro" panose="020B0503030403020204" pitchFamily="34" charset="0"/>
                </a:rPr>
                <a:t>информационная справедливость</a:t>
              </a:r>
            </a:p>
          </p:txBody>
        </p:sp>
        <p:sp>
          <p:nvSpPr>
            <p:cNvPr id="7" name="Rectangle 2">
              <a:extLst>
                <a:ext uri="{FF2B5EF4-FFF2-40B4-BE49-F238E27FC236}">
                  <a16:creationId xmlns:a16="http://schemas.microsoft.com/office/drawing/2014/main" id="{1C3CC319-3A54-ED79-F6E3-D7B06831317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52451" y="2057850"/>
              <a:ext cx="3162836" cy="8653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t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/>
              <a:r>
                <a:rPr lang="ru-RU" altLang="ru-RU" sz="2400" dirty="0">
                  <a:solidFill>
                    <a:srgbClr val="C00000"/>
                  </a:solidFill>
                  <a:latin typeface="Myriad Pro" panose="020B050303040302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Справедливость результата</a:t>
              </a:r>
            </a:p>
          </p:txBody>
        </p:sp>
        <p:sp>
          <p:nvSpPr>
            <p:cNvPr id="8" name="Rectangle 2">
              <a:extLst>
                <a:ext uri="{FF2B5EF4-FFF2-40B4-BE49-F238E27FC236}">
                  <a16:creationId xmlns:a16="http://schemas.microsoft.com/office/drawing/2014/main" id="{25DA2CA9-9733-34FF-18F5-5B04AB5E39E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917995" y="2057850"/>
              <a:ext cx="3162836" cy="8653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t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/>
              <a:r>
                <a:rPr lang="ru-RU" altLang="ru-RU" sz="2400" dirty="0">
                  <a:solidFill>
                    <a:srgbClr val="C00000"/>
                  </a:solidFill>
                  <a:latin typeface="Myriad Pro" panose="020B050303040302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Справедливость процесса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52503069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-1" y="-1"/>
            <a:ext cx="9144001" cy="11428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ru-RU" altLang="ru-RU" sz="3200" b="1" dirty="0">
                <a:solidFill>
                  <a:srgbClr val="C00000"/>
                </a:solidFill>
                <a:latin typeface="Myriad Pro" panose="020B0503030403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Воспринимаемая справедливость процесса: содержание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9FAF1B1-1B8C-A702-557A-538446A3F777}"/>
              </a:ext>
            </a:extLst>
          </p:cNvPr>
          <p:cNvSpPr txBox="1"/>
          <p:nvPr/>
        </p:nvSpPr>
        <p:spPr>
          <a:xfrm>
            <a:off x="862349" y="1313986"/>
            <a:ext cx="7721815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  <a:buClr>
                <a:srgbClr val="C00000"/>
              </a:buClr>
            </a:pPr>
            <a:r>
              <a:rPr lang="ru-RU" sz="2400" dirty="0">
                <a:solidFill>
                  <a:srgbClr val="C00000"/>
                </a:solidFill>
                <a:latin typeface="Myriad Pro" panose="020B0503030403020204" pitchFamily="34" charset="0"/>
              </a:rPr>
              <a:t>«Авторитеты» должны:</a:t>
            </a:r>
          </a:p>
          <a:p>
            <a:pPr marL="342900" indent="-342900">
              <a:spcAft>
                <a:spcPts val="12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ru-RU" sz="2400" dirty="0">
                <a:latin typeface="Myriad Pro" panose="020B0503030403020204" pitchFamily="34" charset="0"/>
              </a:rPr>
              <a:t>давать «рядовым» участникам возможность оказывать влияние на решения (право голоса, результат, возможность апелляции)</a:t>
            </a:r>
          </a:p>
          <a:p>
            <a:pPr marL="342900" indent="-342900">
              <a:spcAft>
                <a:spcPts val="12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ru-RU" sz="2400" dirty="0">
                <a:latin typeface="Myriad Pro" panose="020B0503030403020204" pitchFamily="34" charset="0"/>
              </a:rPr>
              <a:t>вести себя беспристрастно, соблюдать равенство прав</a:t>
            </a:r>
          </a:p>
          <a:p>
            <a:pPr marL="342900" indent="-342900">
              <a:spcAft>
                <a:spcPts val="12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ru-RU" sz="2400" dirty="0">
                <a:latin typeface="Myriad Pro" panose="020B0503030403020204" pitchFamily="34" charset="0"/>
              </a:rPr>
              <a:t>относиться к «рядовым» участникам вежливо и с уважением</a:t>
            </a:r>
          </a:p>
          <a:p>
            <a:pPr marL="342900" indent="-342900">
              <a:spcAft>
                <a:spcPts val="12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ru-RU" sz="2400" dirty="0">
                <a:latin typeface="Myriad Pro" panose="020B0503030403020204" pitchFamily="34" charset="0"/>
              </a:rPr>
              <a:t>информировать «рядовых» участников о том, как будет приниматься решение, вести себя честно</a:t>
            </a:r>
          </a:p>
        </p:txBody>
      </p:sp>
    </p:spTree>
    <p:extLst>
      <p:ext uri="{BB962C8B-B14F-4D97-AF65-F5344CB8AC3E}">
        <p14:creationId xmlns:p14="http://schemas.microsoft.com/office/powerpoint/2010/main" val="590144108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885141C8-E067-F7DD-8384-CC7D2F82BD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58" y="51700"/>
            <a:ext cx="9108141" cy="6291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ru-RU" altLang="ru-RU" sz="3200" b="1" dirty="0">
                <a:solidFill>
                  <a:srgbClr val="C00000"/>
                </a:solidFill>
                <a:latin typeface="Myriad Pro" panose="020B0503030403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Воспринимаемая справедливость процесса: последствия</a:t>
            </a:r>
          </a:p>
        </p:txBody>
      </p:sp>
      <p:grpSp>
        <p:nvGrpSpPr>
          <p:cNvPr id="3" name="Группа 2">
            <a:extLst>
              <a:ext uri="{FF2B5EF4-FFF2-40B4-BE49-F238E27FC236}">
                <a16:creationId xmlns:a16="http://schemas.microsoft.com/office/drawing/2014/main" id="{2F9C56F0-F4B0-009B-F166-6A91E83BFE9C}"/>
              </a:ext>
            </a:extLst>
          </p:cNvPr>
          <p:cNvGrpSpPr/>
          <p:nvPr/>
        </p:nvGrpSpPr>
        <p:grpSpPr>
          <a:xfrm>
            <a:off x="966839" y="1499868"/>
            <a:ext cx="7600743" cy="4556004"/>
            <a:chOff x="390310" y="1602441"/>
            <a:chExt cx="8080855" cy="4501962"/>
          </a:xfrm>
        </p:grpSpPr>
        <p:sp>
          <p:nvSpPr>
            <p:cNvPr id="4" name="Скругленный прямоугольник 2">
              <a:extLst>
                <a:ext uri="{FF2B5EF4-FFF2-40B4-BE49-F238E27FC236}">
                  <a16:creationId xmlns:a16="http://schemas.microsoft.com/office/drawing/2014/main" id="{743115A5-84CE-FC34-3E35-13DBBB1A4063}"/>
                </a:ext>
              </a:extLst>
            </p:cNvPr>
            <p:cNvSpPr/>
            <p:nvPr/>
          </p:nvSpPr>
          <p:spPr>
            <a:xfrm>
              <a:off x="390310" y="1602441"/>
              <a:ext cx="3432319" cy="1327129"/>
            </a:xfrm>
            <a:prstGeom prst="roundRect">
              <a:avLst/>
            </a:prstGeom>
            <a:noFill/>
            <a:ln w="254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dirty="0">
                  <a:solidFill>
                    <a:srgbClr val="C00000"/>
                  </a:solidFill>
                  <a:latin typeface="Myriad Pro" panose="020B0503030403020204" pitchFamily="34" charset="0"/>
                </a:rPr>
                <a:t>Соблюдение процедурной справедливости</a:t>
              </a:r>
            </a:p>
          </p:txBody>
        </p:sp>
        <p:sp>
          <p:nvSpPr>
            <p:cNvPr id="5" name="Скругленный прямоугольник 2">
              <a:extLst>
                <a:ext uri="{FF2B5EF4-FFF2-40B4-BE49-F238E27FC236}">
                  <a16:creationId xmlns:a16="http://schemas.microsoft.com/office/drawing/2014/main" id="{044948A8-EEA0-98C8-9E76-82DEE1C66305}"/>
                </a:ext>
              </a:extLst>
            </p:cNvPr>
            <p:cNvSpPr/>
            <p:nvPr/>
          </p:nvSpPr>
          <p:spPr>
            <a:xfrm>
              <a:off x="622410" y="4777274"/>
              <a:ext cx="7848755" cy="1327129"/>
            </a:xfrm>
            <a:prstGeom prst="roundRect">
              <a:avLst/>
            </a:prstGeom>
            <a:noFill/>
            <a:ln w="254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dirty="0">
                  <a:solidFill>
                    <a:schemeClr val="tx1"/>
                  </a:solidFill>
                  <a:latin typeface="Myriad Pro" panose="020B0503030403020204" pitchFamily="34" charset="0"/>
                </a:rPr>
                <a:t>Позитивное отношение к политикам, политическим институтам, </a:t>
              </a:r>
            </a:p>
            <a:p>
              <a:pPr algn="ctr"/>
              <a:r>
                <a:rPr lang="ru-RU" sz="2400" dirty="0">
                  <a:solidFill>
                    <a:schemeClr val="tx1"/>
                  </a:solidFill>
                  <a:latin typeface="Myriad Pro" panose="020B0503030403020204" pitchFamily="34" charset="0"/>
                </a:rPr>
                <a:t>политическим решениям и процедурам</a:t>
              </a:r>
            </a:p>
          </p:txBody>
        </p:sp>
        <p:sp>
          <p:nvSpPr>
            <p:cNvPr id="6" name="Стрелка: вправо 5">
              <a:extLst>
                <a:ext uri="{FF2B5EF4-FFF2-40B4-BE49-F238E27FC236}">
                  <a16:creationId xmlns:a16="http://schemas.microsoft.com/office/drawing/2014/main" id="{E091BC64-C381-0037-406B-F6278888179A}"/>
                </a:ext>
              </a:extLst>
            </p:cNvPr>
            <p:cNvSpPr/>
            <p:nvPr/>
          </p:nvSpPr>
          <p:spPr>
            <a:xfrm rot="5400000">
              <a:off x="1364686" y="3700420"/>
              <a:ext cx="1483567" cy="198651"/>
            </a:xfrm>
            <a:prstGeom prst="rightArrow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035FF428-F411-181B-BCB6-0CE86F96C1C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5209" y="1936469"/>
            <a:ext cx="2835495" cy="2537768"/>
          </a:xfrm>
          <a:prstGeom prst="rect">
            <a:avLst/>
          </a:prstGeom>
        </p:spPr>
      </p:pic>
      <p:sp>
        <p:nvSpPr>
          <p:cNvPr id="8" name="Облачко с текстом: овальное 7">
            <a:extLst>
              <a:ext uri="{FF2B5EF4-FFF2-40B4-BE49-F238E27FC236}">
                <a16:creationId xmlns:a16="http://schemas.microsoft.com/office/drawing/2014/main" id="{5F5855AB-E044-E2E3-E349-75B5E348D198}"/>
              </a:ext>
            </a:extLst>
          </p:cNvPr>
          <p:cNvSpPr/>
          <p:nvPr/>
        </p:nvSpPr>
        <p:spPr>
          <a:xfrm>
            <a:off x="5962261" y="919405"/>
            <a:ext cx="2752531" cy="1739819"/>
          </a:xfrm>
          <a:prstGeom prst="wedgeEllipseCallout">
            <a:avLst>
              <a:gd name="adj1" fmla="val -45579"/>
              <a:gd name="adj2" fmla="val 60355"/>
            </a:avLst>
          </a:prstGeom>
          <a:solidFill>
            <a:schemeClr val="bg1">
              <a:lumMod val="95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chemeClr val="tx1"/>
                </a:solidFill>
              </a:rPr>
              <a:t>Всегда ли так происходит?</a:t>
            </a:r>
          </a:p>
        </p:txBody>
      </p:sp>
    </p:spTree>
    <p:extLst>
      <p:ext uri="{BB962C8B-B14F-4D97-AF65-F5344CB8AC3E}">
        <p14:creationId xmlns:p14="http://schemas.microsoft.com/office/powerpoint/2010/main" val="706792652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CF4E1E87-A625-8C2D-E3B6-48E7CE9C87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5309118" cy="6344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ru-RU" altLang="ru-RU" sz="3200" b="1" dirty="0">
                <a:solidFill>
                  <a:srgbClr val="C00000"/>
                </a:solidFill>
                <a:latin typeface="Myriad Pro" panose="020B0503030403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Теории заговора</a:t>
            </a:r>
          </a:p>
        </p:txBody>
      </p:sp>
      <p:grpSp>
        <p:nvGrpSpPr>
          <p:cNvPr id="10" name="Группа 9">
            <a:extLst>
              <a:ext uri="{FF2B5EF4-FFF2-40B4-BE49-F238E27FC236}">
                <a16:creationId xmlns:a16="http://schemas.microsoft.com/office/drawing/2014/main" id="{9A9B4F92-4FB3-7412-3E06-ADDBC9C18D1E}"/>
              </a:ext>
            </a:extLst>
          </p:cNvPr>
          <p:cNvGrpSpPr/>
          <p:nvPr/>
        </p:nvGrpSpPr>
        <p:grpSpPr>
          <a:xfrm>
            <a:off x="608456" y="1200387"/>
            <a:ext cx="8236966" cy="2308324"/>
            <a:chOff x="608456" y="1237710"/>
            <a:chExt cx="8236966" cy="2308324"/>
          </a:xfrm>
        </p:grpSpPr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7A99F62F-971C-EA18-5D27-81AC443A3C37}"/>
                </a:ext>
              </a:extLst>
            </p:cNvPr>
            <p:cNvSpPr txBox="1"/>
            <p:nvPr/>
          </p:nvSpPr>
          <p:spPr>
            <a:xfrm>
              <a:off x="4137394" y="1237710"/>
              <a:ext cx="4708028" cy="23083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1200"/>
                </a:spcAft>
                <a:buClr>
                  <a:srgbClr val="C00000"/>
                </a:buClr>
              </a:pPr>
              <a:r>
                <a:rPr lang="ru-RU" sz="2400" dirty="0">
                  <a:solidFill>
                    <a:srgbClr val="C00000"/>
                  </a:solidFill>
                  <a:latin typeface="Myriad Pro" panose="020B0503030403020204" pitchFamily="34" charset="0"/>
                </a:rPr>
                <a:t>Теория заговора </a:t>
              </a:r>
              <a:r>
                <a:rPr lang="ru-RU" sz="2400" dirty="0">
                  <a:latin typeface="Myriad Pro" panose="020B0503030403020204" pitchFamily="34" charset="0"/>
                </a:rPr>
                <a:t>– это обвинение группы людей, обладающих властью, в том, что они вступают в тайные отношения для того, чтобы навредить окружающим </a:t>
              </a:r>
              <a:endParaRPr lang="en-US" sz="2400" dirty="0">
                <a:latin typeface="Myriad Pro" panose="020B0503030403020204" pitchFamily="34" charset="0"/>
              </a:endParaRPr>
            </a:p>
          </p:txBody>
        </p:sp>
        <p:pic>
          <p:nvPicPr>
            <p:cNvPr id="4" name="Рисунок 3">
              <a:extLst>
                <a:ext uri="{FF2B5EF4-FFF2-40B4-BE49-F238E27FC236}">
                  <a16:creationId xmlns:a16="http://schemas.microsoft.com/office/drawing/2014/main" id="{471A90A6-7516-4F82-CE29-BEDE3852AED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8456" y="1460268"/>
              <a:ext cx="3312368" cy="1863207"/>
            </a:xfrm>
            <a:prstGeom prst="rect">
              <a:avLst/>
            </a:prstGeom>
          </p:spPr>
        </p:pic>
      </p:grpSp>
      <p:sp>
        <p:nvSpPr>
          <p:cNvPr id="9" name="TextBox 8">
            <a:extLst>
              <a:ext uri="{FF2B5EF4-FFF2-40B4-BE49-F238E27FC236}">
                <a16:creationId xmlns:a16="http://schemas.microsoft.com/office/drawing/2014/main" id="{2C2D9A75-B6C9-34BD-9C29-0D517CDA8BD9}"/>
              </a:ext>
            </a:extLst>
          </p:cNvPr>
          <p:cNvSpPr txBox="1"/>
          <p:nvPr/>
        </p:nvSpPr>
        <p:spPr>
          <a:xfrm>
            <a:off x="801288" y="3822692"/>
            <a:ext cx="763472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  <a:buClr>
                <a:srgbClr val="C00000"/>
              </a:buClr>
            </a:pPr>
            <a:r>
              <a:rPr lang="ru-RU" sz="2200" dirty="0">
                <a:latin typeface="Myriad Pro" panose="020B0503030403020204" pitchFamily="34" charset="0"/>
              </a:rPr>
              <a:t>«Заговорщиками» могут быть страны, этнические или расовые сообщества, ученые, государственные служащие или крупные бизнесмены </a:t>
            </a:r>
          </a:p>
          <a:p>
            <a:pPr>
              <a:spcAft>
                <a:spcPts val="1200"/>
              </a:spcAft>
              <a:buClr>
                <a:srgbClr val="C00000"/>
              </a:buClr>
            </a:pPr>
            <a:r>
              <a:rPr lang="ru-RU" sz="2200" dirty="0">
                <a:latin typeface="Myriad Pro" panose="020B0503030403020204" pitchFamily="34" charset="0"/>
              </a:rPr>
              <a:t>«Заговорщики» могут совершать разные действия, от утаивания информации до совершения убийств</a:t>
            </a:r>
            <a:endParaRPr lang="en-US" sz="2200" dirty="0">
              <a:latin typeface="Myriad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6416371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>
            <a:extLst>
              <a:ext uri="{FF2B5EF4-FFF2-40B4-BE49-F238E27FC236}">
                <a16:creationId xmlns:a16="http://schemas.microsoft.com/office/drawing/2014/main" id="{CFC4AB3F-8E1C-6726-9C36-65F769A1E5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1" y="0"/>
            <a:ext cx="9144001" cy="6344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ru-RU" altLang="ru-RU" sz="3200" b="1" dirty="0">
                <a:solidFill>
                  <a:srgbClr val="C00000"/>
                </a:solidFill>
                <a:latin typeface="Myriad Pro" panose="020B0503030403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Вера в политические теории заговора: виды</a:t>
            </a:r>
          </a:p>
        </p:txBody>
      </p:sp>
      <p:grpSp>
        <p:nvGrpSpPr>
          <p:cNvPr id="17" name="Группа 16">
            <a:extLst>
              <a:ext uri="{FF2B5EF4-FFF2-40B4-BE49-F238E27FC236}">
                <a16:creationId xmlns:a16="http://schemas.microsoft.com/office/drawing/2014/main" id="{85011584-6DCC-E166-417C-5088A4D328F0}"/>
              </a:ext>
            </a:extLst>
          </p:cNvPr>
          <p:cNvGrpSpPr/>
          <p:nvPr/>
        </p:nvGrpSpPr>
        <p:grpSpPr>
          <a:xfrm>
            <a:off x="1599061" y="1220250"/>
            <a:ext cx="6226863" cy="4744964"/>
            <a:chOff x="1701698" y="1378870"/>
            <a:chExt cx="6226863" cy="4744964"/>
          </a:xfrm>
        </p:grpSpPr>
        <p:grpSp>
          <p:nvGrpSpPr>
            <p:cNvPr id="7" name="Группа 6">
              <a:extLst>
                <a:ext uri="{FF2B5EF4-FFF2-40B4-BE49-F238E27FC236}">
                  <a16:creationId xmlns:a16="http://schemas.microsoft.com/office/drawing/2014/main" id="{B237DB34-89FF-1238-29CF-7CA7AEB20908}"/>
                </a:ext>
              </a:extLst>
            </p:cNvPr>
            <p:cNvGrpSpPr/>
            <p:nvPr/>
          </p:nvGrpSpPr>
          <p:grpSpPr>
            <a:xfrm>
              <a:off x="1713871" y="2527662"/>
              <a:ext cx="6214690" cy="3596172"/>
              <a:chOff x="1650699" y="652210"/>
              <a:chExt cx="6214690" cy="3596172"/>
            </a:xfrm>
          </p:grpSpPr>
          <p:sp>
            <p:nvSpPr>
              <p:cNvPr id="8" name="Стрелка: вниз 7">
                <a:extLst>
                  <a:ext uri="{FF2B5EF4-FFF2-40B4-BE49-F238E27FC236}">
                    <a16:creationId xmlns:a16="http://schemas.microsoft.com/office/drawing/2014/main" id="{86209C94-D9BB-7F48-0B02-22B52CEFBE03}"/>
                  </a:ext>
                </a:extLst>
              </p:cNvPr>
              <p:cNvSpPr/>
              <p:nvPr/>
            </p:nvSpPr>
            <p:spPr>
              <a:xfrm rot="16200000">
                <a:off x="1748730" y="1465182"/>
                <a:ext cx="373225" cy="569288"/>
              </a:xfrm>
              <a:prstGeom prst="downArrow">
                <a:avLst/>
              </a:prstGeom>
              <a:noFill/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9" name="Стрелка: вниз 8">
                <a:extLst>
                  <a:ext uri="{FF2B5EF4-FFF2-40B4-BE49-F238E27FC236}">
                    <a16:creationId xmlns:a16="http://schemas.microsoft.com/office/drawing/2014/main" id="{66BC5BCF-3CC8-AE9E-5C24-CD2632423035}"/>
                  </a:ext>
                </a:extLst>
              </p:cNvPr>
              <p:cNvSpPr/>
              <p:nvPr/>
            </p:nvSpPr>
            <p:spPr>
              <a:xfrm rot="16200000">
                <a:off x="1748731" y="3156005"/>
                <a:ext cx="373225" cy="569288"/>
              </a:xfrm>
              <a:prstGeom prst="downArrow">
                <a:avLst/>
              </a:prstGeom>
              <a:noFill/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B9BD11CF-61C9-2C11-7522-BDBA9941C708}"/>
                  </a:ext>
                </a:extLst>
              </p:cNvPr>
              <p:cNvSpPr txBox="1"/>
              <p:nvPr/>
            </p:nvSpPr>
            <p:spPr>
              <a:xfrm>
                <a:off x="1935342" y="652210"/>
                <a:ext cx="5930047" cy="187743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spcAft>
                    <a:spcPts val="1200"/>
                  </a:spcAft>
                  <a:buClr>
                    <a:srgbClr val="C00000"/>
                  </a:buClr>
                </a:pPr>
                <a:r>
                  <a:rPr lang="ru-RU" sz="2400" dirty="0">
                    <a:latin typeface="Myriad Pro" panose="020B0503030403020204" pitchFamily="34" charset="0"/>
                  </a:rPr>
                  <a:t>Теории заговора, </a:t>
                </a:r>
                <a:r>
                  <a:rPr lang="ru-RU" sz="2400" dirty="0">
                    <a:solidFill>
                      <a:srgbClr val="C00000"/>
                    </a:solidFill>
                    <a:latin typeface="Myriad Pro" panose="020B0503030403020204" pitchFamily="34" charset="0"/>
                  </a:rPr>
                  <a:t>поддерживающие </a:t>
                </a:r>
                <a:r>
                  <a:rPr lang="ru-RU" sz="2400" dirty="0">
                    <a:latin typeface="Myriad Pro" panose="020B0503030403020204" pitchFamily="34" charset="0"/>
                  </a:rPr>
                  <a:t>политическую систему:</a:t>
                </a:r>
              </a:p>
              <a:p>
                <a:pPr marL="342900" indent="-342900" algn="ctr">
                  <a:spcAft>
                    <a:spcPts val="1200"/>
                  </a:spcAft>
                  <a:buClr>
                    <a:srgbClr val="C00000"/>
                  </a:buClr>
                  <a:buFont typeface="Wingdings" panose="05000000000000000000" pitchFamily="2" charset="2"/>
                  <a:buChar char="§"/>
                </a:pPr>
                <a:r>
                  <a:rPr lang="ru-RU" sz="2400" dirty="0">
                    <a:latin typeface="Myriad Pro" panose="020B0503030403020204" pitchFamily="34" charset="0"/>
                  </a:rPr>
                  <a:t>«заговор иностранцев»</a:t>
                </a:r>
              </a:p>
              <a:p>
                <a:pPr marL="342900" indent="-342900" algn="ctr">
                  <a:spcAft>
                    <a:spcPts val="1200"/>
                  </a:spcAft>
                  <a:buClr>
                    <a:srgbClr val="C00000"/>
                  </a:buClr>
                  <a:buFont typeface="Wingdings" panose="05000000000000000000" pitchFamily="2" charset="2"/>
                  <a:buChar char="§"/>
                </a:pPr>
                <a:r>
                  <a:rPr lang="ru-RU" sz="2400" dirty="0">
                    <a:latin typeface="Myriad Pro" panose="020B0503030403020204" pitchFamily="34" charset="0"/>
                  </a:rPr>
                  <a:t>«заговор пятой колонны» </a:t>
                </a:r>
              </a:p>
            </p:txBody>
          </p:sp>
          <p:sp>
            <p:nvSpPr>
              <p:cNvPr id="13" name="Rectangle 2">
                <a:extLst>
                  <a:ext uri="{FF2B5EF4-FFF2-40B4-BE49-F238E27FC236}">
                    <a16:creationId xmlns:a16="http://schemas.microsoft.com/office/drawing/2014/main" id="{F801C557-8559-0CF9-1CBB-E6014BAB4F0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935342" y="2847442"/>
                <a:ext cx="5596604" cy="14009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t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algn="ctr" eaLnBrk="1" hangingPunct="1">
                  <a:spcAft>
                    <a:spcPts val="1200"/>
                  </a:spcAft>
                </a:pPr>
                <a:r>
                  <a:rPr lang="ru-RU" altLang="ru-RU" sz="2400" dirty="0">
                    <a:latin typeface="Myriad Pro" panose="020B050303040302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Теории заговора, </a:t>
                </a:r>
                <a:r>
                  <a:rPr lang="ru-RU" altLang="ru-RU" sz="2400" dirty="0">
                    <a:solidFill>
                      <a:srgbClr val="C00000"/>
                    </a:solidFill>
                    <a:latin typeface="Myriad Pro" panose="020B050303040302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критикующие </a:t>
                </a:r>
                <a:r>
                  <a:rPr lang="ru-RU" altLang="ru-RU" sz="2400" dirty="0">
                    <a:latin typeface="Myriad Pro" panose="020B050303040302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политическую систему:</a:t>
                </a:r>
              </a:p>
              <a:p>
                <a:pPr marL="342900" indent="-342900" algn="ctr" eaLnBrk="1" hangingPunct="1">
                  <a:buClr>
                    <a:srgbClr val="C00000"/>
                  </a:buClr>
                  <a:buFont typeface="Wingdings" panose="05000000000000000000" pitchFamily="2" charset="2"/>
                  <a:buChar char="§"/>
                </a:pPr>
                <a:r>
                  <a:rPr lang="ru-RU" altLang="ru-RU" sz="2400" dirty="0">
                    <a:latin typeface="Myriad Pro" panose="020B050303040302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«заговор властей»</a:t>
                </a:r>
              </a:p>
              <a:p>
                <a:pPr algn="ctr" eaLnBrk="1" hangingPunct="1">
                  <a:spcAft>
                    <a:spcPts val="1200"/>
                  </a:spcAft>
                </a:pPr>
                <a:endParaRPr lang="ru-RU" altLang="ru-RU" sz="2400" dirty="0">
                  <a:latin typeface="Myriad Pro" panose="020B050303040302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</p:grp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E585AE95-8CC8-FB64-030D-A1CC69503B31}"/>
                </a:ext>
              </a:extLst>
            </p:cNvPr>
            <p:cNvSpPr txBox="1"/>
            <p:nvPr/>
          </p:nvSpPr>
          <p:spPr>
            <a:xfrm>
              <a:off x="2535782" y="1378870"/>
              <a:ext cx="464879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Aft>
                  <a:spcPts val="1200"/>
                </a:spcAft>
                <a:buClr>
                  <a:srgbClr val="C00000"/>
                </a:buClr>
              </a:pPr>
              <a:r>
                <a:rPr lang="ru-RU" sz="2400" dirty="0">
                  <a:latin typeface="Myriad Pro" panose="020B0503030403020204" pitchFamily="34" charset="0"/>
                </a:rPr>
                <a:t>Общее конспирологическое мышление </a:t>
              </a:r>
            </a:p>
          </p:txBody>
        </p:sp>
        <p:sp>
          <p:nvSpPr>
            <p:cNvPr id="16" name="Стрелка: вниз 15">
              <a:extLst>
                <a:ext uri="{FF2B5EF4-FFF2-40B4-BE49-F238E27FC236}">
                  <a16:creationId xmlns:a16="http://schemas.microsoft.com/office/drawing/2014/main" id="{EEF9933E-70CC-70F7-8A27-D8F6CF4F8C75}"/>
                </a:ext>
              </a:extLst>
            </p:cNvPr>
            <p:cNvSpPr/>
            <p:nvPr/>
          </p:nvSpPr>
          <p:spPr>
            <a:xfrm rot="16200000">
              <a:off x="1799729" y="1435285"/>
              <a:ext cx="373225" cy="569288"/>
            </a:xfrm>
            <a:prstGeom prst="downArrow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3812698720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DD4E6632-36DD-07A1-97BF-8EEBB81481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1" y="0"/>
            <a:ext cx="9144001" cy="10916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ru-RU" altLang="ru-RU" sz="3200" b="1" dirty="0">
                <a:solidFill>
                  <a:srgbClr val="C00000"/>
                </a:solidFill>
                <a:latin typeface="Myriad Pro" panose="020B0503030403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Вера в политические теории заговора: последствия</a:t>
            </a:r>
          </a:p>
        </p:txBody>
      </p:sp>
      <p:sp>
        <p:nvSpPr>
          <p:cNvPr id="3" name="Скругленный прямоугольник 2">
            <a:extLst>
              <a:ext uri="{FF2B5EF4-FFF2-40B4-BE49-F238E27FC236}">
                <a16:creationId xmlns:a16="http://schemas.microsoft.com/office/drawing/2014/main" id="{21C2B3CE-1201-4A40-0B68-39CBA4940F34}"/>
              </a:ext>
            </a:extLst>
          </p:cNvPr>
          <p:cNvSpPr/>
          <p:nvPr/>
        </p:nvSpPr>
        <p:spPr>
          <a:xfrm>
            <a:off x="774602" y="2845834"/>
            <a:ext cx="3526807" cy="1333425"/>
          </a:xfrm>
          <a:prstGeom prst="roundRect">
            <a:avLst/>
          </a:prstGeom>
          <a:noFill/>
          <a:ln w="25400">
            <a:solidFill>
              <a:srgbClr val="C0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i="1" dirty="0">
                <a:solidFill>
                  <a:schemeClr val="tx1"/>
                </a:solidFill>
                <a:latin typeface="Myriad Pro" panose="020B0503030403020204" pitchFamily="34" charset="0"/>
              </a:rPr>
              <a:t>Приписывание ответственности внешним </a:t>
            </a:r>
            <a:r>
              <a:rPr lang="ru-RU" sz="2400" i="1" dirty="0" err="1">
                <a:solidFill>
                  <a:schemeClr val="tx1"/>
                </a:solidFill>
                <a:latin typeface="Myriad Pro" panose="020B0503030403020204" pitchFamily="34" charset="0"/>
              </a:rPr>
              <a:t>акторам</a:t>
            </a:r>
            <a:endParaRPr lang="ru-RU" sz="2400" i="1" dirty="0">
              <a:solidFill>
                <a:schemeClr val="tx1"/>
              </a:solidFill>
              <a:latin typeface="Myriad Pro" panose="020B0503030403020204" pitchFamily="34" charset="0"/>
            </a:endParaRPr>
          </a:p>
        </p:txBody>
      </p:sp>
      <p:sp>
        <p:nvSpPr>
          <p:cNvPr id="4" name="Скругленный прямоугольник 2">
            <a:extLst>
              <a:ext uri="{FF2B5EF4-FFF2-40B4-BE49-F238E27FC236}">
                <a16:creationId xmlns:a16="http://schemas.microsoft.com/office/drawing/2014/main" id="{CDF80A87-B11F-E443-EE1C-2A2C940C2B1C}"/>
              </a:ext>
            </a:extLst>
          </p:cNvPr>
          <p:cNvSpPr/>
          <p:nvPr/>
        </p:nvSpPr>
        <p:spPr>
          <a:xfrm>
            <a:off x="774602" y="4606104"/>
            <a:ext cx="3601453" cy="1013074"/>
          </a:xfrm>
          <a:prstGeom prst="roundRect">
            <a:avLst/>
          </a:prstGeom>
          <a:noFill/>
          <a:ln w="254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chemeClr val="tx1"/>
                </a:solidFill>
                <a:latin typeface="Myriad Pro" panose="020B0503030403020204" pitchFamily="34" charset="0"/>
              </a:rPr>
              <a:t>Улучшает отношение к политической системе</a:t>
            </a:r>
          </a:p>
        </p:txBody>
      </p:sp>
      <p:sp>
        <p:nvSpPr>
          <p:cNvPr id="5" name="Скругленный прямоугольник 2">
            <a:extLst>
              <a:ext uri="{FF2B5EF4-FFF2-40B4-BE49-F238E27FC236}">
                <a16:creationId xmlns:a16="http://schemas.microsoft.com/office/drawing/2014/main" id="{EC421C64-291A-C92B-7899-167F4F97C0CB}"/>
              </a:ext>
            </a:extLst>
          </p:cNvPr>
          <p:cNvSpPr/>
          <p:nvPr/>
        </p:nvSpPr>
        <p:spPr>
          <a:xfrm>
            <a:off x="4842590" y="2845833"/>
            <a:ext cx="3526807" cy="1333425"/>
          </a:xfrm>
          <a:prstGeom prst="roundRect">
            <a:avLst/>
          </a:prstGeom>
          <a:noFill/>
          <a:ln w="25400">
            <a:solidFill>
              <a:srgbClr val="0070C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i="1" dirty="0">
                <a:solidFill>
                  <a:schemeClr val="tx1"/>
                </a:solidFill>
                <a:latin typeface="Myriad Pro" panose="020B0503030403020204" pitchFamily="34" charset="0"/>
              </a:rPr>
              <a:t>Приписывание ответственности власти</a:t>
            </a:r>
          </a:p>
        </p:txBody>
      </p:sp>
      <p:sp>
        <p:nvSpPr>
          <p:cNvPr id="6" name="Скругленный прямоугольник 2">
            <a:extLst>
              <a:ext uri="{FF2B5EF4-FFF2-40B4-BE49-F238E27FC236}">
                <a16:creationId xmlns:a16="http://schemas.microsoft.com/office/drawing/2014/main" id="{B5BC944E-6388-5B95-6307-EA28F8986276}"/>
              </a:ext>
            </a:extLst>
          </p:cNvPr>
          <p:cNvSpPr/>
          <p:nvPr/>
        </p:nvSpPr>
        <p:spPr>
          <a:xfrm>
            <a:off x="4842590" y="4610067"/>
            <a:ext cx="3601453" cy="1013074"/>
          </a:xfrm>
          <a:prstGeom prst="roundRect">
            <a:avLst/>
          </a:prstGeom>
          <a:noFill/>
          <a:ln w="254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chemeClr val="tx1"/>
                </a:solidFill>
                <a:latin typeface="Myriad Pro" panose="020B0503030403020204" pitchFamily="34" charset="0"/>
              </a:rPr>
              <a:t>Ухудшает отношение к политической системе</a:t>
            </a:r>
          </a:p>
        </p:txBody>
      </p:sp>
      <p:sp>
        <p:nvSpPr>
          <p:cNvPr id="8" name="Скругленный прямоугольник 2">
            <a:extLst>
              <a:ext uri="{FF2B5EF4-FFF2-40B4-BE49-F238E27FC236}">
                <a16:creationId xmlns:a16="http://schemas.microsoft.com/office/drawing/2014/main" id="{D5A03972-D311-3480-7148-B530692D243C}"/>
              </a:ext>
            </a:extLst>
          </p:cNvPr>
          <p:cNvSpPr/>
          <p:nvPr/>
        </p:nvSpPr>
        <p:spPr>
          <a:xfrm>
            <a:off x="774602" y="1518525"/>
            <a:ext cx="3526807" cy="900464"/>
          </a:xfrm>
          <a:prstGeom prst="roundRect">
            <a:avLst/>
          </a:prstGeom>
          <a:noFill/>
          <a:ln w="25400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chemeClr val="tx1"/>
                </a:solidFill>
                <a:latin typeface="Myriad Pro" panose="020B0503030403020204" pitchFamily="34" charset="0"/>
              </a:rPr>
              <a:t>Вера в про-системные теории заговора</a:t>
            </a:r>
          </a:p>
        </p:txBody>
      </p:sp>
      <p:sp>
        <p:nvSpPr>
          <p:cNvPr id="9" name="Скругленный прямоугольник 2">
            <a:extLst>
              <a:ext uri="{FF2B5EF4-FFF2-40B4-BE49-F238E27FC236}">
                <a16:creationId xmlns:a16="http://schemas.microsoft.com/office/drawing/2014/main" id="{5276C1E2-C755-D935-1CB1-826AE5DC3C10}"/>
              </a:ext>
            </a:extLst>
          </p:cNvPr>
          <p:cNvSpPr/>
          <p:nvPr/>
        </p:nvSpPr>
        <p:spPr>
          <a:xfrm>
            <a:off x="4727511" y="1518525"/>
            <a:ext cx="3831610" cy="900464"/>
          </a:xfrm>
          <a:prstGeom prst="roundRect">
            <a:avLst/>
          </a:prstGeom>
          <a:noFill/>
          <a:ln w="25400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chemeClr val="tx1"/>
                </a:solidFill>
                <a:latin typeface="Myriad Pro" panose="020B0503030403020204" pitchFamily="34" charset="0"/>
              </a:rPr>
              <a:t>Вера в анти-системные теории заговора</a:t>
            </a:r>
          </a:p>
        </p:txBody>
      </p:sp>
      <p:cxnSp>
        <p:nvCxnSpPr>
          <p:cNvPr id="11" name="Прямая со стрелкой 10">
            <a:extLst>
              <a:ext uri="{FF2B5EF4-FFF2-40B4-BE49-F238E27FC236}">
                <a16:creationId xmlns:a16="http://schemas.microsoft.com/office/drawing/2014/main" id="{6D26DAA3-4452-A047-73D3-661BF71C655E}"/>
              </a:ext>
            </a:extLst>
          </p:cNvPr>
          <p:cNvCxnSpPr>
            <a:stCxn id="8" idx="2"/>
            <a:endCxn id="3" idx="0"/>
          </p:cNvCxnSpPr>
          <p:nvPr/>
        </p:nvCxnSpPr>
        <p:spPr>
          <a:xfrm>
            <a:off x="2538006" y="2418989"/>
            <a:ext cx="0" cy="426845"/>
          </a:xfrm>
          <a:prstGeom prst="straightConnector1">
            <a:avLst/>
          </a:prstGeom>
          <a:ln w="38100">
            <a:solidFill>
              <a:srgbClr val="C0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>
            <a:extLst>
              <a:ext uri="{FF2B5EF4-FFF2-40B4-BE49-F238E27FC236}">
                <a16:creationId xmlns:a16="http://schemas.microsoft.com/office/drawing/2014/main" id="{AA1CDA36-FA20-BAFB-20FD-F4134D8DFA46}"/>
              </a:ext>
            </a:extLst>
          </p:cNvPr>
          <p:cNvCxnSpPr/>
          <p:nvPr/>
        </p:nvCxnSpPr>
        <p:spPr>
          <a:xfrm>
            <a:off x="2538006" y="4179259"/>
            <a:ext cx="0" cy="426845"/>
          </a:xfrm>
          <a:prstGeom prst="straightConnector1">
            <a:avLst/>
          </a:prstGeom>
          <a:ln w="38100">
            <a:solidFill>
              <a:srgbClr val="C0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>
            <a:extLst>
              <a:ext uri="{FF2B5EF4-FFF2-40B4-BE49-F238E27FC236}">
                <a16:creationId xmlns:a16="http://schemas.microsoft.com/office/drawing/2014/main" id="{D252BD01-C434-CC6F-2A24-C595C3F73A4D}"/>
              </a:ext>
            </a:extLst>
          </p:cNvPr>
          <p:cNvCxnSpPr/>
          <p:nvPr/>
        </p:nvCxnSpPr>
        <p:spPr>
          <a:xfrm>
            <a:off x="6637255" y="2418989"/>
            <a:ext cx="0" cy="426845"/>
          </a:xfrm>
          <a:prstGeom prst="straightConnector1">
            <a:avLst/>
          </a:prstGeom>
          <a:ln w="38100">
            <a:solidFill>
              <a:srgbClr val="0070C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>
            <a:extLst>
              <a:ext uri="{FF2B5EF4-FFF2-40B4-BE49-F238E27FC236}">
                <a16:creationId xmlns:a16="http://schemas.microsoft.com/office/drawing/2014/main" id="{C4EA8396-3975-FB19-5EB7-F35EE5BEAADB}"/>
              </a:ext>
            </a:extLst>
          </p:cNvPr>
          <p:cNvCxnSpPr/>
          <p:nvPr/>
        </p:nvCxnSpPr>
        <p:spPr>
          <a:xfrm>
            <a:off x="6637255" y="4179259"/>
            <a:ext cx="0" cy="426845"/>
          </a:xfrm>
          <a:prstGeom prst="straightConnector1">
            <a:avLst/>
          </a:prstGeom>
          <a:ln w="38100">
            <a:solidFill>
              <a:srgbClr val="0070C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32620225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FFC8EBE0-E2D8-E7A4-644D-EAD4A66006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3" y="0"/>
            <a:ext cx="9144001" cy="10916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ru-RU" altLang="ru-RU" sz="3200" b="1" dirty="0">
                <a:solidFill>
                  <a:srgbClr val="C00000"/>
                </a:solidFill>
                <a:latin typeface="Myriad Pro" panose="020B0503030403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Вера в политические теории заговора: последствия</a:t>
            </a:r>
          </a:p>
        </p:txBody>
      </p:sp>
      <p:grpSp>
        <p:nvGrpSpPr>
          <p:cNvPr id="29" name="Группа 28">
            <a:extLst>
              <a:ext uri="{FF2B5EF4-FFF2-40B4-BE49-F238E27FC236}">
                <a16:creationId xmlns:a16="http://schemas.microsoft.com/office/drawing/2014/main" id="{6E83C81D-C157-B31B-AF1A-7D3CEFAAA431}"/>
              </a:ext>
            </a:extLst>
          </p:cNvPr>
          <p:cNvGrpSpPr/>
          <p:nvPr/>
        </p:nvGrpSpPr>
        <p:grpSpPr>
          <a:xfrm>
            <a:off x="529023" y="1091682"/>
            <a:ext cx="8085954" cy="5475429"/>
            <a:chOff x="636853" y="1259537"/>
            <a:chExt cx="8085954" cy="5475429"/>
          </a:xfrm>
        </p:grpSpPr>
        <p:grpSp>
          <p:nvGrpSpPr>
            <p:cNvPr id="26" name="Группа 25">
              <a:extLst>
                <a:ext uri="{FF2B5EF4-FFF2-40B4-BE49-F238E27FC236}">
                  <a16:creationId xmlns:a16="http://schemas.microsoft.com/office/drawing/2014/main" id="{A603EDF3-289A-BDB2-5299-33E05BC2E794}"/>
                </a:ext>
              </a:extLst>
            </p:cNvPr>
            <p:cNvGrpSpPr/>
            <p:nvPr/>
          </p:nvGrpSpPr>
          <p:grpSpPr>
            <a:xfrm>
              <a:off x="636853" y="1259537"/>
              <a:ext cx="7870288" cy="4088412"/>
              <a:chOff x="587829" y="1782051"/>
              <a:chExt cx="7870288" cy="4088412"/>
            </a:xfrm>
          </p:grpSpPr>
          <p:sp>
            <p:nvSpPr>
              <p:cNvPr id="4" name="Скругленный прямоугольник 2">
                <a:extLst>
                  <a:ext uri="{FF2B5EF4-FFF2-40B4-BE49-F238E27FC236}">
                    <a16:creationId xmlns:a16="http://schemas.microsoft.com/office/drawing/2014/main" id="{823D8008-CF62-E05B-467C-68D58A64D76E}"/>
                  </a:ext>
                </a:extLst>
              </p:cNvPr>
              <p:cNvSpPr/>
              <p:nvPr/>
            </p:nvSpPr>
            <p:spPr>
              <a:xfrm>
                <a:off x="1866121" y="1782051"/>
                <a:ext cx="5411752" cy="900465"/>
              </a:xfrm>
              <a:prstGeom prst="roundRect">
                <a:avLst/>
              </a:prstGeom>
              <a:noFill/>
              <a:ln w="25400">
                <a:noFill/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dirty="0">
                    <a:solidFill>
                      <a:schemeClr val="tx1"/>
                    </a:solidFill>
                    <a:latin typeface="Myriad Pro" panose="020B0503030403020204" pitchFamily="34" charset="0"/>
                  </a:rPr>
                  <a:t>Вера в теории заговора (конспирологическое мышление)</a:t>
                </a:r>
              </a:p>
            </p:txBody>
          </p:sp>
          <p:sp>
            <p:nvSpPr>
              <p:cNvPr id="5" name="Скругленный прямоугольник 2">
                <a:extLst>
                  <a:ext uri="{FF2B5EF4-FFF2-40B4-BE49-F238E27FC236}">
                    <a16:creationId xmlns:a16="http://schemas.microsoft.com/office/drawing/2014/main" id="{5EB2A25A-1232-3002-44F8-C10545704E09}"/>
                  </a:ext>
                </a:extLst>
              </p:cNvPr>
              <p:cNvSpPr/>
              <p:nvPr/>
            </p:nvSpPr>
            <p:spPr>
              <a:xfrm>
                <a:off x="2468025" y="3261047"/>
                <a:ext cx="4207945" cy="900465"/>
              </a:xfrm>
              <a:prstGeom prst="roundRect">
                <a:avLst/>
              </a:prstGeom>
              <a:noFill/>
              <a:ln w="25400">
                <a:solidFill>
                  <a:srgbClr val="0070C0"/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i="1" dirty="0">
                    <a:solidFill>
                      <a:schemeClr val="tx1"/>
                    </a:solidFill>
                    <a:latin typeface="Myriad Pro" panose="020B0503030403020204" pitchFamily="34" charset="0"/>
                  </a:rPr>
                  <a:t>Уменьшение доверия к политической системе</a:t>
                </a:r>
              </a:p>
            </p:txBody>
          </p:sp>
          <p:cxnSp>
            <p:nvCxnSpPr>
              <p:cNvPr id="6" name="Прямая со стрелкой 5">
                <a:extLst>
                  <a:ext uri="{FF2B5EF4-FFF2-40B4-BE49-F238E27FC236}">
                    <a16:creationId xmlns:a16="http://schemas.microsoft.com/office/drawing/2014/main" id="{24794CDF-BBFF-A170-9A0F-0C60CB18F74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571997" y="2705878"/>
                <a:ext cx="0" cy="555169"/>
              </a:xfrm>
              <a:prstGeom prst="straightConnector1">
                <a:avLst/>
              </a:prstGeom>
              <a:ln w="38100">
                <a:solidFill>
                  <a:srgbClr val="0070C0"/>
                </a:solidFill>
                <a:tailEnd type="stealth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" name="Скругленный прямоугольник 2">
                <a:extLst>
                  <a:ext uri="{FF2B5EF4-FFF2-40B4-BE49-F238E27FC236}">
                    <a16:creationId xmlns:a16="http://schemas.microsoft.com/office/drawing/2014/main" id="{6785CB7B-6CCD-D78C-0C0E-E38BEE685A24}"/>
                  </a:ext>
                </a:extLst>
              </p:cNvPr>
              <p:cNvSpPr/>
              <p:nvPr/>
            </p:nvSpPr>
            <p:spPr>
              <a:xfrm>
                <a:off x="587829" y="4969998"/>
                <a:ext cx="3719966" cy="900465"/>
              </a:xfrm>
              <a:prstGeom prst="roundRect">
                <a:avLst/>
              </a:prstGeom>
              <a:noFill/>
              <a:ln w="25400"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200" dirty="0">
                    <a:solidFill>
                      <a:schemeClr val="tx1"/>
                    </a:solidFill>
                    <a:latin typeface="Myriad Pro" panose="020B0503030403020204" pitchFamily="34" charset="0"/>
                  </a:rPr>
                  <a:t>Не-поддержка </a:t>
                </a:r>
                <a:r>
                  <a:rPr lang="ru-RU" sz="2200" dirty="0" err="1">
                    <a:solidFill>
                      <a:schemeClr val="tx1"/>
                    </a:solidFill>
                    <a:latin typeface="Myriad Pro" panose="020B0503030403020204" pitchFamily="34" charset="0"/>
                  </a:rPr>
                  <a:t>репрезен-тативной</a:t>
                </a:r>
                <a:r>
                  <a:rPr lang="ru-RU" sz="2200" dirty="0">
                    <a:solidFill>
                      <a:schemeClr val="tx1"/>
                    </a:solidFill>
                    <a:latin typeface="Myriad Pro" panose="020B0503030403020204" pitchFamily="34" charset="0"/>
                  </a:rPr>
                  <a:t> демократии</a:t>
                </a:r>
              </a:p>
            </p:txBody>
          </p:sp>
          <p:sp>
            <p:nvSpPr>
              <p:cNvPr id="11" name="Скругленный прямоугольник 2">
                <a:extLst>
                  <a:ext uri="{FF2B5EF4-FFF2-40B4-BE49-F238E27FC236}">
                    <a16:creationId xmlns:a16="http://schemas.microsoft.com/office/drawing/2014/main" id="{F640D8D1-2967-FD70-9E6C-6B906EAD465C}"/>
                  </a:ext>
                </a:extLst>
              </p:cNvPr>
              <p:cNvSpPr/>
              <p:nvPr/>
            </p:nvSpPr>
            <p:spPr>
              <a:xfrm>
                <a:off x="4517487" y="4969998"/>
                <a:ext cx="3940630" cy="900465"/>
              </a:xfrm>
              <a:prstGeom prst="roundRect">
                <a:avLst/>
              </a:prstGeom>
              <a:noFill/>
              <a:ln w="2540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200" dirty="0">
                    <a:solidFill>
                      <a:schemeClr val="tx1"/>
                    </a:solidFill>
                    <a:latin typeface="Myriad Pro" panose="020B0503030403020204" pitchFamily="34" charset="0"/>
                  </a:rPr>
                  <a:t>Поддержка (а) автократии и (б) прямой демократии</a:t>
                </a:r>
              </a:p>
            </p:txBody>
          </p:sp>
          <p:cxnSp>
            <p:nvCxnSpPr>
              <p:cNvPr id="13" name="Прямая со стрелкой 12">
                <a:extLst>
                  <a:ext uri="{FF2B5EF4-FFF2-40B4-BE49-F238E27FC236}">
                    <a16:creationId xmlns:a16="http://schemas.microsoft.com/office/drawing/2014/main" id="{B00C60B0-A396-7F45-FC6B-5F1EBECD5B6F}"/>
                  </a:ext>
                </a:extLst>
              </p:cNvPr>
              <p:cNvCxnSpPr>
                <a:cxnSpLocks/>
                <a:endCxn id="10" idx="0"/>
              </p:cNvCxnSpPr>
              <p:nvPr/>
            </p:nvCxnSpPr>
            <p:spPr>
              <a:xfrm flipH="1">
                <a:off x="2447812" y="4273420"/>
                <a:ext cx="880963" cy="696578"/>
              </a:xfrm>
              <a:prstGeom prst="straightConnector1">
                <a:avLst/>
              </a:prstGeom>
              <a:ln w="38100">
                <a:solidFill>
                  <a:srgbClr val="0070C0"/>
                </a:solidFill>
                <a:tailEnd type="stealth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Прямая со стрелкой 14">
                <a:extLst>
                  <a:ext uri="{FF2B5EF4-FFF2-40B4-BE49-F238E27FC236}">
                    <a16:creationId xmlns:a16="http://schemas.microsoft.com/office/drawing/2014/main" id="{DAFAC517-5816-315A-E466-A5F0BE7946ED}"/>
                  </a:ext>
                </a:extLst>
              </p:cNvPr>
              <p:cNvCxnSpPr>
                <a:cxnSpLocks/>
                <a:endCxn id="11" idx="0"/>
              </p:cNvCxnSpPr>
              <p:nvPr/>
            </p:nvCxnSpPr>
            <p:spPr>
              <a:xfrm>
                <a:off x="5551714" y="4273420"/>
                <a:ext cx="936088" cy="696578"/>
              </a:xfrm>
              <a:prstGeom prst="straightConnector1">
                <a:avLst/>
              </a:prstGeom>
              <a:ln w="38100">
                <a:solidFill>
                  <a:srgbClr val="C00000"/>
                </a:solidFill>
                <a:tailEnd type="stealth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8" name="Скругленный прямоугольник 2">
              <a:extLst>
                <a:ext uri="{FF2B5EF4-FFF2-40B4-BE49-F238E27FC236}">
                  <a16:creationId xmlns:a16="http://schemas.microsoft.com/office/drawing/2014/main" id="{737C0BD4-42E6-54CD-0A1E-53A5D45FA86F}"/>
                </a:ext>
              </a:extLst>
            </p:cNvPr>
            <p:cNvSpPr/>
            <p:nvPr/>
          </p:nvSpPr>
          <p:spPr>
            <a:xfrm>
              <a:off x="4356819" y="5349458"/>
              <a:ext cx="4365988" cy="1385508"/>
            </a:xfrm>
            <a:prstGeom prst="roundRect">
              <a:avLst/>
            </a:prstGeom>
            <a:noFill/>
            <a:ln w="25400">
              <a:noFill/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000" dirty="0">
                  <a:solidFill>
                    <a:schemeClr val="tx1"/>
                  </a:solidFill>
                  <a:latin typeface="Myriad Pro" panose="020B0503030403020204" pitchFamily="34" charset="0"/>
                </a:rPr>
                <a:t>(а) надежда на сильного лидера, который решит проблемы</a:t>
              </a:r>
            </a:p>
            <a:p>
              <a:pPr algn="ctr"/>
              <a:r>
                <a:rPr lang="ru-RU" sz="2000" dirty="0">
                  <a:solidFill>
                    <a:schemeClr val="tx1"/>
                  </a:solidFill>
                  <a:latin typeface="Myriad Pro" panose="020B0503030403020204" pitchFamily="34" charset="0"/>
                </a:rPr>
                <a:t>(б) надежда на контроль со стороны граждан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24201467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542185B2-BD5A-FC16-D690-8EA702B0F4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3" y="0"/>
            <a:ext cx="7016623" cy="5878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ru-RU" altLang="ru-RU" sz="3200" b="1" dirty="0">
                <a:solidFill>
                  <a:srgbClr val="C00000"/>
                </a:solidFill>
                <a:latin typeface="Myriad Pro" panose="020B0503030403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Наше исследование: общая идея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5DD93EF-FFA2-54FD-15AB-76CDF24E6D1F}"/>
              </a:ext>
            </a:extLst>
          </p:cNvPr>
          <p:cNvSpPr txBox="1"/>
          <p:nvPr/>
        </p:nvSpPr>
        <p:spPr>
          <a:xfrm>
            <a:off x="695073" y="1039954"/>
            <a:ext cx="39561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  <a:buClr>
                <a:srgbClr val="C00000"/>
              </a:buClr>
            </a:pPr>
            <a:r>
              <a:rPr lang="ru-RU" sz="2400" dirty="0">
                <a:latin typeface="Myriad Pro" panose="020B0503030403020204" pitchFamily="34" charset="0"/>
              </a:rPr>
              <a:t>Вера в</a:t>
            </a:r>
            <a:r>
              <a:rPr lang="ru-RU" sz="2400" dirty="0">
                <a:solidFill>
                  <a:srgbClr val="C00000"/>
                </a:solidFill>
                <a:latin typeface="Myriad Pro" panose="020B0503030403020204" pitchFamily="34" charset="0"/>
              </a:rPr>
              <a:t> (а) про-системные </a:t>
            </a:r>
            <a:r>
              <a:rPr lang="ru-RU" sz="2400" dirty="0">
                <a:latin typeface="Myriad Pro" panose="020B0503030403020204" pitchFamily="34" charset="0"/>
              </a:rPr>
              <a:t>и</a:t>
            </a:r>
            <a:r>
              <a:rPr lang="ru-RU" sz="2400" dirty="0">
                <a:solidFill>
                  <a:srgbClr val="C00000"/>
                </a:solidFill>
                <a:latin typeface="Myriad Pro" panose="020B0503030403020204" pitchFamily="34" charset="0"/>
              </a:rPr>
              <a:t> (б) антисистемные </a:t>
            </a:r>
            <a:r>
              <a:rPr lang="ru-RU" sz="2400" dirty="0">
                <a:latin typeface="Myriad Pro" panose="020B0503030403020204" pitchFamily="34" charset="0"/>
              </a:rPr>
              <a:t>теории заговора</a:t>
            </a:r>
            <a:endParaRPr lang="en-US" sz="2400" dirty="0">
              <a:latin typeface="Myriad Pro" panose="020B0503030403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1510292-9582-A93A-F6DC-BB4A449ECC20}"/>
              </a:ext>
            </a:extLst>
          </p:cNvPr>
          <p:cNvSpPr txBox="1"/>
          <p:nvPr/>
        </p:nvSpPr>
        <p:spPr>
          <a:xfrm>
            <a:off x="5085304" y="1267594"/>
            <a:ext cx="294847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  <a:buClr>
                <a:srgbClr val="C00000"/>
              </a:buClr>
            </a:pPr>
            <a:r>
              <a:rPr lang="ru-RU" sz="2400" i="1" dirty="0">
                <a:latin typeface="Myriad Pro" panose="020B0503030403020204" pitchFamily="34" charset="0"/>
              </a:rPr>
              <a:t>Негативные эмоции: тревога</a:t>
            </a:r>
            <a:endParaRPr lang="en-US" sz="2400" i="1" dirty="0">
              <a:latin typeface="Myriad Pro" panose="020B0503030403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A2692BD-51A4-3B86-2CBC-284C6C974832}"/>
              </a:ext>
            </a:extLst>
          </p:cNvPr>
          <p:cNvSpPr txBox="1"/>
          <p:nvPr/>
        </p:nvSpPr>
        <p:spPr>
          <a:xfrm>
            <a:off x="4789166" y="2667210"/>
            <a:ext cx="348964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  <a:buClr>
                <a:srgbClr val="C00000"/>
              </a:buClr>
            </a:pPr>
            <a:r>
              <a:rPr lang="ru-RU" sz="2400" i="1" dirty="0">
                <a:latin typeface="Myriad Pro" panose="020B0503030403020204" pitchFamily="34" charset="0"/>
              </a:rPr>
              <a:t>Тщательный анализ информации</a:t>
            </a:r>
            <a:endParaRPr lang="en-US" sz="2400" i="1" dirty="0">
              <a:latin typeface="Myriad Pro" panose="020B0503030403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5912869-D704-EC92-9E1C-A437EB4C615C}"/>
              </a:ext>
            </a:extLst>
          </p:cNvPr>
          <p:cNvSpPr txBox="1"/>
          <p:nvPr/>
        </p:nvSpPr>
        <p:spPr>
          <a:xfrm>
            <a:off x="5085304" y="4078167"/>
            <a:ext cx="294847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  <a:buClr>
                <a:srgbClr val="C00000"/>
              </a:buClr>
            </a:pPr>
            <a:r>
              <a:rPr lang="ru-RU" sz="2400" dirty="0">
                <a:latin typeface="Myriad Pro" panose="020B0503030403020204" pitchFamily="34" charset="0"/>
              </a:rPr>
              <a:t>Приписывание ответственности за проблемы: </a:t>
            </a:r>
            <a:r>
              <a:rPr lang="ru-RU" sz="2400" dirty="0">
                <a:solidFill>
                  <a:srgbClr val="C00000"/>
                </a:solidFill>
                <a:latin typeface="Myriad Pro" panose="020B0503030403020204" pitchFamily="34" charset="0"/>
              </a:rPr>
              <a:t>(а) внешним </a:t>
            </a:r>
            <a:r>
              <a:rPr lang="ru-RU" sz="2400" dirty="0" err="1">
                <a:solidFill>
                  <a:srgbClr val="C00000"/>
                </a:solidFill>
                <a:latin typeface="Myriad Pro" panose="020B0503030403020204" pitchFamily="34" charset="0"/>
              </a:rPr>
              <a:t>акторам</a:t>
            </a:r>
            <a:r>
              <a:rPr lang="ru-RU" sz="2400" dirty="0">
                <a:solidFill>
                  <a:srgbClr val="C00000"/>
                </a:solidFill>
                <a:latin typeface="Myriad Pro" panose="020B0503030403020204" pitchFamily="34" charset="0"/>
              </a:rPr>
              <a:t> </a:t>
            </a:r>
            <a:r>
              <a:rPr lang="ru-RU" sz="2400" dirty="0">
                <a:latin typeface="Myriad Pro" panose="020B0503030403020204" pitchFamily="34" charset="0"/>
              </a:rPr>
              <a:t>и </a:t>
            </a:r>
            <a:r>
              <a:rPr lang="ru-RU" sz="2400" dirty="0">
                <a:solidFill>
                  <a:srgbClr val="C00000"/>
                </a:solidFill>
                <a:latin typeface="Myriad Pro" panose="020B0503030403020204" pitchFamily="34" charset="0"/>
              </a:rPr>
              <a:t>(б) власти</a:t>
            </a:r>
            <a:endParaRPr lang="en-US" sz="2400" dirty="0">
              <a:solidFill>
                <a:srgbClr val="C00000"/>
              </a:solidFill>
              <a:latin typeface="Myriad Pro" panose="020B0503030403020204" pitchFamily="34" charset="0"/>
            </a:endParaRPr>
          </a:p>
        </p:txBody>
      </p:sp>
      <p:sp>
        <p:nvSpPr>
          <p:cNvPr id="7" name="Стрелка: вниз 6">
            <a:extLst>
              <a:ext uri="{FF2B5EF4-FFF2-40B4-BE49-F238E27FC236}">
                <a16:creationId xmlns:a16="http://schemas.microsoft.com/office/drawing/2014/main" id="{1FF389FB-1471-9C28-5978-E763D6170617}"/>
              </a:ext>
            </a:extLst>
          </p:cNvPr>
          <p:cNvSpPr/>
          <p:nvPr/>
        </p:nvSpPr>
        <p:spPr>
          <a:xfrm rot="16200000">
            <a:off x="4701408" y="1553685"/>
            <a:ext cx="254488" cy="513304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bg1">
              <a:lumMod val="95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: вниз 8">
            <a:extLst>
              <a:ext uri="{FF2B5EF4-FFF2-40B4-BE49-F238E27FC236}">
                <a16:creationId xmlns:a16="http://schemas.microsoft.com/office/drawing/2014/main" id="{91F11766-9DF5-235C-7B14-8271B7D69104}"/>
              </a:ext>
            </a:extLst>
          </p:cNvPr>
          <p:cNvSpPr/>
          <p:nvPr/>
        </p:nvSpPr>
        <p:spPr>
          <a:xfrm>
            <a:off x="6378755" y="2153359"/>
            <a:ext cx="273148" cy="416108"/>
          </a:xfrm>
          <a:prstGeom prst="downArrow">
            <a:avLst/>
          </a:prstGeom>
          <a:solidFill>
            <a:schemeClr val="bg1">
              <a:lumMod val="95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: вниз 10">
            <a:extLst>
              <a:ext uri="{FF2B5EF4-FFF2-40B4-BE49-F238E27FC236}">
                <a16:creationId xmlns:a16="http://schemas.microsoft.com/office/drawing/2014/main" id="{BDCBF099-55E7-6DAB-137E-F2D07119971D}"/>
              </a:ext>
            </a:extLst>
          </p:cNvPr>
          <p:cNvSpPr/>
          <p:nvPr/>
        </p:nvSpPr>
        <p:spPr>
          <a:xfrm>
            <a:off x="6378755" y="3595950"/>
            <a:ext cx="282479" cy="412491"/>
          </a:xfrm>
          <a:prstGeom prst="downArrow">
            <a:avLst/>
          </a:prstGeom>
          <a:solidFill>
            <a:schemeClr val="bg1">
              <a:lumMod val="95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: вниз 11">
            <a:extLst>
              <a:ext uri="{FF2B5EF4-FFF2-40B4-BE49-F238E27FC236}">
                <a16:creationId xmlns:a16="http://schemas.microsoft.com/office/drawing/2014/main" id="{802116AE-D573-BDD3-60AD-A1E30E33F02C}"/>
              </a:ext>
            </a:extLst>
          </p:cNvPr>
          <p:cNvSpPr/>
          <p:nvPr/>
        </p:nvSpPr>
        <p:spPr>
          <a:xfrm rot="5400000">
            <a:off x="4533413" y="4800326"/>
            <a:ext cx="254488" cy="494674"/>
          </a:xfrm>
          <a:prstGeom prst="downArrow">
            <a:avLst/>
          </a:prstGeom>
          <a:solidFill>
            <a:schemeClr val="bg1">
              <a:lumMod val="95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49C0F53-5DB4-7F40-518D-08AADC39BB4F}"/>
              </a:ext>
            </a:extLst>
          </p:cNvPr>
          <p:cNvSpPr txBox="1"/>
          <p:nvPr/>
        </p:nvSpPr>
        <p:spPr>
          <a:xfrm>
            <a:off x="1287535" y="4320256"/>
            <a:ext cx="294847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  <a:buClr>
                <a:srgbClr val="C00000"/>
              </a:buClr>
            </a:pPr>
            <a:r>
              <a:rPr lang="ru-RU" sz="2400" dirty="0">
                <a:latin typeface="Myriad Pro" panose="020B0503030403020204" pitchFamily="34" charset="0"/>
              </a:rPr>
              <a:t>Запрос на: </a:t>
            </a:r>
            <a:r>
              <a:rPr lang="ru-RU" sz="2400" dirty="0">
                <a:solidFill>
                  <a:srgbClr val="C00000"/>
                </a:solidFill>
                <a:latin typeface="Myriad Pro" panose="020B0503030403020204" pitchFamily="34" charset="0"/>
              </a:rPr>
              <a:t>(а) помощь от власти </a:t>
            </a:r>
            <a:r>
              <a:rPr lang="ru-RU" sz="2400" dirty="0">
                <a:latin typeface="Myriad Pro" panose="020B0503030403020204" pitchFamily="34" charset="0"/>
              </a:rPr>
              <a:t>и </a:t>
            </a:r>
            <a:r>
              <a:rPr lang="ru-RU" sz="2400" dirty="0">
                <a:solidFill>
                  <a:srgbClr val="C00000"/>
                </a:solidFill>
                <a:latin typeface="Myriad Pro" panose="020B0503030403020204" pitchFamily="34" charset="0"/>
              </a:rPr>
              <a:t>(б) контроль над властью</a:t>
            </a:r>
            <a:endParaRPr lang="en-US" sz="2400" dirty="0">
              <a:solidFill>
                <a:srgbClr val="C00000"/>
              </a:solidFill>
              <a:latin typeface="Myriad Pro" panose="020B0503030403020204" pitchFamily="34" charset="0"/>
            </a:endParaRPr>
          </a:p>
        </p:txBody>
      </p:sp>
      <p:grpSp>
        <p:nvGrpSpPr>
          <p:cNvPr id="8" name="Группа 7">
            <a:extLst>
              <a:ext uri="{FF2B5EF4-FFF2-40B4-BE49-F238E27FC236}">
                <a16:creationId xmlns:a16="http://schemas.microsoft.com/office/drawing/2014/main" id="{E4EBBE1F-41EB-974D-4144-ACDB5D9A549E}"/>
              </a:ext>
            </a:extLst>
          </p:cNvPr>
          <p:cNvGrpSpPr/>
          <p:nvPr/>
        </p:nvGrpSpPr>
        <p:grpSpPr>
          <a:xfrm>
            <a:off x="1996110" y="2537744"/>
            <a:ext cx="1221029" cy="1569660"/>
            <a:chOff x="168071" y="2071396"/>
            <a:chExt cx="3349690" cy="4554240"/>
          </a:xfrm>
        </p:grpSpPr>
        <p:pic>
          <p:nvPicPr>
            <p:cNvPr id="10" name="Рисунок 9">
              <a:extLst>
                <a:ext uri="{FF2B5EF4-FFF2-40B4-BE49-F238E27FC236}">
                  <a16:creationId xmlns:a16="http://schemas.microsoft.com/office/drawing/2014/main" id="{0C88259C-7C74-96E8-8708-A1AB74D9846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8071" y="4113368"/>
              <a:ext cx="3349690" cy="2512268"/>
            </a:xfrm>
            <a:prstGeom prst="rect">
              <a:avLst/>
            </a:prstGeom>
          </p:spPr>
        </p:pic>
        <p:pic>
          <p:nvPicPr>
            <p:cNvPr id="14" name="Рисунок 13">
              <a:extLst>
                <a:ext uri="{FF2B5EF4-FFF2-40B4-BE49-F238E27FC236}">
                  <a16:creationId xmlns:a16="http://schemas.microsoft.com/office/drawing/2014/main" id="{DAAA450D-CD09-19ED-5A28-C9798F840EF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45462" y="2071396"/>
              <a:ext cx="2194907" cy="219490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770779352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Тема1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Mod val="60000"/>
            <a:lumOff val="40000"/>
          </a:schemeClr>
        </a:solidFill>
        <a:ln>
          <a:solidFill>
            <a:schemeClr val="accent3">
              <a:lumMod val="60000"/>
              <a:lumOff val="40000"/>
            </a:schemeClr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2573</TotalTime>
  <Words>949</Words>
  <Application>Microsoft Office PowerPoint</Application>
  <PresentationFormat>Экран (4:3)</PresentationFormat>
  <Paragraphs>109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4" baseType="lpstr">
      <vt:lpstr>Arial</vt:lpstr>
      <vt:lpstr>Calibri</vt:lpstr>
      <vt:lpstr>Myriad Pro</vt:lpstr>
      <vt:lpstr>Tahoma</vt:lpstr>
      <vt:lpstr>Wingdings</vt:lpstr>
      <vt:lpstr>Тема1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Olga</cp:lastModifiedBy>
  <cp:revision>159</cp:revision>
  <dcterms:modified xsi:type="dcterms:W3CDTF">2023-10-23T14:39:17Z</dcterms:modified>
</cp:coreProperties>
</file>