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48" r:id="rId1"/>
  </p:sldMasterIdLst>
  <p:notesMasterIdLst>
    <p:notesMasterId r:id="rId10"/>
  </p:notesMasterIdLst>
  <p:sldIdLst>
    <p:sldId id="256" r:id="rId2"/>
    <p:sldId id="257" r:id="rId3"/>
    <p:sldId id="317" r:id="rId4"/>
    <p:sldId id="318" r:id="rId5"/>
    <p:sldId id="319" r:id="rId6"/>
    <p:sldId id="320" r:id="rId7"/>
    <p:sldId id="322" r:id="rId8"/>
    <p:sldId id="263" r:id="rId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1pPr>
    <a:lvl2pPr marL="0" marR="0" indent="228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2pPr>
    <a:lvl3pPr marL="0" marR="0" indent="457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3pPr>
    <a:lvl4pPr marL="0" marR="0" indent="685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4pPr>
    <a:lvl5pPr marL="0" marR="0" indent="9144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5pPr>
    <a:lvl6pPr marL="0" marR="0" indent="11430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6pPr>
    <a:lvl7pPr marL="0" marR="0" indent="13716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7pPr>
    <a:lvl8pPr marL="0" marR="0" indent="16002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8pPr>
    <a:lvl9pPr marL="0" marR="0" indent="182880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lvl9pPr>
  </p:defaultTextStyle>
  <p:extLst>
    <p:ext uri="{EFAFB233-063F-42B5-8137-9DF3F51BA10A}">
      <p15:sldGuideLst xmlns:p15="http://schemas.microsoft.com/office/powerpoint/2012/main">
        <p15:guide id="1" orient="horz" pos="4320">
          <p15:clr>
            <a:srgbClr val="A4A3A4"/>
          </p15:clr>
        </p15:guide>
        <p15:guide id="2" pos="76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aj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aj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aj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3"/>
    <p:restoredTop sz="94603"/>
  </p:normalViewPr>
  <p:slideViewPr>
    <p:cSldViewPr>
      <p:cViewPr varScale="1">
        <p:scale>
          <a:sx n="54" d="100"/>
          <a:sy n="54" d="100"/>
        </p:scale>
        <p:origin x="832" y="240"/>
      </p:cViewPr>
      <p:guideLst>
        <p:guide orient="horz" pos="4320"/>
        <p:guide pos="76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8" name="Shape 48"/>
          <p:cNvSpPr>
            <a:spLocks noGrp="1" noRot="1" noChangeAspect="1"/>
          </p:cNvSpPr>
          <p:nvPr>
            <p:ph type="sldImg"/>
          </p:nvPr>
        </p:nvSpPr>
        <p:spPr>
          <a:xfrm>
            <a:off x="1143000" y="685800"/>
            <a:ext cx="4572000" cy="3429000"/>
          </a:xfrm>
          <a:prstGeom prst="rect">
            <a:avLst/>
          </a:prstGeom>
        </p:spPr>
        <p:txBody>
          <a:bodyPr/>
          <a:lstStyle/>
          <a:p>
            <a:endParaRPr/>
          </a:p>
        </p:txBody>
      </p:sp>
      <p:sp>
        <p:nvSpPr>
          <p:cNvPr id="49" name="Shape 49"/>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166211256"/>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Заголовок и подзаголовок">
    <p:spTree>
      <p:nvGrpSpPr>
        <p:cNvPr id="1" name=""/>
        <p:cNvGrpSpPr/>
        <p:nvPr/>
      </p:nvGrpSpPr>
      <p:grpSpPr>
        <a:xfrm>
          <a:off x="0" y="0"/>
          <a:ext cx="0" cy="0"/>
          <a:chOff x="0" y="0"/>
          <a:chExt cx="0" cy="0"/>
        </a:xfrm>
      </p:grpSpPr>
      <p:sp>
        <p:nvSpPr>
          <p:cNvPr id="6" name="Прямоугольник"/>
          <p:cNvSpPr/>
          <p:nvPr/>
        </p:nvSpPr>
        <p:spPr>
          <a:xfrm>
            <a:off x="5230254" y="-37339"/>
            <a:ext cx="19217708" cy="13716001"/>
          </a:xfrm>
          <a:prstGeom prst="rect">
            <a:avLst/>
          </a:prstGeom>
          <a:solidFill>
            <a:srgbClr val="FFFFFF"/>
          </a:solidFill>
          <a:ln w="12700">
            <a:miter lim="400000"/>
          </a:ln>
        </p:spPr>
        <p:txBody>
          <a:bodyPr lIns="71437" tIns="71437" rIns="71437" bIns="71437" anchor="ctr"/>
          <a:lstStyle/>
          <a:p>
            <a:pPr>
              <a:defRPr sz="3200">
                <a:solidFill>
                  <a:srgbClr val="FFFFFF"/>
                </a:solidFill>
              </a:defRPr>
            </a:pPr>
            <a:endParaRPr/>
          </a:p>
        </p:txBody>
      </p:sp>
      <p:sp>
        <p:nvSpPr>
          <p:cNvPr id="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Пустой">
    <p:bg>
      <p:bgPr>
        <a:solidFill>
          <a:srgbClr val="FFFFFF"/>
        </a:solidFill>
        <a:effectLst/>
      </p:bgPr>
    </p:bg>
    <p:spTree>
      <p:nvGrpSpPr>
        <p:cNvPr id="1" name=""/>
        <p:cNvGrpSpPr/>
        <p:nvPr/>
      </p:nvGrpSpPr>
      <p:grpSpPr>
        <a:xfrm>
          <a:off x="0" y="0"/>
          <a:ext cx="0" cy="0"/>
          <a:chOff x="0" y="0"/>
          <a:chExt cx="0" cy="0"/>
        </a:xfrm>
      </p:grpSpPr>
      <p:sp>
        <p:nvSpPr>
          <p:cNvPr id="47"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Заголовок — вверху">
    <p:spTree>
      <p:nvGrpSpPr>
        <p:cNvPr id="1" name=""/>
        <p:cNvGrpSpPr/>
        <p:nvPr/>
      </p:nvGrpSpPr>
      <p:grpSpPr>
        <a:xfrm>
          <a:off x="0" y="0"/>
          <a:ext cx="0" cy="0"/>
          <a:chOff x="0" y="0"/>
          <a:chExt cx="0" cy="0"/>
        </a:xfrm>
      </p:grpSpPr>
      <p:sp>
        <p:nvSpPr>
          <p:cNvPr id="21"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Заголовок и пункты">
    <p:bg>
      <p:bgPr>
        <a:solidFill>
          <a:srgbClr val="FFFFFF"/>
        </a:solidFill>
        <a:effectLst/>
      </p:bgPr>
    </p:bg>
    <p:spTree>
      <p:nvGrpSpPr>
        <p:cNvPr id="1" name=""/>
        <p:cNvGrpSpPr/>
        <p:nvPr/>
      </p:nvGrpSpPr>
      <p:grpSpPr>
        <a:xfrm>
          <a:off x="0" y="0"/>
          <a:ext cx="0" cy="0"/>
          <a:chOff x="0" y="0"/>
          <a:chExt cx="0" cy="0"/>
        </a:xfrm>
      </p:grpSpPr>
      <p:sp>
        <p:nvSpPr>
          <p:cNvPr id="23" name="Текст заголовка"/>
          <p:cNvSpPr txBox="1">
            <a:spLocks noGrp="1"/>
          </p:cNvSpPr>
          <p:nvPr>
            <p:ph type="title"/>
          </p:nvPr>
        </p:nvSpPr>
        <p:spPr>
          <a:prstGeom prst="rect">
            <a:avLst/>
          </a:prstGeom>
        </p:spPr>
        <p:txBody>
          <a:bodyPr/>
          <a:lstStyle/>
          <a:p>
            <a:r>
              <a:t>Текст заголовка</a:t>
            </a:r>
          </a:p>
        </p:txBody>
      </p:sp>
      <p:sp>
        <p:nvSpPr>
          <p:cNvPr id="24" name="Уровень текста 1…"/>
          <p:cNvSpPr txBox="1">
            <a:spLocks noGrp="1"/>
          </p:cNvSpPr>
          <p:nvPr>
            <p:ph type="body" idx="1"/>
          </p:nvPr>
        </p:nvSpPr>
        <p:spPr>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2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Заголовок, пункты и фото">
    <p:bg>
      <p:bgPr>
        <a:solidFill>
          <a:srgbClr val="FFFFFF"/>
        </a:solidFill>
        <a:effectLst/>
      </p:bgPr>
    </p:bg>
    <p:spTree>
      <p:nvGrpSpPr>
        <p:cNvPr id="1" name=""/>
        <p:cNvGrpSpPr/>
        <p:nvPr/>
      </p:nvGrpSpPr>
      <p:grpSpPr>
        <a:xfrm>
          <a:off x="0" y="0"/>
          <a:ext cx="0" cy="0"/>
          <a:chOff x="0" y="0"/>
          <a:chExt cx="0" cy="0"/>
        </a:xfrm>
      </p:grpSpPr>
      <p:sp>
        <p:nvSpPr>
          <p:cNvPr id="27" name="Изображение"/>
          <p:cNvSpPr>
            <a:spLocks noGrp="1"/>
          </p:cNvSpPr>
          <p:nvPr>
            <p:ph type="pic" sz="quarter" idx="13"/>
          </p:nvPr>
        </p:nvSpPr>
        <p:spPr>
          <a:xfrm>
            <a:off x="12495609" y="3661171"/>
            <a:ext cx="7500938" cy="8840392"/>
          </a:xfrm>
          <a:prstGeom prst="rect">
            <a:avLst/>
          </a:prstGeom>
        </p:spPr>
        <p:txBody>
          <a:bodyPr lIns="91439" tIns="45719" rIns="91439" bIns="45719" anchor="t">
            <a:noAutofit/>
          </a:bodyPr>
          <a:lstStyle/>
          <a:p>
            <a:endParaRPr/>
          </a:p>
        </p:txBody>
      </p:sp>
      <p:sp>
        <p:nvSpPr>
          <p:cNvPr id="28" name="Текст заголовка"/>
          <p:cNvSpPr txBox="1">
            <a:spLocks noGrp="1"/>
          </p:cNvSpPr>
          <p:nvPr>
            <p:ph type="title"/>
          </p:nvPr>
        </p:nvSpPr>
        <p:spPr>
          <a:prstGeom prst="rect">
            <a:avLst/>
          </a:prstGeom>
        </p:spPr>
        <p:txBody>
          <a:bodyPr/>
          <a:lstStyle/>
          <a:p>
            <a:r>
              <a:t>Текст заголовка</a:t>
            </a:r>
          </a:p>
        </p:txBody>
      </p:sp>
      <p:sp>
        <p:nvSpPr>
          <p:cNvPr id="29" name="Уровень текста 1…"/>
          <p:cNvSpPr txBox="1">
            <a:spLocks noGrp="1"/>
          </p:cNvSpPr>
          <p:nvPr>
            <p:ph type="body" sz="quarter" idx="1"/>
          </p:nvPr>
        </p:nvSpPr>
        <p:spPr>
          <a:xfrm>
            <a:off x="4387453" y="3661171"/>
            <a:ext cx="7500938" cy="8840392"/>
          </a:xfrm>
          <a:prstGeom prst="rect">
            <a:avLst/>
          </a:prstGeom>
        </p:spPr>
        <p:txBody>
          <a:bodyPr/>
          <a:lstStyle>
            <a:lvl1pPr marL="465364" indent="-465364">
              <a:spcBef>
                <a:spcPts val="4500"/>
              </a:spcBef>
              <a:defRPr sz="3800"/>
            </a:lvl1pPr>
            <a:lvl2pPr marL="808264" indent="-465364">
              <a:spcBef>
                <a:spcPts val="4500"/>
              </a:spcBef>
              <a:defRPr sz="3800"/>
            </a:lvl2pPr>
            <a:lvl3pPr marL="1151164" indent="-465364">
              <a:spcBef>
                <a:spcPts val="4500"/>
              </a:spcBef>
              <a:defRPr sz="3800"/>
            </a:lvl3pPr>
            <a:lvl4pPr marL="1494064" indent="-465364">
              <a:spcBef>
                <a:spcPts val="4500"/>
              </a:spcBef>
              <a:defRPr sz="3800"/>
            </a:lvl4pPr>
            <a:lvl5pPr marL="1836964" indent="-465364">
              <a:spcBef>
                <a:spcPts val="4500"/>
              </a:spcBef>
              <a:defRPr sz="3800"/>
            </a:lvl5p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0"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Пункты">
    <p:bg>
      <p:bgPr>
        <a:solidFill>
          <a:srgbClr val="FFFFFF"/>
        </a:solidFill>
        <a:effectLst/>
      </p:bgPr>
    </p:bg>
    <p:spTree>
      <p:nvGrpSpPr>
        <p:cNvPr id="1" name=""/>
        <p:cNvGrpSpPr/>
        <p:nvPr/>
      </p:nvGrpSpPr>
      <p:grpSpPr>
        <a:xfrm>
          <a:off x="0" y="0"/>
          <a:ext cx="0" cy="0"/>
          <a:chOff x="0" y="0"/>
          <a:chExt cx="0" cy="0"/>
        </a:xfrm>
      </p:grpSpPr>
      <p:sp>
        <p:nvSpPr>
          <p:cNvPr id="32" name="Уровень текста 1…"/>
          <p:cNvSpPr txBox="1">
            <a:spLocks noGrp="1"/>
          </p:cNvSpPr>
          <p:nvPr>
            <p:ph type="body" idx="1"/>
          </p:nvPr>
        </p:nvSpPr>
        <p:spPr>
          <a:xfrm>
            <a:off x="4387453" y="1785937"/>
            <a:ext cx="15609094" cy="10144126"/>
          </a:xfrm>
          <a:prstGeom prst="rect">
            <a:avLst/>
          </a:prstGeom>
        </p:spPr>
        <p:txBody>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33"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Фото — 3 шт.">
    <p:bg>
      <p:bgPr>
        <a:solidFill>
          <a:srgbClr val="FFFFFF"/>
        </a:solidFill>
        <a:effectLst/>
      </p:bgPr>
    </p:bg>
    <p:spTree>
      <p:nvGrpSpPr>
        <p:cNvPr id="1" name=""/>
        <p:cNvGrpSpPr/>
        <p:nvPr/>
      </p:nvGrpSpPr>
      <p:grpSpPr>
        <a:xfrm>
          <a:off x="0" y="0"/>
          <a:ext cx="0" cy="0"/>
          <a:chOff x="0" y="0"/>
          <a:chExt cx="0" cy="0"/>
        </a:xfrm>
      </p:grpSpPr>
      <p:sp>
        <p:nvSpPr>
          <p:cNvPr id="35" name="Изображение"/>
          <p:cNvSpPr>
            <a:spLocks noGrp="1"/>
          </p:cNvSpPr>
          <p:nvPr>
            <p:ph type="pic" sz="quarter" idx="13"/>
          </p:nvPr>
        </p:nvSpPr>
        <p:spPr>
          <a:xfrm>
            <a:off x="12495609" y="7161609"/>
            <a:ext cx="7500938" cy="5304235"/>
          </a:xfrm>
          <a:prstGeom prst="rect">
            <a:avLst/>
          </a:prstGeom>
        </p:spPr>
        <p:txBody>
          <a:bodyPr lIns="91439" tIns="45719" rIns="91439" bIns="45719" anchor="t">
            <a:noAutofit/>
          </a:bodyPr>
          <a:lstStyle/>
          <a:p>
            <a:endParaRPr/>
          </a:p>
        </p:txBody>
      </p:sp>
      <p:sp>
        <p:nvSpPr>
          <p:cNvPr id="36" name="Изображение"/>
          <p:cNvSpPr>
            <a:spLocks noGrp="1"/>
          </p:cNvSpPr>
          <p:nvPr>
            <p:ph type="pic" sz="quarter" idx="14"/>
          </p:nvPr>
        </p:nvSpPr>
        <p:spPr>
          <a:xfrm>
            <a:off x="12504353" y="1250156"/>
            <a:ext cx="7500939" cy="5304235"/>
          </a:xfrm>
          <a:prstGeom prst="rect">
            <a:avLst/>
          </a:prstGeom>
        </p:spPr>
        <p:txBody>
          <a:bodyPr lIns="91439" tIns="45719" rIns="91439" bIns="45719" anchor="t">
            <a:noAutofit/>
          </a:bodyPr>
          <a:lstStyle/>
          <a:p>
            <a:endParaRPr/>
          </a:p>
        </p:txBody>
      </p:sp>
      <p:sp>
        <p:nvSpPr>
          <p:cNvPr id="37" name="Изображение"/>
          <p:cNvSpPr>
            <a:spLocks noGrp="1"/>
          </p:cNvSpPr>
          <p:nvPr>
            <p:ph type="pic" sz="half" idx="15"/>
          </p:nvPr>
        </p:nvSpPr>
        <p:spPr>
          <a:xfrm>
            <a:off x="4387453" y="1250156"/>
            <a:ext cx="7500938" cy="11215688"/>
          </a:xfrm>
          <a:prstGeom prst="rect">
            <a:avLst/>
          </a:prstGeom>
        </p:spPr>
        <p:txBody>
          <a:bodyPr lIns="91439" tIns="45719" rIns="91439" bIns="45719" anchor="t">
            <a:noAutofit/>
          </a:bodyPr>
          <a:lstStyle/>
          <a:p>
            <a:endParaRPr/>
          </a:p>
        </p:txBody>
      </p:sp>
      <p:sp>
        <p:nvSpPr>
          <p:cNvPr id="38"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Цитата">
    <p:bg>
      <p:bgPr>
        <a:solidFill>
          <a:srgbClr val="FFFFFF"/>
        </a:solidFill>
        <a:effectLst/>
      </p:bgPr>
    </p:bg>
    <p:spTree>
      <p:nvGrpSpPr>
        <p:cNvPr id="1" name=""/>
        <p:cNvGrpSpPr/>
        <p:nvPr/>
      </p:nvGrpSpPr>
      <p:grpSpPr>
        <a:xfrm>
          <a:off x="0" y="0"/>
          <a:ext cx="0" cy="0"/>
          <a:chOff x="0" y="0"/>
          <a:chExt cx="0" cy="0"/>
        </a:xfrm>
      </p:grpSpPr>
      <p:sp>
        <p:nvSpPr>
          <p:cNvPr id="40" name="–Иван Арсентьев"/>
          <p:cNvSpPr txBox="1">
            <a:spLocks noGrp="1"/>
          </p:cNvSpPr>
          <p:nvPr>
            <p:ph type="body" sz="quarter" idx="13"/>
          </p:nvPr>
        </p:nvSpPr>
        <p:spPr>
          <a:xfrm>
            <a:off x="4833937" y="8947546"/>
            <a:ext cx="14716126" cy="660798"/>
          </a:xfrm>
          <a:prstGeom prst="rect">
            <a:avLst/>
          </a:prstGeom>
        </p:spPr>
        <p:txBody>
          <a:bodyPr anchor="t">
            <a:spAutoFit/>
          </a:bodyPr>
          <a:lstStyle>
            <a:lvl1pPr marL="0" indent="0" algn="ctr">
              <a:spcBef>
                <a:spcPts val="0"/>
              </a:spcBef>
              <a:buSzTx/>
              <a:buNone/>
              <a:defRPr sz="3200">
                <a:latin typeface="Helvetica"/>
                <a:ea typeface="Helvetica"/>
                <a:cs typeface="Helvetica"/>
                <a:sym typeface="Helvetica"/>
              </a:defRPr>
            </a:lvl1pPr>
          </a:lstStyle>
          <a:p>
            <a:r>
              <a:t>–Иван Арсентьев</a:t>
            </a:r>
          </a:p>
        </p:txBody>
      </p:sp>
      <p:sp>
        <p:nvSpPr>
          <p:cNvPr id="41" name="«Место ввода цитаты»."/>
          <p:cNvSpPr txBox="1">
            <a:spLocks noGrp="1"/>
          </p:cNvSpPr>
          <p:nvPr>
            <p:ph type="body" sz="quarter" idx="14"/>
          </p:nvPr>
        </p:nvSpPr>
        <p:spPr>
          <a:xfrm>
            <a:off x="4833937" y="6000353"/>
            <a:ext cx="14716126" cy="965201"/>
          </a:xfrm>
          <a:prstGeom prst="rect">
            <a:avLst/>
          </a:prstGeom>
        </p:spPr>
        <p:txBody>
          <a:bodyPr>
            <a:spAutoFit/>
          </a:bodyPr>
          <a:lstStyle>
            <a:lvl1pPr marL="0" indent="0" algn="ctr">
              <a:spcBef>
                <a:spcPts val="0"/>
              </a:spcBef>
              <a:buSzTx/>
              <a:buNone/>
              <a:defRPr sz="5200"/>
            </a:lvl1pPr>
          </a:lstStyle>
          <a:p>
            <a:r>
              <a:t>«Место ввода цитаты».</a:t>
            </a:r>
          </a:p>
        </p:txBody>
      </p:sp>
      <p:sp>
        <p:nvSpPr>
          <p:cNvPr id="42"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Фото">
    <p:bg>
      <p:bgPr>
        <a:solidFill>
          <a:srgbClr val="FFFFFF"/>
        </a:solidFill>
        <a:effectLst/>
      </p:bgPr>
    </p:bg>
    <p:spTree>
      <p:nvGrpSpPr>
        <p:cNvPr id="1" name=""/>
        <p:cNvGrpSpPr/>
        <p:nvPr/>
      </p:nvGrpSpPr>
      <p:grpSpPr>
        <a:xfrm>
          <a:off x="0" y="0"/>
          <a:ext cx="0" cy="0"/>
          <a:chOff x="0" y="0"/>
          <a:chExt cx="0" cy="0"/>
        </a:xfrm>
      </p:grpSpPr>
      <p:sp>
        <p:nvSpPr>
          <p:cNvPr id="44" name="Изображение"/>
          <p:cNvSpPr>
            <a:spLocks noGrp="1"/>
          </p:cNvSpPr>
          <p:nvPr>
            <p:ph type="pic" idx="13"/>
          </p:nvPr>
        </p:nvSpPr>
        <p:spPr>
          <a:xfrm>
            <a:off x="3048000" y="0"/>
            <a:ext cx="18288000" cy="13716000"/>
          </a:xfrm>
          <a:prstGeom prst="rect">
            <a:avLst/>
          </a:prstGeom>
        </p:spPr>
        <p:txBody>
          <a:bodyPr lIns="91439" tIns="45719" rIns="91439" bIns="45719" anchor="t">
            <a:noAutofit/>
          </a:bodyPr>
          <a:lstStyle/>
          <a:p>
            <a:endParaRPr/>
          </a:p>
        </p:txBody>
      </p:sp>
      <p:sp>
        <p:nvSpPr>
          <p:cNvPr id="45"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53957"/>
        </a:solidFill>
        <a:effectLst/>
      </p:bgPr>
    </p:bg>
    <p:spTree>
      <p:nvGrpSpPr>
        <p:cNvPr id="1" name=""/>
        <p:cNvGrpSpPr/>
        <p:nvPr/>
      </p:nvGrpSpPr>
      <p:grpSpPr>
        <a:xfrm>
          <a:off x="0" y="0"/>
          <a:ext cx="0" cy="0"/>
          <a:chOff x="0" y="0"/>
          <a:chExt cx="0" cy="0"/>
        </a:xfrm>
      </p:grpSpPr>
      <p:sp>
        <p:nvSpPr>
          <p:cNvPr id="2" name="Текст заголовка"/>
          <p:cNvSpPr txBox="1">
            <a:spLocks noGrp="1"/>
          </p:cNvSpPr>
          <p:nvPr>
            <p:ph type="title"/>
          </p:nvPr>
        </p:nvSpPr>
        <p:spPr>
          <a:xfrm>
            <a:off x="4387453" y="625078"/>
            <a:ext cx="15609094" cy="303609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Текст заголовка</a:t>
            </a:r>
          </a:p>
        </p:txBody>
      </p:sp>
      <p:sp>
        <p:nvSpPr>
          <p:cNvPr id="3" name="Уровень текста 1…"/>
          <p:cNvSpPr txBox="1">
            <a:spLocks noGrp="1"/>
          </p:cNvSpPr>
          <p:nvPr>
            <p:ph type="body" idx="1"/>
          </p:nvPr>
        </p:nvSpPr>
        <p:spPr>
          <a:xfrm>
            <a:off x="4387453" y="3661171"/>
            <a:ext cx="15609094" cy="88403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normAutofit/>
          </a:bodyPr>
          <a:lstStyle/>
          <a:p>
            <a:r>
              <a:t>Уровень текста 1</a:t>
            </a:r>
          </a:p>
          <a:p>
            <a:pPr lvl="1"/>
            <a:r>
              <a:t>Уровень текста 2</a:t>
            </a:r>
          </a:p>
          <a:p>
            <a:pPr lvl="2"/>
            <a:r>
              <a:t>Уровень текста 3</a:t>
            </a:r>
          </a:p>
          <a:p>
            <a:pPr lvl="3"/>
            <a:r>
              <a:t>Уровень текста 4</a:t>
            </a:r>
          </a:p>
          <a:p>
            <a:pPr lvl="4"/>
            <a:r>
              <a:t>Уровень текста 5</a:t>
            </a:r>
          </a:p>
        </p:txBody>
      </p:sp>
      <p:sp>
        <p:nvSpPr>
          <p:cNvPr id="4" name="Номер слайда"/>
          <p:cNvSpPr txBox="1">
            <a:spLocks noGrp="1"/>
          </p:cNvSpPr>
          <p:nvPr>
            <p:ph type="sldNum" sz="quarter" idx="2"/>
          </p:nvPr>
        </p:nvSpPr>
        <p:spPr>
          <a:xfrm>
            <a:off x="11935814" y="13010554"/>
            <a:ext cx="494513" cy="511176"/>
          </a:xfrm>
          <a:prstGeom prst="rect">
            <a:avLst/>
          </a:prstGeom>
          <a:ln w="12700">
            <a:miter lim="400000"/>
          </a:ln>
        </p:spPr>
        <p:txBody>
          <a:bodyPr wrap="none" lIns="71437" tIns="71437" rIns="71437" bIns="71437">
            <a:spAutoFit/>
          </a:bodyPr>
          <a:lstStyle>
            <a:lvl1pPr>
              <a:defRPr sz="24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Lst>
  <p:transition spd="med"/>
  <p:hf hdr="0"/>
  <p:txStyles>
    <p:titleStyle>
      <a:lvl1pPr marL="0" marR="0" indent="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1pPr>
      <a:lvl2pPr marL="0" marR="0" indent="228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2pPr>
      <a:lvl3pPr marL="0" marR="0" indent="457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3pPr>
      <a:lvl4pPr marL="0" marR="0" indent="685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4pPr>
      <a:lvl5pPr marL="0" marR="0" indent="9144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5pPr>
      <a:lvl6pPr marL="0" marR="0" indent="11430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6pPr>
      <a:lvl7pPr marL="0" marR="0" indent="13716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7pPr>
      <a:lvl8pPr marL="0" marR="0" indent="16002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8pPr>
      <a:lvl9pPr marL="0" marR="0" indent="1828800" algn="ctr" defTabSz="821531" rtl="0" latinLnBrk="0">
        <a:lnSpc>
          <a:spcPct val="100000"/>
        </a:lnSpc>
        <a:spcBef>
          <a:spcPts val="0"/>
        </a:spcBef>
        <a:spcAft>
          <a:spcPts val="0"/>
        </a:spcAft>
        <a:buClrTx/>
        <a:buSzTx/>
        <a:buFontTx/>
        <a:buNone/>
        <a:tabLst/>
        <a:defRPr sz="11200" b="0" i="0" u="none" strike="noStrike" cap="none" spc="0" baseline="0">
          <a:ln>
            <a:noFill/>
          </a:ln>
          <a:solidFill>
            <a:srgbClr val="000000"/>
          </a:solidFill>
          <a:uFillTx/>
          <a:latin typeface="+mj-lt"/>
          <a:ea typeface="+mj-ea"/>
          <a:cs typeface="+mj-cs"/>
          <a:sym typeface="Helvetica Light"/>
        </a:defRPr>
      </a:lvl9pPr>
    </p:titleStyle>
    <p:bodyStyle>
      <a:lvl1pPr marL="617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1pPr>
      <a:lvl2pPr marL="1061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2pPr>
      <a:lvl3pPr marL="1506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3pPr>
      <a:lvl4pPr marL="1950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4pPr>
      <a:lvl5pPr marL="2395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5pPr>
      <a:lvl6pPr marL="2839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6pPr>
      <a:lvl7pPr marL="3284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7pPr>
      <a:lvl8pPr marL="37288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8pPr>
      <a:lvl9pPr marL="4173361" marR="0" indent="-617361" algn="l" defTabSz="821531" rtl="0" latinLnBrk="0">
        <a:lnSpc>
          <a:spcPct val="100000"/>
        </a:lnSpc>
        <a:spcBef>
          <a:spcPts val="5900"/>
        </a:spcBef>
        <a:spcAft>
          <a:spcPts val="0"/>
        </a:spcAft>
        <a:buClrTx/>
        <a:buSzPct val="75000"/>
        <a:buFontTx/>
        <a:buChar char="•"/>
        <a:tabLst/>
        <a:defRPr sz="5000" b="0" i="0" u="none" strike="noStrike" cap="none" spc="0" baseline="0">
          <a:ln>
            <a:noFill/>
          </a:ln>
          <a:solidFill>
            <a:srgbClr val="000000"/>
          </a:solidFill>
          <a:uFillTx/>
          <a:latin typeface="+mj-lt"/>
          <a:ea typeface="+mj-ea"/>
          <a:cs typeface="+mj-cs"/>
          <a:sym typeface="Helvetica Light"/>
        </a:defRPr>
      </a:lvl9pPr>
    </p:bodyStyle>
    <p:otherStyle>
      <a:lvl1pPr marL="0" marR="0" indent="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1pPr>
      <a:lvl2pPr marL="0" marR="0" indent="228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2pPr>
      <a:lvl3pPr marL="0" marR="0" indent="457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3pPr>
      <a:lvl4pPr marL="0" marR="0" indent="685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4pPr>
      <a:lvl5pPr marL="0" marR="0" indent="9144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5pPr>
      <a:lvl6pPr marL="0" marR="0" indent="11430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6pPr>
      <a:lvl7pPr marL="0" marR="0" indent="13716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7pPr>
      <a:lvl8pPr marL="0" marR="0" indent="16002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8pPr>
      <a:lvl9pPr marL="0" marR="0" indent="1828800" algn="ctr" defTabSz="821531" rtl="0" latinLnBrk="0">
        <a:lnSpc>
          <a:spcPct val="100000"/>
        </a:lnSpc>
        <a:spcBef>
          <a:spcPts val="0"/>
        </a:spcBef>
        <a:spcAft>
          <a:spcPts val="0"/>
        </a:spcAft>
        <a:buClrTx/>
        <a:buSzTx/>
        <a:buFontTx/>
        <a:buNone/>
        <a:tabLst/>
        <a:defRPr sz="24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Линия"/>
          <p:cNvSpPr/>
          <p:nvPr/>
        </p:nvSpPr>
        <p:spPr>
          <a:xfrm flipV="1">
            <a:off x="10370343" y="1604166"/>
            <a:ext cx="1" cy="2777349"/>
          </a:xfrm>
          <a:prstGeom prst="line">
            <a:avLst/>
          </a:prstGeom>
          <a:ln w="12700">
            <a:solidFill>
              <a:srgbClr val="FFFFFF"/>
            </a:solidFill>
            <a:miter lim="400000"/>
          </a:ln>
        </p:spPr>
        <p:txBody>
          <a:bodyPr lIns="71437" tIns="71437" rIns="71437" bIns="71437" anchor="ctr"/>
          <a:lstStyle/>
          <a:p>
            <a:pPr>
              <a:defRPr sz="3200"/>
            </a:pPr>
            <a:endParaRPr/>
          </a:p>
        </p:txBody>
      </p:sp>
      <p:sp>
        <p:nvSpPr>
          <p:cNvPr id="52" name="Очень крутой…"/>
          <p:cNvSpPr txBox="1"/>
          <p:nvPr/>
        </p:nvSpPr>
        <p:spPr>
          <a:xfrm>
            <a:off x="7116915" y="3976286"/>
            <a:ext cx="15516246" cy="415609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b"/>
          <a:lstStyle/>
          <a:p>
            <a:pPr algn="l">
              <a:defRPr sz="7000" b="1" cap="all">
                <a:solidFill>
                  <a:srgbClr val="253957"/>
                </a:solidFill>
                <a:latin typeface="+mn-lt"/>
                <a:ea typeface="+mn-ea"/>
                <a:cs typeface="+mn-cs"/>
                <a:sym typeface="Arial Narrow"/>
              </a:defRPr>
            </a:pPr>
            <a:r>
              <a:rPr lang="ru-RU" sz="9600" b="1" cap="all" dirty="0">
                <a:solidFill>
                  <a:srgbClr val="253957"/>
                </a:solidFill>
                <a:sym typeface="Arial Narrow"/>
              </a:rPr>
              <a:t>Партийная мобилизация в регионах России</a:t>
            </a:r>
            <a:endParaRPr lang="ru-RU" sz="7200" dirty="0"/>
          </a:p>
        </p:txBody>
      </p:sp>
      <p:sp>
        <p:nvSpPr>
          <p:cNvPr id="53" name="Очень крутой подзаголовок презентации"/>
          <p:cNvSpPr txBox="1"/>
          <p:nvPr/>
        </p:nvSpPr>
        <p:spPr>
          <a:xfrm>
            <a:off x="7116914" y="8929563"/>
            <a:ext cx="12923957" cy="174486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lvl1pPr algn="l">
              <a:defRPr sz="4200">
                <a:solidFill>
                  <a:srgbClr val="253957"/>
                </a:solidFill>
                <a:latin typeface="+mn-lt"/>
                <a:ea typeface="+mn-ea"/>
                <a:cs typeface="+mn-cs"/>
                <a:sym typeface="Arial Narrow"/>
              </a:defRPr>
            </a:lvl1pPr>
          </a:lstStyle>
          <a:p>
            <a:r>
              <a:rPr lang="ru-RU" dirty="0"/>
              <a:t>Приветственное слово (Дмитрий Сорокин)</a:t>
            </a:r>
          </a:p>
          <a:p>
            <a:r>
              <a:rPr lang="ru-RU" dirty="0"/>
              <a:t>О задании и его месте в проекте (Романов Даниил)</a:t>
            </a:r>
          </a:p>
          <a:p>
            <a:r>
              <a:rPr lang="ru-RU" dirty="0"/>
              <a:t>Ответы на вопросы, связанные с эмпирикой (Хохлов Никита)</a:t>
            </a:r>
            <a:endParaRPr dirty="0"/>
          </a:p>
        </p:txBody>
      </p:sp>
      <p:sp>
        <p:nvSpPr>
          <p:cNvPr id="54" name="Название подразделения,  лаборатории, факультета и т.д."/>
          <p:cNvSpPr txBox="1"/>
          <p:nvPr/>
        </p:nvSpPr>
        <p:spPr>
          <a:xfrm>
            <a:off x="7116915" y="1847447"/>
            <a:ext cx="9443423" cy="7906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p>
            <a:pPr algn="l">
              <a:defRPr sz="4200">
                <a:solidFill>
                  <a:srgbClr val="253957"/>
                </a:solidFill>
                <a:latin typeface="+mn-lt"/>
                <a:ea typeface="+mn-ea"/>
                <a:cs typeface="+mn-cs"/>
                <a:sym typeface="Arial Narrow"/>
              </a:defRPr>
            </a:pPr>
            <a:r>
              <a:rPr lang="ru-RU" dirty="0"/>
              <a:t>Факультет социальных наук </a:t>
            </a:r>
          </a:p>
        </p:txBody>
      </p:sp>
      <p:sp>
        <p:nvSpPr>
          <p:cNvPr id="55" name="Москва, 2017"/>
          <p:cNvSpPr txBox="1"/>
          <p:nvPr/>
        </p:nvSpPr>
        <p:spPr>
          <a:xfrm>
            <a:off x="7116915" y="11892516"/>
            <a:ext cx="9443424" cy="5751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nchor="ctr">
            <a:spAutoFit/>
          </a:bodyPr>
          <a:lstStyle>
            <a:lvl1pPr algn="l" defTabSz="642937">
              <a:defRPr sz="2800">
                <a:solidFill>
                  <a:srgbClr val="253957"/>
                </a:solidFill>
                <a:latin typeface="+mn-lt"/>
                <a:ea typeface="+mn-ea"/>
                <a:cs typeface="+mn-cs"/>
                <a:sym typeface="Arial Narrow"/>
              </a:defRPr>
            </a:lvl1pPr>
          </a:lstStyle>
          <a:p>
            <a:r>
              <a:rPr dirty="0" err="1"/>
              <a:t>Москва</a:t>
            </a:r>
            <a:r>
              <a:rPr dirty="0"/>
              <a:t>, 20</a:t>
            </a:r>
            <a:r>
              <a:rPr lang="ru-RU" dirty="0"/>
              <a:t>21</a:t>
            </a:r>
            <a:endParaRPr dirty="0"/>
          </a:p>
        </p:txBody>
      </p:sp>
      <p:pic>
        <p:nvPicPr>
          <p:cNvPr id="56" name="Изображение" descr="Изображение"/>
          <p:cNvPicPr>
            <a:picLocks noChangeAspect="1"/>
          </p:cNvPicPr>
          <p:nvPr/>
        </p:nvPicPr>
        <p:blipFill>
          <a:blip r:embed="rId2"/>
          <a:stretch>
            <a:fillRect/>
          </a:stretch>
        </p:blipFill>
        <p:spPr>
          <a:xfrm>
            <a:off x="1221970" y="1330739"/>
            <a:ext cx="2736119" cy="2645547"/>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8" y="2972787"/>
            <a:ext cx="21497990" cy="1324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8000" dirty="0"/>
              <a:t>партии и региональные парламенты</a:t>
            </a: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26606" y="5097561"/>
            <a:ext cx="21506374" cy="63928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just">
              <a:defRPr sz="2800">
                <a:solidFill>
                  <a:srgbClr val="253957"/>
                </a:solidFill>
                <a:latin typeface="+mn-lt"/>
                <a:ea typeface="+mn-ea"/>
                <a:cs typeface="+mn-cs"/>
                <a:sym typeface="Arial Narrow"/>
              </a:defRPr>
            </a:pPr>
            <a:r>
              <a:rPr lang="ru-RU" sz="6600" b="1" dirty="0">
                <a:solidFill>
                  <a:schemeClr val="tx1"/>
                </a:solidFill>
              </a:rPr>
              <a:t>Два важных вопроса:</a:t>
            </a:r>
          </a:p>
          <a:p>
            <a:pPr algn="just">
              <a:defRPr sz="2800">
                <a:solidFill>
                  <a:srgbClr val="253957"/>
                </a:solidFill>
                <a:latin typeface="+mn-lt"/>
                <a:ea typeface="+mn-ea"/>
                <a:cs typeface="+mn-cs"/>
                <a:sym typeface="Arial Narrow"/>
              </a:defRPr>
            </a:pPr>
            <a:endParaRPr lang="ru-RU" sz="6600" dirty="0">
              <a:solidFill>
                <a:schemeClr val="tx1"/>
              </a:solidFill>
            </a:endParaRPr>
          </a:p>
          <a:p>
            <a:pPr marL="685800" indent="-685800" algn="just">
              <a:buFont typeface="Courier New" panose="02070309020205020404" pitchFamily="49" charset="0"/>
              <a:buChar char="o"/>
              <a:defRPr sz="2800">
                <a:solidFill>
                  <a:srgbClr val="253957"/>
                </a:solidFill>
                <a:latin typeface="+mn-lt"/>
                <a:ea typeface="+mn-ea"/>
                <a:cs typeface="+mn-cs"/>
                <a:sym typeface="Arial Narrow"/>
              </a:defRPr>
            </a:pPr>
            <a:r>
              <a:rPr lang="ru-RU" sz="6600" dirty="0">
                <a:solidFill>
                  <a:schemeClr val="tx1"/>
                </a:solidFill>
              </a:rPr>
              <a:t>Почему это актуально?  =</a:t>
            </a:r>
            <a:r>
              <a:rPr lang="en-US" sz="6600" dirty="0">
                <a:solidFill>
                  <a:schemeClr val="tx1"/>
                </a:solidFill>
              </a:rPr>
              <a:t>&gt; </a:t>
            </a:r>
            <a:r>
              <a:rPr lang="ru-RU" sz="6600" dirty="0">
                <a:solidFill>
                  <a:schemeClr val="tx1"/>
                </a:solidFill>
              </a:rPr>
              <a:t>Потому что не изучено!</a:t>
            </a:r>
          </a:p>
          <a:p>
            <a:pPr marL="685800" indent="-685800" algn="just">
              <a:buFont typeface="Courier New" panose="02070309020205020404" pitchFamily="49" charset="0"/>
              <a:buChar char="o"/>
              <a:defRPr sz="2800">
                <a:solidFill>
                  <a:srgbClr val="253957"/>
                </a:solidFill>
                <a:latin typeface="+mn-lt"/>
                <a:ea typeface="+mn-ea"/>
                <a:cs typeface="+mn-cs"/>
                <a:sym typeface="Arial Narrow"/>
              </a:defRPr>
            </a:pPr>
            <a:r>
              <a:rPr lang="ru-RU" sz="6600" dirty="0">
                <a:solidFill>
                  <a:schemeClr val="tx1"/>
                </a:solidFill>
              </a:rPr>
              <a:t>Что мы знаем о региональных парламентах?</a:t>
            </a:r>
          </a:p>
          <a:p>
            <a:pPr algn="just">
              <a:defRPr sz="2800">
                <a:solidFill>
                  <a:srgbClr val="253957"/>
                </a:solidFill>
                <a:latin typeface="+mn-lt"/>
                <a:ea typeface="+mn-ea"/>
                <a:cs typeface="+mn-cs"/>
                <a:sym typeface="Arial Narrow"/>
              </a:defRPr>
            </a:pPr>
            <a:br>
              <a:rPr lang="ru-RU" sz="6600" dirty="0">
                <a:solidFill>
                  <a:schemeClr val="tx1"/>
                </a:solidFill>
              </a:rPr>
            </a:br>
            <a:endParaRPr lang="en" sz="6600" dirty="0">
              <a:solidFill>
                <a:schemeClr val="tx1"/>
              </a:solidFill>
            </a:endParaRP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6" name="Номер слайда 5">
            <a:extLst>
              <a:ext uri="{FF2B5EF4-FFF2-40B4-BE49-F238E27FC236}">
                <a16:creationId xmlns:a16="http://schemas.microsoft.com/office/drawing/2014/main" id="{96A54F6A-0F9A-584C-AD38-DBB90281F253}"/>
              </a:ext>
            </a:extLst>
          </p:cNvPr>
          <p:cNvSpPr>
            <a:spLocks noGrp="1"/>
          </p:cNvSpPr>
          <p:nvPr>
            <p:ph type="sldNum" sz="quarter" idx="2"/>
          </p:nvPr>
        </p:nvSpPr>
        <p:spPr>
          <a:xfrm>
            <a:off x="23569264" y="12906672"/>
            <a:ext cx="586764" cy="636712"/>
          </a:xfrm>
        </p:spPr>
        <p:txBody>
          <a:bodyPr/>
          <a:lstStyle/>
          <a:p>
            <a:fld id="{86CB4B4D-7CA3-9044-876B-883B54F8677D}" type="slidenum">
              <a:rPr lang="ru-RU" sz="3200" smtClean="0"/>
              <a:t>2</a:t>
            </a:fld>
            <a:endParaRPr lang="ru-RU" sz="3200" dirty="0"/>
          </a:p>
        </p:txBody>
      </p:sp>
      <p:sp>
        <p:nvSpPr>
          <p:cNvPr id="9" name="Название подразделения,  лаборатории, факультета и т.д.">
            <a:extLst>
              <a:ext uri="{FF2B5EF4-FFF2-40B4-BE49-F238E27FC236}">
                <a16:creationId xmlns:a16="http://schemas.microsoft.com/office/drawing/2014/main" id="{8EC72A87-D7B5-A14A-BF38-AA5D2CCE2599}"/>
              </a:ext>
            </a:extLst>
          </p:cNvPr>
          <p:cNvSpPr txBox="1"/>
          <p:nvPr/>
        </p:nvSpPr>
        <p:spPr>
          <a:xfrm>
            <a:off x="16538022" y="702720"/>
            <a:ext cx="6194958" cy="6982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p>
            <a:pPr algn="r">
              <a:defRPr sz="4200">
                <a:solidFill>
                  <a:srgbClr val="253957"/>
                </a:solidFill>
                <a:latin typeface="+mn-lt"/>
                <a:ea typeface="+mn-ea"/>
                <a:cs typeface="+mn-cs"/>
                <a:sym typeface="Arial Narrow"/>
              </a:defRPr>
            </a:pPr>
            <a:r>
              <a:rPr lang="ru-RU" sz="3600" dirty="0"/>
              <a:t>Факультет социальных наук </a:t>
            </a:r>
          </a:p>
        </p:txBody>
      </p:sp>
      <p:sp>
        <p:nvSpPr>
          <p:cNvPr id="2" name="Прямоугольник 1">
            <a:extLst>
              <a:ext uri="{FF2B5EF4-FFF2-40B4-BE49-F238E27FC236}">
                <a16:creationId xmlns:a16="http://schemas.microsoft.com/office/drawing/2014/main" id="{2275B593-02F0-5949-A2F3-1AF58958687B}"/>
              </a:ext>
            </a:extLst>
          </p:cNvPr>
          <p:cNvSpPr/>
          <p:nvPr/>
        </p:nvSpPr>
        <p:spPr>
          <a:xfrm>
            <a:off x="1226606" y="12640253"/>
            <a:ext cx="12192000" cy="584775"/>
          </a:xfrm>
          <a:prstGeom prst="rect">
            <a:avLst/>
          </a:prstGeom>
        </p:spPr>
        <p:txBody>
          <a:bodyPr>
            <a:spAutoFit/>
          </a:bodyPr>
          <a:lstStyle/>
          <a:p>
            <a:pPr algn="l"/>
            <a:r>
              <a:rPr lang="ru-RU" sz="3200" dirty="0">
                <a:latin typeface="+mn-lt"/>
              </a:rPr>
              <a:t>Партийная мобилизация в регионах России</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8" y="2972787"/>
            <a:ext cx="21497990" cy="1324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8000" dirty="0"/>
              <a:t>Теоретический </a:t>
            </a:r>
            <a:r>
              <a:rPr lang="en-US" sz="8000" dirty="0"/>
              <a:t>background</a:t>
            </a:r>
            <a:r>
              <a:rPr lang="ru-RU" sz="8000" dirty="0"/>
              <a:t> (1)</a:t>
            </a: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26606" y="4769768"/>
            <a:ext cx="21506374" cy="63928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Aft>
                <a:spcPts val="2500"/>
              </a:spcAft>
              <a:defRPr sz="2800">
                <a:solidFill>
                  <a:srgbClr val="253957"/>
                </a:solidFill>
                <a:latin typeface="+mn-lt"/>
                <a:ea typeface="+mn-ea"/>
                <a:cs typeface="+mn-cs"/>
                <a:sym typeface="Arial Narrow"/>
              </a:defRPr>
            </a:pPr>
            <a:r>
              <a:rPr lang="ru-RU" sz="5400" dirty="0">
                <a:solidFill>
                  <a:schemeClr val="tx1"/>
                </a:solidFill>
              </a:rPr>
              <a:t>Губернаторы имеют </a:t>
            </a:r>
            <a:r>
              <a:rPr lang="ru-RU" sz="5400" b="1" dirty="0">
                <a:solidFill>
                  <a:schemeClr val="tx1"/>
                </a:solidFill>
              </a:rPr>
              <a:t>значительное</a:t>
            </a:r>
            <a:r>
              <a:rPr lang="ru-RU" sz="5400" dirty="0">
                <a:solidFill>
                  <a:schemeClr val="tx1"/>
                </a:solidFill>
              </a:rPr>
              <a:t> влияние на распределение лидерских позиций (председатели, заместители председателей, главы комитетов и т.д.)</a:t>
            </a:r>
          </a:p>
          <a:p>
            <a:pPr marL="685800" indent="-685800" algn="l">
              <a:spcAft>
                <a:spcPts val="2500"/>
              </a:spcAft>
              <a:buFont typeface="Arial" panose="020B0604020202020204" pitchFamily="34" charset="0"/>
              <a:buChar char="•"/>
              <a:defRPr sz="2800">
                <a:solidFill>
                  <a:srgbClr val="253957"/>
                </a:solidFill>
                <a:latin typeface="+mn-lt"/>
                <a:ea typeface="+mn-ea"/>
                <a:cs typeface="+mn-cs"/>
                <a:sym typeface="Arial Narrow"/>
              </a:defRPr>
            </a:pPr>
            <a:r>
              <a:rPr lang="en" sz="5400" i="1" dirty="0" err="1">
                <a:solidFill>
                  <a:schemeClr val="tx1"/>
                </a:solidFill>
              </a:rPr>
              <a:t>Matsuzato</a:t>
            </a:r>
            <a:r>
              <a:rPr lang="en" sz="5400" i="1" dirty="0">
                <a:solidFill>
                  <a:schemeClr val="tx1"/>
                </a:solidFill>
              </a:rPr>
              <a:t> 2001; </a:t>
            </a:r>
            <a:r>
              <a:rPr lang="en" sz="5400" i="1" dirty="0" err="1">
                <a:solidFill>
                  <a:schemeClr val="tx1"/>
                </a:solidFill>
              </a:rPr>
              <a:t>Gorenburg</a:t>
            </a:r>
            <a:r>
              <a:rPr lang="en" sz="5400" i="1" dirty="0">
                <a:solidFill>
                  <a:schemeClr val="tx1"/>
                </a:solidFill>
              </a:rPr>
              <a:t> 2003; </a:t>
            </a:r>
            <a:r>
              <a:rPr lang="en" sz="5400" i="1" dirty="0" err="1">
                <a:solidFill>
                  <a:schemeClr val="tx1"/>
                </a:solidFill>
              </a:rPr>
              <a:t>Golosov</a:t>
            </a:r>
            <a:r>
              <a:rPr lang="en" sz="5400" i="1" dirty="0">
                <a:solidFill>
                  <a:schemeClr val="tx1"/>
                </a:solidFill>
              </a:rPr>
              <a:t> 2011; </a:t>
            </a:r>
            <a:r>
              <a:rPr lang="en" sz="5400" i="1" dirty="0" err="1">
                <a:solidFill>
                  <a:schemeClr val="tx1"/>
                </a:solidFill>
              </a:rPr>
              <a:t>Turovsky</a:t>
            </a:r>
            <a:r>
              <a:rPr lang="en" sz="5400" i="1" dirty="0">
                <a:solidFill>
                  <a:schemeClr val="tx1"/>
                </a:solidFill>
              </a:rPr>
              <a:t> 2014</a:t>
            </a:r>
            <a:br>
              <a:rPr lang="ru-RU" sz="5400" dirty="0">
                <a:solidFill>
                  <a:schemeClr val="tx1"/>
                </a:solidFill>
              </a:rPr>
            </a:br>
            <a:endParaRPr lang="en" sz="5400" dirty="0">
              <a:solidFill>
                <a:schemeClr val="tx1"/>
              </a:solidFill>
            </a:endParaRP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6" name="Номер слайда 5">
            <a:extLst>
              <a:ext uri="{FF2B5EF4-FFF2-40B4-BE49-F238E27FC236}">
                <a16:creationId xmlns:a16="http://schemas.microsoft.com/office/drawing/2014/main" id="{96A54F6A-0F9A-584C-AD38-DBB90281F253}"/>
              </a:ext>
            </a:extLst>
          </p:cNvPr>
          <p:cNvSpPr>
            <a:spLocks noGrp="1"/>
          </p:cNvSpPr>
          <p:nvPr>
            <p:ph type="sldNum" sz="quarter" idx="2"/>
          </p:nvPr>
        </p:nvSpPr>
        <p:spPr>
          <a:xfrm>
            <a:off x="23569264" y="12906672"/>
            <a:ext cx="586764" cy="636712"/>
          </a:xfrm>
        </p:spPr>
        <p:txBody>
          <a:bodyPr/>
          <a:lstStyle/>
          <a:p>
            <a:fld id="{86CB4B4D-7CA3-9044-876B-883B54F8677D}" type="slidenum">
              <a:rPr lang="ru-RU" sz="3200" smtClean="0"/>
              <a:t>3</a:t>
            </a:fld>
            <a:endParaRPr lang="ru-RU" sz="3200" dirty="0"/>
          </a:p>
        </p:txBody>
      </p:sp>
      <p:sp>
        <p:nvSpPr>
          <p:cNvPr id="9" name="Название подразделения,  лаборатории, факультета и т.д.">
            <a:extLst>
              <a:ext uri="{FF2B5EF4-FFF2-40B4-BE49-F238E27FC236}">
                <a16:creationId xmlns:a16="http://schemas.microsoft.com/office/drawing/2014/main" id="{8EC72A87-D7B5-A14A-BF38-AA5D2CCE2599}"/>
              </a:ext>
            </a:extLst>
          </p:cNvPr>
          <p:cNvSpPr txBox="1"/>
          <p:nvPr/>
        </p:nvSpPr>
        <p:spPr>
          <a:xfrm>
            <a:off x="16538022" y="702720"/>
            <a:ext cx="6194958" cy="6982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p>
            <a:pPr algn="r">
              <a:defRPr sz="4200">
                <a:solidFill>
                  <a:srgbClr val="253957"/>
                </a:solidFill>
                <a:latin typeface="+mn-lt"/>
                <a:ea typeface="+mn-ea"/>
                <a:cs typeface="+mn-cs"/>
                <a:sym typeface="Arial Narrow"/>
              </a:defRPr>
            </a:pPr>
            <a:r>
              <a:rPr lang="ru-RU" sz="3600" dirty="0"/>
              <a:t>Факультет социальных наук </a:t>
            </a:r>
          </a:p>
        </p:txBody>
      </p:sp>
      <p:sp>
        <p:nvSpPr>
          <p:cNvPr id="2" name="Прямоугольник 1">
            <a:extLst>
              <a:ext uri="{FF2B5EF4-FFF2-40B4-BE49-F238E27FC236}">
                <a16:creationId xmlns:a16="http://schemas.microsoft.com/office/drawing/2014/main" id="{2275B593-02F0-5949-A2F3-1AF58958687B}"/>
              </a:ext>
            </a:extLst>
          </p:cNvPr>
          <p:cNvSpPr/>
          <p:nvPr/>
        </p:nvSpPr>
        <p:spPr>
          <a:xfrm>
            <a:off x="1226606" y="12640253"/>
            <a:ext cx="12192000" cy="584775"/>
          </a:xfrm>
          <a:prstGeom prst="rect">
            <a:avLst/>
          </a:prstGeom>
        </p:spPr>
        <p:txBody>
          <a:bodyPr>
            <a:spAutoFit/>
          </a:bodyPr>
          <a:lstStyle/>
          <a:p>
            <a:pPr algn="l"/>
            <a:r>
              <a:rPr lang="ru-RU" sz="3200" dirty="0">
                <a:latin typeface="+mn-lt"/>
              </a:rPr>
              <a:t>Партийная мобилизация в регионах России</a:t>
            </a:r>
          </a:p>
        </p:txBody>
      </p:sp>
    </p:spTree>
    <p:extLst>
      <p:ext uri="{BB962C8B-B14F-4D97-AF65-F5344CB8AC3E}">
        <p14:creationId xmlns:p14="http://schemas.microsoft.com/office/powerpoint/2010/main" val="263194169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8" y="2972787"/>
            <a:ext cx="21497990" cy="1324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8000" dirty="0"/>
              <a:t>Теоретический </a:t>
            </a:r>
            <a:r>
              <a:rPr lang="en-US" sz="8000" dirty="0"/>
              <a:t>background</a:t>
            </a:r>
            <a:r>
              <a:rPr lang="ru-RU" sz="8000" dirty="0"/>
              <a:t> (2)</a:t>
            </a: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26606" y="4769768"/>
            <a:ext cx="21506374" cy="63928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Aft>
                <a:spcPts val="2500"/>
              </a:spcAft>
              <a:defRPr sz="2800">
                <a:solidFill>
                  <a:srgbClr val="253957"/>
                </a:solidFill>
                <a:latin typeface="+mn-lt"/>
                <a:ea typeface="+mn-ea"/>
                <a:cs typeface="+mn-cs"/>
                <a:sym typeface="Arial Narrow"/>
              </a:defRPr>
            </a:pPr>
            <a:r>
              <a:rPr lang="ru-RU" sz="5400" dirty="0">
                <a:solidFill>
                  <a:schemeClr val="tx1"/>
                </a:solidFill>
              </a:rPr>
              <a:t>Губернаторы имеют </a:t>
            </a:r>
            <a:r>
              <a:rPr lang="ru-RU" sz="5400" b="1" dirty="0">
                <a:solidFill>
                  <a:schemeClr val="tx1"/>
                </a:solidFill>
              </a:rPr>
              <a:t>значительное</a:t>
            </a:r>
            <a:r>
              <a:rPr lang="ru-RU" sz="5400" dirty="0">
                <a:solidFill>
                  <a:schemeClr val="tx1"/>
                </a:solidFill>
              </a:rPr>
              <a:t> влияние на распределение лидерских позиций (председатели, заместители председателей, главы комитетов и т.д.)</a:t>
            </a:r>
          </a:p>
          <a:p>
            <a:pPr marL="685800" indent="-685800" algn="l">
              <a:spcAft>
                <a:spcPts val="2500"/>
              </a:spcAft>
              <a:buFont typeface="Arial" panose="020B0604020202020204" pitchFamily="34" charset="0"/>
              <a:buChar char="•"/>
              <a:defRPr sz="2800">
                <a:solidFill>
                  <a:srgbClr val="253957"/>
                </a:solidFill>
                <a:latin typeface="+mn-lt"/>
                <a:ea typeface="+mn-ea"/>
                <a:cs typeface="+mn-cs"/>
                <a:sym typeface="Arial Narrow"/>
              </a:defRPr>
            </a:pPr>
            <a:r>
              <a:rPr lang="en" sz="5400" i="1" dirty="0" err="1">
                <a:solidFill>
                  <a:schemeClr val="tx1"/>
                </a:solidFill>
              </a:rPr>
              <a:t>Matsuzato</a:t>
            </a:r>
            <a:r>
              <a:rPr lang="en" sz="5400" i="1" dirty="0">
                <a:solidFill>
                  <a:schemeClr val="tx1"/>
                </a:solidFill>
              </a:rPr>
              <a:t> 2001; </a:t>
            </a:r>
            <a:r>
              <a:rPr lang="en" sz="5400" i="1" dirty="0" err="1">
                <a:solidFill>
                  <a:schemeClr val="tx1"/>
                </a:solidFill>
              </a:rPr>
              <a:t>Gorenburg</a:t>
            </a:r>
            <a:r>
              <a:rPr lang="en" sz="5400" i="1" dirty="0">
                <a:solidFill>
                  <a:schemeClr val="tx1"/>
                </a:solidFill>
              </a:rPr>
              <a:t> 2003; </a:t>
            </a:r>
            <a:r>
              <a:rPr lang="en" sz="5400" i="1" dirty="0" err="1">
                <a:solidFill>
                  <a:schemeClr val="tx1"/>
                </a:solidFill>
              </a:rPr>
              <a:t>Golosov</a:t>
            </a:r>
            <a:r>
              <a:rPr lang="en" sz="5400" i="1" dirty="0">
                <a:solidFill>
                  <a:schemeClr val="tx1"/>
                </a:solidFill>
              </a:rPr>
              <a:t> 2011; </a:t>
            </a:r>
            <a:r>
              <a:rPr lang="en" sz="5400" i="1" dirty="0" err="1">
                <a:solidFill>
                  <a:schemeClr val="tx1"/>
                </a:solidFill>
              </a:rPr>
              <a:t>Turovsky</a:t>
            </a:r>
            <a:r>
              <a:rPr lang="en" sz="5400" i="1" dirty="0">
                <a:solidFill>
                  <a:schemeClr val="tx1"/>
                </a:solidFill>
              </a:rPr>
              <a:t> 2014</a:t>
            </a:r>
            <a:endParaRPr lang="ru-RU" sz="5400" i="1" dirty="0">
              <a:solidFill>
                <a:schemeClr val="tx1"/>
              </a:solidFill>
            </a:endParaRPr>
          </a:p>
          <a:p>
            <a:pPr algn="l">
              <a:spcAft>
                <a:spcPts val="2500"/>
              </a:spcAft>
              <a:defRPr sz="2800">
                <a:solidFill>
                  <a:srgbClr val="253957"/>
                </a:solidFill>
                <a:latin typeface="+mn-lt"/>
                <a:ea typeface="+mn-ea"/>
                <a:cs typeface="+mn-cs"/>
                <a:sym typeface="Arial Narrow"/>
              </a:defRPr>
            </a:pPr>
            <a:r>
              <a:rPr lang="ru-RU" sz="5400" dirty="0">
                <a:solidFill>
                  <a:schemeClr val="tx1"/>
                </a:solidFill>
              </a:rPr>
              <a:t>Значительная часть депутатов – </a:t>
            </a:r>
            <a:r>
              <a:rPr lang="ru-RU" sz="5400" b="1" dirty="0">
                <a:solidFill>
                  <a:schemeClr val="tx1"/>
                </a:solidFill>
              </a:rPr>
              <a:t>бизнесмены</a:t>
            </a:r>
          </a:p>
          <a:p>
            <a:pPr marL="685800" indent="-685800" algn="l">
              <a:spcAft>
                <a:spcPts val="2500"/>
              </a:spcAft>
              <a:buFont typeface="Arial" panose="020B0604020202020204" pitchFamily="34" charset="0"/>
              <a:buChar char="•"/>
              <a:defRPr sz="2800">
                <a:solidFill>
                  <a:srgbClr val="253957"/>
                </a:solidFill>
                <a:latin typeface="+mn-lt"/>
                <a:ea typeface="+mn-ea"/>
                <a:cs typeface="+mn-cs"/>
                <a:sym typeface="Arial Narrow"/>
              </a:defRPr>
            </a:pPr>
            <a:r>
              <a:rPr lang="en" sz="5400" dirty="0" err="1">
                <a:solidFill>
                  <a:schemeClr val="tx1"/>
                </a:solidFill>
              </a:rPr>
              <a:t>Szakonyi</a:t>
            </a:r>
            <a:r>
              <a:rPr lang="en" sz="5400" dirty="0">
                <a:solidFill>
                  <a:schemeClr val="tx1"/>
                </a:solidFill>
              </a:rPr>
              <a:t> 2018</a:t>
            </a:r>
            <a:br>
              <a:rPr lang="ru-RU" sz="5400" dirty="0">
                <a:solidFill>
                  <a:schemeClr val="tx1"/>
                </a:solidFill>
              </a:rPr>
            </a:br>
            <a:endParaRPr lang="en" sz="5400" dirty="0">
              <a:solidFill>
                <a:schemeClr val="tx1"/>
              </a:solidFill>
            </a:endParaRP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6" name="Номер слайда 5">
            <a:extLst>
              <a:ext uri="{FF2B5EF4-FFF2-40B4-BE49-F238E27FC236}">
                <a16:creationId xmlns:a16="http://schemas.microsoft.com/office/drawing/2014/main" id="{96A54F6A-0F9A-584C-AD38-DBB90281F253}"/>
              </a:ext>
            </a:extLst>
          </p:cNvPr>
          <p:cNvSpPr>
            <a:spLocks noGrp="1"/>
          </p:cNvSpPr>
          <p:nvPr>
            <p:ph type="sldNum" sz="quarter" idx="2"/>
          </p:nvPr>
        </p:nvSpPr>
        <p:spPr>
          <a:xfrm>
            <a:off x="23569264" y="12906672"/>
            <a:ext cx="586764" cy="636712"/>
          </a:xfrm>
        </p:spPr>
        <p:txBody>
          <a:bodyPr/>
          <a:lstStyle/>
          <a:p>
            <a:fld id="{86CB4B4D-7CA3-9044-876B-883B54F8677D}" type="slidenum">
              <a:rPr lang="ru-RU" sz="3200" smtClean="0"/>
              <a:t>4</a:t>
            </a:fld>
            <a:endParaRPr lang="ru-RU" sz="3200" dirty="0"/>
          </a:p>
        </p:txBody>
      </p:sp>
      <p:sp>
        <p:nvSpPr>
          <p:cNvPr id="9" name="Название подразделения,  лаборатории, факультета и т.д.">
            <a:extLst>
              <a:ext uri="{FF2B5EF4-FFF2-40B4-BE49-F238E27FC236}">
                <a16:creationId xmlns:a16="http://schemas.microsoft.com/office/drawing/2014/main" id="{8EC72A87-D7B5-A14A-BF38-AA5D2CCE2599}"/>
              </a:ext>
            </a:extLst>
          </p:cNvPr>
          <p:cNvSpPr txBox="1"/>
          <p:nvPr/>
        </p:nvSpPr>
        <p:spPr>
          <a:xfrm>
            <a:off x="16538022" y="702720"/>
            <a:ext cx="6194958" cy="6982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p>
            <a:pPr algn="r">
              <a:defRPr sz="4200">
                <a:solidFill>
                  <a:srgbClr val="253957"/>
                </a:solidFill>
                <a:latin typeface="+mn-lt"/>
                <a:ea typeface="+mn-ea"/>
                <a:cs typeface="+mn-cs"/>
                <a:sym typeface="Arial Narrow"/>
              </a:defRPr>
            </a:pPr>
            <a:r>
              <a:rPr lang="ru-RU" sz="3600" dirty="0"/>
              <a:t>Факультет социальных наук </a:t>
            </a:r>
          </a:p>
        </p:txBody>
      </p:sp>
      <p:sp>
        <p:nvSpPr>
          <p:cNvPr id="2" name="Прямоугольник 1">
            <a:extLst>
              <a:ext uri="{FF2B5EF4-FFF2-40B4-BE49-F238E27FC236}">
                <a16:creationId xmlns:a16="http://schemas.microsoft.com/office/drawing/2014/main" id="{2275B593-02F0-5949-A2F3-1AF58958687B}"/>
              </a:ext>
            </a:extLst>
          </p:cNvPr>
          <p:cNvSpPr/>
          <p:nvPr/>
        </p:nvSpPr>
        <p:spPr>
          <a:xfrm>
            <a:off x="1226606" y="12640253"/>
            <a:ext cx="12192000" cy="584775"/>
          </a:xfrm>
          <a:prstGeom prst="rect">
            <a:avLst/>
          </a:prstGeom>
        </p:spPr>
        <p:txBody>
          <a:bodyPr>
            <a:spAutoFit/>
          </a:bodyPr>
          <a:lstStyle/>
          <a:p>
            <a:pPr algn="l"/>
            <a:r>
              <a:rPr lang="ru-RU" sz="3200" dirty="0">
                <a:latin typeface="+mn-lt"/>
              </a:rPr>
              <a:t>Партийная мобилизация в регионах России</a:t>
            </a:r>
          </a:p>
        </p:txBody>
      </p:sp>
    </p:spTree>
    <p:extLst>
      <p:ext uri="{BB962C8B-B14F-4D97-AF65-F5344CB8AC3E}">
        <p14:creationId xmlns:p14="http://schemas.microsoft.com/office/powerpoint/2010/main" val="33211343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Линия"/>
          <p:cNvSpPr/>
          <p:nvPr/>
        </p:nvSpPr>
        <p:spPr>
          <a:xfrm>
            <a:off x="1201065" y="2214562"/>
            <a:ext cx="21506373" cy="1"/>
          </a:xfrm>
          <a:prstGeom prst="line">
            <a:avLst/>
          </a:prstGeom>
          <a:ln w="12700">
            <a:solidFill>
              <a:srgbClr val="253957"/>
            </a:solidFill>
            <a:miter lim="400000"/>
          </a:ln>
        </p:spPr>
        <p:txBody>
          <a:bodyPr lIns="71437" tIns="71437" rIns="71437" bIns="71437" anchor="ctr"/>
          <a:lstStyle/>
          <a:p>
            <a:pPr>
              <a:defRPr sz="3200"/>
            </a:pPr>
            <a:endParaRPr/>
          </a:p>
        </p:txBody>
      </p:sp>
      <p:sp>
        <p:nvSpPr>
          <p:cNvPr id="59" name="Очень крутой заголовок…"/>
          <p:cNvSpPr txBox="1"/>
          <p:nvPr/>
        </p:nvSpPr>
        <p:spPr>
          <a:xfrm>
            <a:off x="1209448" y="2972787"/>
            <a:ext cx="21497990" cy="132494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defRPr sz="7000" b="1" cap="all">
                <a:solidFill>
                  <a:srgbClr val="253957"/>
                </a:solidFill>
                <a:latin typeface="+mn-lt"/>
                <a:ea typeface="+mn-ea"/>
                <a:cs typeface="+mn-cs"/>
                <a:sym typeface="Arial Narrow"/>
              </a:defRPr>
            </a:pPr>
            <a:r>
              <a:rPr lang="ru-RU" sz="8000" dirty="0"/>
              <a:t>Теоретический </a:t>
            </a:r>
            <a:r>
              <a:rPr lang="en-US" sz="8000" dirty="0"/>
              <a:t>background</a:t>
            </a:r>
            <a:r>
              <a:rPr lang="ru-RU" sz="8000" dirty="0"/>
              <a:t> (3)</a:t>
            </a:r>
          </a:p>
        </p:txBody>
      </p:sp>
      <p:sp>
        <p:nvSpPr>
          <p:cNvPr id="60"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226606" y="4625752"/>
            <a:ext cx="21506374" cy="639287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71437" tIns="71437" rIns="71437" bIns="71437"/>
          <a:lstStyle/>
          <a:p>
            <a:pPr algn="l">
              <a:spcAft>
                <a:spcPts val="2500"/>
              </a:spcAft>
              <a:defRPr sz="2800">
                <a:solidFill>
                  <a:srgbClr val="253957"/>
                </a:solidFill>
                <a:latin typeface="+mn-lt"/>
                <a:ea typeface="+mn-ea"/>
                <a:cs typeface="+mn-cs"/>
                <a:sym typeface="Arial Narrow"/>
              </a:defRPr>
            </a:pPr>
            <a:r>
              <a:rPr lang="ru-RU" sz="5400" dirty="0">
                <a:solidFill>
                  <a:schemeClr val="tx1"/>
                </a:solidFill>
              </a:rPr>
              <a:t>Губернаторы имеют </a:t>
            </a:r>
            <a:r>
              <a:rPr lang="ru-RU" sz="5400" b="1" dirty="0">
                <a:solidFill>
                  <a:schemeClr val="tx1"/>
                </a:solidFill>
              </a:rPr>
              <a:t>значительное</a:t>
            </a:r>
            <a:r>
              <a:rPr lang="ru-RU" sz="5400" dirty="0">
                <a:solidFill>
                  <a:schemeClr val="tx1"/>
                </a:solidFill>
              </a:rPr>
              <a:t> влияние на распределение лидерских позиций (председатели, заместители председателей, главы комитетов и т.д.)</a:t>
            </a:r>
          </a:p>
          <a:p>
            <a:pPr marL="685800" indent="-685800" algn="l">
              <a:spcAft>
                <a:spcPts val="2500"/>
              </a:spcAft>
              <a:buFont typeface="Arial" panose="020B0604020202020204" pitchFamily="34" charset="0"/>
              <a:buChar char="•"/>
              <a:defRPr sz="2800">
                <a:solidFill>
                  <a:srgbClr val="253957"/>
                </a:solidFill>
                <a:latin typeface="+mn-lt"/>
                <a:ea typeface="+mn-ea"/>
                <a:cs typeface="+mn-cs"/>
                <a:sym typeface="Arial Narrow"/>
              </a:defRPr>
            </a:pPr>
            <a:r>
              <a:rPr lang="en" sz="5400" i="1" dirty="0" err="1">
                <a:solidFill>
                  <a:schemeClr val="tx1"/>
                </a:solidFill>
              </a:rPr>
              <a:t>Matsuzato</a:t>
            </a:r>
            <a:r>
              <a:rPr lang="en" sz="5400" i="1" dirty="0">
                <a:solidFill>
                  <a:schemeClr val="tx1"/>
                </a:solidFill>
              </a:rPr>
              <a:t> 2001; </a:t>
            </a:r>
            <a:r>
              <a:rPr lang="en" sz="5400" i="1" dirty="0" err="1">
                <a:solidFill>
                  <a:schemeClr val="tx1"/>
                </a:solidFill>
              </a:rPr>
              <a:t>Gorenburg</a:t>
            </a:r>
            <a:r>
              <a:rPr lang="en" sz="5400" i="1" dirty="0">
                <a:solidFill>
                  <a:schemeClr val="tx1"/>
                </a:solidFill>
              </a:rPr>
              <a:t> 2003; </a:t>
            </a:r>
            <a:r>
              <a:rPr lang="en" sz="5400" i="1" dirty="0" err="1">
                <a:solidFill>
                  <a:schemeClr val="tx1"/>
                </a:solidFill>
              </a:rPr>
              <a:t>Golosov</a:t>
            </a:r>
            <a:r>
              <a:rPr lang="en" sz="5400" i="1" dirty="0">
                <a:solidFill>
                  <a:schemeClr val="tx1"/>
                </a:solidFill>
              </a:rPr>
              <a:t> 2011; </a:t>
            </a:r>
            <a:r>
              <a:rPr lang="en" sz="5400" i="1" dirty="0" err="1">
                <a:solidFill>
                  <a:schemeClr val="tx1"/>
                </a:solidFill>
              </a:rPr>
              <a:t>Turovsky</a:t>
            </a:r>
            <a:r>
              <a:rPr lang="en" sz="5400" i="1" dirty="0">
                <a:solidFill>
                  <a:schemeClr val="tx1"/>
                </a:solidFill>
              </a:rPr>
              <a:t> 2014</a:t>
            </a:r>
            <a:endParaRPr lang="ru-RU" sz="5400" i="1" dirty="0">
              <a:solidFill>
                <a:schemeClr val="tx1"/>
              </a:solidFill>
            </a:endParaRPr>
          </a:p>
          <a:p>
            <a:pPr algn="l">
              <a:spcAft>
                <a:spcPts val="2500"/>
              </a:spcAft>
              <a:defRPr sz="2800">
                <a:solidFill>
                  <a:srgbClr val="253957"/>
                </a:solidFill>
                <a:latin typeface="+mn-lt"/>
                <a:ea typeface="+mn-ea"/>
                <a:cs typeface="+mn-cs"/>
                <a:sym typeface="Arial Narrow"/>
              </a:defRPr>
            </a:pPr>
            <a:r>
              <a:rPr lang="ru-RU" sz="5400" dirty="0">
                <a:solidFill>
                  <a:schemeClr val="tx1"/>
                </a:solidFill>
              </a:rPr>
              <a:t>Значительная часть депутатов – </a:t>
            </a:r>
            <a:r>
              <a:rPr lang="ru-RU" sz="5400" b="1" dirty="0">
                <a:solidFill>
                  <a:schemeClr val="tx1"/>
                </a:solidFill>
              </a:rPr>
              <a:t>бизнесмены</a:t>
            </a:r>
          </a:p>
          <a:p>
            <a:pPr marL="685800" indent="-685800" algn="l">
              <a:spcAft>
                <a:spcPts val="2500"/>
              </a:spcAft>
              <a:buFont typeface="Arial" panose="020B0604020202020204" pitchFamily="34" charset="0"/>
              <a:buChar char="•"/>
              <a:defRPr sz="2800">
                <a:solidFill>
                  <a:srgbClr val="253957"/>
                </a:solidFill>
                <a:latin typeface="+mn-lt"/>
                <a:ea typeface="+mn-ea"/>
                <a:cs typeface="+mn-cs"/>
                <a:sym typeface="Arial Narrow"/>
              </a:defRPr>
            </a:pPr>
            <a:r>
              <a:rPr lang="en" sz="5400" dirty="0" err="1">
                <a:solidFill>
                  <a:schemeClr val="tx1"/>
                </a:solidFill>
              </a:rPr>
              <a:t>Szakonyi</a:t>
            </a:r>
            <a:r>
              <a:rPr lang="en" sz="5400" dirty="0">
                <a:solidFill>
                  <a:schemeClr val="tx1"/>
                </a:solidFill>
              </a:rPr>
              <a:t> 2018</a:t>
            </a:r>
            <a:endParaRPr lang="ru-RU" sz="5400" dirty="0">
              <a:solidFill>
                <a:schemeClr val="tx1"/>
              </a:solidFill>
            </a:endParaRPr>
          </a:p>
          <a:p>
            <a:pPr algn="l">
              <a:spcAft>
                <a:spcPts val="2500"/>
              </a:spcAft>
              <a:defRPr sz="2800">
                <a:solidFill>
                  <a:srgbClr val="253957"/>
                </a:solidFill>
                <a:latin typeface="+mn-lt"/>
                <a:ea typeface="+mn-ea"/>
                <a:cs typeface="+mn-cs"/>
                <a:sym typeface="Arial Narrow"/>
              </a:defRPr>
            </a:pPr>
            <a:r>
              <a:rPr lang="ru-RU" sz="5400" b="1" dirty="0">
                <a:solidFill>
                  <a:schemeClr val="tx1"/>
                </a:solidFill>
              </a:rPr>
              <a:t>Лоббирование</a:t>
            </a:r>
            <a:r>
              <a:rPr lang="ru-RU" sz="5400" dirty="0">
                <a:solidFill>
                  <a:schemeClr val="tx1"/>
                </a:solidFill>
              </a:rPr>
              <a:t> интересов через региональные парламенты</a:t>
            </a:r>
          </a:p>
          <a:p>
            <a:pPr marL="685800" indent="-685800" algn="l">
              <a:spcAft>
                <a:spcPts val="2500"/>
              </a:spcAft>
              <a:buFont typeface="Arial" panose="020B0604020202020204" pitchFamily="34" charset="0"/>
              <a:buChar char="•"/>
              <a:defRPr sz="2800">
                <a:solidFill>
                  <a:srgbClr val="253957"/>
                </a:solidFill>
                <a:latin typeface="+mn-lt"/>
                <a:ea typeface="+mn-ea"/>
                <a:cs typeface="+mn-cs"/>
                <a:sym typeface="Arial Narrow"/>
              </a:defRPr>
            </a:pPr>
            <a:r>
              <a:rPr lang="en" sz="5400" i="1" dirty="0">
                <a:solidFill>
                  <a:schemeClr val="tx1"/>
                </a:solidFill>
              </a:rPr>
              <a:t>Reuter and </a:t>
            </a:r>
            <a:r>
              <a:rPr lang="en" sz="5400" i="1" dirty="0" err="1">
                <a:solidFill>
                  <a:schemeClr val="tx1"/>
                </a:solidFill>
              </a:rPr>
              <a:t>Turovsky</a:t>
            </a:r>
            <a:r>
              <a:rPr lang="en" sz="5400" i="1" dirty="0">
                <a:solidFill>
                  <a:schemeClr val="tx1"/>
                </a:solidFill>
              </a:rPr>
              <a:t> 2014</a:t>
            </a:r>
            <a:br>
              <a:rPr lang="ru-RU" sz="5400" dirty="0">
                <a:solidFill>
                  <a:schemeClr val="tx1"/>
                </a:solidFill>
              </a:rPr>
            </a:br>
            <a:endParaRPr lang="en" sz="5400" dirty="0">
              <a:solidFill>
                <a:schemeClr val="tx1"/>
              </a:solidFill>
            </a:endParaRPr>
          </a:p>
        </p:txBody>
      </p:sp>
      <p:pic>
        <p:nvPicPr>
          <p:cNvPr id="63" name="Изображение" descr="Изображение"/>
          <p:cNvPicPr>
            <a:picLocks noChangeAspect="1"/>
          </p:cNvPicPr>
          <p:nvPr/>
        </p:nvPicPr>
        <p:blipFill>
          <a:blip r:embed="rId2"/>
          <a:stretch>
            <a:fillRect/>
          </a:stretch>
        </p:blipFill>
        <p:spPr>
          <a:xfrm>
            <a:off x="1226606" y="586180"/>
            <a:ext cx="1199579" cy="1199579"/>
          </a:xfrm>
          <a:prstGeom prst="rect">
            <a:avLst/>
          </a:prstGeom>
          <a:ln w="12700">
            <a:miter lim="400000"/>
          </a:ln>
        </p:spPr>
      </p:pic>
      <p:sp>
        <p:nvSpPr>
          <p:cNvPr id="6" name="Номер слайда 5">
            <a:extLst>
              <a:ext uri="{FF2B5EF4-FFF2-40B4-BE49-F238E27FC236}">
                <a16:creationId xmlns:a16="http://schemas.microsoft.com/office/drawing/2014/main" id="{96A54F6A-0F9A-584C-AD38-DBB90281F253}"/>
              </a:ext>
            </a:extLst>
          </p:cNvPr>
          <p:cNvSpPr>
            <a:spLocks noGrp="1"/>
          </p:cNvSpPr>
          <p:nvPr>
            <p:ph type="sldNum" sz="quarter" idx="2"/>
          </p:nvPr>
        </p:nvSpPr>
        <p:spPr>
          <a:xfrm>
            <a:off x="23569264" y="12906672"/>
            <a:ext cx="586764" cy="636712"/>
          </a:xfrm>
        </p:spPr>
        <p:txBody>
          <a:bodyPr/>
          <a:lstStyle/>
          <a:p>
            <a:fld id="{86CB4B4D-7CA3-9044-876B-883B54F8677D}" type="slidenum">
              <a:rPr lang="ru-RU" sz="3200" smtClean="0"/>
              <a:t>5</a:t>
            </a:fld>
            <a:endParaRPr lang="ru-RU" sz="3200" dirty="0"/>
          </a:p>
        </p:txBody>
      </p:sp>
      <p:sp>
        <p:nvSpPr>
          <p:cNvPr id="9" name="Название подразделения,  лаборатории, факультета и т.д.">
            <a:extLst>
              <a:ext uri="{FF2B5EF4-FFF2-40B4-BE49-F238E27FC236}">
                <a16:creationId xmlns:a16="http://schemas.microsoft.com/office/drawing/2014/main" id="{8EC72A87-D7B5-A14A-BF38-AA5D2CCE2599}"/>
              </a:ext>
            </a:extLst>
          </p:cNvPr>
          <p:cNvSpPr txBox="1"/>
          <p:nvPr/>
        </p:nvSpPr>
        <p:spPr>
          <a:xfrm>
            <a:off x="16538022" y="702720"/>
            <a:ext cx="6194958" cy="69826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71437" tIns="71437" rIns="71437" bIns="71437" anchor="ctr">
            <a:spAutoFit/>
          </a:bodyPr>
          <a:lstStyle/>
          <a:p>
            <a:pPr algn="r">
              <a:defRPr sz="4200">
                <a:solidFill>
                  <a:srgbClr val="253957"/>
                </a:solidFill>
                <a:latin typeface="+mn-lt"/>
                <a:ea typeface="+mn-ea"/>
                <a:cs typeface="+mn-cs"/>
                <a:sym typeface="Arial Narrow"/>
              </a:defRPr>
            </a:pPr>
            <a:r>
              <a:rPr lang="ru-RU" sz="3600" dirty="0"/>
              <a:t>Факультет социальных наук </a:t>
            </a:r>
          </a:p>
        </p:txBody>
      </p:sp>
      <p:sp>
        <p:nvSpPr>
          <p:cNvPr id="2" name="Прямоугольник 1">
            <a:extLst>
              <a:ext uri="{FF2B5EF4-FFF2-40B4-BE49-F238E27FC236}">
                <a16:creationId xmlns:a16="http://schemas.microsoft.com/office/drawing/2014/main" id="{2275B593-02F0-5949-A2F3-1AF58958687B}"/>
              </a:ext>
            </a:extLst>
          </p:cNvPr>
          <p:cNvSpPr/>
          <p:nvPr/>
        </p:nvSpPr>
        <p:spPr>
          <a:xfrm>
            <a:off x="1226606" y="12640253"/>
            <a:ext cx="12192000" cy="584775"/>
          </a:xfrm>
          <a:prstGeom prst="rect">
            <a:avLst/>
          </a:prstGeom>
        </p:spPr>
        <p:txBody>
          <a:bodyPr>
            <a:spAutoFit/>
          </a:bodyPr>
          <a:lstStyle/>
          <a:p>
            <a:pPr algn="l"/>
            <a:r>
              <a:rPr lang="ru-RU" sz="3200" dirty="0">
                <a:latin typeface="+mn-lt"/>
              </a:rPr>
              <a:t>Партийная мобилизация в регионах России</a:t>
            </a:r>
          </a:p>
        </p:txBody>
      </p:sp>
    </p:spTree>
    <p:extLst>
      <p:ext uri="{BB962C8B-B14F-4D97-AF65-F5344CB8AC3E}">
        <p14:creationId xmlns:p14="http://schemas.microsoft.com/office/powerpoint/2010/main" val="3700624003"/>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DB62AC-09BF-9C48-A03E-B845DC6A9E0B}"/>
              </a:ext>
            </a:extLst>
          </p:cNvPr>
          <p:cNvSpPr txBox="1"/>
          <p:nvPr/>
        </p:nvSpPr>
        <p:spPr>
          <a:xfrm>
            <a:off x="1885493" y="5016150"/>
            <a:ext cx="20613014" cy="3683700"/>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r>
              <a:rPr lang="ru-RU" sz="11500" b="1" dirty="0">
                <a:ln w="10160">
                  <a:solidFill>
                    <a:schemeClr val="accent5"/>
                  </a:solidFill>
                  <a:prstDash val="solid"/>
                </a:ln>
                <a:solidFill>
                  <a:schemeClr val="bg1"/>
                </a:solidFill>
                <a:effectLst>
                  <a:outerShdw blurRad="38100" dist="22860" dir="5400000" algn="tl" rotWithShape="0">
                    <a:srgbClr val="000000">
                      <a:alpha val="30000"/>
                    </a:srgbClr>
                  </a:outerShdw>
                </a:effectLst>
              </a:rPr>
              <a:t>Что дальше? Необходима </a:t>
            </a:r>
          </a:p>
          <a:p>
            <a:r>
              <a:rPr lang="ru-RU" sz="11500" b="1" dirty="0">
                <a:ln w="10160">
                  <a:solidFill>
                    <a:schemeClr val="accent5"/>
                  </a:solidFill>
                  <a:prstDash val="solid"/>
                </a:ln>
                <a:solidFill>
                  <a:schemeClr val="bg1"/>
                </a:solidFill>
                <a:effectLst>
                  <a:outerShdw blurRad="38100" dist="22860" dir="5400000" algn="tl" rotWithShape="0">
                    <a:srgbClr val="000000">
                      <a:alpha val="30000"/>
                    </a:srgbClr>
                  </a:outerShdw>
                </a:effectLst>
              </a:rPr>
              <a:t>дополнительная информация!</a:t>
            </a:r>
          </a:p>
        </p:txBody>
      </p:sp>
    </p:spTree>
    <p:extLst>
      <p:ext uri="{BB962C8B-B14F-4D97-AF65-F5344CB8AC3E}">
        <p14:creationId xmlns:p14="http://schemas.microsoft.com/office/powerpoint/2010/main" val="138541744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DB62AC-09BF-9C48-A03E-B845DC6A9E0B}"/>
              </a:ext>
            </a:extLst>
          </p:cNvPr>
          <p:cNvSpPr txBox="1"/>
          <p:nvPr/>
        </p:nvSpPr>
        <p:spPr>
          <a:xfrm>
            <a:off x="1108043" y="5901008"/>
            <a:ext cx="22167927" cy="191398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r>
              <a:rPr lang="ru-RU" sz="11500" b="1" dirty="0">
                <a:ln w="10160">
                  <a:solidFill>
                    <a:schemeClr val="accent5"/>
                  </a:solidFill>
                  <a:prstDash val="solid"/>
                </a:ln>
                <a:solidFill>
                  <a:schemeClr val="bg1"/>
                </a:solidFill>
                <a:effectLst>
                  <a:outerShdw blurRad="38100" dist="22860" dir="5400000" algn="tl" rotWithShape="0">
                    <a:srgbClr val="000000">
                      <a:alpha val="30000"/>
                    </a:srgbClr>
                  </a:outerShdw>
                </a:effectLst>
              </a:rPr>
              <a:t>Ответы на вопросы по эмпирике</a:t>
            </a:r>
          </a:p>
        </p:txBody>
      </p:sp>
    </p:spTree>
    <p:extLst>
      <p:ext uri="{BB962C8B-B14F-4D97-AF65-F5344CB8AC3E}">
        <p14:creationId xmlns:p14="http://schemas.microsoft.com/office/powerpoint/2010/main" val="2084708098"/>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3DB62AC-09BF-9C48-A03E-B845DC6A9E0B}"/>
              </a:ext>
            </a:extLst>
          </p:cNvPr>
          <p:cNvSpPr txBox="1"/>
          <p:nvPr/>
        </p:nvSpPr>
        <p:spPr>
          <a:xfrm>
            <a:off x="3070112" y="5724036"/>
            <a:ext cx="18243776" cy="226792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kumimoji="0" lang="ru-RU" sz="13800" b="1" i="0" u="none" strike="noStrike" normalizeH="0" baseline="0" dirty="0">
                <a:ln w="10160">
                  <a:solidFill>
                    <a:schemeClr val="accent5"/>
                  </a:solidFill>
                  <a:prstDash val="solid"/>
                </a:ln>
                <a:solidFill>
                  <a:schemeClr val="bg1"/>
                </a:solidFill>
                <a:effectLst>
                  <a:outerShdw blurRad="38100" dist="22860" dir="5400000" algn="tl" rotWithShape="0">
                    <a:srgbClr val="000000">
                      <a:alpha val="30000"/>
                    </a:srgbClr>
                  </a:outerShdw>
                </a:effectLst>
                <a:uFillTx/>
                <a:latin typeface="+mj-lt"/>
                <a:ea typeface="+mj-ea"/>
                <a:cs typeface="+mj-cs"/>
                <a:sym typeface="Helvetica Light"/>
              </a:rPr>
              <a:t>Спасибо за внимание!</a:t>
            </a:r>
          </a:p>
        </p:txBody>
      </p:sp>
    </p:spTree>
  </p:cSld>
  <p:clrMapOvr>
    <a:masterClrMapping/>
  </p:clrMapOvr>
  <p:transition spd="med"/>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Arial Narrow"/>
        <a:ea typeface="Arial Narrow"/>
        <a:cs typeface="Arial Narrow"/>
      </a:minorFont>
    </a:fontScheme>
    <a:fmtScheme name="White">
      <a:fillStyleLst>
        <a:solidFill>
          <a:srgbClr val="FFFFFF"/>
        </a:solidFill>
        <a:solidFill>
          <a:srgbClr val="FFFFFF"/>
        </a:solidFill>
        <a:solidFill>
          <a:srgbClr val="FFFFFF"/>
        </a:solidFill>
      </a:fillStyleLst>
      <a:lnStyleLst>
        <a:ln>
          <a:solidFill>
            <a:srgbClr val="000000"/>
          </a:solidFill>
        </a:ln>
        <a:ln>
          <a:solidFill>
            <a:srgbClr val="000000"/>
          </a:solidFill>
        </a:ln>
        <a:ln>
          <a:solidFill>
            <a:srgbClr val="000000"/>
          </a:solidFill>
        </a:ln>
      </a:lnStyleLst>
      <a:effectStyleLst>
        <a:effectStyle>
          <a:effectLst>
            <a:outerShdw blurRad="50800" dist="25400" dir="5400000" rotWithShape="0">
              <a:srgbClr val="000000">
                <a:alpha val="50000"/>
              </a:srgbClr>
            </a:outerShdw>
          </a:effectLst>
        </a:effectStyle>
        <a:effectStyle>
          <a:effectLst>
            <a:outerShdw blurRad="63500" dist="12700" rotWithShape="0">
              <a:srgbClr val="000000">
                <a:alpha val="50000"/>
              </a:srgbClr>
            </a:outerShdw>
          </a:effectLst>
        </a:effectStyle>
        <a:effectStyle>
          <a:effectLst>
            <a:outerShdw blurRad="50800" dist="25400" dir="5400000" rotWithShape="0">
              <a:srgbClr val="000000">
                <a:alpha val="50000"/>
              </a:srgbClr>
            </a:outerShdw>
          </a:effectLst>
        </a:effectStyle>
      </a:effectStyleLst>
      <a:bgFillStyleLst>
        <a:solidFill>
          <a:srgbClr val="FFFFFF"/>
        </a:solidFill>
        <a:solidFill>
          <a:srgbClr val="FFFFFF"/>
        </a:solidFill>
        <a:solidFill>
          <a:srgbClr val="FFFFFF"/>
        </a:soli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50800" dist="25400" dir="5400000" rotWithShape="0">
            <a:srgbClr val="000000">
              <a:alpha val="50000"/>
            </a:srgbClr>
          </a:outerShdw>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a:spAutoFit/>
      </a:bodyPr>
      <a:lstStyle>
        <a:defPPr marL="0" marR="0" indent="0" algn="ctr" defTabSz="821531" rtl="0" fontAlgn="auto" latinLnBrk="0" hangingPunct="0">
          <a:lnSpc>
            <a:spcPct val="100000"/>
          </a:lnSpc>
          <a:spcBef>
            <a:spcPts val="0"/>
          </a:spcBef>
          <a:spcAft>
            <a:spcPts val="0"/>
          </a:spcAft>
          <a:buClrTx/>
          <a:buSzTx/>
          <a:buFontTx/>
          <a:buNone/>
          <a:tabLst/>
          <a:defRPr kumimoji="0" sz="5000" b="0" i="0" u="none" strike="noStrike" cap="none" spc="0" normalizeH="0" baseline="0">
            <a:ln>
              <a:noFill/>
            </a:ln>
            <a:solidFill>
              <a:srgbClr val="000000"/>
            </a:solidFill>
            <a:effectLst/>
            <a:uFillTx/>
            <a:latin typeface="+mj-lt"/>
            <a:ea typeface="+mj-ea"/>
            <a:cs typeface="+mj-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573</TotalTime>
  <Words>256</Words>
  <Application>Microsoft Macintosh PowerPoint</Application>
  <PresentationFormat>Произвольный</PresentationFormat>
  <Paragraphs>43</Paragraphs>
  <Slides>8</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8</vt:i4>
      </vt:variant>
    </vt:vector>
  </HeadingPairs>
  <TitlesOfParts>
    <vt:vector size="15" baseType="lpstr">
      <vt:lpstr>Arial</vt:lpstr>
      <vt:lpstr>Arial Narrow</vt:lpstr>
      <vt:lpstr>Courier New</vt:lpstr>
      <vt:lpstr>Helvetica</vt:lpstr>
      <vt:lpstr>Helvetica Light</vt:lpstr>
      <vt:lpstr>Helvetica Neue</vt:lpstr>
      <vt:lpstr>White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cp:lastModifiedBy>Сорокин Дмитрий Алексеевич</cp:lastModifiedBy>
  <cp:revision>39</cp:revision>
  <dcterms:modified xsi:type="dcterms:W3CDTF">2021-03-20T13:10:13Z</dcterms:modified>
</cp:coreProperties>
</file>