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71" r:id="rId3"/>
    <p:sldId id="400" r:id="rId4"/>
    <p:sldId id="402" r:id="rId5"/>
    <p:sldId id="403" r:id="rId6"/>
    <p:sldId id="404" r:id="rId7"/>
    <p:sldId id="407" r:id="rId8"/>
    <p:sldId id="405" r:id="rId9"/>
    <p:sldId id="406" r:id="rId10"/>
    <p:sldId id="371" r:id="rId11"/>
    <p:sldId id="401" r:id="rId12"/>
    <p:sldId id="386" r:id="rId13"/>
    <p:sldId id="387" r:id="rId14"/>
    <p:sldId id="372" r:id="rId15"/>
    <p:sldId id="373" r:id="rId16"/>
    <p:sldId id="408" r:id="rId17"/>
    <p:sldId id="390" r:id="rId18"/>
    <p:sldId id="374" r:id="rId19"/>
    <p:sldId id="375" r:id="rId20"/>
    <p:sldId id="376" r:id="rId21"/>
    <p:sldId id="395" r:id="rId22"/>
    <p:sldId id="409" r:id="rId23"/>
    <p:sldId id="378" r:id="rId24"/>
    <p:sldId id="366" r:id="rId25"/>
    <p:sldId id="383" r:id="rId26"/>
    <p:sldId id="382" r:id="rId27"/>
    <p:sldId id="355" r:id="rId28"/>
    <p:sldId id="410" r:id="rId29"/>
    <p:sldId id="411" r:id="rId30"/>
    <p:sldId id="398" r:id="rId31"/>
    <p:sldId id="399" r:id="rId32"/>
    <p:sldId id="354" r:id="rId33"/>
    <p:sldId id="368" r:id="rId34"/>
    <p:sldId id="356" r:id="rId35"/>
    <p:sldId id="357" r:id="rId36"/>
    <p:sldId id="361" r:id="rId37"/>
    <p:sldId id="414" r:id="rId38"/>
    <p:sldId id="363" r:id="rId39"/>
    <p:sldId id="362" r:id="rId40"/>
    <p:sldId id="377" r:id="rId41"/>
    <p:sldId id="415" r:id="rId4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86F"/>
    <a:srgbClr val="003F82"/>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4280" autoAdjust="0"/>
  </p:normalViewPr>
  <p:slideViewPr>
    <p:cSldViewPr snapToGrid="0" snapToObjects="1">
      <p:cViewPr varScale="1">
        <p:scale>
          <a:sx n="69" d="100"/>
          <a:sy n="69" d="100"/>
        </p:scale>
        <p:origin x="1416" y="60"/>
      </p:cViewPr>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597CEC-8FF4-4BA9-99E8-2C4908791056}" type="datetimeFigureOut">
              <a:rPr lang="ru-RU" smtClean="0"/>
              <a:t>03.07.2016</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3EFD62-4C70-4E79-BA8C-D90F9EB2DC32}" type="slidenum">
              <a:rPr lang="ru-RU" smtClean="0"/>
              <a:t>‹#›</a:t>
            </a:fld>
            <a:endParaRPr lang="ru-RU"/>
          </a:p>
        </p:txBody>
      </p:sp>
    </p:spTree>
    <p:extLst>
      <p:ext uri="{BB962C8B-B14F-4D97-AF65-F5344CB8AC3E}">
        <p14:creationId xmlns:p14="http://schemas.microsoft.com/office/powerpoint/2010/main" val="155767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80B43D1-82CB-47B9-95F7-D33685BDFA51}" type="datetime1">
              <a:rPr lang="en-US"/>
              <a:pPr>
                <a:defRPr/>
              </a:pPr>
              <a:t>7/3/2016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57FFD-70CD-4C5C-8117-5884EA760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CC801E5-81BD-44E5-8E20-462C2C5FEFE5}" type="datetime1">
              <a:rPr lang="en-US"/>
              <a:pPr>
                <a:defRPr/>
              </a:pPr>
              <a:t>7/3/2016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4BE88E-3ED5-4852-8D89-B50379241A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4E6D683-A615-41BD-A4D8-17705CB114A0}" type="datetime1">
              <a:rPr lang="en-US"/>
              <a:pPr>
                <a:defRPr/>
              </a:pPr>
              <a:t>7/3/2016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4C045-341C-4E2D-AF88-1D9C503885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DA7838C-AED8-4BA5-8652-AEE276FCC083}" type="datetime1">
              <a:rPr lang="en-US"/>
              <a:pPr>
                <a:defRPr/>
              </a:pPr>
              <a:t>7/3/2016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65F501-F5CC-4E12-934E-78BB5E4DA2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0F4A4C-A39D-40F9-985D-C7DCB93C0DB5}" type="datetime1">
              <a:rPr lang="en-US"/>
              <a:pPr>
                <a:defRPr/>
              </a:pPr>
              <a:t>7/3/2016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B318A3-27E7-4D27-924C-4173717FF2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CFA3BEA-EE38-406D-A93D-A1B7A0C50F31}" type="datetime1">
              <a:rPr lang="en-US"/>
              <a:pPr>
                <a:defRPr/>
              </a:pPr>
              <a:t>7/3/2016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1699C-A097-4533-BEFF-B1452833F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D8AF676-6045-4445-B3A3-69CE264AAD80}" type="datetime1">
              <a:rPr lang="en-US"/>
              <a:pPr>
                <a:defRPr/>
              </a:pPr>
              <a:t>7/3/2016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F8C458-4B9D-4501-AB19-9D129E2810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4DE988B-86FF-4F79-A487-7C318366F71F}" type="datetime1">
              <a:rPr lang="en-US"/>
              <a:pPr>
                <a:defRPr/>
              </a:pPr>
              <a:t>7/3/2016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31CD07-29D6-4A4D-ADEA-1E0E2DFE29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E96C13-5674-4527-A7EC-B9690D91A02D}" type="datetime1">
              <a:rPr lang="en-US"/>
              <a:pPr>
                <a:defRPr/>
              </a:pPr>
              <a:t>7/3/2016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D36B3D-EFD3-47A2-82AF-07B5235D98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9A9FD65-7BC8-484C-874A-A3895B64CC55}" type="datetime1">
              <a:rPr lang="en-US"/>
              <a:pPr>
                <a:defRPr/>
              </a:pPr>
              <a:t>7/3/2016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C45757-2996-489D-9DE7-5C2053F788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81B2E26-330E-4C2F-B5E7-B7743EB347D8}" type="datetime1">
              <a:rPr lang="en-US"/>
              <a:pPr>
                <a:defRPr/>
              </a:pPr>
              <a:t>7/3/2016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60040B-1B69-4DF3-82DE-71CA80F2D8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9FBE2B9D-1697-4090-97E9-0A438BE077E8}" type="datetime1">
              <a:rPr lang="en-US"/>
              <a:pPr>
                <a:defRPr/>
              </a:pPr>
              <a:t>7/3/2016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B1F37826-9FC6-4A47-B435-94C6280B7F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436727" y="2409370"/>
            <a:ext cx="8461087" cy="1320801"/>
          </a:xfrm>
        </p:spPr>
        <p:txBody>
          <a:bodyPr/>
          <a:lstStyle/>
          <a:p>
            <a:pPr eaLnBrk="1" hangingPunct="1"/>
            <a:br>
              <a:rPr lang="ru-RU" sz="3200" dirty="0">
                <a:solidFill>
                  <a:srgbClr val="003F82"/>
                </a:solidFill>
                <a:latin typeface="Myriad Pro Semibold"/>
                <a:ea typeface="ＭＳ Ｐゴシック"/>
                <a:cs typeface="ＭＳ Ｐゴシック"/>
              </a:rPr>
            </a:br>
            <a:br>
              <a:rPr lang="ru-RU" sz="3200" dirty="0">
                <a:solidFill>
                  <a:srgbClr val="003F82"/>
                </a:solidFill>
                <a:latin typeface="Myriad Pro Semibold"/>
                <a:ea typeface="ＭＳ Ｐゴシック"/>
                <a:cs typeface="ＭＳ Ｐゴシック"/>
              </a:rPr>
            </a:br>
            <a:r>
              <a:rPr lang="ru-RU" sz="3200" dirty="0">
                <a:solidFill>
                  <a:srgbClr val="003F82"/>
                </a:solidFill>
                <a:latin typeface="Myriad Pro Semibold"/>
                <a:ea typeface="ＭＳ Ｐゴシック"/>
                <a:cs typeface="ＭＳ Ｐゴシック"/>
              </a:rPr>
              <a:t>Категории многомерного анализа</a:t>
            </a:r>
            <a:br>
              <a:rPr lang="ru-RU" sz="3200" dirty="0">
                <a:solidFill>
                  <a:srgbClr val="003F82"/>
                </a:solidFill>
                <a:latin typeface="Myriad Pro Semibold"/>
                <a:ea typeface="ＭＳ Ｐゴシック"/>
                <a:cs typeface="ＭＳ Ｐゴシック"/>
              </a:rPr>
            </a:br>
            <a:r>
              <a:rPr lang="ru-RU" sz="3200" dirty="0">
                <a:solidFill>
                  <a:srgbClr val="003F82"/>
                </a:solidFill>
                <a:latin typeface="Myriad Pro Semibold"/>
                <a:ea typeface="ＭＳ Ｐゴシック"/>
                <a:cs typeface="ＭＳ Ｐゴシック"/>
              </a:rPr>
              <a:t> стилей волонтерства</a:t>
            </a:r>
            <a:endParaRPr lang="en-US" sz="3200" dirty="0">
              <a:solidFill>
                <a:srgbClr val="003F82"/>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436727" y="4779817"/>
            <a:ext cx="8147714" cy="1094509"/>
          </a:xfrm>
        </p:spPr>
        <p:txBody>
          <a:bodyPr/>
          <a:lstStyle/>
          <a:p>
            <a:pPr eaLnBrk="1" hangingPunct="1"/>
            <a:r>
              <a:rPr lang="ru-RU" sz="1800" dirty="0">
                <a:solidFill>
                  <a:srgbClr val="000066"/>
                </a:solidFill>
                <a:latin typeface="Times New Roman" panose="02020603050405020304" pitchFamily="18" charset="0"/>
                <a:ea typeface="ＭＳ Ｐゴシック"/>
                <a:cs typeface="Times New Roman" panose="02020603050405020304" pitchFamily="18" charset="0"/>
              </a:rPr>
              <a:t>А.Г. Истомина </a:t>
            </a:r>
          </a:p>
          <a:p>
            <a:pPr eaLnBrk="1" hangingPunct="1"/>
            <a:r>
              <a:rPr kumimoji="1" lang="ru-RU" sz="1600" i="1" dirty="0">
                <a:solidFill>
                  <a:srgbClr val="000066"/>
                </a:solidFill>
                <a:latin typeface="Times New Roman" panose="02020603050405020304" pitchFamily="18" charset="0"/>
                <a:ea typeface="ＭＳ Ｐゴシック"/>
                <a:cs typeface="Times New Roman" panose="02020603050405020304" pitchFamily="18" charset="0"/>
              </a:rPr>
              <a:t>аспирантка кафедры методов сбора и анализа социологической информации </a:t>
            </a:r>
            <a:r>
              <a:rPr lang="ru-RU" sz="1600" i="1" dirty="0">
                <a:solidFill>
                  <a:srgbClr val="000066"/>
                </a:solidFill>
                <a:latin typeface="Times New Roman" panose="02020603050405020304" pitchFamily="18" charset="0"/>
                <a:ea typeface="ＭＳ Ｐゴシック"/>
                <a:cs typeface="Times New Roman" panose="02020603050405020304" pitchFamily="18" charset="0"/>
              </a:rPr>
              <a:t>департамента социологии </a:t>
            </a:r>
            <a:r>
              <a:rPr kumimoji="1" lang="ru-RU" sz="1600" i="1" dirty="0">
                <a:solidFill>
                  <a:srgbClr val="000066"/>
                </a:solidFill>
                <a:latin typeface="Times New Roman" panose="02020603050405020304" pitchFamily="18" charset="0"/>
                <a:ea typeface="ＭＳ Ｐゴシック"/>
                <a:cs typeface="Times New Roman" panose="02020603050405020304" pitchFamily="18" charset="0"/>
              </a:rPr>
              <a:t>факультета социальных наук НИУ ВШЭ, Москва</a:t>
            </a: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a:solidFill>
                  <a:schemeClr val="bg1"/>
                </a:solidFill>
              </a:rPr>
              <a:t>Высшая школа экономики, Москва, 201</a:t>
            </a:r>
            <a:r>
              <a:rPr lang="en-US" sz="800" dirty="0">
                <a:solidFill>
                  <a:schemeClr val="bg1"/>
                </a:solidFill>
              </a:rPr>
              <a:t>6</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Актуальность и проблематика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8" y="1424130"/>
            <a:ext cx="8888411" cy="4385816"/>
          </a:xfrm>
          <a:prstGeom prst="rect">
            <a:avLst/>
          </a:prstGeom>
          <a:noFill/>
          <a:ln w="9525">
            <a:noFill/>
            <a:miter lim="800000"/>
            <a:headEnd/>
            <a:tailEnd/>
          </a:ln>
        </p:spPr>
        <p:txBody>
          <a:bodyPr wrap="square">
            <a:spAutoFit/>
          </a:bodyPr>
          <a:lstStyle/>
          <a:p>
            <a:r>
              <a:rPr lang="ru-RU" sz="2200" dirty="0">
                <a:solidFill>
                  <a:srgbClr val="FF0000"/>
                </a:solidFill>
                <a:latin typeface="Arial Narrow" panose="020B0606020202030204" pitchFamily="34" charset="0"/>
              </a:rPr>
              <a:t>При внешней теоретической неряшливости рамки </a:t>
            </a:r>
            <a:r>
              <a:rPr lang="ru-RU" sz="2200" dirty="0">
                <a:solidFill>
                  <a:srgbClr val="21386F"/>
                </a:solidFill>
                <a:latin typeface="Arial Narrow" panose="020B0606020202030204" pitchFamily="34" charset="0"/>
                <a:cs typeface="Arial" panose="020B0604020202020204" pitchFamily="34" charset="0"/>
              </a:rPr>
              <a:t>― в</a:t>
            </a:r>
            <a:r>
              <a:rPr lang="ru-RU" sz="2200" dirty="0">
                <a:solidFill>
                  <a:srgbClr val="21386F"/>
                </a:solidFill>
                <a:latin typeface="Arial Narrow" panose="020B0606020202030204" pitchFamily="34" charset="0"/>
              </a:rPr>
              <a:t>ысокий уровень цитируемости рамки и востребованности в качестве теоретического инструмента</a:t>
            </a:r>
          </a:p>
          <a:p>
            <a:endParaRPr lang="en-US" sz="800" dirty="0">
              <a:solidFill>
                <a:srgbClr val="21386F"/>
              </a:solidFill>
              <a:latin typeface="Arial Narrow" panose="020B0606020202030204" pitchFamily="34" charset="0"/>
            </a:endParaRPr>
          </a:p>
          <a:p>
            <a:r>
              <a:rPr lang="ru-RU" sz="2200" b="1" dirty="0">
                <a:solidFill>
                  <a:srgbClr val="21386F"/>
                </a:solidFill>
                <a:latin typeface="Arial Narrow" panose="020B0606020202030204" pitchFamily="34" charset="0"/>
              </a:rPr>
              <a:t>«Простое» объяснение</a:t>
            </a:r>
            <a:r>
              <a:rPr lang="en-US" sz="2200" b="1" dirty="0">
                <a:solidFill>
                  <a:srgbClr val="21386F"/>
                </a:solidFill>
                <a:latin typeface="Arial Narrow" panose="020B0606020202030204" pitchFamily="34" charset="0"/>
              </a:rPr>
              <a:t>: </a:t>
            </a:r>
            <a:endParaRPr lang="ru-RU" sz="2200" b="1" dirty="0">
              <a:solidFill>
                <a:srgbClr val="21386F"/>
              </a:solidFill>
              <a:latin typeface="Arial Narrow" panose="020B0606020202030204" pitchFamily="34" charset="0"/>
            </a:endParaRPr>
          </a:p>
          <a:p>
            <a:r>
              <a:rPr lang="ru-RU" sz="2200" dirty="0">
                <a:solidFill>
                  <a:srgbClr val="21386F"/>
                </a:solidFill>
                <a:latin typeface="Arial Narrow" panose="020B0606020202030204" pitchFamily="34" charset="0"/>
              </a:rPr>
              <a:t>«неразборчивость»</a:t>
            </a:r>
            <a:r>
              <a:rPr lang="en-US" sz="2200" dirty="0">
                <a:solidFill>
                  <a:srgbClr val="21386F"/>
                </a:solidFill>
                <a:latin typeface="Arial Narrow" panose="020B0606020202030204" pitchFamily="34" charset="0"/>
              </a:rPr>
              <a:t> </a:t>
            </a:r>
            <a:r>
              <a:rPr lang="ru-RU" sz="2200" dirty="0">
                <a:solidFill>
                  <a:srgbClr val="21386F"/>
                </a:solidFill>
                <a:latin typeface="Arial Narrow" panose="020B0606020202030204" pitchFamily="34" charset="0"/>
              </a:rPr>
              <a:t>современных исследователей волонтерства, не предъявляющих к «</a:t>
            </a:r>
            <a:r>
              <a:rPr lang="ru-RU" sz="2200" dirty="0" err="1">
                <a:solidFill>
                  <a:srgbClr val="21386F"/>
                </a:solidFill>
                <a:latin typeface="Arial Narrow" panose="020B0606020202030204" pitchFamily="34" charset="0"/>
              </a:rPr>
              <a:t>нарративным</a:t>
            </a:r>
            <a:r>
              <a:rPr lang="ru-RU" sz="2200" dirty="0">
                <a:solidFill>
                  <a:srgbClr val="21386F"/>
                </a:solidFill>
                <a:latin typeface="Arial Narrow" panose="020B0606020202030204" pitchFamily="34" charset="0"/>
              </a:rPr>
              <a:t>» теориям требований глубокой теоретической проработки, категориальной </a:t>
            </a:r>
            <a:r>
              <a:rPr lang="ru-RU" sz="2200" dirty="0" err="1">
                <a:solidFill>
                  <a:srgbClr val="21386F"/>
                </a:solidFill>
                <a:latin typeface="Arial Narrow" panose="020B0606020202030204" pitchFamily="34" charset="0"/>
              </a:rPr>
              <a:t>консистентности</a:t>
            </a:r>
            <a:r>
              <a:rPr lang="ru-RU" sz="2200" dirty="0">
                <a:solidFill>
                  <a:srgbClr val="21386F"/>
                </a:solidFill>
                <a:latin typeface="Arial Narrow" panose="020B0606020202030204" pitchFamily="34" charset="0"/>
              </a:rPr>
              <a:t> и непротиворечивости</a:t>
            </a:r>
            <a:r>
              <a:rPr lang="en-US" sz="2200" dirty="0">
                <a:solidFill>
                  <a:srgbClr val="21386F"/>
                </a:solidFill>
                <a:latin typeface="Arial Narrow" panose="020B0606020202030204" pitchFamily="34" charset="0"/>
              </a:rPr>
              <a:t> </a:t>
            </a:r>
            <a:endParaRPr lang="ru-RU" sz="2200" dirty="0">
              <a:solidFill>
                <a:srgbClr val="21386F"/>
              </a:solidFill>
              <a:latin typeface="Arial Narrow" panose="020B0606020202030204" pitchFamily="34" charset="0"/>
            </a:endParaRPr>
          </a:p>
          <a:p>
            <a:endParaRPr lang="en-US" sz="700" dirty="0">
              <a:solidFill>
                <a:srgbClr val="21386F"/>
              </a:solidFill>
              <a:latin typeface="Arial Narrow" panose="020B0606020202030204" pitchFamily="34" charset="0"/>
            </a:endParaRPr>
          </a:p>
          <a:p>
            <a:r>
              <a:rPr lang="ru-RU" sz="2200" b="1" dirty="0">
                <a:solidFill>
                  <a:srgbClr val="21386F"/>
                </a:solidFill>
                <a:latin typeface="Arial Narrow" panose="020B0606020202030204" pitchFamily="34" charset="0"/>
              </a:rPr>
              <a:t>Альтернативное объяснение</a:t>
            </a:r>
            <a:r>
              <a:rPr lang="en-US" sz="2200" dirty="0">
                <a:solidFill>
                  <a:srgbClr val="21386F"/>
                </a:solidFill>
                <a:latin typeface="Arial Narrow" panose="020B0606020202030204" pitchFamily="34" charset="0"/>
              </a:rPr>
              <a:t>:</a:t>
            </a:r>
            <a:r>
              <a:rPr lang="ru-RU" sz="2200" dirty="0">
                <a:solidFill>
                  <a:srgbClr val="21386F"/>
                </a:solidFill>
                <a:latin typeface="Arial Narrow" panose="020B0606020202030204" pitchFamily="34" charset="0"/>
              </a:rPr>
              <a:t> </a:t>
            </a:r>
          </a:p>
          <a:p>
            <a:r>
              <a:rPr lang="ru-RU" sz="2200" dirty="0">
                <a:solidFill>
                  <a:srgbClr val="21386F"/>
                </a:solidFill>
                <a:latin typeface="Arial Narrow" panose="020B0606020202030204" pitchFamily="34" charset="0"/>
              </a:rPr>
              <a:t>субъективное доверие к рамке обусловлено имплицитной «</a:t>
            </a:r>
            <a:r>
              <a:rPr lang="ru-RU" sz="2200" dirty="0" err="1">
                <a:solidFill>
                  <a:srgbClr val="21386F"/>
                </a:solidFill>
                <a:latin typeface="Arial Narrow" panose="020B0606020202030204" pitchFamily="34" charset="0"/>
              </a:rPr>
              <a:t>интернализацией</a:t>
            </a:r>
            <a:r>
              <a:rPr lang="ru-RU" sz="2200" dirty="0">
                <a:solidFill>
                  <a:srgbClr val="21386F"/>
                </a:solidFill>
                <a:latin typeface="Arial Narrow" panose="020B0606020202030204" pitchFamily="34" charset="0"/>
              </a:rPr>
              <a:t>» исследователями схожего категориального аппарата для анализа действия и образцов действия (в </a:t>
            </a:r>
            <a:r>
              <a:rPr lang="ru-RU" sz="2200" dirty="0" err="1">
                <a:solidFill>
                  <a:srgbClr val="21386F"/>
                </a:solidFill>
                <a:latin typeface="Arial Narrow" panose="020B0606020202030204" pitchFamily="34" charset="0"/>
              </a:rPr>
              <a:t>модернизационной</a:t>
            </a:r>
            <a:r>
              <a:rPr lang="ru-RU" sz="2200" dirty="0">
                <a:solidFill>
                  <a:srgbClr val="21386F"/>
                </a:solidFill>
                <a:latin typeface="Arial Narrow" panose="020B0606020202030204" pitchFamily="34" charset="0"/>
              </a:rPr>
              <a:t> перспективе) </a:t>
            </a:r>
            <a:r>
              <a:rPr lang="ru-RU" sz="2200" dirty="0">
                <a:solidFill>
                  <a:srgbClr val="21386F"/>
                </a:solidFill>
                <a:latin typeface="Arial Narrow" panose="020B0606020202030204" pitchFamily="34" charset="0"/>
                <a:cs typeface="Arial" panose="020B0604020202020204" pitchFamily="34" charset="0"/>
              </a:rPr>
              <a:t>― концептуального аппарата социологической теории Т. </a:t>
            </a:r>
            <a:r>
              <a:rPr lang="ru-RU" sz="2200" dirty="0" err="1">
                <a:solidFill>
                  <a:srgbClr val="21386F"/>
                </a:solidFill>
                <a:latin typeface="Arial Narrow" panose="020B0606020202030204" pitchFamily="34" charset="0"/>
                <a:cs typeface="Arial" panose="020B0604020202020204" pitchFamily="34" charset="0"/>
              </a:rPr>
              <a:t>Парсонса</a:t>
            </a:r>
            <a:endParaRPr lang="ru-RU" sz="2200" b="1" dirty="0">
              <a:solidFill>
                <a:srgbClr val="21386F"/>
              </a:solidFill>
              <a:latin typeface="Arial Narrow" panose="020B0606020202030204" pitchFamily="34" charset="0"/>
            </a:endParaRPr>
          </a:p>
        </p:txBody>
      </p:sp>
    </p:spTree>
    <p:extLst>
      <p:ext uri="{BB962C8B-B14F-4D97-AF65-F5344CB8AC3E}">
        <p14:creationId xmlns:p14="http://schemas.microsoft.com/office/powerpoint/2010/main" val="298565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360217" y="1424130"/>
            <a:ext cx="8506691" cy="3847207"/>
          </a:xfrm>
          <a:prstGeom prst="rect">
            <a:avLst/>
          </a:prstGeom>
          <a:noFill/>
          <a:ln w="9525">
            <a:noFill/>
            <a:miter lim="800000"/>
            <a:headEnd/>
            <a:tailEnd/>
          </a:ln>
        </p:spPr>
        <p:txBody>
          <a:bodyPr wrap="square">
            <a:spAutoFit/>
          </a:bodyPr>
          <a:lstStyle/>
          <a:p>
            <a:endParaRPr lang="ru-RU" sz="2200" b="1" dirty="0">
              <a:solidFill>
                <a:srgbClr val="21386F"/>
              </a:solidFill>
              <a:latin typeface="Arial Narrow" panose="020B0606020202030204" pitchFamily="34" charset="0"/>
            </a:endParaRPr>
          </a:p>
          <a:p>
            <a:r>
              <a:rPr lang="ru-RU" sz="2200" b="1" dirty="0">
                <a:solidFill>
                  <a:srgbClr val="21386F"/>
                </a:solidFill>
                <a:latin typeface="Arial Narrow" panose="020B0606020202030204" pitchFamily="34" charset="0"/>
              </a:rPr>
              <a:t>Тезис</a:t>
            </a:r>
            <a:r>
              <a:rPr lang="en-US" sz="2200" b="1" dirty="0">
                <a:solidFill>
                  <a:srgbClr val="21386F"/>
                </a:solidFill>
                <a:latin typeface="Arial Narrow" panose="020B0606020202030204" pitchFamily="34" charset="0"/>
              </a:rPr>
              <a:t>:</a:t>
            </a:r>
            <a:r>
              <a:rPr lang="ru-RU" sz="2200" dirty="0">
                <a:solidFill>
                  <a:srgbClr val="21386F"/>
                </a:solidFill>
                <a:latin typeface="Arial Narrow" panose="020B0606020202030204" pitchFamily="34" charset="0"/>
                <a:cs typeface="Arial" panose="020B0604020202020204" pitchFamily="34" charset="0"/>
              </a:rPr>
              <a:t> теоретический фундамент </a:t>
            </a:r>
            <a:r>
              <a:rPr lang="ru-RU" sz="2200" dirty="0">
                <a:solidFill>
                  <a:srgbClr val="21386F"/>
                </a:solidFill>
                <a:latin typeface="Arial Narrow" panose="020B0606020202030204" pitchFamily="34" charset="0"/>
              </a:rPr>
              <a:t>аналитической рамки Гастингс и Ламмертина </a:t>
            </a:r>
            <a:r>
              <a:rPr lang="ru-RU" sz="2200" dirty="0">
                <a:solidFill>
                  <a:srgbClr val="21386F"/>
                </a:solidFill>
                <a:latin typeface="Arial Narrow" panose="020B0606020202030204" pitchFamily="34" charset="0"/>
                <a:cs typeface="Arial" panose="020B0604020202020204" pitchFamily="34" charset="0"/>
              </a:rPr>
              <a:t>—</a:t>
            </a:r>
            <a:r>
              <a:rPr lang="en-US" sz="2200" dirty="0">
                <a:solidFill>
                  <a:srgbClr val="21386F"/>
                </a:solidFill>
                <a:latin typeface="Arial Narrow" panose="020B0606020202030204" pitchFamily="34" charset="0"/>
                <a:cs typeface="Arial" panose="020B0604020202020204" pitchFamily="34" charset="0"/>
              </a:rPr>
              <a:t> </a:t>
            </a:r>
            <a:r>
              <a:rPr lang="ru-RU" sz="2200" dirty="0">
                <a:solidFill>
                  <a:srgbClr val="21386F"/>
                </a:solidFill>
                <a:latin typeface="Arial Narrow" panose="020B0606020202030204" pitchFamily="34" charset="0"/>
              </a:rPr>
              <a:t>социологическая теория </a:t>
            </a:r>
            <a:r>
              <a:rPr lang="ru-RU" sz="2200" dirty="0" err="1">
                <a:solidFill>
                  <a:srgbClr val="21386F"/>
                </a:solidFill>
                <a:latin typeface="Arial Narrow" panose="020B0606020202030204" pitchFamily="34" charset="0"/>
              </a:rPr>
              <a:t>Парсонса</a:t>
            </a:r>
            <a:r>
              <a:rPr lang="ru-RU" sz="2200" dirty="0">
                <a:solidFill>
                  <a:srgbClr val="21386F"/>
                </a:solidFill>
                <a:latin typeface="Arial Narrow" panose="020B0606020202030204" pitchFamily="34" charset="0"/>
              </a:rPr>
              <a:t>. </a:t>
            </a:r>
          </a:p>
          <a:p>
            <a:endParaRPr lang="ru-RU" sz="2200" dirty="0">
              <a:solidFill>
                <a:srgbClr val="21386F"/>
              </a:solidFill>
              <a:latin typeface="Arial Narrow" panose="020B0606020202030204" pitchFamily="34" charset="0"/>
            </a:endParaRPr>
          </a:p>
          <a:p>
            <a:r>
              <a:rPr lang="ru-RU" sz="2200" dirty="0">
                <a:solidFill>
                  <a:srgbClr val="21386F"/>
                </a:solidFill>
                <a:latin typeface="Arial Narrow" panose="020B0606020202030204" pitchFamily="34" charset="0"/>
              </a:rPr>
              <a:t>Два направления теоретической схожести и преемственности: </a:t>
            </a:r>
          </a:p>
          <a:p>
            <a:pPr marL="457200" indent="-457200">
              <a:buAutoNum type="arabicParenBoth"/>
            </a:pPr>
            <a:r>
              <a:rPr lang="ru-RU" sz="2200" dirty="0">
                <a:solidFill>
                  <a:srgbClr val="21386F"/>
                </a:solidFill>
                <a:latin typeface="Arial Narrow" panose="020B0606020202030204" pitchFamily="34" charset="0"/>
              </a:rPr>
              <a:t>уровень </a:t>
            </a:r>
            <a:r>
              <a:rPr lang="ru-RU" sz="2200" dirty="0" err="1">
                <a:solidFill>
                  <a:srgbClr val="21386F"/>
                </a:solidFill>
                <a:latin typeface="Arial Narrow" panose="020B0606020202030204" pitchFamily="34" charset="0"/>
              </a:rPr>
              <a:t>пресуппозиций</a:t>
            </a:r>
            <a:r>
              <a:rPr lang="ru-RU" sz="2200" dirty="0">
                <a:solidFill>
                  <a:srgbClr val="21386F"/>
                </a:solidFill>
                <a:latin typeface="Arial Narrow" panose="020B0606020202030204" pitchFamily="34" charset="0"/>
              </a:rPr>
              <a:t> — решение проблемы порядка и действия; </a:t>
            </a:r>
          </a:p>
          <a:p>
            <a:endParaRPr lang="ru-RU" sz="2200" dirty="0">
              <a:solidFill>
                <a:srgbClr val="21386F"/>
              </a:solidFill>
              <a:latin typeface="Arial Narrow" panose="020B0606020202030204" pitchFamily="34" charset="0"/>
            </a:endParaRPr>
          </a:p>
          <a:p>
            <a:r>
              <a:rPr lang="ru-RU" sz="2200" dirty="0">
                <a:solidFill>
                  <a:srgbClr val="21386F"/>
                </a:solidFill>
                <a:latin typeface="Arial Narrow" panose="020B0606020202030204" pitchFamily="34" charset="0"/>
              </a:rPr>
              <a:t>(2) Уровень понятий и моделей (</a:t>
            </a:r>
            <a:r>
              <a:rPr lang="en-US" sz="2200" dirty="0">
                <a:solidFill>
                  <a:srgbClr val="21386F"/>
                </a:solidFill>
                <a:latin typeface="Arial Narrow" panose="020B0606020202030204" pitchFamily="34" charset="0"/>
              </a:rPr>
              <a:t>c</a:t>
            </a:r>
            <a:r>
              <a:rPr lang="ru-RU" sz="2200" dirty="0" err="1">
                <a:solidFill>
                  <a:srgbClr val="21386F"/>
                </a:solidFill>
                <a:latin typeface="Arial Narrow" panose="020B0606020202030204" pitchFamily="34" charset="0"/>
              </a:rPr>
              <a:t>пецификация</a:t>
            </a:r>
            <a:r>
              <a:rPr lang="ru-RU" sz="2200" dirty="0">
                <a:solidFill>
                  <a:srgbClr val="21386F"/>
                </a:solidFill>
                <a:latin typeface="Arial Narrow" panose="020B0606020202030204" pitchFamily="34" charset="0"/>
              </a:rPr>
              <a:t> </a:t>
            </a:r>
            <a:r>
              <a:rPr lang="ru-RU" sz="2200" dirty="0" err="1">
                <a:solidFill>
                  <a:srgbClr val="21386F"/>
                </a:solidFill>
                <a:latin typeface="Arial Narrow" panose="020B0606020202030204" pitchFamily="34" charset="0"/>
              </a:rPr>
              <a:t>пресуппоцизицонного</a:t>
            </a:r>
            <a:r>
              <a:rPr lang="ru-RU" sz="2200" dirty="0">
                <a:solidFill>
                  <a:srgbClr val="21386F"/>
                </a:solidFill>
                <a:latin typeface="Arial Narrow" panose="020B0606020202030204" pitchFamily="34" charset="0"/>
              </a:rPr>
              <a:t> уровня)</a:t>
            </a:r>
            <a:r>
              <a:rPr lang="ru-RU" sz="2200" dirty="0">
                <a:solidFill>
                  <a:srgbClr val="21386F"/>
                </a:solidFill>
                <a:latin typeface="Arial Narrow" panose="020B0606020202030204" pitchFamily="34" charset="0"/>
                <a:cs typeface="Arial" panose="020B0604020202020204" pitchFamily="34" charset="0"/>
              </a:rPr>
              <a:t> </a:t>
            </a:r>
          </a:p>
          <a:p>
            <a:r>
              <a:rPr lang="ru-RU" sz="2200" dirty="0">
                <a:solidFill>
                  <a:srgbClr val="21386F"/>
                </a:solidFill>
                <a:latin typeface="Arial Narrow" panose="020B0606020202030204" pitchFamily="34" charset="0"/>
                <a:cs typeface="Arial" panose="020B0604020202020204" pitchFamily="34" charset="0"/>
              </a:rPr>
              <a:t>— </a:t>
            </a:r>
            <a:r>
              <a:rPr lang="ru-RU" sz="2200" dirty="0">
                <a:solidFill>
                  <a:srgbClr val="21386F"/>
                </a:solidFill>
                <a:latin typeface="Arial Narrow" panose="020B0606020202030204" pitchFamily="34" charset="0"/>
              </a:rPr>
              <a:t>эталонные переменные социального действия (</a:t>
            </a:r>
            <a:r>
              <a:rPr lang="ru-RU" sz="2200" dirty="0" err="1">
                <a:solidFill>
                  <a:srgbClr val="21386F"/>
                </a:solidFill>
                <a:latin typeface="Arial Narrow" panose="020B0606020202030204" pitchFamily="34" charset="0"/>
              </a:rPr>
              <a:t>Парсонс</a:t>
            </a:r>
            <a:r>
              <a:rPr lang="ru-RU" sz="2200" dirty="0">
                <a:solidFill>
                  <a:srgbClr val="21386F"/>
                </a:solidFill>
                <a:latin typeface="Arial Narrow" panose="020B0606020202030204" pitchFamily="34" charset="0"/>
              </a:rPr>
              <a:t>) и стили волонтерского действия (Гастингс и </a:t>
            </a:r>
            <a:r>
              <a:rPr lang="ru-RU" sz="2200" dirty="0" err="1">
                <a:solidFill>
                  <a:srgbClr val="21386F"/>
                </a:solidFill>
                <a:latin typeface="Arial Narrow" panose="020B0606020202030204" pitchFamily="34" charset="0"/>
              </a:rPr>
              <a:t>Ламмертин</a:t>
            </a:r>
            <a:r>
              <a:rPr lang="ru-RU" sz="2200" dirty="0">
                <a:solidFill>
                  <a:srgbClr val="21386F"/>
                </a:solidFill>
                <a:latin typeface="Arial Narrow" panose="020B0606020202030204" pitchFamily="34" charset="0"/>
              </a:rPr>
              <a:t>)</a:t>
            </a:r>
            <a:r>
              <a:rPr lang="en-US" sz="2200" dirty="0">
                <a:solidFill>
                  <a:srgbClr val="21386F"/>
                </a:solidFill>
                <a:latin typeface="Arial Narrow" panose="020B0606020202030204" pitchFamily="34" charset="0"/>
              </a:rPr>
              <a:t>;</a:t>
            </a:r>
            <a:r>
              <a:rPr lang="ru-RU" sz="2200" dirty="0">
                <a:solidFill>
                  <a:srgbClr val="21386F"/>
                </a:solidFill>
                <a:latin typeface="Arial Narrow" panose="020B0606020202030204" pitchFamily="34" charset="0"/>
              </a:rPr>
              <a:t> </a:t>
            </a:r>
            <a:endParaRPr lang="en-US" sz="2200" dirty="0">
              <a:solidFill>
                <a:srgbClr val="21386F"/>
              </a:solidFill>
              <a:latin typeface="Arial Narrow" panose="020B0606020202030204" pitchFamily="34" charset="0"/>
            </a:endParaRPr>
          </a:p>
          <a:p>
            <a:endParaRPr lang="ru-RU" sz="2400" dirty="0">
              <a:solidFill>
                <a:srgbClr val="003F82"/>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845852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79258"/>
            <a:ext cx="7213600" cy="922574"/>
          </a:xfrm>
          <a:prstGeom prst="rect">
            <a:avLst/>
          </a:prstGeom>
          <a:noFill/>
          <a:ln w="9525">
            <a:noFill/>
            <a:miter lim="800000"/>
            <a:headEnd/>
            <a:tailEnd/>
          </a:ln>
        </p:spPr>
        <p:txBody>
          <a:bodyPr anchor="ctr"/>
          <a:lstStyle/>
          <a:p>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360217" y="1424130"/>
            <a:ext cx="8506691" cy="1692771"/>
          </a:xfrm>
          <a:prstGeom prst="rect">
            <a:avLst/>
          </a:prstGeom>
          <a:noFill/>
          <a:ln w="9525">
            <a:noFill/>
            <a:miter lim="800000"/>
            <a:headEnd/>
            <a:tailEnd/>
          </a:ln>
        </p:spPr>
        <p:txBody>
          <a:bodyPr wrap="square">
            <a:spAutoFit/>
          </a:bodyPr>
          <a:lstStyle/>
          <a:p>
            <a:endParaRPr lang="ru-RU" sz="2400" dirty="0">
              <a:solidFill>
                <a:srgbClr val="003F82"/>
              </a:solidFill>
              <a:latin typeface="Arial Narrow" panose="020B0606020202030204" pitchFamily="34" charset="0"/>
              <a:cs typeface="Arial" panose="020B0604020202020204" pitchFamily="34" charset="0"/>
            </a:endParaRPr>
          </a:p>
          <a:p>
            <a:endParaRPr lang="ru-RU" sz="2400" dirty="0">
              <a:solidFill>
                <a:srgbClr val="003F82"/>
              </a:solidFill>
              <a:latin typeface="Arial Narrow" panose="020B0606020202030204" pitchFamily="34" charset="0"/>
              <a:cs typeface="Arial" panose="020B0604020202020204" pitchFamily="34" charset="0"/>
            </a:endParaRPr>
          </a:p>
          <a:p>
            <a:pPr algn="ctr"/>
            <a:r>
              <a:rPr lang="ru-RU" sz="2800" b="1" dirty="0">
                <a:solidFill>
                  <a:srgbClr val="21386F"/>
                </a:solidFill>
                <a:latin typeface="Times New Roman" panose="02020603050405020304" pitchFamily="18" charset="0"/>
                <a:cs typeface="Times New Roman" panose="02020603050405020304" pitchFamily="18" charset="0"/>
              </a:rPr>
              <a:t>Уровень </a:t>
            </a:r>
            <a:r>
              <a:rPr lang="ru-RU" sz="2800" b="1" dirty="0" err="1">
                <a:solidFill>
                  <a:srgbClr val="21386F"/>
                </a:solidFill>
                <a:latin typeface="Times New Roman" panose="02020603050405020304" pitchFamily="18" charset="0"/>
                <a:cs typeface="Times New Roman" panose="02020603050405020304" pitchFamily="18" charset="0"/>
              </a:rPr>
              <a:t>пресуппозиций</a:t>
            </a:r>
            <a:endParaRPr lang="ru-RU" sz="2800" b="1" dirty="0">
              <a:solidFill>
                <a:srgbClr val="21386F"/>
              </a:solidFill>
              <a:latin typeface="Times New Roman" panose="02020603050405020304" pitchFamily="18" charset="0"/>
              <a:cs typeface="Times New Roman" panose="02020603050405020304" pitchFamily="18" charset="0"/>
            </a:endParaRPr>
          </a:p>
          <a:p>
            <a:pPr algn="ctr"/>
            <a:r>
              <a:rPr lang="ru-RU" sz="2800" dirty="0">
                <a:solidFill>
                  <a:srgbClr val="21386F"/>
                </a:solidFill>
                <a:latin typeface="Times New Roman" panose="02020603050405020304" pitchFamily="18" charset="0"/>
                <a:cs typeface="Times New Roman" panose="02020603050405020304" pitchFamily="18" charset="0"/>
              </a:rPr>
              <a:t>Многомерность / синтетичность как эталон</a:t>
            </a:r>
            <a:endParaRPr lang="ru-RU" sz="2800" dirty="0">
              <a:solidFill>
                <a:srgbClr val="003F8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459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err="1">
                <a:solidFill>
                  <a:schemeClr val="bg1"/>
                </a:solidFill>
                <a:latin typeface="Arial" panose="020B0604020202020204" pitchFamily="34" charset="0"/>
                <a:cs typeface="Arial" panose="020B0604020202020204" pitchFamily="34" charset="0"/>
              </a:rPr>
              <a:t>Пресуппозиционный</a:t>
            </a:r>
            <a:r>
              <a:rPr lang="ru-RU" sz="2400" dirty="0">
                <a:solidFill>
                  <a:schemeClr val="bg1"/>
                </a:solidFill>
                <a:latin typeface="Arial" panose="020B0604020202020204" pitchFamily="34" charset="0"/>
                <a:cs typeface="Arial" panose="020B0604020202020204" pitchFamily="34" charset="0"/>
              </a:rPr>
              <a:t> уровень</a:t>
            </a:r>
            <a:r>
              <a:rPr lang="en-US" sz="2400" dirty="0">
                <a:solidFill>
                  <a:schemeClr val="bg1"/>
                </a:solidFill>
                <a:latin typeface="Arial" panose="020B0604020202020204" pitchFamily="34" charset="0"/>
                <a:cs typeface="Arial" panose="020B0604020202020204" pitchFamily="34" charset="0"/>
              </a:rPr>
              <a:t>: </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7" y="1424130"/>
            <a:ext cx="8611321" cy="4524315"/>
          </a:xfrm>
          <a:prstGeom prst="rect">
            <a:avLst/>
          </a:prstGeom>
          <a:noFill/>
          <a:ln w="9525">
            <a:noFill/>
            <a:miter lim="800000"/>
            <a:headEnd/>
            <a:tailEnd/>
          </a:ln>
        </p:spPr>
        <p:txBody>
          <a:bodyPr wrap="square">
            <a:spAutoFit/>
          </a:bodyPr>
          <a:lstStyle/>
          <a:p>
            <a:r>
              <a:rPr lang="ru-RU" sz="2400" b="1" dirty="0">
                <a:solidFill>
                  <a:srgbClr val="003F82"/>
                </a:solidFill>
                <a:latin typeface="Arial Narrow" panose="020B0606020202030204" pitchFamily="34" charset="0"/>
                <a:cs typeface="Arial" panose="020B0604020202020204" pitchFamily="34" charset="0"/>
              </a:rPr>
              <a:t>Уровень </a:t>
            </a:r>
            <a:r>
              <a:rPr lang="ru-RU" sz="2400" b="1" dirty="0" err="1">
                <a:solidFill>
                  <a:srgbClr val="003F82"/>
                </a:solidFill>
                <a:latin typeface="Arial Narrow" panose="020B0606020202030204" pitchFamily="34" charset="0"/>
                <a:cs typeface="Arial" panose="020B0604020202020204" pitchFamily="34" charset="0"/>
              </a:rPr>
              <a:t>пресуппозиций</a:t>
            </a:r>
            <a:r>
              <a:rPr lang="en-US" sz="2400" b="1" dirty="0">
                <a:solidFill>
                  <a:srgbClr val="003F82"/>
                </a:solidFill>
                <a:latin typeface="Arial Narrow" panose="020B0606020202030204" pitchFamily="34" charset="0"/>
                <a:cs typeface="Arial" panose="020B0604020202020204" pitchFamily="34" charset="0"/>
              </a:rPr>
              <a:t>: </a:t>
            </a:r>
            <a:endParaRPr lang="ru-RU" sz="2400" b="1" dirty="0">
              <a:solidFill>
                <a:srgbClr val="003F82"/>
              </a:solidFill>
              <a:latin typeface="Arial Narrow" panose="020B0606020202030204" pitchFamily="34" charset="0"/>
              <a:cs typeface="Arial" panose="020B0604020202020204" pitchFamily="34" charset="0"/>
            </a:endParaRPr>
          </a:p>
          <a:p>
            <a:r>
              <a:rPr lang="ru-RU" sz="2400" dirty="0">
                <a:solidFill>
                  <a:srgbClr val="003F82"/>
                </a:solidFill>
                <a:latin typeface="Arial Narrow" panose="020B0606020202030204" pitchFamily="34" charset="0"/>
                <a:cs typeface="Arial" panose="020B0604020202020204" pitchFamily="34" charset="0"/>
              </a:rPr>
              <a:t>решение вопроса о природе (1) социального действия и (2) социального порядка. </a:t>
            </a:r>
          </a:p>
          <a:p>
            <a:r>
              <a:rPr lang="ru-RU" sz="2400" b="1" dirty="0">
                <a:solidFill>
                  <a:srgbClr val="003F82"/>
                </a:solidFill>
                <a:latin typeface="Arial Narrow" panose="020B0606020202030204" pitchFamily="34" charset="0"/>
                <a:cs typeface="Arial" panose="020B0604020202020204" pitchFamily="34" charset="0"/>
              </a:rPr>
              <a:t>Эталон</a:t>
            </a:r>
            <a:r>
              <a:rPr lang="en-US" sz="2400" dirty="0">
                <a:solidFill>
                  <a:srgbClr val="003F82"/>
                </a:solidFill>
                <a:latin typeface="Arial Narrow" panose="020B060602020203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многомерность на уровне </a:t>
            </a:r>
            <a:r>
              <a:rPr lang="ru-RU" sz="2400" dirty="0" err="1">
                <a:solidFill>
                  <a:srgbClr val="003F82"/>
                </a:solidFill>
                <a:latin typeface="Arial Narrow" panose="020B0606020202030204" pitchFamily="34" charset="0"/>
                <a:cs typeface="Arial" panose="020B0604020202020204" pitchFamily="34" charset="0"/>
              </a:rPr>
              <a:t>пресуппозиций</a:t>
            </a:r>
            <a:r>
              <a:rPr lang="ru-RU" sz="2400" dirty="0">
                <a:solidFill>
                  <a:srgbClr val="003F82"/>
                </a:solidFill>
                <a:latin typeface="Arial Narrow" panose="020B0606020202030204" pitchFamily="34" charset="0"/>
                <a:cs typeface="Arial" panose="020B0604020202020204" pitchFamily="34" charset="0"/>
              </a:rPr>
              <a:t>.</a:t>
            </a:r>
          </a:p>
          <a:p>
            <a:r>
              <a:rPr lang="ru-RU" sz="2400" dirty="0">
                <a:solidFill>
                  <a:srgbClr val="003F82"/>
                </a:solidFill>
                <a:latin typeface="Arial Narrow" panose="020B0606020202030204" pitchFamily="34" charset="0"/>
                <a:cs typeface="Arial" panose="020B0604020202020204" pitchFamily="34" charset="0"/>
              </a:rPr>
              <a:t>Теория действия и порядка </a:t>
            </a:r>
            <a:r>
              <a:rPr lang="ru-RU" sz="2400" dirty="0" err="1">
                <a:solidFill>
                  <a:srgbClr val="003F82"/>
                </a:solidFill>
                <a:latin typeface="Arial Narrow" panose="020B0606020202030204" pitchFamily="34" charset="0"/>
                <a:cs typeface="Arial" panose="020B0604020202020204" pitchFamily="34" charset="0"/>
              </a:rPr>
              <a:t>д.б</a:t>
            </a:r>
            <a:r>
              <a:rPr lang="ru-RU" sz="2400" dirty="0">
                <a:solidFill>
                  <a:srgbClr val="003F82"/>
                </a:solidFill>
                <a:latin typeface="Arial Narrow" panose="020B0606020202030204" pitchFamily="34" charset="0"/>
                <a:cs typeface="Arial" panose="020B0604020202020204" pitchFamily="34" charset="0"/>
              </a:rPr>
              <a:t>. теоретически соединены </a:t>
            </a:r>
            <a:r>
              <a:rPr lang="en-US" sz="2400" dirty="0">
                <a:solidFill>
                  <a:srgbClr val="003F82"/>
                </a:solidFill>
                <a:latin typeface="Arial Narrow" panose="020B0606020202030204" pitchFamily="34" charset="0"/>
                <a:cs typeface="Arial" panose="020B0604020202020204" pitchFamily="34" charset="0"/>
              </a:rPr>
              <a:t>[</a:t>
            </a:r>
            <a:r>
              <a:rPr lang="ru-RU" sz="2400" dirty="0">
                <a:solidFill>
                  <a:srgbClr val="003F82"/>
                </a:solidFill>
                <a:latin typeface="Arial Narrow" panose="020B0606020202030204" pitchFamily="34" charset="0"/>
                <a:cs typeface="Arial" panose="020B0604020202020204" pitchFamily="34" charset="0"/>
              </a:rPr>
              <a:t>Николаев, </a:t>
            </a:r>
            <a:r>
              <a:rPr lang="ru-RU" sz="2400" dirty="0" err="1">
                <a:solidFill>
                  <a:srgbClr val="003F82"/>
                </a:solidFill>
                <a:latin typeface="Arial Narrow" panose="020B0606020202030204" pitchFamily="34" charset="0"/>
                <a:cs typeface="Arial" panose="020B0604020202020204" pitchFamily="34" charset="0"/>
              </a:rPr>
              <a:t>Александер</a:t>
            </a:r>
            <a:r>
              <a:rPr lang="en-US" sz="2400" dirty="0">
                <a:solidFill>
                  <a:srgbClr val="003F82"/>
                </a:solidFill>
                <a:latin typeface="Arial Narrow" panose="020B0606020202030204" pitchFamily="34" charset="0"/>
                <a:cs typeface="Arial" panose="020B0604020202020204" pitchFamily="34" charset="0"/>
              </a:rPr>
              <a:t>]</a:t>
            </a:r>
            <a:r>
              <a:rPr lang="ru-RU" sz="2400" dirty="0">
                <a:solidFill>
                  <a:srgbClr val="003F82"/>
                </a:solidFill>
                <a:latin typeface="Arial Narrow" panose="020B0606020202030204" pitchFamily="34" charset="0"/>
                <a:cs typeface="Arial" panose="020B0604020202020204" pitchFamily="34" charset="0"/>
              </a:rPr>
              <a:t> </a:t>
            </a:r>
            <a:endParaRPr lang="ru-RU" sz="2400" b="1" dirty="0">
              <a:solidFill>
                <a:srgbClr val="003F82"/>
              </a:solidFill>
              <a:latin typeface="Arial Narrow" panose="020B0606020202030204" pitchFamily="34" charset="0"/>
              <a:cs typeface="Arial" panose="020B0604020202020204" pitchFamily="34" charset="0"/>
            </a:endParaRPr>
          </a:p>
          <a:p>
            <a:r>
              <a:rPr lang="ru-RU" sz="2400" b="1" dirty="0">
                <a:solidFill>
                  <a:srgbClr val="003F82"/>
                </a:solidFill>
                <a:latin typeface="Arial Narrow" panose="020B0606020202030204" pitchFamily="34" charset="0"/>
                <a:cs typeface="Arial" panose="020B0604020202020204" pitchFamily="34" charset="0"/>
              </a:rPr>
              <a:t>(1) Проблема действия</a:t>
            </a:r>
            <a:r>
              <a:rPr lang="en-US" sz="2400" dirty="0">
                <a:solidFill>
                  <a:srgbClr val="003F82"/>
                </a:solidFill>
                <a:latin typeface="Arial Narrow" panose="020B0606020202030204" pitchFamily="34" charset="0"/>
                <a:cs typeface="Arial" panose="020B0604020202020204" pitchFamily="34" charset="0"/>
              </a:rPr>
              <a:t>:</a:t>
            </a:r>
            <a:endParaRPr lang="ru-RU" sz="2400" dirty="0">
              <a:solidFill>
                <a:srgbClr val="003F82"/>
              </a:solidFill>
              <a:latin typeface="Arial Narrow" panose="020B0606020202030204" pitchFamily="34" charset="0"/>
              <a:cs typeface="Arial" panose="020B0604020202020204" pitchFamily="34" charset="0"/>
            </a:endParaRPr>
          </a:p>
          <a:p>
            <a:r>
              <a:rPr lang="ru-RU" sz="2400" dirty="0">
                <a:solidFill>
                  <a:srgbClr val="003F82"/>
                </a:solidFill>
                <a:latin typeface="Arial Narrow" panose="020B0606020202030204" pitchFamily="34" charset="0"/>
                <a:cs typeface="Arial" panose="020B0604020202020204" pitchFamily="34" charset="0"/>
              </a:rPr>
              <a:t> </a:t>
            </a:r>
            <a:r>
              <a:rPr lang="ru-RU" sz="2400" i="1" dirty="0">
                <a:solidFill>
                  <a:srgbClr val="003F82"/>
                </a:solidFill>
                <a:latin typeface="Arial Narrow" panose="020B0606020202030204" pitchFamily="34" charset="0"/>
                <a:cs typeface="Arial" panose="020B0604020202020204" pitchFamily="34" charset="0"/>
              </a:rPr>
              <a:t>рациональное-иррациональное, нормативное-инструментальное, волюнтаризм-детерминизм, идеализм – материализм</a:t>
            </a:r>
          </a:p>
          <a:p>
            <a:r>
              <a:rPr lang="ru-RU" sz="2400" b="1" dirty="0">
                <a:solidFill>
                  <a:srgbClr val="003F82"/>
                </a:solidFill>
                <a:latin typeface="Arial Narrow" panose="020B0606020202030204" pitchFamily="34" charset="0"/>
                <a:cs typeface="Arial" panose="020B0604020202020204" pitchFamily="34" charset="0"/>
              </a:rPr>
              <a:t>Т. </a:t>
            </a:r>
            <a:r>
              <a:rPr lang="ru-RU" sz="2400" b="1" dirty="0" err="1">
                <a:solidFill>
                  <a:srgbClr val="003F82"/>
                </a:solidFill>
                <a:latin typeface="Arial Narrow" panose="020B0606020202030204" pitchFamily="34" charset="0"/>
                <a:cs typeface="Arial" panose="020B0604020202020204" pitchFamily="34" charset="0"/>
              </a:rPr>
              <a:t>Парсонс</a:t>
            </a:r>
            <a:r>
              <a:rPr lang="en-US" sz="2400" b="1" dirty="0">
                <a:solidFill>
                  <a:srgbClr val="003F82"/>
                </a:solidFill>
                <a:latin typeface="Arial Narrow" panose="020B0606020202030204" pitchFamily="34" charset="0"/>
                <a:cs typeface="Arial" panose="020B0604020202020204" pitchFamily="34" charset="0"/>
              </a:rPr>
              <a:t>: </a:t>
            </a:r>
            <a:r>
              <a:rPr lang="ru-RU" sz="2400" b="1" dirty="0">
                <a:solidFill>
                  <a:srgbClr val="003F82"/>
                </a:solidFill>
                <a:latin typeface="Arial Narrow" panose="020B0606020202030204" pitchFamily="34" charset="0"/>
                <a:cs typeface="Arial" panose="020B0604020202020204" pitchFamily="34" charset="0"/>
              </a:rPr>
              <a:t>синтетическое решение </a:t>
            </a:r>
            <a:r>
              <a:rPr lang="ru-RU" sz="2400" dirty="0">
                <a:solidFill>
                  <a:srgbClr val="003F82"/>
                </a:solidFill>
                <a:latin typeface="Arial Narrow" panose="020B0606020202030204" pitchFamily="34" charset="0"/>
                <a:cs typeface="Arial" panose="020B0604020202020204" pitchFamily="34" charset="0"/>
              </a:rPr>
              <a:t>(«Структура социального действия» 1937 г.)</a:t>
            </a:r>
            <a:endParaRPr lang="en-US" sz="2400" dirty="0">
              <a:solidFill>
                <a:srgbClr val="003F82"/>
              </a:solidFill>
              <a:latin typeface="Arial Narrow" panose="020B0606020202030204" pitchFamily="34" charset="0"/>
              <a:cs typeface="Arial" panose="020B0604020202020204" pitchFamily="34" charset="0"/>
            </a:endParaRPr>
          </a:p>
          <a:p>
            <a:r>
              <a:rPr lang="ru-RU" sz="2400" dirty="0">
                <a:solidFill>
                  <a:srgbClr val="003F82"/>
                </a:solidFill>
                <a:latin typeface="Arial Narrow" panose="020B0606020202030204" pitchFamily="34" charset="0"/>
                <a:cs typeface="Arial" panose="020B0604020202020204" pitchFamily="34" charset="0"/>
              </a:rPr>
              <a:t>Многомерный подход к действию в схеме единичного акта </a:t>
            </a:r>
            <a:r>
              <a:rPr lang="en-US" sz="2400" dirty="0">
                <a:solidFill>
                  <a:srgbClr val="003F82"/>
                </a:solidFill>
                <a:latin typeface="Arial Narrow" panose="020B0606020202030204" pitchFamily="34" charset="0"/>
                <a:cs typeface="Arial" panose="020B0604020202020204" pitchFamily="34" charset="0"/>
              </a:rPr>
              <a:t>[</a:t>
            </a:r>
            <a:r>
              <a:rPr lang="ru-RU" sz="2400" dirty="0">
                <a:solidFill>
                  <a:srgbClr val="003F82"/>
                </a:solidFill>
                <a:latin typeface="Arial Narrow" panose="020B0606020202030204" pitchFamily="34" charset="0"/>
                <a:cs typeface="Arial" panose="020B0604020202020204" pitchFamily="34" charset="0"/>
              </a:rPr>
              <a:t>Николаев</a:t>
            </a:r>
            <a:r>
              <a:rPr lang="en-US" sz="2400" dirty="0">
                <a:solidFill>
                  <a:srgbClr val="003F82"/>
                </a:solidFill>
                <a:latin typeface="Arial Narrow" panose="020B0606020202030204" pitchFamily="34" charset="0"/>
                <a:cs typeface="Arial" panose="020B0604020202020204" pitchFamily="34" charset="0"/>
              </a:rPr>
              <a:t>]</a:t>
            </a:r>
          </a:p>
        </p:txBody>
      </p:sp>
    </p:spTree>
    <p:extLst>
      <p:ext uri="{BB962C8B-B14F-4D97-AF65-F5344CB8AC3E}">
        <p14:creationId xmlns:p14="http://schemas.microsoft.com/office/powerpoint/2010/main" val="26312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13164" y="0"/>
            <a:ext cx="7730836" cy="1146412"/>
          </a:xfrm>
          <a:prstGeom prst="rect">
            <a:avLst/>
          </a:prstGeom>
          <a:noFill/>
          <a:ln w="9525">
            <a:noFill/>
            <a:miter lim="800000"/>
            <a:headEnd/>
            <a:tailEnd/>
          </a:ln>
        </p:spPr>
        <p:txBody>
          <a:bodyPr anchor="ctr"/>
          <a:lstStyle/>
          <a:p>
            <a:endParaRPr lang="ru-RU" sz="2400" dirty="0">
              <a:solidFill>
                <a:schemeClr val="bg1"/>
              </a:solidFill>
              <a:latin typeface="Arial" panose="020B0604020202020204" pitchFamily="34" charset="0"/>
              <a:cs typeface="Arial" panose="020B0604020202020204" pitchFamily="34" charset="0"/>
            </a:endParaRPr>
          </a:p>
          <a:p>
            <a:r>
              <a:rPr lang="ru-RU" sz="2400" dirty="0">
                <a:solidFill>
                  <a:schemeClr val="bg1"/>
                </a:solidFill>
                <a:latin typeface="Arial" panose="020B0604020202020204" pitchFamily="34" charset="0"/>
                <a:cs typeface="Arial" panose="020B0604020202020204" pitchFamily="34" charset="0"/>
              </a:rPr>
              <a:t>Синтетическое решение проблемы действия Т.</a:t>
            </a:r>
            <a:r>
              <a:rPr lang="en-US" sz="2400" dirty="0">
                <a:solidFill>
                  <a:schemeClr val="bg1"/>
                </a:solidFill>
                <a:latin typeface="Arial" panose="020B0604020202020204" pitchFamily="34" charset="0"/>
                <a:cs typeface="Arial" panose="020B0604020202020204" pitchFamily="34" charset="0"/>
              </a:rPr>
              <a:t> </a:t>
            </a:r>
            <a:r>
              <a:rPr lang="ru-RU" sz="2400" dirty="0" err="1">
                <a:solidFill>
                  <a:schemeClr val="bg1"/>
                </a:solidFill>
                <a:latin typeface="Arial" panose="020B0604020202020204" pitchFamily="34" charset="0"/>
                <a:cs typeface="Arial" panose="020B0604020202020204" pitchFamily="34" charset="0"/>
              </a:rPr>
              <a:t>Парсонса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7" y="1424130"/>
            <a:ext cx="8611321" cy="4555093"/>
          </a:xfrm>
          <a:prstGeom prst="rect">
            <a:avLst/>
          </a:prstGeom>
          <a:noFill/>
          <a:ln w="9525">
            <a:noFill/>
            <a:miter lim="800000"/>
            <a:headEnd/>
            <a:tailEnd/>
          </a:ln>
        </p:spPr>
        <p:txBody>
          <a:bodyPr wrap="square">
            <a:spAutoFit/>
          </a:bodyPr>
          <a:lstStyle/>
          <a:p>
            <a:r>
              <a:rPr lang="ru-RU" dirty="0">
                <a:solidFill>
                  <a:srgbClr val="21386F"/>
                </a:solidFill>
              </a:rPr>
              <a:t>Постулирование 4-х категорий описания </a:t>
            </a:r>
            <a:r>
              <a:rPr lang="ru-RU" b="1" dirty="0">
                <a:solidFill>
                  <a:srgbClr val="21386F"/>
                </a:solidFill>
              </a:rPr>
              <a:t>акта действия</a:t>
            </a:r>
            <a:r>
              <a:rPr lang="en-US" b="1" dirty="0">
                <a:solidFill>
                  <a:srgbClr val="21386F"/>
                </a:solidFill>
              </a:rPr>
              <a:t>:</a:t>
            </a:r>
            <a:endParaRPr lang="ru-RU" b="1" dirty="0">
              <a:solidFill>
                <a:srgbClr val="21386F"/>
              </a:solidFill>
            </a:endParaRPr>
          </a:p>
          <a:p>
            <a:r>
              <a:rPr lang="ru-RU" b="1" dirty="0">
                <a:solidFill>
                  <a:srgbClr val="21386F"/>
                </a:solidFill>
              </a:rPr>
              <a:t>(1) Актор</a:t>
            </a:r>
            <a:r>
              <a:rPr lang="en-US" b="1" dirty="0">
                <a:solidFill>
                  <a:srgbClr val="21386F"/>
                </a:solidFill>
              </a:rPr>
              <a:t>;</a:t>
            </a:r>
            <a:endParaRPr lang="ru-RU" b="1" dirty="0">
              <a:solidFill>
                <a:srgbClr val="21386F"/>
              </a:solidFill>
            </a:endParaRPr>
          </a:p>
          <a:p>
            <a:pPr marL="342900" indent="-342900">
              <a:buAutoNum type="arabicParenBoth"/>
            </a:pPr>
            <a:r>
              <a:rPr lang="ru-RU" b="1" dirty="0">
                <a:solidFill>
                  <a:srgbClr val="21386F"/>
                </a:solidFill>
              </a:rPr>
              <a:t>Цель</a:t>
            </a:r>
            <a:r>
              <a:rPr lang="ru-RU" dirty="0">
                <a:solidFill>
                  <a:srgbClr val="21386F"/>
                </a:solidFill>
              </a:rPr>
              <a:t>;</a:t>
            </a:r>
          </a:p>
          <a:p>
            <a:r>
              <a:rPr lang="ru-RU" dirty="0">
                <a:solidFill>
                  <a:srgbClr val="21386F"/>
                </a:solidFill>
              </a:rPr>
              <a:t>(</a:t>
            </a:r>
            <a:r>
              <a:rPr lang="ru-RU" b="1" dirty="0">
                <a:solidFill>
                  <a:srgbClr val="21386F"/>
                </a:solidFill>
              </a:rPr>
              <a:t>2) </a:t>
            </a:r>
            <a:r>
              <a:rPr lang="en-US" b="1" dirty="0">
                <a:solidFill>
                  <a:srgbClr val="21386F"/>
                </a:solidFill>
              </a:rPr>
              <a:t>C</a:t>
            </a:r>
            <a:r>
              <a:rPr lang="ru-RU" b="1" dirty="0" err="1">
                <a:solidFill>
                  <a:srgbClr val="21386F"/>
                </a:solidFill>
              </a:rPr>
              <a:t>итуация</a:t>
            </a:r>
            <a:r>
              <a:rPr lang="ru-RU" b="1" dirty="0">
                <a:solidFill>
                  <a:srgbClr val="21386F"/>
                </a:solidFill>
              </a:rPr>
              <a:t>: (а) средства  и (б) условия; </a:t>
            </a:r>
          </a:p>
          <a:p>
            <a:r>
              <a:rPr lang="ru-RU" b="1" dirty="0">
                <a:solidFill>
                  <a:srgbClr val="21386F"/>
                </a:solidFill>
              </a:rPr>
              <a:t>(3) Нормативный стандарт выбора</a:t>
            </a:r>
            <a:r>
              <a:rPr lang="ru-RU" dirty="0">
                <a:solidFill>
                  <a:srgbClr val="21386F"/>
                </a:solidFill>
              </a:rPr>
              <a:t>, </a:t>
            </a:r>
          </a:p>
          <a:p>
            <a:r>
              <a:rPr lang="ru-RU" dirty="0">
                <a:solidFill>
                  <a:srgbClr val="21386F"/>
                </a:solidFill>
              </a:rPr>
              <a:t>«в соответствии с которым цель связывается с ситуацией» [</a:t>
            </a:r>
            <a:r>
              <a:rPr lang="ru-RU" dirty="0" err="1">
                <a:solidFill>
                  <a:srgbClr val="21386F"/>
                </a:solidFill>
              </a:rPr>
              <a:t>Парсонс</a:t>
            </a:r>
            <a:r>
              <a:rPr lang="ru-RU" dirty="0">
                <a:solidFill>
                  <a:srgbClr val="21386F"/>
                </a:solidFill>
              </a:rPr>
              <a:t> 2000а]. </a:t>
            </a:r>
          </a:p>
          <a:p>
            <a:r>
              <a:rPr lang="ru-RU" dirty="0">
                <a:solidFill>
                  <a:srgbClr val="21386F"/>
                </a:solidFill>
              </a:rPr>
              <a:t> </a:t>
            </a:r>
          </a:p>
          <a:p>
            <a:r>
              <a:rPr lang="ru-RU" dirty="0">
                <a:solidFill>
                  <a:srgbClr val="21386F"/>
                </a:solidFill>
              </a:rPr>
              <a:t>Четыре категории имеют смысл только терминах, включающих </a:t>
            </a:r>
            <a:r>
              <a:rPr lang="ru-RU" b="1" dirty="0">
                <a:solidFill>
                  <a:srgbClr val="21386F"/>
                </a:solidFill>
              </a:rPr>
              <a:t>субъективную </a:t>
            </a:r>
            <a:r>
              <a:rPr lang="ru-RU" dirty="0">
                <a:solidFill>
                  <a:srgbClr val="21386F"/>
                </a:solidFill>
              </a:rPr>
              <a:t>(т.е. </a:t>
            </a:r>
            <a:r>
              <a:rPr lang="ru-RU" dirty="0" err="1">
                <a:solidFill>
                  <a:srgbClr val="21386F"/>
                </a:solidFill>
              </a:rPr>
              <a:t>актора</a:t>
            </a:r>
            <a:r>
              <a:rPr lang="ru-RU" dirty="0">
                <a:solidFill>
                  <a:srgbClr val="21386F"/>
                </a:solidFill>
              </a:rPr>
              <a:t>) точку зрения. </a:t>
            </a:r>
          </a:p>
          <a:p>
            <a:r>
              <a:rPr lang="ru-RU" dirty="0">
                <a:solidFill>
                  <a:srgbClr val="21386F"/>
                </a:solidFill>
                <a:latin typeface="Arial" panose="020B0604020202020204" pitchFamily="34" charset="0"/>
                <a:cs typeface="Arial" panose="020B0604020202020204" pitchFamily="34" charset="0"/>
              </a:rPr>
              <a:t>=&gt;</a:t>
            </a:r>
            <a:r>
              <a:rPr lang="ru-RU" dirty="0">
                <a:solidFill>
                  <a:srgbClr val="21386F"/>
                </a:solidFill>
              </a:rPr>
              <a:t>Бихевиоризм </a:t>
            </a:r>
            <a:r>
              <a:rPr lang="ru-RU" dirty="0">
                <a:solidFill>
                  <a:srgbClr val="21386F"/>
                </a:solidFill>
                <a:latin typeface="Arial" panose="020B0604020202020204" pitchFamily="34" charset="0"/>
                <a:cs typeface="Arial" panose="020B0604020202020204" pitchFamily="34" charset="0"/>
              </a:rPr>
              <a:t>— не теория действия, </a:t>
            </a:r>
            <a:r>
              <a:rPr lang="ru-RU" dirty="0" err="1">
                <a:solidFill>
                  <a:srgbClr val="21386F"/>
                </a:solidFill>
                <a:latin typeface="Arial" panose="020B0604020202020204" pitchFamily="34" charset="0"/>
                <a:cs typeface="Arial" panose="020B0604020202020204" pitchFamily="34" charset="0"/>
              </a:rPr>
              <a:t>нерелевантна</a:t>
            </a:r>
            <a:r>
              <a:rPr lang="ru-RU" dirty="0">
                <a:solidFill>
                  <a:srgbClr val="21386F"/>
                </a:solidFill>
                <a:latin typeface="Arial" panose="020B0604020202020204" pitchFamily="34" charset="0"/>
                <a:cs typeface="Arial" panose="020B0604020202020204" pitchFamily="34" charset="0"/>
              </a:rPr>
              <a:t> для описания социального действия</a:t>
            </a:r>
          </a:p>
          <a:p>
            <a:endParaRPr lang="en-US" dirty="0">
              <a:solidFill>
                <a:srgbClr val="21386F"/>
              </a:solidFill>
            </a:endParaRPr>
          </a:p>
          <a:p>
            <a:r>
              <a:rPr lang="ru-RU" dirty="0">
                <a:solidFill>
                  <a:srgbClr val="21386F"/>
                </a:solidFill>
              </a:rPr>
              <a:t>Действия индивидов не детерминированы простой реакцией на стимулы, </a:t>
            </a:r>
            <a:endParaRPr lang="en-US" dirty="0">
              <a:solidFill>
                <a:srgbClr val="21386F"/>
              </a:solidFill>
            </a:endParaRPr>
          </a:p>
          <a:p>
            <a:r>
              <a:rPr lang="ru-RU" dirty="0">
                <a:solidFill>
                  <a:srgbClr val="21386F"/>
                </a:solidFill>
              </a:rPr>
              <a:t>но осуществляются с учетом их стремлений «согласовать свои действия со стандартами, которые считаются желательными как для самого </a:t>
            </a:r>
            <a:r>
              <a:rPr lang="ru-RU" dirty="0" err="1">
                <a:solidFill>
                  <a:srgbClr val="21386F"/>
                </a:solidFill>
              </a:rPr>
              <a:t>актора</a:t>
            </a:r>
            <a:r>
              <a:rPr lang="ru-RU" dirty="0">
                <a:solidFill>
                  <a:srgbClr val="21386F"/>
                </a:solidFill>
              </a:rPr>
              <a:t>, так и для других членов коллектива»</a:t>
            </a:r>
            <a:r>
              <a:rPr lang="ru-RU" i="1" dirty="0">
                <a:solidFill>
                  <a:srgbClr val="21386F"/>
                </a:solidFill>
              </a:rPr>
              <a:t> </a:t>
            </a:r>
            <a:r>
              <a:rPr lang="ru-RU" dirty="0">
                <a:solidFill>
                  <a:srgbClr val="21386F"/>
                </a:solidFill>
              </a:rPr>
              <a:t>[</a:t>
            </a:r>
            <a:r>
              <a:rPr lang="ru-RU" dirty="0" err="1">
                <a:solidFill>
                  <a:srgbClr val="21386F"/>
                </a:solidFill>
              </a:rPr>
              <a:t>Парсонс</a:t>
            </a:r>
            <a:r>
              <a:rPr lang="ru-RU" dirty="0">
                <a:solidFill>
                  <a:srgbClr val="21386F"/>
                </a:solidFill>
              </a:rPr>
              <a:t> 2000а]. </a:t>
            </a:r>
            <a:endParaRPr lang="ru-RU" sz="2000" dirty="0">
              <a:solidFill>
                <a:srgbClr val="21386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758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13164" y="0"/>
            <a:ext cx="7730836" cy="1146412"/>
          </a:xfrm>
          <a:prstGeom prst="rect">
            <a:avLst/>
          </a:prstGeom>
          <a:noFill/>
          <a:ln w="9525">
            <a:noFill/>
            <a:miter lim="800000"/>
            <a:headEnd/>
            <a:tailEnd/>
          </a:ln>
        </p:spPr>
        <p:txBody>
          <a:bodyPr anchor="ctr"/>
          <a:lstStyle/>
          <a:p>
            <a:endParaRPr lang="ru-RU" sz="2400" dirty="0">
              <a:solidFill>
                <a:schemeClr val="bg1"/>
              </a:solidFill>
              <a:latin typeface="Arial" panose="020B0604020202020204" pitchFamily="34" charset="0"/>
              <a:cs typeface="Arial" panose="020B0604020202020204" pitchFamily="34" charset="0"/>
            </a:endParaRPr>
          </a:p>
          <a:p>
            <a:r>
              <a:rPr lang="ru-RU" sz="2400" dirty="0" err="1">
                <a:solidFill>
                  <a:schemeClr val="bg1"/>
                </a:solidFill>
                <a:latin typeface="Arial" panose="020B0604020202020204" pitchFamily="34" charset="0"/>
                <a:cs typeface="Arial" panose="020B0604020202020204" pitchFamily="34" charset="0"/>
              </a:rPr>
              <a:t>Пресуппозиционное</a:t>
            </a:r>
            <a:r>
              <a:rPr lang="en-US" sz="2400" dirty="0">
                <a:solidFill>
                  <a:schemeClr val="bg1"/>
                </a:solidFill>
                <a:latin typeface="Arial" panose="020B0604020202020204" pitchFamily="34" charset="0"/>
                <a:cs typeface="Arial" panose="020B0604020202020204" pitchFamily="34" charset="0"/>
              </a:rPr>
              <a:t> </a:t>
            </a:r>
            <a:r>
              <a:rPr lang="ru-RU" sz="2400" dirty="0">
                <a:solidFill>
                  <a:schemeClr val="bg1"/>
                </a:solidFill>
                <a:latin typeface="Arial" panose="020B0604020202020204" pitchFamily="34" charset="0"/>
                <a:cs typeface="Arial" panose="020B0604020202020204" pitchFamily="34" charset="0"/>
              </a:rPr>
              <a:t>решение </a:t>
            </a:r>
            <a:r>
              <a:rPr lang="ru-RU" sz="2400" dirty="0" err="1">
                <a:solidFill>
                  <a:schemeClr val="bg1"/>
                </a:solidFill>
                <a:latin typeface="Arial" panose="020B0604020202020204" pitchFamily="34" charset="0"/>
                <a:cs typeface="Arial" panose="020B0604020202020204" pitchFamily="34" charset="0"/>
              </a:rPr>
              <a:t>Парсонсом</a:t>
            </a:r>
            <a:r>
              <a:rPr lang="ru-RU" sz="2400" dirty="0">
                <a:solidFill>
                  <a:schemeClr val="bg1"/>
                </a:solidFill>
                <a:latin typeface="Arial" panose="020B0604020202020204" pitchFamily="34" charset="0"/>
                <a:cs typeface="Arial" panose="020B0604020202020204" pitchFamily="34" charset="0"/>
              </a:rPr>
              <a:t> проблемы действия в концепция акта действия</a:t>
            </a:r>
          </a:p>
          <a:p>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7" y="1424130"/>
            <a:ext cx="8611321" cy="4555093"/>
          </a:xfrm>
          <a:prstGeom prst="rect">
            <a:avLst/>
          </a:prstGeom>
          <a:noFill/>
          <a:ln w="9525">
            <a:noFill/>
            <a:miter lim="800000"/>
            <a:headEnd/>
            <a:tailEnd/>
          </a:ln>
        </p:spPr>
        <p:txBody>
          <a:bodyPr wrap="square">
            <a:spAutoFit/>
          </a:bodyPr>
          <a:lstStyle/>
          <a:p>
            <a:r>
              <a:rPr lang="ru-RU" dirty="0">
                <a:solidFill>
                  <a:srgbClr val="21386F"/>
                </a:solidFill>
              </a:rPr>
              <a:t>Постулирование 4-х категорий описания </a:t>
            </a:r>
            <a:r>
              <a:rPr lang="ru-RU" b="1" dirty="0">
                <a:solidFill>
                  <a:srgbClr val="21386F"/>
                </a:solidFill>
              </a:rPr>
              <a:t>акта действия</a:t>
            </a:r>
            <a:r>
              <a:rPr lang="en-US" b="1" dirty="0">
                <a:solidFill>
                  <a:srgbClr val="21386F"/>
                </a:solidFill>
              </a:rPr>
              <a:t>:</a:t>
            </a:r>
            <a:endParaRPr lang="ru-RU" b="1" dirty="0">
              <a:solidFill>
                <a:srgbClr val="21386F"/>
              </a:solidFill>
            </a:endParaRPr>
          </a:p>
          <a:p>
            <a:r>
              <a:rPr lang="ru-RU" b="1" dirty="0">
                <a:solidFill>
                  <a:srgbClr val="21386F"/>
                </a:solidFill>
              </a:rPr>
              <a:t>(1) Актор</a:t>
            </a:r>
            <a:r>
              <a:rPr lang="en-US" b="1" dirty="0">
                <a:solidFill>
                  <a:srgbClr val="21386F"/>
                </a:solidFill>
              </a:rPr>
              <a:t>;</a:t>
            </a:r>
            <a:endParaRPr lang="ru-RU" b="1" dirty="0">
              <a:solidFill>
                <a:srgbClr val="21386F"/>
              </a:solidFill>
            </a:endParaRPr>
          </a:p>
          <a:p>
            <a:pPr marL="342900" indent="-342900">
              <a:buAutoNum type="arabicParenBoth"/>
            </a:pPr>
            <a:r>
              <a:rPr lang="ru-RU" b="1" dirty="0">
                <a:solidFill>
                  <a:srgbClr val="21386F"/>
                </a:solidFill>
              </a:rPr>
              <a:t>Цель</a:t>
            </a:r>
            <a:r>
              <a:rPr lang="ru-RU" dirty="0">
                <a:solidFill>
                  <a:srgbClr val="21386F"/>
                </a:solidFill>
              </a:rPr>
              <a:t>;</a:t>
            </a:r>
          </a:p>
          <a:p>
            <a:r>
              <a:rPr lang="ru-RU" dirty="0">
                <a:solidFill>
                  <a:srgbClr val="21386F"/>
                </a:solidFill>
              </a:rPr>
              <a:t>(</a:t>
            </a:r>
            <a:r>
              <a:rPr lang="ru-RU" b="1" dirty="0">
                <a:solidFill>
                  <a:srgbClr val="21386F"/>
                </a:solidFill>
              </a:rPr>
              <a:t>2) </a:t>
            </a:r>
            <a:r>
              <a:rPr lang="en-US" b="1" dirty="0">
                <a:solidFill>
                  <a:srgbClr val="21386F"/>
                </a:solidFill>
              </a:rPr>
              <a:t>C</a:t>
            </a:r>
            <a:r>
              <a:rPr lang="ru-RU" b="1" dirty="0" err="1">
                <a:solidFill>
                  <a:srgbClr val="21386F"/>
                </a:solidFill>
              </a:rPr>
              <a:t>итуация</a:t>
            </a:r>
            <a:r>
              <a:rPr lang="ru-RU" b="1" dirty="0">
                <a:solidFill>
                  <a:srgbClr val="21386F"/>
                </a:solidFill>
              </a:rPr>
              <a:t>: (а) средства  и (б) условия; </a:t>
            </a:r>
          </a:p>
          <a:p>
            <a:r>
              <a:rPr lang="ru-RU" b="1" dirty="0">
                <a:solidFill>
                  <a:srgbClr val="21386F"/>
                </a:solidFill>
              </a:rPr>
              <a:t>(3) Нормативный стандарт выбора</a:t>
            </a:r>
            <a:r>
              <a:rPr lang="ru-RU" dirty="0">
                <a:solidFill>
                  <a:srgbClr val="21386F"/>
                </a:solidFill>
              </a:rPr>
              <a:t>, </a:t>
            </a:r>
          </a:p>
          <a:p>
            <a:r>
              <a:rPr lang="ru-RU" dirty="0">
                <a:solidFill>
                  <a:srgbClr val="21386F"/>
                </a:solidFill>
              </a:rPr>
              <a:t>«в соответствии с которым цель связывается с ситуацией» [</a:t>
            </a:r>
            <a:r>
              <a:rPr lang="ru-RU" dirty="0" err="1">
                <a:solidFill>
                  <a:srgbClr val="21386F"/>
                </a:solidFill>
              </a:rPr>
              <a:t>Парсонс</a:t>
            </a:r>
            <a:r>
              <a:rPr lang="ru-RU" dirty="0">
                <a:solidFill>
                  <a:srgbClr val="21386F"/>
                </a:solidFill>
              </a:rPr>
              <a:t> 2000а]. </a:t>
            </a:r>
          </a:p>
          <a:p>
            <a:r>
              <a:rPr lang="ru-RU" dirty="0">
                <a:solidFill>
                  <a:srgbClr val="21386F"/>
                </a:solidFill>
              </a:rPr>
              <a:t> </a:t>
            </a:r>
          </a:p>
          <a:p>
            <a:r>
              <a:rPr lang="ru-RU" dirty="0">
                <a:solidFill>
                  <a:srgbClr val="21386F"/>
                </a:solidFill>
              </a:rPr>
              <a:t>Четыре категории имеют смысл только терминах, включающих </a:t>
            </a:r>
            <a:r>
              <a:rPr lang="ru-RU" b="1" dirty="0">
                <a:solidFill>
                  <a:srgbClr val="21386F"/>
                </a:solidFill>
              </a:rPr>
              <a:t>субъективную </a:t>
            </a:r>
            <a:r>
              <a:rPr lang="ru-RU" dirty="0">
                <a:solidFill>
                  <a:srgbClr val="21386F"/>
                </a:solidFill>
              </a:rPr>
              <a:t>(т.е. </a:t>
            </a:r>
            <a:r>
              <a:rPr lang="ru-RU" dirty="0" err="1">
                <a:solidFill>
                  <a:srgbClr val="21386F"/>
                </a:solidFill>
              </a:rPr>
              <a:t>актора</a:t>
            </a:r>
            <a:r>
              <a:rPr lang="ru-RU" dirty="0">
                <a:solidFill>
                  <a:srgbClr val="21386F"/>
                </a:solidFill>
              </a:rPr>
              <a:t>) точку зрения. </a:t>
            </a:r>
          </a:p>
          <a:p>
            <a:r>
              <a:rPr lang="ru-RU" dirty="0">
                <a:solidFill>
                  <a:srgbClr val="21386F"/>
                </a:solidFill>
                <a:latin typeface="Arial" panose="020B0604020202020204" pitchFamily="34" charset="0"/>
                <a:cs typeface="Arial" panose="020B0604020202020204" pitchFamily="34" charset="0"/>
              </a:rPr>
              <a:t>=&gt;</a:t>
            </a:r>
            <a:r>
              <a:rPr lang="ru-RU" dirty="0">
                <a:solidFill>
                  <a:srgbClr val="21386F"/>
                </a:solidFill>
              </a:rPr>
              <a:t>Бихевиоризм </a:t>
            </a:r>
            <a:r>
              <a:rPr lang="ru-RU" dirty="0">
                <a:solidFill>
                  <a:srgbClr val="21386F"/>
                </a:solidFill>
                <a:latin typeface="Arial" panose="020B0604020202020204" pitchFamily="34" charset="0"/>
                <a:cs typeface="Arial" panose="020B0604020202020204" pitchFamily="34" charset="0"/>
              </a:rPr>
              <a:t>— не теория действия, </a:t>
            </a:r>
            <a:r>
              <a:rPr lang="ru-RU" dirty="0" err="1">
                <a:solidFill>
                  <a:srgbClr val="21386F"/>
                </a:solidFill>
                <a:latin typeface="Arial" panose="020B0604020202020204" pitchFamily="34" charset="0"/>
                <a:cs typeface="Arial" panose="020B0604020202020204" pitchFamily="34" charset="0"/>
              </a:rPr>
              <a:t>нерелевантна</a:t>
            </a:r>
            <a:r>
              <a:rPr lang="ru-RU" dirty="0">
                <a:solidFill>
                  <a:srgbClr val="21386F"/>
                </a:solidFill>
                <a:latin typeface="Arial" panose="020B0604020202020204" pitchFamily="34" charset="0"/>
                <a:cs typeface="Arial" panose="020B0604020202020204" pitchFamily="34" charset="0"/>
              </a:rPr>
              <a:t> для описания социального действия</a:t>
            </a:r>
          </a:p>
          <a:p>
            <a:endParaRPr lang="en-US" dirty="0">
              <a:solidFill>
                <a:srgbClr val="21386F"/>
              </a:solidFill>
            </a:endParaRPr>
          </a:p>
          <a:p>
            <a:r>
              <a:rPr lang="ru-RU" dirty="0">
                <a:solidFill>
                  <a:srgbClr val="21386F"/>
                </a:solidFill>
              </a:rPr>
              <a:t>Действия индивидов не детерминированы простой реакцией на стимулы, </a:t>
            </a:r>
            <a:endParaRPr lang="en-US" dirty="0">
              <a:solidFill>
                <a:srgbClr val="21386F"/>
              </a:solidFill>
            </a:endParaRPr>
          </a:p>
          <a:p>
            <a:r>
              <a:rPr lang="ru-RU" dirty="0">
                <a:solidFill>
                  <a:srgbClr val="21386F"/>
                </a:solidFill>
              </a:rPr>
              <a:t>но осуществляются с учетом их стремлений «согласовать свои действия со стандартами, которые считаются желательными как для самого </a:t>
            </a:r>
            <a:r>
              <a:rPr lang="ru-RU" dirty="0" err="1">
                <a:solidFill>
                  <a:srgbClr val="21386F"/>
                </a:solidFill>
              </a:rPr>
              <a:t>актора</a:t>
            </a:r>
            <a:r>
              <a:rPr lang="ru-RU" dirty="0">
                <a:solidFill>
                  <a:srgbClr val="21386F"/>
                </a:solidFill>
              </a:rPr>
              <a:t>, так и для других членов коллектива»</a:t>
            </a:r>
            <a:r>
              <a:rPr lang="ru-RU" i="1" dirty="0">
                <a:solidFill>
                  <a:srgbClr val="21386F"/>
                </a:solidFill>
              </a:rPr>
              <a:t> </a:t>
            </a:r>
            <a:r>
              <a:rPr lang="ru-RU" dirty="0">
                <a:solidFill>
                  <a:srgbClr val="21386F"/>
                </a:solidFill>
              </a:rPr>
              <a:t>[</a:t>
            </a:r>
            <a:r>
              <a:rPr lang="ru-RU" dirty="0" err="1">
                <a:solidFill>
                  <a:srgbClr val="21386F"/>
                </a:solidFill>
              </a:rPr>
              <a:t>Парсонс</a:t>
            </a:r>
            <a:r>
              <a:rPr lang="ru-RU" dirty="0">
                <a:solidFill>
                  <a:srgbClr val="21386F"/>
                </a:solidFill>
              </a:rPr>
              <a:t> 2000а]. </a:t>
            </a:r>
            <a:endParaRPr lang="ru-RU" sz="2000" dirty="0">
              <a:solidFill>
                <a:srgbClr val="21386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5987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endParaRPr lang="en-US" sz="2400" dirty="0">
              <a:solidFill>
                <a:schemeClr val="bg1"/>
              </a:solidFill>
              <a:latin typeface="Arial" panose="020B0604020202020204" pitchFamily="34" charset="0"/>
              <a:cs typeface="Arial" panose="020B0604020202020204" pitchFamily="34" charset="0"/>
            </a:endParaRPr>
          </a:p>
          <a:p>
            <a:r>
              <a:rPr lang="ru-RU" sz="2400" dirty="0">
                <a:solidFill>
                  <a:schemeClr val="bg1"/>
                </a:solidFill>
                <a:latin typeface="Arial" panose="020B0604020202020204" pitchFamily="34" charset="0"/>
                <a:cs typeface="Arial" panose="020B0604020202020204" pitchFamily="34" charset="0"/>
              </a:rPr>
              <a:t> Коллективистское решение проблемы действия Т.</a:t>
            </a:r>
            <a:r>
              <a:rPr lang="en-US" sz="2400" dirty="0">
                <a:solidFill>
                  <a:schemeClr val="bg1"/>
                </a:solidFill>
                <a:latin typeface="Arial" panose="020B0604020202020204" pitchFamily="34" charset="0"/>
                <a:cs typeface="Arial" panose="020B0604020202020204" pitchFamily="34" charset="0"/>
              </a:rPr>
              <a:t> </a:t>
            </a:r>
            <a:r>
              <a:rPr lang="ru-RU" sz="2400" dirty="0" err="1">
                <a:solidFill>
                  <a:schemeClr val="bg1"/>
                </a:solidFill>
                <a:latin typeface="Arial" panose="020B0604020202020204" pitchFamily="34" charset="0"/>
                <a:cs typeface="Arial" panose="020B0604020202020204" pitchFamily="34" charset="0"/>
              </a:rPr>
              <a:t>Парсонса</a:t>
            </a:r>
            <a:endParaRPr lang="en-US" sz="2400" dirty="0">
              <a:solidFill>
                <a:schemeClr val="bg1"/>
              </a:solidFill>
              <a:latin typeface="Arial" panose="020B0604020202020204" pitchFamily="34" charset="0"/>
              <a:cs typeface="Arial" panose="020B0604020202020204" pitchFamily="34" charset="0"/>
            </a:endParaRPr>
          </a:p>
          <a:p>
            <a:endParaRPr lang="ru-RU"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8" y="1424130"/>
            <a:ext cx="8772298" cy="4493538"/>
          </a:xfrm>
          <a:prstGeom prst="rect">
            <a:avLst/>
          </a:prstGeom>
          <a:noFill/>
          <a:ln w="9525">
            <a:noFill/>
            <a:miter lim="800000"/>
            <a:headEnd/>
            <a:tailEnd/>
          </a:ln>
        </p:spPr>
        <p:txBody>
          <a:bodyPr wrap="square">
            <a:spAutoFit/>
          </a:bodyPr>
          <a:lstStyle/>
          <a:p>
            <a:r>
              <a:rPr lang="ru-RU" sz="2200" b="1" dirty="0">
                <a:solidFill>
                  <a:srgbClr val="003F82"/>
                </a:solidFill>
                <a:latin typeface="Arial Narrow" panose="020B0606020202030204" pitchFamily="34" charset="0"/>
                <a:cs typeface="Arial" panose="020B0604020202020204" pitchFamily="34" charset="0"/>
              </a:rPr>
              <a:t>(2) Проблема порядка</a:t>
            </a:r>
            <a:r>
              <a:rPr lang="en-US" sz="2200" b="1" dirty="0">
                <a:solidFill>
                  <a:srgbClr val="003F82"/>
                </a:solidFill>
                <a:latin typeface="Arial Narrow" panose="020B0606020202030204" pitchFamily="34" charset="0"/>
                <a:cs typeface="Arial" panose="020B0604020202020204" pitchFamily="34" charset="0"/>
              </a:rPr>
              <a:t>:</a:t>
            </a:r>
            <a:r>
              <a:rPr lang="ru-RU" sz="2200" b="1" dirty="0">
                <a:solidFill>
                  <a:srgbClr val="003F82"/>
                </a:solidFill>
                <a:latin typeface="Arial Narrow" panose="020B060602020203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Что лежит в основе устойчивых образцов действия</a:t>
            </a:r>
            <a:r>
              <a:rPr lang="en-US" sz="2200" dirty="0">
                <a:solidFill>
                  <a:srgbClr val="003F82"/>
                </a:solidFill>
                <a:latin typeface="Arial Narrow" panose="020B0606020202030204" pitchFamily="34" charset="0"/>
                <a:cs typeface="Arial" panose="020B0604020202020204" pitchFamily="34" charset="0"/>
              </a:rPr>
              <a:t>? </a:t>
            </a:r>
            <a:endParaRPr lang="ru-RU" sz="2200" dirty="0">
              <a:solidFill>
                <a:srgbClr val="003F82"/>
              </a:solidFill>
              <a:latin typeface="Arial Narrow" panose="020B0606020202030204" pitchFamily="34" charset="0"/>
              <a:cs typeface="Arial" panose="020B0604020202020204" pitchFamily="34" charset="0"/>
            </a:endParaRPr>
          </a:p>
          <a:p>
            <a:r>
              <a:rPr lang="ru-RU" sz="2200" i="1" dirty="0">
                <a:solidFill>
                  <a:srgbClr val="003F82"/>
                </a:solidFill>
                <a:latin typeface="Arial Narrow" panose="020B0606020202030204" pitchFamily="34" charset="0"/>
                <a:cs typeface="Arial" panose="020B0604020202020204" pitchFamily="34" charset="0"/>
              </a:rPr>
              <a:t>Индивидуалистическое</a:t>
            </a:r>
            <a:r>
              <a:rPr lang="ru-RU" sz="2200" dirty="0">
                <a:solidFill>
                  <a:srgbClr val="003F82"/>
                </a:solidFill>
                <a:latin typeface="Arial Narrow" panose="020B0606020202030204" pitchFamily="34" charset="0"/>
                <a:cs typeface="Arial" panose="020B0604020202020204" pitchFamily="34" charset="0"/>
              </a:rPr>
              <a:t> </a:t>
            </a:r>
            <a:r>
              <a:rPr lang="en-US" sz="2200" dirty="0">
                <a:solidFill>
                  <a:srgbClr val="003F82"/>
                </a:solidFill>
                <a:latin typeface="Arial Narrow" panose="020B0606020202030204" pitchFamily="34" charset="0"/>
                <a:cs typeface="Arial" panose="020B0604020202020204" pitchFamily="34" charset="0"/>
              </a:rPr>
              <a:t>vs </a:t>
            </a:r>
            <a:r>
              <a:rPr lang="ru-RU" sz="2200" i="1" dirty="0">
                <a:solidFill>
                  <a:srgbClr val="003F82"/>
                </a:solidFill>
                <a:latin typeface="Arial Narrow" panose="020B0606020202030204" pitchFamily="34" charset="0"/>
                <a:cs typeface="Arial" panose="020B0604020202020204" pitchFamily="34" charset="0"/>
              </a:rPr>
              <a:t>коллективистское решение </a:t>
            </a:r>
          </a:p>
          <a:p>
            <a:r>
              <a:rPr lang="ru-RU" sz="2200" dirty="0">
                <a:solidFill>
                  <a:srgbClr val="003F82"/>
                </a:solidFill>
                <a:latin typeface="Arial Narrow" panose="020B0606020202030204" pitchFamily="34" charset="0"/>
                <a:cs typeface="Arial" panose="020B0604020202020204" pitchFamily="34" charset="0"/>
              </a:rPr>
              <a:t>(социальный порядок как продукт свободных действий </a:t>
            </a:r>
            <a:r>
              <a:rPr lang="ru-RU" sz="2200" dirty="0" err="1">
                <a:solidFill>
                  <a:srgbClr val="003F82"/>
                </a:solidFill>
                <a:latin typeface="Arial Narrow" panose="020B0606020202030204" pitchFamily="34" charset="0"/>
                <a:cs typeface="Arial" panose="020B0604020202020204" pitchFamily="34" charset="0"/>
              </a:rPr>
              <a:t>акторов</a:t>
            </a:r>
            <a:r>
              <a:rPr lang="ru-RU" sz="2200" dirty="0">
                <a:solidFill>
                  <a:srgbClr val="003F82"/>
                </a:solidFill>
                <a:latin typeface="Arial Narrow" panose="020B0606020202030204" pitchFamily="34" charset="0"/>
                <a:cs typeface="Arial" panose="020B0604020202020204" pitchFamily="34" charset="0"/>
              </a:rPr>
              <a:t>, результат спонтанной естественной кооперации </a:t>
            </a:r>
            <a:r>
              <a:rPr lang="en-US" sz="2200" dirty="0">
                <a:solidFill>
                  <a:srgbClr val="003F82"/>
                </a:solidFill>
                <a:latin typeface="Arial Narrow" panose="020B0606020202030204" pitchFamily="34" charset="0"/>
                <a:cs typeface="Arial" panose="020B0604020202020204" pitchFamily="34" charset="0"/>
              </a:rPr>
              <a:t>VS </a:t>
            </a:r>
            <a:r>
              <a:rPr lang="ru-RU" sz="2200" dirty="0">
                <a:solidFill>
                  <a:srgbClr val="003F82"/>
                </a:solidFill>
                <a:latin typeface="Arial Narrow" panose="020B0606020202030204" pitchFamily="34" charset="0"/>
                <a:cs typeface="Arial" panose="020B0604020202020204" pitchFamily="34" charset="0"/>
              </a:rPr>
              <a:t>надындивидуальная</a:t>
            </a:r>
            <a:r>
              <a:rPr lang="en-US" sz="2200" dirty="0">
                <a:solidFill>
                  <a:srgbClr val="003F82"/>
                </a:solidFill>
                <a:latin typeface="Arial Narrow" panose="020B060602020203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реальность, «самостоятельная сущность» </a:t>
            </a:r>
            <a:r>
              <a:rPr lang="en-US" sz="2200" dirty="0">
                <a:solidFill>
                  <a:srgbClr val="003F82"/>
                </a:solidFill>
                <a:latin typeface="Arial Narrow" panose="020B0606020202030204" pitchFamily="34" charset="0"/>
                <a:cs typeface="Arial" panose="020B0604020202020204" pitchFamily="34" charset="0"/>
              </a:rPr>
              <a:t>[</a:t>
            </a:r>
            <a:r>
              <a:rPr lang="ru-RU" sz="2200" dirty="0">
                <a:solidFill>
                  <a:srgbClr val="003F82"/>
                </a:solidFill>
                <a:latin typeface="Arial Narrow" panose="020B0606020202030204" pitchFamily="34" charset="0"/>
                <a:cs typeface="Arial" panose="020B0604020202020204" pitchFamily="34" charset="0"/>
              </a:rPr>
              <a:t>Николаев 2006</a:t>
            </a:r>
            <a:r>
              <a:rPr lang="en-US" sz="2200" dirty="0">
                <a:solidFill>
                  <a:srgbClr val="003F82"/>
                </a:solidFill>
                <a:latin typeface="Arial Narrow" panose="020B0606020202030204" pitchFamily="34" charset="0"/>
                <a:cs typeface="Arial" panose="020B0604020202020204" pitchFamily="34" charset="0"/>
              </a:rPr>
              <a:t>]</a:t>
            </a:r>
            <a:r>
              <a:rPr lang="ru-RU" sz="2200" dirty="0">
                <a:solidFill>
                  <a:srgbClr val="003F82"/>
                </a:solidFill>
                <a:latin typeface="Arial Narrow" panose="020B0606020202030204" pitchFamily="34" charset="0"/>
                <a:cs typeface="Arial" panose="020B0604020202020204" pitchFamily="34" charset="0"/>
              </a:rPr>
              <a:t>)</a:t>
            </a:r>
          </a:p>
          <a:p>
            <a:endParaRPr lang="ru-RU" sz="2200" dirty="0">
              <a:solidFill>
                <a:srgbClr val="003F82"/>
              </a:solidFill>
              <a:latin typeface="Arial Narrow" panose="020B0606020202030204" pitchFamily="34" charset="0"/>
              <a:cs typeface="Arial" panose="020B0604020202020204" pitchFamily="34" charset="0"/>
            </a:endParaRPr>
          </a:p>
          <a:p>
            <a:r>
              <a:rPr lang="ru-RU" sz="2200" dirty="0">
                <a:solidFill>
                  <a:srgbClr val="003F82"/>
                </a:solidFill>
                <a:latin typeface="Arial Narrow" panose="020B0606020202030204" pitchFamily="34" charset="0"/>
                <a:cs typeface="Arial" panose="020B0604020202020204" pitchFamily="34" charset="0"/>
              </a:rPr>
              <a:t>Зрелая формулировка проблемы порядка (проработанность на уровне теории действия в «Структуре социального действия» осуществляется в 60-е годы в схеме «кибернетической иерархии» </a:t>
            </a:r>
            <a:r>
              <a:rPr lang="en-US" sz="2200" dirty="0">
                <a:solidFill>
                  <a:srgbClr val="003F82"/>
                </a:solidFill>
                <a:latin typeface="Arial Narrow" panose="020B0606020202030204" pitchFamily="34" charset="0"/>
                <a:cs typeface="Arial" panose="020B0604020202020204" pitchFamily="34" charset="0"/>
              </a:rPr>
              <a:t>[</a:t>
            </a:r>
            <a:r>
              <a:rPr lang="ru-RU" sz="2200" dirty="0">
                <a:solidFill>
                  <a:srgbClr val="003F82"/>
                </a:solidFill>
                <a:latin typeface="Arial Narrow" panose="020B0606020202030204" pitchFamily="34" charset="0"/>
                <a:cs typeface="Arial" panose="020B0604020202020204" pitchFamily="34" charset="0"/>
              </a:rPr>
              <a:t>Николаев 2006, </a:t>
            </a:r>
            <a:r>
              <a:rPr lang="ru-RU" sz="2200" dirty="0" err="1">
                <a:solidFill>
                  <a:srgbClr val="003F82"/>
                </a:solidFill>
                <a:latin typeface="Arial Narrow" panose="020B0606020202030204" pitchFamily="34" charset="0"/>
                <a:cs typeface="Arial" panose="020B0604020202020204" pitchFamily="34" charset="0"/>
              </a:rPr>
              <a:t>Александер</a:t>
            </a:r>
            <a:r>
              <a:rPr lang="en-US" sz="2200" dirty="0">
                <a:solidFill>
                  <a:srgbClr val="003F82"/>
                </a:solidFill>
                <a:latin typeface="Arial Narrow" panose="020B0606020202030204" pitchFamily="34" charset="0"/>
                <a:cs typeface="Arial" panose="020B0604020202020204" pitchFamily="34" charset="0"/>
              </a:rPr>
              <a:t>]</a:t>
            </a:r>
            <a:endParaRPr lang="ru-RU" sz="2200" dirty="0">
              <a:solidFill>
                <a:srgbClr val="003F82"/>
              </a:solidFill>
              <a:latin typeface="Arial Narrow" panose="020B0606020202030204" pitchFamily="34" charset="0"/>
              <a:cs typeface="Arial" panose="020B0604020202020204" pitchFamily="34" charset="0"/>
            </a:endParaRPr>
          </a:p>
          <a:p>
            <a:endParaRPr lang="ru-RU" sz="2200" dirty="0">
              <a:solidFill>
                <a:srgbClr val="003F82"/>
              </a:solidFill>
              <a:latin typeface="Arial Narrow" panose="020B0606020202030204" pitchFamily="34" charset="0"/>
              <a:cs typeface="Arial" panose="020B0604020202020204" pitchFamily="34" charset="0"/>
            </a:endParaRPr>
          </a:p>
          <a:p>
            <a:r>
              <a:rPr lang="ru-RU" sz="2200" dirty="0">
                <a:solidFill>
                  <a:srgbClr val="003F82"/>
                </a:solidFill>
                <a:latin typeface="Arial Narrow" panose="020B0606020202030204" pitchFamily="34" charset="0"/>
                <a:cs typeface="Arial" panose="020B0604020202020204" pitchFamily="34" charset="0"/>
              </a:rPr>
              <a:t>Реализация идеала многомерности, установленный в ранний период.</a:t>
            </a:r>
          </a:p>
          <a:p>
            <a:r>
              <a:rPr lang="ru-RU" sz="2200" dirty="0">
                <a:solidFill>
                  <a:srgbClr val="003F82"/>
                </a:solidFill>
                <a:latin typeface="Arial Narrow" panose="020B0606020202030204" pitchFamily="34" charset="0"/>
                <a:cs typeface="Arial" panose="020B0604020202020204" pitchFamily="34" charset="0"/>
              </a:rPr>
              <a:t>! Важно</a:t>
            </a:r>
            <a:r>
              <a:rPr lang="en-US" sz="2200" dirty="0">
                <a:solidFill>
                  <a:srgbClr val="003F82"/>
                </a:solidFill>
                <a:latin typeface="Arial Narrow" panose="020B060602020203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Идея «взаимосвязи и взаимообменом» между системами и подсистемами, иерархия средовых давлений </a:t>
            </a:r>
            <a:r>
              <a:rPr lang="en-US" sz="2200" dirty="0">
                <a:solidFill>
                  <a:srgbClr val="003F82"/>
                </a:solidFill>
                <a:latin typeface="Arial Narrow" panose="020B0606020202030204" pitchFamily="34" charset="0"/>
                <a:cs typeface="Arial" panose="020B0604020202020204" pitchFamily="34" charset="0"/>
              </a:rPr>
              <a:t>[</a:t>
            </a:r>
            <a:r>
              <a:rPr lang="ru-RU" sz="2200" dirty="0">
                <a:solidFill>
                  <a:srgbClr val="003F82"/>
                </a:solidFill>
                <a:latin typeface="Arial Narrow" panose="020B0606020202030204" pitchFamily="34" charset="0"/>
                <a:cs typeface="Arial" panose="020B0604020202020204" pitchFamily="34" charset="0"/>
              </a:rPr>
              <a:t>Николаев 2006</a:t>
            </a:r>
            <a:r>
              <a:rPr lang="en-US" sz="2200" dirty="0">
                <a:solidFill>
                  <a:srgbClr val="003F82"/>
                </a:solidFill>
                <a:latin typeface="Arial Narrow" panose="020B0606020202030204" pitchFamily="34" charset="0"/>
                <a:cs typeface="Arial" panose="020B0604020202020204" pitchFamily="34" charset="0"/>
              </a:rPr>
              <a:t>].</a:t>
            </a:r>
            <a:endParaRPr lang="ru-RU" sz="2200" dirty="0">
              <a:solidFill>
                <a:srgbClr val="003F82"/>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733804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Коллективистское решение проблемы действия Т. </a:t>
            </a:r>
            <a:r>
              <a:rPr lang="ru-RU" sz="2400" dirty="0" err="1">
                <a:solidFill>
                  <a:schemeClr val="bg1"/>
                </a:solidFill>
                <a:latin typeface="Arial" panose="020B0604020202020204" pitchFamily="34" charset="0"/>
                <a:cs typeface="Arial" panose="020B0604020202020204" pitchFamily="34" charset="0"/>
              </a:rPr>
              <a:t>Парсонса</a:t>
            </a:r>
            <a:endParaRPr lang="ru-RU"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7" y="1424130"/>
            <a:ext cx="8611321" cy="4739759"/>
          </a:xfrm>
          <a:prstGeom prst="rect">
            <a:avLst/>
          </a:prstGeom>
          <a:noFill/>
          <a:ln w="9525">
            <a:noFill/>
            <a:miter lim="800000"/>
            <a:headEnd/>
            <a:tailEnd/>
          </a:ln>
        </p:spPr>
        <p:txBody>
          <a:bodyPr wrap="square">
            <a:spAutoFit/>
          </a:bodyPr>
          <a:lstStyle/>
          <a:p>
            <a:r>
              <a:rPr lang="ru-RU" sz="2200" b="1" dirty="0">
                <a:solidFill>
                  <a:srgbClr val="003F82"/>
                </a:solidFill>
                <a:latin typeface="Arial Narrow" panose="020B0606020202030204" pitchFamily="34" charset="0"/>
                <a:cs typeface="Arial" panose="020B0604020202020204" pitchFamily="34" charset="0"/>
              </a:rPr>
              <a:t>Кибернетическая иерархия </a:t>
            </a:r>
            <a:r>
              <a:rPr lang="ru-RU" sz="2200" dirty="0">
                <a:solidFill>
                  <a:srgbClr val="003F82"/>
                </a:solidFill>
                <a:latin typeface="Arial Narrow" panose="020B0606020202030204" pitchFamily="34" charset="0"/>
                <a:cs typeface="Arial" panose="020B0604020202020204" pitchFamily="34" charset="0"/>
              </a:rPr>
              <a:t>-  понятие, передающее идею о том, что социальные системы как и живые организмы, управляются иерархической сетью связей и регулирующих механизмов.</a:t>
            </a:r>
          </a:p>
          <a:p>
            <a:endParaRPr lang="ru-RU" sz="800" dirty="0">
              <a:solidFill>
                <a:srgbClr val="003F82"/>
              </a:solidFill>
              <a:latin typeface="Arial Narrow" panose="020B0606020202030204" pitchFamily="34" charset="0"/>
              <a:cs typeface="Arial" panose="020B0604020202020204" pitchFamily="34" charset="0"/>
            </a:endParaRPr>
          </a:p>
          <a:p>
            <a:r>
              <a:rPr lang="ru-RU" sz="2200" dirty="0">
                <a:solidFill>
                  <a:srgbClr val="003F82"/>
                </a:solidFill>
                <a:latin typeface="Arial Narrow" panose="020B0606020202030204" pitchFamily="34" charset="0"/>
                <a:cs typeface="Arial" panose="020B0604020202020204" pitchFamily="34" charset="0"/>
              </a:rPr>
              <a:t>В социальных системах </a:t>
            </a:r>
            <a:r>
              <a:rPr lang="ru-RU" sz="2200" dirty="0">
                <a:solidFill>
                  <a:srgbClr val="003F82"/>
                </a:solidFill>
                <a:latin typeface="Arial" panose="020B060402020202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культурные ценности, государство и правительство играют решающую роль в их формировании и поддержании (</a:t>
            </a:r>
            <a:r>
              <a:rPr lang="ru-RU" sz="2200" dirty="0" err="1">
                <a:solidFill>
                  <a:srgbClr val="003F82"/>
                </a:solidFill>
                <a:latin typeface="Arial Narrow" panose="020B0606020202030204" pitchFamily="34" charset="0"/>
                <a:cs typeface="Arial" panose="020B0604020202020204" pitchFamily="34" charset="0"/>
              </a:rPr>
              <a:t>Парсонс</a:t>
            </a:r>
            <a:r>
              <a:rPr lang="ru-RU" sz="2200" dirty="0">
                <a:solidFill>
                  <a:srgbClr val="003F82"/>
                </a:solidFill>
                <a:latin typeface="Arial Narrow" panose="020B0606020202030204" pitchFamily="34" charset="0"/>
                <a:cs typeface="Arial" panose="020B0604020202020204" pitchFamily="34" charset="0"/>
              </a:rPr>
              <a:t> закрепляет за политической подсистемой социальной системы «целевое достижение»).</a:t>
            </a:r>
          </a:p>
          <a:p>
            <a:endParaRPr lang="ru-RU" sz="800" dirty="0">
              <a:solidFill>
                <a:srgbClr val="003F82"/>
              </a:solidFill>
              <a:latin typeface="Arial Narrow" panose="020B0606020202030204" pitchFamily="34" charset="0"/>
              <a:cs typeface="Arial" panose="020B0604020202020204" pitchFamily="34" charset="0"/>
            </a:endParaRPr>
          </a:p>
          <a:p>
            <a:r>
              <a:rPr lang="ru-RU" sz="2200" dirty="0">
                <a:solidFill>
                  <a:srgbClr val="003F82"/>
                </a:solidFill>
                <a:latin typeface="Arial Narrow" panose="020B0606020202030204" pitchFamily="34" charset="0"/>
                <a:cs typeface="Arial" panose="020B0604020202020204" pitchFamily="34" charset="0"/>
              </a:rPr>
              <a:t>Организация социальной жизни рассматривается с точки зрения </a:t>
            </a:r>
            <a:r>
              <a:rPr lang="ru-RU" sz="2200" b="1" dirty="0">
                <a:solidFill>
                  <a:srgbClr val="003F82"/>
                </a:solidFill>
                <a:latin typeface="Arial Narrow" panose="020B0606020202030204" pitchFamily="34" charset="0"/>
                <a:cs typeface="Arial" panose="020B0604020202020204" pitchFamily="34" charset="0"/>
              </a:rPr>
              <a:t>двух взаимосвязанных иерархий: </a:t>
            </a:r>
          </a:p>
          <a:p>
            <a:r>
              <a:rPr lang="ru-RU" sz="2200" dirty="0">
                <a:solidFill>
                  <a:srgbClr val="003F82"/>
                </a:solidFill>
                <a:latin typeface="Arial Narrow" panose="020B0606020202030204" pitchFamily="34" charset="0"/>
                <a:cs typeface="Arial" panose="020B0604020202020204" pitchFamily="34" charset="0"/>
              </a:rPr>
              <a:t>(а) четырехкратной, идущей от культуры, (</a:t>
            </a:r>
            <a:r>
              <a:rPr lang="ru-RU" sz="2200" dirty="0">
                <a:solidFill>
                  <a:srgbClr val="003F82"/>
                </a:solidFill>
                <a:latin typeface="Arial" panose="020B060402020202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социальных систем и</a:t>
            </a:r>
            <a:r>
              <a:rPr lang="ru-RU" sz="2200" dirty="0">
                <a:solidFill>
                  <a:srgbClr val="003F82"/>
                </a:solidFill>
                <a:latin typeface="Arial" panose="020B060402020202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 личностных к</a:t>
            </a:r>
            <a:r>
              <a:rPr lang="ru-RU" sz="2200" dirty="0">
                <a:solidFill>
                  <a:srgbClr val="003F82"/>
                </a:solidFill>
                <a:latin typeface="Arial" panose="020B0604020202020204" pitchFamily="34" charset="0"/>
                <a:cs typeface="Arial" panose="020B0604020202020204" pitchFamily="34" charset="0"/>
              </a:rPr>
              <a:t> (→) </a:t>
            </a:r>
            <a:r>
              <a:rPr lang="ru-RU" sz="2200" dirty="0">
                <a:solidFill>
                  <a:srgbClr val="003F82"/>
                </a:solidFill>
                <a:latin typeface="Arial Narrow" panose="020B0606020202030204" pitchFamily="34" charset="0"/>
                <a:cs typeface="Arial" panose="020B0604020202020204" pitchFamily="34" charset="0"/>
              </a:rPr>
              <a:t>биологическому организму; </a:t>
            </a:r>
          </a:p>
          <a:p>
            <a:r>
              <a:rPr lang="ru-RU" sz="2200" dirty="0">
                <a:solidFill>
                  <a:srgbClr val="003F82"/>
                </a:solidFill>
                <a:latin typeface="Arial Narrow" panose="020B0606020202030204" pitchFamily="34" charset="0"/>
                <a:cs typeface="Arial" panose="020B0604020202020204" pitchFamily="34" charset="0"/>
              </a:rPr>
              <a:t>(б) внутри социальной системы, идущая от "ценностей" (</a:t>
            </a:r>
            <a:r>
              <a:rPr lang="ru-RU" sz="2200" dirty="0">
                <a:solidFill>
                  <a:srgbClr val="003F82"/>
                </a:solidFill>
                <a:latin typeface="Arial" panose="020B060402020202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и "норм" к (</a:t>
            </a:r>
            <a:r>
              <a:rPr lang="ru-RU" sz="2200" dirty="0">
                <a:solidFill>
                  <a:srgbClr val="003F82"/>
                </a:solidFill>
                <a:latin typeface="Arial" panose="020B0604020202020204" pitchFamily="34" charset="0"/>
                <a:cs typeface="Arial" panose="020B0604020202020204" pitchFamily="34" charset="0"/>
              </a:rPr>
              <a:t>→)</a:t>
            </a:r>
            <a:r>
              <a:rPr lang="ru-RU" sz="2200" dirty="0">
                <a:solidFill>
                  <a:srgbClr val="003F82"/>
                </a:solidFill>
                <a:latin typeface="Arial Narrow" panose="020B0606020202030204" pitchFamily="34" charset="0"/>
                <a:cs typeface="Arial" panose="020B0604020202020204" pitchFamily="34" charset="0"/>
              </a:rPr>
              <a:t> "коллективам" и (</a:t>
            </a:r>
            <a:r>
              <a:rPr lang="ru-RU" sz="2200" dirty="0">
                <a:solidFill>
                  <a:srgbClr val="003F82"/>
                </a:solidFill>
                <a:latin typeface="Arial" panose="020B060402020202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"ролям".</a:t>
            </a:r>
          </a:p>
        </p:txBody>
      </p:sp>
    </p:spTree>
    <p:extLst>
      <p:ext uri="{BB962C8B-B14F-4D97-AF65-F5344CB8AC3E}">
        <p14:creationId xmlns:p14="http://schemas.microsoft.com/office/powerpoint/2010/main" val="3200938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676399" y="10486"/>
            <a:ext cx="7218219" cy="1146412"/>
          </a:xfrm>
          <a:prstGeom prst="rect">
            <a:avLst/>
          </a:prstGeom>
          <a:noFill/>
          <a:ln w="9525">
            <a:noFill/>
            <a:miter lim="800000"/>
            <a:headEnd/>
            <a:tailEnd/>
          </a:ln>
        </p:spPr>
        <p:txBody>
          <a:bodyPr anchor="ctr"/>
          <a:lstStyle/>
          <a:p>
            <a:endParaRPr lang="ru-RU" sz="2400" dirty="0">
              <a:solidFill>
                <a:schemeClr val="bg1"/>
              </a:solidFill>
              <a:latin typeface="Arial" panose="020B0604020202020204" pitchFamily="34" charset="0"/>
              <a:cs typeface="Arial" panose="020B0604020202020204" pitchFamily="34" charset="0"/>
            </a:endParaRPr>
          </a:p>
          <a:p>
            <a:r>
              <a:rPr lang="ru-RU" sz="2400" dirty="0" err="1">
                <a:solidFill>
                  <a:schemeClr val="bg1"/>
                </a:solidFill>
                <a:latin typeface="Arial" panose="020B0604020202020204" pitchFamily="34" charset="0"/>
                <a:cs typeface="Arial" panose="020B0604020202020204" pitchFamily="34" charset="0"/>
              </a:rPr>
              <a:t>Пресуппозиционный</a:t>
            </a:r>
            <a:r>
              <a:rPr lang="ru-RU" sz="2400" dirty="0">
                <a:solidFill>
                  <a:schemeClr val="bg1"/>
                </a:solidFill>
                <a:latin typeface="Arial" panose="020B0604020202020204" pitchFamily="34" charset="0"/>
                <a:cs typeface="Arial" panose="020B0604020202020204" pitchFamily="34" charset="0"/>
              </a:rPr>
              <a:t> уровень</a:t>
            </a:r>
            <a:r>
              <a:rPr lang="en-US" sz="2400" dirty="0">
                <a:solidFill>
                  <a:schemeClr val="bg1"/>
                </a:solidFill>
                <a:latin typeface="Arial" panose="020B0604020202020204" pitchFamily="34" charset="0"/>
                <a:cs typeface="Arial" panose="020B0604020202020204" pitchFamily="34" charset="0"/>
              </a:rPr>
              <a:t>: </a:t>
            </a:r>
            <a:r>
              <a:rPr lang="ru-RU" sz="2400" dirty="0">
                <a:solidFill>
                  <a:schemeClr val="bg1"/>
                </a:solidFill>
                <a:latin typeface="Arial" panose="020B0604020202020204" pitchFamily="34" charset="0"/>
                <a:cs typeface="Arial" panose="020B0604020202020204" pitchFamily="34" charset="0"/>
              </a:rPr>
              <a:t>проблема волонтерского действия </a:t>
            </a:r>
          </a:p>
          <a:p>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8" y="1488591"/>
            <a:ext cx="8801316" cy="4893647"/>
          </a:xfrm>
          <a:prstGeom prst="rect">
            <a:avLst/>
          </a:prstGeom>
          <a:noFill/>
          <a:ln w="9525">
            <a:noFill/>
            <a:miter lim="800000"/>
            <a:headEnd/>
            <a:tailEnd/>
          </a:ln>
        </p:spPr>
        <p:txBody>
          <a:bodyPr wrap="square">
            <a:spAutoFit/>
          </a:bodyPr>
          <a:lstStyle/>
          <a:p>
            <a:r>
              <a:rPr lang="ru-RU" sz="2400" dirty="0">
                <a:solidFill>
                  <a:srgbClr val="21386F"/>
                </a:solidFill>
                <a:latin typeface="Arial Narrow" panose="020B0606020202030204" pitchFamily="34" charset="0"/>
                <a:cs typeface="Times New Roman" panose="02020603050405020304" pitchFamily="18" charset="0"/>
              </a:rPr>
              <a:t>Применительно к </a:t>
            </a:r>
            <a:r>
              <a:rPr lang="ru-RU" sz="2400" dirty="0" err="1">
                <a:solidFill>
                  <a:srgbClr val="21386F"/>
                </a:solidFill>
                <a:latin typeface="Arial Narrow" panose="020B0606020202030204" pitchFamily="34" charset="0"/>
                <a:cs typeface="Times New Roman" panose="02020603050405020304" pitchFamily="18" charset="0"/>
              </a:rPr>
              <a:t>волонтерству</a:t>
            </a:r>
            <a:r>
              <a:rPr lang="ru-RU" sz="2400" dirty="0">
                <a:solidFill>
                  <a:srgbClr val="21386F"/>
                </a:solidFill>
                <a:latin typeface="Arial Narrow" panose="020B0606020202030204" pitchFamily="34" charset="0"/>
                <a:cs typeface="Times New Roman" panose="02020603050405020304" pitchFamily="18" charset="0"/>
              </a:rPr>
              <a:t> эта дилемма формулируется вопросом: </a:t>
            </a:r>
          </a:p>
          <a:p>
            <a:endParaRPr lang="ru-RU" sz="2400" b="1" i="1" dirty="0">
              <a:solidFill>
                <a:srgbClr val="21386F"/>
              </a:solidFill>
              <a:latin typeface="Arial Narrow" panose="020B0606020202030204" pitchFamily="34" charset="0"/>
              <a:cs typeface="Times New Roman" panose="02020603050405020304" pitchFamily="18" charset="0"/>
            </a:endParaRPr>
          </a:p>
          <a:p>
            <a:r>
              <a:rPr lang="ru-RU" sz="2400" b="1" i="1" dirty="0">
                <a:solidFill>
                  <a:srgbClr val="21386F"/>
                </a:solidFill>
                <a:latin typeface="Arial Narrow" panose="020B0606020202030204" pitchFamily="34" charset="0"/>
                <a:cs typeface="Times New Roman" panose="02020603050405020304" pitchFamily="18" charset="0"/>
              </a:rPr>
              <a:t>«Что лежит в основании волонтерского действия</a:t>
            </a:r>
            <a:r>
              <a:rPr lang="ru-RU" sz="2400" b="1" dirty="0">
                <a:solidFill>
                  <a:srgbClr val="21386F"/>
                </a:solidFill>
                <a:latin typeface="Arial Narrow" panose="020B0606020202030204" pitchFamily="34" charset="0"/>
                <a:cs typeface="Times New Roman" panose="02020603050405020304" pitchFamily="18" charset="0"/>
              </a:rPr>
              <a:t>: </a:t>
            </a:r>
          </a:p>
          <a:p>
            <a:r>
              <a:rPr lang="ru-RU" sz="2400" b="1" dirty="0">
                <a:solidFill>
                  <a:srgbClr val="21386F"/>
                </a:solidFill>
                <a:latin typeface="Arial Narrow" panose="020B0606020202030204" pitchFamily="34" charset="0"/>
                <a:cs typeface="Times New Roman" panose="02020603050405020304" pitchFamily="18" charset="0"/>
              </a:rPr>
              <a:t>личные цели и интересы </a:t>
            </a:r>
            <a:r>
              <a:rPr lang="ru-RU" sz="2400" b="1" dirty="0" err="1">
                <a:solidFill>
                  <a:srgbClr val="21386F"/>
                </a:solidFill>
                <a:latin typeface="Arial Narrow" panose="020B0606020202030204" pitchFamily="34" charset="0"/>
                <a:cs typeface="Times New Roman" panose="02020603050405020304" pitchFamily="18" charset="0"/>
              </a:rPr>
              <a:t>актора</a:t>
            </a:r>
            <a:r>
              <a:rPr lang="ru-RU" sz="2400" b="1" dirty="0">
                <a:solidFill>
                  <a:srgbClr val="21386F"/>
                </a:solidFill>
                <a:latin typeface="Arial Narrow" panose="020B0606020202030204" pitchFamily="34" charset="0"/>
                <a:cs typeface="Times New Roman" panose="02020603050405020304" pitchFamily="18" charset="0"/>
              </a:rPr>
              <a:t> или нормативные образцы альтруистического поведения?»</a:t>
            </a:r>
          </a:p>
          <a:p>
            <a:endParaRPr lang="ru-RU" sz="2400" dirty="0">
              <a:solidFill>
                <a:srgbClr val="21386F"/>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ru-RU" sz="2400" dirty="0">
                <a:solidFill>
                  <a:srgbClr val="21386F"/>
                </a:solidFill>
                <a:latin typeface="Arial Narrow" panose="020B0606020202030204" pitchFamily="34" charset="0"/>
                <a:cs typeface="Arial" panose="020B0604020202020204" pitchFamily="34" charset="0"/>
              </a:rPr>
              <a:t>Актуализация теоретического вопроса с начала 80-х </a:t>
            </a:r>
            <a:r>
              <a:rPr lang="en-US" sz="2400" dirty="0">
                <a:solidFill>
                  <a:srgbClr val="21386F"/>
                </a:solidFill>
                <a:latin typeface="Arial Narrow" panose="020B0606020202030204" pitchFamily="34" charset="0"/>
                <a:cs typeface="Arial" panose="020B0604020202020204" pitchFamily="34" charset="0"/>
              </a:rPr>
              <a:t>XX </a:t>
            </a:r>
            <a:r>
              <a:rPr lang="ru-RU" sz="2400" dirty="0">
                <a:solidFill>
                  <a:srgbClr val="21386F"/>
                </a:solidFill>
                <a:latin typeface="Arial Narrow" panose="020B0606020202030204" pitchFamily="34" charset="0"/>
                <a:cs typeface="Arial" panose="020B0604020202020204" pitchFamily="34" charset="0"/>
              </a:rPr>
              <a:t>века</a:t>
            </a:r>
            <a:r>
              <a:rPr lang="en-US" sz="2400" dirty="0">
                <a:solidFill>
                  <a:srgbClr val="21386F"/>
                </a:solidFill>
                <a:latin typeface="Arial Narrow" panose="020B0606020202030204" pitchFamily="34" charset="0"/>
                <a:cs typeface="Arial" panose="020B0604020202020204" pitchFamily="34" charset="0"/>
              </a:rPr>
              <a:t>:</a:t>
            </a:r>
            <a:endParaRPr lang="ru-RU" sz="2400" dirty="0">
              <a:solidFill>
                <a:srgbClr val="21386F"/>
              </a:solidFill>
              <a:latin typeface="Arial Narrow" panose="020B0606020202030204" pitchFamily="34" charset="0"/>
              <a:cs typeface="Arial" panose="020B0604020202020204" pitchFamily="34" charset="0"/>
            </a:endParaRPr>
          </a:p>
          <a:p>
            <a:r>
              <a:rPr lang="ru-RU" sz="2400" dirty="0">
                <a:solidFill>
                  <a:srgbClr val="21386F"/>
                </a:solidFill>
                <a:latin typeface="Arial Narrow" panose="020B0606020202030204" pitchFamily="34" charset="0"/>
                <a:cs typeface="Arial" panose="020B0604020202020204" pitchFamily="34" charset="0"/>
              </a:rPr>
              <a:t>процессы индивидуализации общественной жизни</a:t>
            </a:r>
          </a:p>
          <a:p>
            <a:endParaRPr lang="ru-RU" sz="2400" dirty="0">
              <a:solidFill>
                <a:srgbClr val="21386F"/>
              </a:solidFill>
              <a:latin typeface="Arial Narrow" panose="020B0606020202030204" pitchFamily="34" charset="0"/>
              <a:cs typeface="Arial" panose="020B0604020202020204" pitchFamily="34" charset="0"/>
            </a:endParaRPr>
          </a:p>
          <a:p>
            <a:pPr marL="342900" indent="-342900">
              <a:buFont typeface="Arial" panose="020B0604020202020204" pitchFamily="34" charset="0"/>
              <a:buChar char="•"/>
            </a:pPr>
            <a:r>
              <a:rPr lang="ru-RU" sz="2400" dirty="0">
                <a:solidFill>
                  <a:srgbClr val="21386F"/>
                </a:solidFill>
                <a:latin typeface="Arial Narrow" panose="020B0606020202030204" pitchFamily="34" charset="0"/>
                <a:cs typeface="Arial" panose="020B0604020202020204" pitchFamily="34" charset="0"/>
              </a:rPr>
              <a:t>Идея о трансформации субъективно-мотивационных оснований социального, и шире — волонтерского действия </a:t>
            </a:r>
            <a:endParaRPr lang="en-US" sz="2400" dirty="0">
              <a:solidFill>
                <a:srgbClr val="21386F"/>
              </a:solidFill>
              <a:latin typeface="Arial Narrow" panose="020B0606020202030204" pitchFamily="34" charset="0"/>
              <a:cs typeface="Arial" panose="020B0604020202020204" pitchFamily="34" charset="0"/>
            </a:endParaRPr>
          </a:p>
          <a:p>
            <a:r>
              <a:rPr lang="ru-RU" sz="2400" dirty="0">
                <a:solidFill>
                  <a:srgbClr val="21386F"/>
                </a:solidFill>
                <a:latin typeface="Arial Narrow" panose="020B0606020202030204" pitchFamily="34" charset="0"/>
                <a:cs typeface="Arial" panose="020B0604020202020204" pitchFamily="34" charset="0"/>
              </a:rPr>
              <a:t>(с коллективистских к индивидуалистическим ориентациям) </a:t>
            </a:r>
            <a:r>
              <a:rPr lang="en-US" sz="2400" dirty="0">
                <a:solidFill>
                  <a:srgbClr val="21386F"/>
                </a:solidFill>
                <a:latin typeface="Arial Narrow" panose="020B0606020202030204" pitchFamily="34" charset="0"/>
                <a:cs typeface="Arial" panose="020B0604020202020204" pitchFamily="34" charset="0"/>
              </a:rPr>
              <a:t>[Handy et al. 2010; Hustinx 2001; </a:t>
            </a:r>
            <a:r>
              <a:rPr lang="en-US" sz="2400" dirty="0" err="1">
                <a:solidFill>
                  <a:srgbClr val="21386F"/>
                </a:solidFill>
                <a:latin typeface="Arial Narrow" panose="020B0606020202030204" pitchFamily="34" charset="0"/>
                <a:cs typeface="Arial" panose="020B0604020202020204" pitchFamily="34" charset="0"/>
              </a:rPr>
              <a:t>Anheier</a:t>
            </a:r>
            <a:r>
              <a:rPr lang="en-US" sz="2400" dirty="0">
                <a:solidFill>
                  <a:srgbClr val="21386F"/>
                </a:solidFill>
                <a:latin typeface="Arial Narrow" panose="020B0606020202030204" pitchFamily="34" charset="0"/>
                <a:cs typeface="Arial" panose="020B0604020202020204" pitchFamily="34" charset="0"/>
              </a:rPr>
              <a:t>, </a:t>
            </a:r>
            <a:r>
              <a:rPr lang="en-US" sz="2400" dirty="0" err="1">
                <a:solidFill>
                  <a:srgbClr val="21386F"/>
                </a:solidFill>
                <a:latin typeface="Arial Narrow" panose="020B0606020202030204" pitchFamily="34" charset="0"/>
                <a:cs typeface="Arial" panose="020B0604020202020204" pitchFamily="34" charset="0"/>
              </a:rPr>
              <a:t>Salamon</a:t>
            </a:r>
            <a:r>
              <a:rPr lang="en-US" sz="2400" dirty="0">
                <a:solidFill>
                  <a:srgbClr val="21386F"/>
                </a:solidFill>
                <a:latin typeface="Arial Narrow" panose="020B0606020202030204" pitchFamily="34" charset="0"/>
                <a:cs typeface="Arial" panose="020B0604020202020204" pitchFamily="34" charset="0"/>
              </a:rPr>
              <a:t> 1999; Dekker, Van den </a:t>
            </a:r>
            <a:r>
              <a:rPr lang="en-US" sz="2400" dirty="0" err="1">
                <a:solidFill>
                  <a:srgbClr val="21386F"/>
                </a:solidFill>
                <a:latin typeface="Arial Narrow" panose="020B0606020202030204" pitchFamily="34" charset="0"/>
                <a:cs typeface="Arial" panose="020B0604020202020204" pitchFamily="34" charset="0"/>
              </a:rPr>
              <a:t>Broek</a:t>
            </a:r>
            <a:r>
              <a:rPr lang="en-US" sz="2400" dirty="0">
                <a:solidFill>
                  <a:srgbClr val="21386F"/>
                </a:solidFill>
                <a:latin typeface="Arial Narrow" panose="020B0606020202030204" pitchFamily="34" charset="0"/>
                <a:cs typeface="Arial" panose="020B0604020202020204" pitchFamily="34" charset="0"/>
              </a:rPr>
              <a:t> 1998]. </a:t>
            </a:r>
            <a:endParaRPr lang="ru-RU" sz="2400" dirty="0">
              <a:solidFill>
                <a:srgbClr val="21386F"/>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527849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54727" y="221672"/>
            <a:ext cx="7467600" cy="778453"/>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Дилемма «инструментализм—нормативизм» при описании волонтерского действия</a:t>
            </a:r>
          </a:p>
          <a:p>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71114690"/>
              </p:ext>
            </p:extLst>
          </p:nvPr>
        </p:nvGraphicFramePr>
        <p:xfrm>
          <a:off x="0" y="1205348"/>
          <a:ext cx="9144000" cy="6095997"/>
        </p:xfrm>
        <a:graphic>
          <a:graphicData uri="http://schemas.openxmlformats.org/drawingml/2006/table">
            <a:tbl>
              <a:tblPr firstRow="1" firstCol="1" bandRow="1">
                <a:tableStyleId>{5C22544A-7EE6-4342-B048-85BDC9FD1C3A}</a:tableStyleId>
              </a:tblPr>
              <a:tblGrid>
                <a:gridCol w="4905829">
                  <a:extLst>
                    <a:ext uri="{9D8B030D-6E8A-4147-A177-3AD203B41FA5}">
                      <a16:colId xmlns:a16="http://schemas.microsoft.com/office/drawing/2014/main" val="4062013925"/>
                    </a:ext>
                  </a:extLst>
                </a:gridCol>
                <a:gridCol w="4238171">
                  <a:extLst>
                    <a:ext uri="{9D8B030D-6E8A-4147-A177-3AD203B41FA5}">
                      <a16:colId xmlns:a16="http://schemas.microsoft.com/office/drawing/2014/main" val="4247808152"/>
                    </a:ext>
                  </a:extLst>
                </a:gridCol>
              </a:tblGrid>
              <a:tr h="1269098">
                <a:tc>
                  <a:txBody>
                    <a:bodyPr/>
                    <a:lstStyle/>
                    <a:p>
                      <a:pPr algn="ctr">
                        <a:lnSpc>
                          <a:spcPct val="107000"/>
                        </a:lnSpc>
                        <a:spcAft>
                          <a:spcPts val="0"/>
                        </a:spcAft>
                      </a:pPr>
                      <a:r>
                        <a:rPr lang="ru-RU" sz="2100" b="0" dirty="0">
                          <a:solidFill>
                            <a:schemeClr val="bg1"/>
                          </a:solidFill>
                          <a:effectLst/>
                          <a:latin typeface="Arial Narrow" panose="020B0606020202030204" pitchFamily="34" charset="0"/>
                          <a:cs typeface="Arial" panose="020B0604020202020204" pitchFamily="34" charset="0"/>
                        </a:rPr>
                        <a:t>Инструментализм</a:t>
                      </a:r>
                    </a:p>
                    <a:p>
                      <a:pPr algn="ctr">
                        <a:lnSpc>
                          <a:spcPct val="107000"/>
                        </a:lnSpc>
                        <a:spcAft>
                          <a:spcPts val="0"/>
                        </a:spcAft>
                      </a:pPr>
                      <a:r>
                        <a:rPr lang="ru-RU" sz="2100" b="0" dirty="0">
                          <a:solidFill>
                            <a:schemeClr val="bg1"/>
                          </a:solidFill>
                          <a:effectLst/>
                          <a:latin typeface="Arial Narrow" panose="020B0606020202030204" pitchFamily="34" charset="0"/>
                          <a:cs typeface="Arial" panose="020B0604020202020204" pitchFamily="34" charset="0"/>
                        </a:rPr>
                        <a:t>(теории социального обмена, рационального выбора, социального капитала)</a:t>
                      </a:r>
                      <a:endParaRPr lang="ru-RU" sz="2100" b="0" dirty="0">
                        <a:solidFill>
                          <a:schemeClr val="bg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ru-RU" sz="2100" b="0" dirty="0">
                          <a:solidFill>
                            <a:schemeClr val="bg1"/>
                          </a:solidFill>
                          <a:effectLst/>
                          <a:latin typeface="Arial Narrow" panose="020B0606020202030204" pitchFamily="34" charset="0"/>
                          <a:cs typeface="Arial" panose="020B0604020202020204" pitchFamily="34" charset="0"/>
                        </a:rPr>
                        <a:t>Нормативизм</a:t>
                      </a:r>
                    </a:p>
                    <a:p>
                      <a:pPr>
                        <a:lnSpc>
                          <a:spcPct val="107000"/>
                        </a:lnSpc>
                        <a:spcAft>
                          <a:spcPts val="0"/>
                        </a:spcAft>
                      </a:pPr>
                      <a:r>
                        <a:rPr lang="ru-RU" sz="2100" b="0" dirty="0">
                          <a:solidFill>
                            <a:schemeClr val="bg1"/>
                          </a:solidFill>
                          <a:effectLst/>
                          <a:latin typeface="Arial Narrow" panose="020B0606020202030204" pitchFamily="34" charset="0"/>
                          <a:cs typeface="Arial" panose="020B0604020202020204" pitchFamily="34" charset="0"/>
                        </a:rPr>
                        <a:t>или «</a:t>
                      </a:r>
                      <a:r>
                        <a:rPr lang="ru-RU" sz="2100" b="0" dirty="0" err="1">
                          <a:solidFill>
                            <a:schemeClr val="bg1"/>
                          </a:solidFill>
                          <a:effectLst/>
                          <a:latin typeface="Arial Narrow" panose="020B0606020202030204" pitchFamily="34" charset="0"/>
                          <a:cs typeface="Arial" panose="020B0604020202020204" pitchFamily="34" charset="0"/>
                        </a:rPr>
                        <a:t>социологистическая</a:t>
                      </a:r>
                      <a:r>
                        <a:rPr lang="ru-RU" sz="2100" b="0" dirty="0">
                          <a:solidFill>
                            <a:schemeClr val="bg1"/>
                          </a:solidFill>
                          <a:effectLst/>
                          <a:latin typeface="Arial Narrow" panose="020B0606020202030204" pitchFamily="34" charset="0"/>
                          <a:cs typeface="Arial" panose="020B0604020202020204" pitchFamily="34" charset="0"/>
                        </a:rPr>
                        <a:t> перспектива»</a:t>
                      </a:r>
                    </a:p>
                    <a:p>
                      <a:pPr>
                        <a:lnSpc>
                          <a:spcPct val="107000"/>
                        </a:lnSpc>
                        <a:spcAft>
                          <a:spcPts val="0"/>
                        </a:spcAft>
                      </a:pPr>
                      <a:r>
                        <a:rPr lang="ru-RU" sz="2100" b="0" dirty="0">
                          <a:solidFill>
                            <a:schemeClr val="bg1"/>
                          </a:solidFill>
                          <a:effectLst/>
                          <a:latin typeface="Arial Narrow" panose="020B0606020202030204" pitchFamily="34" charset="0"/>
                          <a:cs typeface="Arial" panose="020B0604020202020204" pitchFamily="34" charset="0"/>
                        </a:rPr>
                        <a:t>[</a:t>
                      </a:r>
                      <a:r>
                        <a:rPr lang="ru-RU" sz="2100" b="0" dirty="0" err="1">
                          <a:solidFill>
                            <a:schemeClr val="bg1"/>
                          </a:solidFill>
                          <a:effectLst/>
                          <a:latin typeface="Arial Narrow" panose="020B0606020202030204" pitchFamily="34" charset="0"/>
                          <a:cs typeface="Arial" panose="020B0604020202020204" pitchFamily="34" charset="0"/>
                        </a:rPr>
                        <a:t>Haski-Leventhal</a:t>
                      </a:r>
                      <a:r>
                        <a:rPr lang="ru-RU" sz="2100" b="0" dirty="0">
                          <a:solidFill>
                            <a:schemeClr val="bg1"/>
                          </a:solidFill>
                          <a:effectLst/>
                          <a:latin typeface="Arial Narrow" panose="020B0606020202030204" pitchFamily="34" charset="0"/>
                          <a:cs typeface="Arial" panose="020B0604020202020204" pitchFamily="34" charset="0"/>
                        </a:rPr>
                        <a:t> 2009, p. 281-282; 292]</a:t>
                      </a:r>
                      <a:endParaRPr lang="ru-RU" sz="2100" b="0" dirty="0">
                        <a:solidFill>
                          <a:schemeClr val="bg1"/>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9688972"/>
                  </a:ext>
                </a:extLst>
              </a:tr>
              <a:tr h="4826899">
                <a:tc>
                  <a:txBody>
                    <a:bodyPr/>
                    <a:lstStyle/>
                    <a:p>
                      <a:pPr>
                        <a:lnSpc>
                          <a:spcPct val="107000"/>
                        </a:lnSpc>
                        <a:spcAft>
                          <a:spcPts val="0"/>
                        </a:spcAft>
                      </a:pPr>
                      <a:r>
                        <a:rPr lang="ru-RU" sz="2100" b="1" dirty="0">
                          <a:solidFill>
                            <a:schemeClr val="bg1"/>
                          </a:solidFill>
                          <a:effectLst/>
                          <a:latin typeface="Arial Narrow" panose="020B0606020202030204" pitchFamily="34" charset="0"/>
                          <a:cs typeface="Arial" panose="020B0604020202020204" pitchFamily="34" charset="0"/>
                        </a:rPr>
                        <a:t>Источник волонтерского действия </a:t>
                      </a:r>
                      <a:r>
                        <a:rPr lang="ru-RU" sz="2100" b="0" dirty="0">
                          <a:solidFill>
                            <a:schemeClr val="bg1"/>
                          </a:solidFill>
                          <a:effectLst/>
                          <a:latin typeface="Arial Narrow" panose="020B0606020202030204" pitchFamily="34" charset="0"/>
                          <a:cs typeface="Arial" panose="020B0604020202020204" pitchFamily="34" charset="0"/>
                        </a:rPr>
                        <a:t>—инструментальная ориентации </a:t>
                      </a:r>
                      <a:r>
                        <a:rPr lang="ru-RU" sz="2100" b="0" dirty="0" err="1">
                          <a:solidFill>
                            <a:schemeClr val="bg1"/>
                          </a:solidFill>
                          <a:effectLst/>
                          <a:latin typeface="Arial Narrow" panose="020B0606020202030204" pitchFamily="34" charset="0"/>
                          <a:cs typeface="Arial" panose="020B0604020202020204" pitchFamily="34" charset="0"/>
                        </a:rPr>
                        <a:t>актора</a:t>
                      </a:r>
                      <a:r>
                        <a:rPr lang="ru-RU" sz="2100" b="0" dirty="0">
                          <a:solidFill>
                            <a:schemeClr val="bg1"/>
                          </a:solidFill>
                          <a:effectLst/>
                          <a:latin typeface="Arial Narrow" panose="020B0606020202030204" pitchFamily="34" charset="0"/>
                          <a:cs typeface="Arial" panose="020B0604020202020204" pitchFamily="34" charset="0"/>
                        </a:rPr>
                        <a:t>.</a:t>
                      </a:r>
                    </a:p>
                    <a:p>
                      <a:pPr>
                        <a:lnSpc>
                          <a:spcPct val="107000"/>
                        </a:lnSpc>
                        <a:spcAft>
                          <a:spcPts val="0"/>
                        </a:spcAft>
                      </a:pPr>
                      <a:r>
                        <a:rPr lang="ru-RU" sz="2100" b="0" dirty="0">
                          <a:solidFill>
                            <a:schemeClr val="bg1"/>
                          </a:solidFill>
                          <a:effectLst/>
                          <a:latin typeface="Arial Narrow" panose="020B0606020202030204" pitchFamily="34" charset="0"/>
                          <a:cs typeface="Arial" panose="020B0604020202020204" pitchFamily="34" charset="0"/>
                        </a:rPr>
                        <a:t>Действие осуществляется на основе анализа затрат-выгод.</a:t>
                      </a:r>
                    </a:p>
                    <a:p>
                      <a:pPr>
                        <a:lnSpc>
                          <a:spcPct val="107000"/>
                        </a:lnSpc>
                        <a:spcAft>
                          <a:spcPts val="0"/>
                        </a:spcAft>
                      </a:pPr>
                      <a:r>
                        <a:rPr lang="ru-RU" sz="2100" b="0" dirty="0">
                          <a:solidFill>
                            <a:schemeClr val="bg1"/>
                          </a:solidFill>
                          <a:effectLst/>
                          <a:latin typeface="Arial Narrow" panose="020B0606020202030204" pitchFamily="34" charset="0"/>
                          <a:cs typeface="Arial" panose="020B0604020202020204" pitchFamily="34" charset="0"/>
                        </a:rPr>
                        <a:t>Актор</a:t>
                      </a:r>
                      <a:r>
                        <a:rPr lang="ru-RU" sz="2100" b="0" baseline="0" dirty="0">
                          <a:solidFill>
                            <a:schemeClr val="bg1"/>
                          </a:solidFill>
                          <a:effectLst/>
                          <a:latin typeface="Arial Narrow" panose="020B0606020202030204" pitchFamily="34" charset="0"/>
                          <a:cs typeface="Arial" panose="020B0604020202020204" pitchFamily="34" charset="0"/>
                        </a:rPr>
                        <a:t> </a:t>
                      </a:r>
                      <a:r>
                        <a:rPr lang="ru-RU" sz="2100" b="0" dirty="0">
                          <a:solidFill>
                            <a:schemeClr val="bg1"/>
                          </a:solidFill>
                          <a:effectLst/>
                          <a:latin typeface="Arial Narrow" panose="020B0606020202030204" pitchFamily="34" charset="0"/>
                          <a:cs typeface="Arial" panose="020B0604020202020204" pitchFamily="34" charset="0"/>
                        </a:rPr>
                        <a:t>осуществляет волонтерскую деятельность в обмен на получение благ для себя (внутренних: социального одобрения, признания со стороны других, престижа, авторитета; или внешних: получение нового опыта, навыков или материальных благ).</a:t>
                      </a:r>
                    </a:p>
                    <a:p>
                      <a:pPr>
                        <a:lnSpc>
                          <a:spcPct val="107000"/>
                        </a:lnSpc>
                        <a:spcAft>
                          <a:spcPts val="0"/>
                        </a:spcAft>
                      </a:pPr>
                      <a:r>
                        <a:rPr lang="en-US" sz="2100" b="0" dirty="0">
                          <a:solidFill>
                            <a:schemeClr val="bg1"/>
                          </a:solidFill>
                          <a:effectLst/>
                          <a:latin typeface="Arial Narrow" panose="020B0606020202030204" pitchFamily="34" charset="0"/>
                          <a:cs typeface="Arial" panose="020B0604020202020204" pitchFamily="34" charset="0"/>
                        </a:rPr>
                        <a:t>[</a:t>
                      </a:r>
                      <a:r>
                        <a:rPr lang="en-US" sz="2100" b="0" dirty="0" err="1">
                          <a:solidFill>
                            <a:schemeClr val="bg1"/>
                          </a:solidFill>
                          <a:effectLst/>
                          <a:latin typeface="Arial Narrow" panose="020B0606020202030204" pitchFamily="34" charset="0"/>
                          <a:cs typeface="Arial" panose="020B0604020202020204" pitchFamily="34" charset="0"/>
                        </a:rPr>
                        <a:t>Haski</a:t>
                      </a:r>
                      <a:r>
                        <a:rPr lang="en-US" sz="2100" b="0" dirty="0">
                          <a:solidFill>
                            <a:schemeClr val="bg1"/>
                          </a:solidFill>
                          <a:effectLst/>
                          <a:latin typeface="Arial Narrow" panose="020B0606020202030204" pitchFamily="34" charset="0"/>
                          <a:cs typeface="Arial" panose="020B0604020202020204" pitchFamily="34" charset="0"/>
                        </a:rPr>
                        <a:t>-Leventhal 2009; </a:t>
                      </a:r>
                      <a:r>
                        <a:rPr lang="en-US" sz="2100" b="0" dirty="0" err="1">
                          <a:solidFill>
                            <a:schemeClr val="bg1"/>
                          </a:solidFill>
                          <a:effectLst/>
                          <a:latin typeface="Arial Narrow" panose="020B0606020202030204" pitchFamily="34" charset="0"/>
                          <a:cs typeface="Arial" panose="020B0604020202020204" pitchFamily="34" charset="0"/>
                        </a:rPr>
                        <a:t>Cnaan</a:t>
                      </a:r>
                      <a:r>
                        <a:rPr lang="en-US" sz="2100" b="0" dirty="0">
                          <a:solidFill>
                            <a:schemeClr val="bg1"/>
                          </a:solidFill>
                          <a:effectLst/>
                          <a:latin typeface="Arial Narrow" panose="020B0606020202030204" pitchFamily="34" charset="0"/>
                          <a:cs typeface="Arial" panose="020B0604020202020204" pitchFamily="34" charset="0"/>
                        </a:rPr>
                        <a:t>, Goldberg-Glen 1991; Wilson, </a:t>
                      </a:r>
                      <a:r>
                        <a:rPr lang="en-US" sz="2100" b="0" dirty="0" err="1">
                          <a:solidFill>
                            <a:schemeClr val="bg1"/>
                          </a:solidFill>
                          <a:effectLst/>
                          <a:latin typeface="Arial Narrow" panose="020B0606020202030204" pitchFamily="34" charset="0"/>
                          <a:cs typeface="Arial" panose="020B0604020202020204" pitchFamily="34" charset="0"/>
                        </a:rPr>
                        <a:t>Musick</a:t>
                      </a:r>
                      <a:r>
                        <a:rPr lang="en-US" sz="2100" b="0" dirty="0">
                          <a:solidFill>
                            <a:schemeClr val="bg1"/>
                          </a:solidFill>
                          <a:effectLst/>
                          <a:latin typeface="Arial Narrow" panose="020B0606020202030204" pitchFamily="34" charset="0"/>
                          <a:cs typeface="Arial" panose="020B0604020202020204" pitchFamily="34" charset="0"/>
                        </a:rPr>
                        <a:t> 1999; Wilson 2000; </a:t>
                      </a:r>
                      <a:r>
                        <a:rPr lang="en-US" sz="2100" b="0" dirty="0" err="1">
                          <a:solidFill>
                            <a:schemeClr val="bg1"/>
                          </a:solidFill>
                          <a:effectLst/>
                          <a:latin typeface="Arial Narrow" panose="020B0606020202030204" pitchFamily="34" charset="0"/>
                          <a:cs typeface="Arial" panose="020B0604020202020204" pitchFamily="34" charset="0"/>
                        </a:rPr>
                        <a:t>Cnaan</a:t>
                      </a:r>
                      <a:r>
                        <a:rPr lang="en-US" sz="2100" b="0" dirty="0">
                          <a:solidFill>
                            <a:schemeClr val="bg1"/>
                          </a:solidFill>
                          <a:effectLst/>
                          <a:latin typeface="Arial Narrow" panose="020B0606020202030204" pitchFamily="34" charset="0"/>
                          <a:cs typeface="Arial" panose="020B0604020202020204" pitchFamily="34" charset="0"/>
                        </a:rPr>
                        <a:t>, </a:t>
                      </a:r>
                      <a:r>
                        <a:rPr lang="en-US" sz="2100" b="0" dirty="0" err="1">
                          <a:solidFill>
                            <a:schemeClr val="bg1"/>
                          </a:solidFill>
                          <a:effectLst/>
                          <a:latin typeface="Arial Narrow" panose="020B0606020202030204" pitchFamily="34" charset="0"/>
                          <a:cs typeface="Arial" panose="020B0604020202020204" pitchFamily="34" charset="0"/>
                        </a:rPr>
                        <a:t>Amrofel</a:t>
                      </a:r>
                      <a:r>
                        <a:rPr lang="en-US" sz="2100" b="0" dirty="0">
                          <a:solidFill>
                            <a:schemeClr val="bg1"/>
                          </a:solidFill>
                          <a:effectLst/>
                          <a:latin typeface="Arial Narrow" panose="020B0606020202030204" pitchFamily="34" charset="0"/>
                          <a:cs typeface="Arial" panose="020B0604020202020204" pitchFamily="34" charset="0"/>
                        </a:rPr>
                        <a:t> 1994].</a:t>
                      </a:r>
                      <a:endParaRPr lang="ru-RU" sz="2100" b="0" dirty="0">
                        <a:solidFill>
                          <a:schemeClr val="bg1"/>
                        </a:solidFill>
                        <a:effectLst/>
                        <a:latin typeface="Arial Narrow" panose="020B0606020202030204" pitchFamily="34" charset="0"/>
                        <a:cs typeface="Arial" panose="020B0604020202020204" pitchFamily="34" charset="0"/>
                      </a:endParaRPr>
                    </a:p>
                  </a:txBody>
                  <a:tcPr marL="68580" marR="68580" marT="0" marB="0"/>
                </a:tc>
                <a:tc>
                  <a:txBody>
                    <a:bodyPr/>
                    <a:lstStyle/>
                    <a:p>
                      <a:pPr>
                        <a:lnSpc>
                          <a:spcPct val="107000"/>
                        </a:lnSpc>
                        <a:spcAft>
                          <a:spcPts val="0"/>
                        </a:spcAft>
                      </a:pPr>
                      <a:r>
                        <a:rPr lang="ru-RU" sz="2100" b="0" dirty="0">
                          <a:solidFill>
                            <a:srgbClr val="003F82"/>
                          </a:solidFill>
                          <a:effectLst/>
                          <a:latin typeface="Arial Narrow" panose="020B0606020202030204" pitchFamily="34" charset="0"/>
                          <a:cs typeface="Arial" panose="020B0604020202020204" pitchFamily="34" charset="0"/>
                        </a:rPr>
                        <a:t>Источник волонтерского действия </a:t>
                      </a:r>
                      <a:r>
                        <a:rPr lang="ru-RU" sz="2100" b="0" dirty="0" err="1">
                          <a:solidFill>
                            <a:srgbClr val="003F82"/>
                          </a:solidFill>
                          <a:effectLst/>
                          <a:latin typeface="Arial Narrow" panose="020B0606020202030204" pitchFamily="34" charset="0"/>
                          <a:cs typeface="Arial" panose="020B0604020202020204" pitchFamily="34" charset="0"/>
                        </a:rPr>
                        <a:t>интернализированные</a:t>
                      </a:r>
                      <a:r>
                        <a:rPr lang="ru-RU" sz="2100" b="0" dirty="0">
                          <a:solidFill>
                            <a:srgbClr val="003F82"/>
                          </a:solidFill>
                          <a:effectLst/>
                          <a:latin typeface="Arial Narrow" panose="020B0606020202030204" pitchFamily="34" charset="0"/>
                          <a:cs typeface="Arial" panose="020B0604020202020204" pitchFamily="34" charset="0"/>
                        </a:rPr>
                        <a:t> </a:t>
                      </a:r>
                      <a:r>
                        <a:rPr lang="ru-RU" sz="2100" b="0" dirty="0" err="1">
                          <a:solidFill>
                            <a:srgbClr val="003F82"/>
                          </a:solidFill>
                          <a:effectLst/>
                          <a:latin typeface="Arial Narrow" panose="020B0606020202030204" pitchFamily="34" charset="0"/>
                          <a:cs typeface="Arial" panose="020B0604020202020204" pitchFamily="34" charset="0"/>
                        </a:rPr>
                        <a:t>актором</a:t>
                      </a:r>
                      <a:r>
                        <a:rPr lang="ru-RU" sz="2100" b="0" dirty="0">
                          <a:solidFill>
                            <a:srgbClr val="003F82"/>
                          </a:solidFill>
                          <a:effectLst/>
                          <a:latin typeface="Arial Narrow" panose="020B0606020202030204" pitchFamily="34" charset="0"/>
                          <a:cs typeface="Arial" panose="020B0604020202020204" pitchFamily="34" charset="0"/>
                        </a:rPr>
                        <a:t> нормы альтруистического и волонтерского поведения [</a:t>
                      </a:r>
                      <a:r>
                        <a:rPr lang="ru-RU" sz="2100" b="0" dirty="0" err="1">
                          <a:solidFill>
                            <a:srgbClr val="003F82"/>
                          </a:solidFill>
                          <a:effectLst/>
                          <a:latin typeface="Arial Narrow" panose="020B0606020202030204" pitchFamily="34" charset="0"/>
                          <a:cs typeface="Arial" panose="020B0604020202020204" pitchFamily="34" charset="0"/>
                        </a:rPr>
                        <a:t>Bekkers</a:t>
                      </a:r>
                      <a:r>
                        <a:rPr lang="ru-RU" sz="2100" b="0" dirty="0">
                          <a:solidFill>
                            <a:srgbClr val="003F82"/>
                          </a:solidFill>
                          <a:effectLst/>
                          <a:latin typeface="Arial Narrow" panose="020B0606020202030204" pitchFamily="34" charset="0"/>
                          <a:cs typeface="Arial" panose="020B0604020202020204" pitchFamily="34" charset="0"/>
                        </a:rPr>
                        <a:t> 2004], </a:t>
                      </a:r>
                    </a:p>
                    <a:p>
                      <a:pPr>
                        <a:lnSpc>
                          <a:spcPct val="107000"/>
                        </a:lnSpc>
                        <a:spcAft>
                          <a:spcPts val="0"/>
                        </a:spcAft>
                      </a:pPr>
                      <a:r>
                        <a:rPr lang="ru-RU" sz="2100" b="0" dirty="0">
                          <a:solidFill>
                            <a:srgbClr val="003F82"/>
                          </a:solidFill>
                          <a:effectLst/>
                          <a:latin typeface="Arial Narrow" panose="020B0606020202030204" pitchFamily="34" charset="0"/>
                          <a:cs typeface="Arial" panose="020B0604020202020204" pitchFamily="34" charset="0"/>
                        </a:rPr>
                        <a:t>нормы взаимности [</a:t>
                      </a:r>
                      <a:r>
                        <a:rPr lang="ru-RU" sz="2100" b="0" dirty="0" err="1">
                          <a:solidFill>
                            <a:srgbClr val="003F82"/>
                          </a:solidFill>
                          <a:effectLst/>
                          <a:latin typeface="Arial Narrow" panose="020B0606020202030204" pitchFamily="34" charset="0"/>
                          <a:cs typeface="Arial" panose="020B0604020202020204" pitchFamily="34" charset="0"/>
                        </a:rPr>
                        <a:t>Eckstein</a:t>
                      </a:r>
                      <a:r>
                        <a:rPr lang="ru-RU" sz="2100" b="0" dirty="0">
                          <a:solidFill>
                            <a:srgbClr val="003F82"/>
                          </a:solidFill>
                          <a:effectLst/>
                          <a:latin typeface="Arial Narrow" panose="020B0606020202030204" pitchFamily="34" charset="0"/>
                          <a:cs typeface="Arial" panose="020B0604020202020204" pitchFamily="34" charset="0"/>
                        </a:rPr>
                        <a:t> 2001], </a:t>
                      </a:r>
                    </a:p>
                    <a:p>
                      <a:pPr>
                        <a:lnSpc>
                          <a:spcPct val="107000"/>
                        </a:lnSpc>
                        <a:spcAft>
                          <a:spcPts val="0"/>
                        </a:spcAft>
                      </a:pPr>
                      <a:r>
                        <a:rPr lang="ru-RU" sz="2100" b="0" dirty="0">
                          <a:solidFill>
                            <a:srgbClr val="003F82"/>
                          </a:solidFill>
                          <a:effectLst/>
                          <a:latin typeface="Arial Narrow" panose="020B0606020202030204" pitchFamily="34" charset="0"/>
                          <a:cs typeface="Arial" panose="020B0604020202020204" pitchFamily="34" charset="0"/>
                        </a:rPr>
                        <a:t>религиозные или идеологические ценностные образцы [</a:t>
                      </a:r>
                      <a:r>
                        <a:rPr lang="ru-RU" sz="2100" b="0" dirty="0" err="1">
                          <a:solidFill>
                            <a:srgbClr val="003F82"/>
                          </a:solidFill>
                          <a:effectLst/>
                          <a:latin typeface="Arial Narrow" panose="020B0606020202030204" pitchFamily="34" charset="0"/>
                          <a:cs typeface="Arial" panose="020B0604020202020204" pitchFamily="34" charset="0"/>
                        </a:rPr>
                        <a:t>Bekkers</a:t>
                      </a:r>
                      <a:r>
                        <a:rPr lang="ru-RU" sz="2100" b="0" dirty="0">
                          <a:solidFill>
                            <a:srgbClr val="003F82"/>
                          </a:solidFill>
                          <a:effectLst/>
                          <a:latin typeface="Arial Narrow" panose="020B0606020202030204" pitchFamily="34" charset="0"/>
                          <a:cs typeface="Arial" panose="020B0604020202020204" pitchFamily="34" charset="0"/>
                        </a:rPr>
                        <a:t> 2004; </a:t>
                      </a:r>
                      <a:r>
                        <a:rPr lang="en-US" sz="2100" b="0" dirty="0">
                          <a:solidFill>
                            <a:srgbClr val="003F82"/>
                          </a:solidFill>
                          <a:effectLst/>
                          <a:latin typeface="Arial Narrow" panose="020B0606020202030204" pitchFamily="34" charset="0"/>
                          <a:cs typeface="Arial" panose="020B0604020202020204" pitchFamily="34" charset="0"/>
                        </a:rPr>
                        <a:t>Wilson</a:t>
                      </a:r>
                      <a:r>
                        <a:rPr lang="ru-RU" sz="2100" b="0" dirty="0">
                          <a:solidFill>
                            <a:srgbClr val="003F82"/>
                          </a:solidFill>
                          <a:effectLst/>
                          <a:latin typeface="Arial Narrow" panose="020B0606020202030204" pitchFamily="34" charset="0"/>
                          <a:cs typeface="Arial" panose="020B0604020202020204" pitchFamily="34" charset="0"/>
                        </a:rPr>
                        <a:t>, </a:t>
                      </a:r>
                      <a:r>
                        <a:rPr lang="en-US" sz="2100" b="0" dirty="0" err="1">
                          <a:solidFill>
                            <a:srgbClr val="003F82"/>
                          </a:solidFill>
                          <a:effectLst/>
                          <a:latin typeface="Arial Narrow" panose="020B0606020202030204" pitchFamily="34" charset="0"/>
                          <a:cs typeface="Arial" panose="020B0604020202020204" pitchFamily="34" charset="0"/>
                        </a:rPr>
                        <a:t>Janoski</a:t>
                      </a:r>
                      <a:r>
                        <a:rPr lang="ru-RU" sz="2100" b="0" dirty="0">
                          <a:solidFill>
                            <a:srgbClr val="003F82"/>
                          </a:solidFill>
                          <a:effectLst/>
                          <a:latin typeface="Arial Narrow" panose="020B0606020202030204" pitchFamily="34" charset="0"/>
                          <a:cs typeface="Arial" panose="020B0604020202020204" pitchFamily="34" charset="0"/>
                        </a:rPr>
                        <a:t> 1995].</a:t>
                      </a:r>
                      <a:endParaRPr lang="ru-RU" sz="2100" b="0" dirty="0">
                        <a:solidFill>
                          <a:srgbClr val="003F82"/>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35171028"/>
                  </a:ext>
                </a:extLst>
              </a:tr>
            </a:tbl>
          </a:graphicData>
        </a:graphic>
      </p:graphicFrame>
    </p:spTree>
    <p:extLst>
      <p:ext uri="{BB962C8B-B14F-4D97-AF65-F5344CB8AC3E}">
        <p14:creationId xmlns:p14="http://schemas.microsoft.com/office/powerpoint/2010/main" val="226494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Актуальность и проблематика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138544" y="1424130"/>
            <a:ext cx="8787742" cy="4924425"/>
          </a:xfrm>
          <a:prstGeom prst="rect">
            <a:avLst/>
          </a:prstGeom>
          <a:noFill/>
          <a:ln w="9525">
            <a:noFill/>
            <a:miter lim="800000"/>
            <a:headEnd/>
            <a:tailEnd/>
          </a:ln>
        </p:spPr>
        <p:txBody>
          <a:bodyPr wrap="square">
            <a:spAutoFit/>
          </a:bodyPr>
          <a:lstStyle/>
          <a:p>
            <a:r>
              <a:rPr lang="ru-RU" sz="2400" b="1" dirty="0">
                <a:solidFill>
                  <a:srgbClr val="003F82"/>
                </a:solidFill>
                <a:latin typeface="Arial Narrow" panose="020B0606020202030204" pitchFamily="34" charset="0"/>
                <a:cs typeface="Arial" panose="020B0604020202020204" pitchFamily="34" charset="0"/>
              </a:rPr>
              <a:t>С 70-х годов </a:t>
            </a:r>
            <a:r>
              <a:rPr lang="en-US" sz="2400" b="1" dirty="0">
                <a:solidFill>
                  <a:srgbClr val="003F82"/>
                </a:solidFill>
                <a:latin typeface="Arial Narrow" panose="020B0606020202030204" pitchFamily="34" charset="0"/>
                <a:cs typeface="Arial" panose="020B0604020202020204" pitchFamily="34" charset="0"/>
              </a:rPr>
              <a:t>XX </a:t>
            </a:r>
            <a:r>
              <a:rPr lang="ru-RU" sz="2400" b="1" dirty="0">
                <a:solidFill>
                  <a:srgbClr val="003F82"/>
                </a:solidFill>
                <a:latin typeface="Arial Narrow" panose="020B0606020202030204" pitchFamily="34" charset="0"/>
                <a:cs typeface="Arial" panose="020B0604020202020204" pitchFamily="34" charset="0"/>
              </a:rPr>
              <a:t>века (по наст. время) </a:t>
            </a:r>
            <a:r>
              <a:rPr lang="ru-RU" sz="2400" b="1" dirty="0">
                <a:solidFill>
                  <a:srgbClr val="003F82"/>
                </a:solidFill>
                <a:latin typeface="Arial" panose="020B0604020202020204" pitchFamily="34" charset="0"/>
                <a:cs typeface="Arial" panose="020B0604020202020204" pitchFamily="34" charset="0"/>
              </a:rPr>
              <a:t>― </a:t>
            </a:r>
            <a:r>
              <a:rPr lang="ru-RU" sz="2400" b="1" dirty="0">
                <a:solidFill>
                  <a:srgbClr val="003F82"/>
                </a:solidFill>
                <a:latin typeface="Arial Narrow" panose="020B0606020202030204" pitchFamily="34" charset="0"/>
                <a:cs typeface="Arial" panose="020B0604020202020204" pitchFamily="34" charset="0"/>
              </a:rPr>
              <a:t>трансформация природы западноевропейского волонтерства</a:t>
            </a:r>
            <a:endParaRPr lang="ru-RU" sz="2400" i="1" dirty="0">
              <a:solidFill>
                <a:srgbClr val="003F82"/>
              </a:solidFill>
              <a:latin typeface="Arial Narrow" panose="020B0606020202030204" pitchFamily="34" charset="0"/>
              <a:cs typeface="Arial" panose="020B0604020202020204" pitchFamily="34" charset="0"/>
            </a:endParaRPr>
          </a:p>
          <a:p>
            <a:endParaRPr lang="ru-RU" sz="800" i="1" dirty="0">
              <a:solidFill>
                <a:srgbClr val="003F82"/>
              </a:solidFill>
              <a:latin typeface="Arial Narrow" panose="020B0606020202030204" pitchFamily="34" charset="0"/>
              <a:cs typeface="Arial" panose="020B0604020202020204" pitchFamily="34" charset="0"/>
            </a:endParaRPr>
          </a:p>
          <a:p>
            <a:r>
              <a:rPr lang="ru-RU" sz="2400" b="1" dirty="0">
                <a:solidFill>
                  <a:srgbClr val="003F82"/>
                </a:solidFill>
                <a:latin typeface="Arial Narrow" panose="020B0606020202030204" pitchFamily="34" charset="0"/>
                <a:cs typeface="Arial" panose="020B0604020202020204" pitchFamily="34" charset="0"/>
              </a:rPr>
              <a:t>Дискуссии</a:t>
            </a:r>
            <a:r>
              <a:rPr lang="en-US" sz="2400" b="1" dirty="0">
                <a:solidFill>
                  <a:srgbClr val="003F82"/>
                </a:solidFill>
                <a:latin typeface="Arial Narrow" panose="020B0606020202030204" pitchFamily="34" charset="0"/>
                <a:cs typeface="Arial" panose="020B0604020202020204" pitchFamily="34" charset="0"/>
              </a:rPr>
              <a:t>: </a:t>
            </a:r>
          </a:p>
          <a:p>
            <a:r>
              <a:rPr lang="en-US" sz="2400" dirty="0">
                <a:solidFill>
                  <a:srgbClr val="003F82"/>
                </a:solidFill>
                <a:latin typeface="Arial Narrow" panose="020B0606020202030204" pitchFamily="34" charset="0"/>
                <a:cs typeface="Arial" panose="020B0604020202020204" pitchFamily="34" charset="0"/>
              </a:rPr>
              <a:t>―</a:t>
            </a:r>
            <a:r>
              <a:rPr lang="ru-RU" sz="2400" dirty="0">
                <a:solidFill>
                  <a:srgbClr val="003F82"/>
                </a:solidFill>
                <a:latin typeface="Arial Narrow" panose="020B0606020202030204" pitchFamily="34" charset="0"/>
                <a:cs typeface="Arial" panose="020B0604020202020204" pitchFamily="34" charset="0"/>
              </a:rPr>
              <a:t> </a:t>
            </a:r>
            <a:r>
              <a:rPr lang="ru-RU" sz="2400" dirty="0">
                <a:solidFill>
                  <a:srgbClr val="21386F"/>
                </a:solidFill>
                <a:latin typeface="Arial Narrow" panose="020B0606020202030204" pitchFamily="34" charset="0"/>
                <a:cs typeface="Arial" panose="020B0604020202020204" pitchFamily="34" charset="0"/>
              </a:rPr>
              <a:t>изменение субъективных оснований волонтерского действия</a:t>
            </a:r>
            <a:r>
              <a:rPr lang="en-US" sz="2400" dirty="0">
                <a:solidFill>
                  <a:srgbClr val="21386F"/>
                </a:solidFill>
                <a:latin typeface="Arial Narrow" panose="020B0606020202030204" pitchFamily="34" charset="0"/>
                <a:cs typeface="Arial" panose="020B0604020202020204" pitchFamily="34" charset="0"/>
              </a:rPr>
              <a:t>?</a:t>
            </a:r>
            <a:r>
              <a:rPr lang="ru-RU" sz="2400" dirty="0">
                <a:solidFill>
                  <a:srgbClr val="21386F"/>
                </a:solidFill>
                <a:latin typeface="Arial Narrow" panose="020B0606020202030204" pitchFamily="34" charset="0"/>
                <a:cs typeface="Arial" panose="020B0604020202020204" pitchFamily="34" charset="0"/>
              </a:rPr>
              <a:t> </a:t>
            </a:r>
            <a:endParaRPr lang="en-US" sz="2400" dirty="0">
              <a:solidFill>
                <a:srgbClr val="21386F"/>
              </a:solidFill>
              <a:latin typeface="Arial Narrow" panose="020B0606020202030204" pitchFamily="34" charset="0"/>
              <a:cs typeface="Arial" panose="020B0604020202020204" pitchFamily="34" charset="0"/>
            </a:endParaRPr>
          </a:p>
          <a:p>
            <a:r>
              <a:rPr lang="ru-RU" sz="2400" dirty="0">
                <a:solidFill>
                  <a:srgbClr val="21386F"/>
                </a:solidFill>
                <a:latin typeface="Arial Narrow" panose="020B0606020202030204" pitchFamily="34" charset="0"/>
                <a:cs typeface="Arial" panose="020B0604020202020204" pitchFamily="34" charset="0"/>
              </a:rPr>
              <a:t>на смену альтруистическому волонтеру пришли индивидуалисты и прагматики</a:t>
            </a:r>
            <a:r>
              <a:rPr lang="en-US" sz="2400" dirty="0">
                <a:solidFill>
                  <a:srgbClr val="21386F"/>
                </a:solidFill>
                <a:latin typeface="Arial Narrow" panose="020B0606020202030204" pitchFamily="34" charset="0"/>
                <a:cs typeface="Arial" panose="020B0604020202020204" pitchFamily="34" charset="0"/>
              </a:rPr>
              <a:t>? (90-</a:t>
            </a:r>
            <a:r>
              <a:rPr lang="ru-RU" sz="2400" dirty="0">
                <a:solidFill>
                  <a:srgbClr val="21386F"/>
                </a:solidFill>
                <a:latin typeface="Arial Narrow" panose="020B0606020202030204" pitchFamily="34" charset="0"/>
                <a:cs typeface="Arial" panose="020B0604020202020204" pitchFamily="34" charset="0"/>
              </a:rPr>
              <a:t>е г. </a:t>
            </a:r>
            <a:r>
              <a:rPr lang="en-US" sz="2400" dirty="0">
                <a:solidFill>
                  <a:srgbClr val="21386F"/>
                </a:solidFill>
                <a:latin typeface="Arial Narrow" panose="020B0606020202030204" pitchFamily="34" charset="0"/>
                <a:cs typeface="Arial" panose="020B0604020202020204" pitchFamily="34" charset="0"/>
              </a:rPr>
              <a:t>XX </a:t>
            </a:r>
            <a:r>
              <a:rPr lang="ru-RU" sz="2400" dirty="0">
                <a:solidFill>
                  <a:srgbClr val="21386F"/>
                </a:solidFill>
                <a:latin typeface="Arial Narrow" panose="020B0606020202030204" pitchFamily="34" charset="0"/>
                <a:cs typeface="Arial" panose="020B0604020202020204" pitchFamily="34" charset="0"/>
              </a:rPr>
              <a:t>века</a:t>
            </a:r>
            <a:r>
              <a:rPr lang="en-US" sz="2400" dirty="0">
                <a:solidFill>
                  <a:srgbClr val="21386F"/>
                </a:solidFill>
                <a:latin typeface="Arial Narrow" panose="020B0606020202030204" pitchFamily="34" charset="0"/>
                <a:cs typeface="Arial" panose="020B0604020202020204" pitchFamily="34" charset="0"/>
              </a:rPr>
              <a:t>)</a:t>
            </a:r>
            <a:endParaRPr lang="ru-RU" sz="2400" dirty="0">
              <a:solidFill>
                <a:srgbClr val="21386F"/>
              </a:solidFill>
              <a:latin typeface="Arial Narrow" panose="020B0606020202030204" pitchFamily="34" charset="0"/>
              <a:cs typeface="Arial" panose="020B0604020202020204" pitchFamily="34" charset="0"/>
            </a:endParaRPr>
          </a:p>
          <a:p>
            <a:r>
              <a:rPr lang="en-US" sz="2400" dirty="0">
                <a:solidFill>
                  <a:srgbClr val="21386F"/>
                </a:solidFill>
                <a:latin typeface="Arial Narrow" panose="020B0606020202030204" pitchFamily="34" charset="0"/>
                <a:cs typeface="Arial" panose="020B0604020202020204" pitchFamily="34" charset="0"/>
              </a:rPr>
              <a:t>―</a:t>
            </a:r>
            <a:r>
              <a:rPr lang="ru-RU" sz="2400" dirty="0">
                <a:solidFill>
                  <a:srgbClr val="21386F"/>
                </a:solidFill>
                <a:latin typeface="Arial Narrow" panose="020B0606020202030204" pitchFamily="34" charset="0"/>
                <a:cs typeface="Arial" panose="020B0604020202020204" pitchFamily="34" charset="0"/>
              </a:rPr>
              <a:t> падение «серьезного волонтерства»</a:t>
            </a:r>
            <a:r>
              <a:rPr lang="en-US" sz="2400" dirty="0">
                <a:solidFill>
                  <a:srgbClr val="21386F"/>
                </a:solidFill>
                <a:latin typeface="Arial Narrow" panose="020B0606020202030204" pitchFamily="34" charset="0"/>
                <a:cs typeface="Arial" panose="020B0604020202020204" pitchFamily="34" charset="0"/>
              </a:rPr>
              <a:t>? </a:t>
            </a:r>
            <a:r>
              <a:rPr lang="ru-RU" sz="2400" dirty="0">
                <a:solidFill>
                  <a:srgbClr val="21386F"/>
                </a:solidFill>
                <a:latin typeface="Arial Narrow" panose="020B0606020202030204" pitchFamily="34" charset="0"/>
                <a:cs typeface="Arial" panose="020B0604020202020204" pitchFamily="34" charset="0"/>
              </a:rPr>
              <a:t>гражданское общество под угрозой</a:t>
            </a:r>
            <a:r>
              <a:rPr lang="en-US" sz="2400" dirty="0">
                <a:solidFill>
                  <a:srgbClr val="21386F"/>
                </a:solidFill>
                <a:latin typeface="Arial Narrow" panose="020B0606020202030204" pitchFamily="34" charset="0"/>
                <a:cs typeface="Arial" panose="020B0604020202020204" pitchFamily="34" charset="0"/>
              </a:rPr>
              <a:t>? </a:t>
            </a:r>
            <a:r>
              <a:rPr lang="en-US" sz="2400" dirty="0">
                <a:solidFill>
                  <a:srgbClr val="003F82"/>
                </a:solidFill>
                <a:latin typeface="Arial Narrow" panose="020B0606020202030204" pitchFamily="34" charset="0"/>
                <a:cs typeface="Arial" panose="020B0604020202020204" pitchFamily="34" charset="0"/>
              </a:rPr>
              <a:t>(</a:t>
            </a:r>
            <a:r>
              <a:rPr lang="ru-RU" sz="2400" dirty="0">
                <a:solidFill>
                  <a:srgbClr val="003F82"/>
                </a:solidFill>
                <a:latin typeface="Arial Narrow" panose="020B0606020202030204" pitchFamily="34" charset="0"/>
                <a:cs typeface="Arial" panose="020B0604020202020204" pitchFamily="34" charset="0"/>
              </a:rPr>
              <a:t>2000, Р.</a:t>
            </a:r>
            <a:r>
              <a:rPr lang="en-US" sz="2400" dirty="0">
                <a:solidFill>
                  <a:srgbClr val="003F82"/>
                </a:solidFill>
                <a:latin typeface="Arial Narrow" panose="020B0606020202030204" pitchFamily="34" charset="0"/>
                <a:cs typeface="Arial" panose="020B0604020202020204" pitchFamily="34" charset="0"/>
              </a:rPr>
              <a:t> </a:t>
            </a:r>
            <a:r>
              <a:rPr lang="ru-RU" sz="2400" dirty="0" err="1">
                <a:solidFill>
                  <a:srgbClr val="003F82"/>
                </a:solidFill>
                <a:latin typeface="Arial Narrow" panose="020B0606020202030204" pitchFamily="34" charset="0"/>
                <a:cs typeface="Arial" panose="020B0604020202020204" pitchFamily="34" charset="0"/>
              </a:rPr>
              <a:t>Патнем</a:t>
            </a:r>
            <a:r>
              <a:rPr lang="ru-RU" sz="2400" dirty="0">
                <a:solidFill>
                  <a:srgbClr val="003F82"/>
                </a:solidFill>
                <a:latin typeface="Arial Narrow" panose="020B0606020202030204" pitchFamily="34" charset="0"/>
                <a:cs typeface="Arial" panose="020B0604020202020204" pitchFamily="34" charset="0"/>
              </a:rPr>
              <a:t>)</a:t>
            </a:r>
          </a:p>
          <a:p>
            <a:endParaRPr lang="ru-RU" sz="900" dirty="0">
              <a:solidFill>
                <a:srgbClr val="003F82"/>
              </a:solidFill>
              <a:latin typeface="Arial Narrow" panose="020B0606020202030204" pitchFamily="34" charset="0"/>
              <a:cs typeface="Arial" panose="020B0604020202020204" pitchFamily="34" charset="0"/>
            </a:endParaRPr>
          </a:p>
          <a:p>
            <a:r>
              <a:rPr lang="ru-RU" sz="2400" b="1" dirty="0">
                <a:solidFill>
                  <a:srgbClr val="003F82"/>
                </a:solidFill>
                <a:latin typeface="Arial Narrow" panose="020B0606020202030204" pitchFamily="34" charset="0"/>
                <a:cs typeface="Arial" panose="020B0604020202020204" pitchFamily="34" charset="0"/>
              </a:rPr>
              <a:t>Что происходит с волонтерским действием</a:t>
            </a:r>
            <a:r>
              <a:rPr lang="en-US" sz="2400" b="1" dirty="0">
                <a:solidFill>
                  <a:srgbClr val="003F82"/>
                </a:solidFill>
                <a:latin typeface="Arial Narrow" panose="020B0606020202030204" pitchFamily="34" charset="0"/>
                <a:cs typeface="Arial" panose="020B0604020202020204" pitchFamily="34" charset="0"/>
              </a:rPr>
              <a:t>? </a:t>
            </a:r>
            <a:r>
              <a:rPr lang="ru-RU" sz="2400" b="1" dirty="0">
                <a:solidFill>
                  <a:srgbClr val="003F82"/>
                </a:solidFill>
                <a:latin typeface="Arial Narrow" panose="020B0606020202030204" pitchFamily="34" charset="0"/>
                <a:cs typeface="Arial" panose="020B0604020202020204" pitchFamily="34" charset="0"/>
              </a:rPr>
              <a:t>Что происходит с паттернами волонтерского участия</a:t>
            </a:r>
            <a:r>
              <a:rPr lang="en-US" sz="2400" b="1" dirty="0">
                <a:solidFill>
                  <a:srgbClr val="003F82"/>
                </a:solidFill>
                <a:latin typeface="Arial Narrow" panose="020B0606020202030204" pitchFamily="34" charset="0"/>
                <a:cs typeface="Arial" panose="020B0604020202020204" pitchFamily="34" charset="0"/>
              </a:rPr>
              <a:t>? </a:t>
            </a:r>
            <a:endParaRPr lang="ru-RU" sz="2400" b="1" dirty="0">
              <a:solidFill>
                <a:srgbClr val="003F82"/>
              </a:solidFill>
              <a:latin typeface="Arial Narrow" panose="020B0606020202030204" pitchFamily="34" charset="0"/>
              <a:cs typeface="Arial" panose="020B0604020202020204" pitchFamily="34" charset="0"/>
            </a:endParaRPr>
          </a:p>
          <a:p>
            <a:endParaRPr lang="en-US" sz="900" dirty="0">
              <a:solidFill>
                <a:srgbClr val="003F82"/>
              </a:solidFill>
              <a:latin typeface="Arial Narrow" panose="020B0606020202030204" pitchFamily="34" charset="0"/>
              <a:cs typeface="Arial" panose="020B0604020202020204" pitchFamily="34" charset="0"/>
            </a:endParaRPr>
          </a:p>
          <a:p>
            <a:r>
              <a:rPr lang="ru-RU" sz="2400" dirty="0">
                <a:solidFill>
                  <a:srgbClr val="FF0000"/>
                </a:solidFill>
                <a:latin typeface="Arial Narrow" panose="020B0606020202030204" pitchFamily="34" charset="0"/>
                <a:cs typeface="Arial" panose="020B0604020202020204" pitchFamily="34" charset="0"/>
              </a:rPr>
              <a:t>Необходимость теоретического инструмента, способного осмысливать происходящие изменения.</a:t>
            </a:r>
          </a:p>
        </p:txBody>
      </p:sp>
    </p:spTree>
    <p:extLst>
      <p:ext uri="{BB962C8B-B14F-4D97-AF65-F5344CB8AC3E}">
        <p14:creationId xmlns:p14="http://schemas.microsoft.com/office/powerpoint/2010/main" val="3681978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676399" y="10486"/>
            <a:ext cx="7218219" cy="1146412"/>
          </a:xfrm>
          <a:prstGeom prst="rect">
            <a:avLst/>
          </a:prstGeom>
          <a:noFill/>
          <a:ln w="9525">
            <a:noFill/>
            <a:miter lim="800000"/>
            <a:headEnd/>
            <a:tailEnd/>
          </a:ln>
        </p:spPr>
        <p:txBody>
          <a:bodyPr anchor="ctr"/>
          <a:lstStyle/>
          <a:p>
            <a:endParaRPr lang="ru-RU" sz="2400" dirty="0">
              <a:solidFill>
                <a:schemeClr val="bg1"/>
              </a:solidFill>
              <a:latin typeface="Arial" panose="020B0604020202020204" pitchFamily="34" charset="0"/>
              <a:cs typeface="Arial" panose="020B0604020202020204" pitchFamily="34" charset="0"/>
            </a:endParaRPr>
          </a:p>
          <a:p>
            <a:r>
              <a:rPr lang="ru-RU" sz="2400" dirty="0">
                <a:solidFill>
                  <a:schemeClr val="bg1"/>
                </a:solidFill>
                <a:latin typeface="Arial" panose="020B0604020202020204" pitchFamily="34" charset="0"/>
                <a:cs typeface="Arial" panose="020B0604020202020204" pitchFamily="34" charset="0"/>
              </a:rPr>
              <a:t>Решение проблемы действия Гастингс и </a:t>
            </a:r>
            <a:r>
              <a:rPr lang="ru-RU" sz="2400" dirty="0" err="1">
                <a:solidFill>
                  <a:schemeClr val="bg1"/>
                </a:solidFill>
                <a:latin typeface="Arial" panose="020B0604020202020204" pitchFamily="34" charset="0"/>
                <a:cs typeface="Arial" panose="020B0604020202020204" pitchFamily="34" charset="0"/>
              </a:rPr>
              <a:t>Ламмертином</a:t>
            </a:r>
            <a:r>
              <a:rPr lang="ru-RU" sz="2400" dirty="0">
                <a:solidFill>
                  <a:schemeClr val="bg1"/>
                </a:solidFill>
                <a:latin typeface="Arial" panose="020B0604020202020204" pitchFamily="34" charset="0"/>
                <a:cs typeface="Arial" panose="020B0604020202020204" pitchFamily="34" charset="0"/>
              </a:rPr>
              <a:t> </a:t>
            </a:r>
          </a:p>
          <a:p>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412807699"/>
              </p:ext>
            </p:extLst>
          </p:nvPr>
        </p:nvGraphicFramePr>
        <p:xfrm>
          <a:off x="0" y="1016000"/>
          <a:ext cx="9144000" cy="5849149"/>
        </p:xfrm>
        <a:graphic>
          <a:graphicData uri="http://schemas.openxmlformats.org/drawingml/2006/table">
            <a:tbl>
              <a:tblPr firstRow="1" firstCol="1" bandRow="1">
                <a:tableStyleId>{5C22544A-7EE6-4342-B048-85BDC9FD1C3A}</a:tableStyleId>
              </a:tblPr>
              <a:tblGrid>
                <a:gridCol w="4711435">
                  <a:extLst>
                    <a:ext uri="{9D8B030D-6E8A-4147-A177-3AD203B41FA5}">
                      <a16:colId xmlns:a16="http://schemas.microsoft.com/office/drawing/2014/main" val="1021347425"/>
                    </a:ext>
                  </a:extLst>
                </a:gridCol>
                <a:gridCol w="4432565">
                  <a:extLst>
                    <a:ext uri="{9D8B030D-6E8A-4147-A177-3AD203B41FA5}">
                      <a16:colId xmlns:a16="http://schemas.microsoft.com/office/drawing/2014/main" val="554691738"/>
                    </a:ext>
                  </a:extLst>
                </a:gridCol>
              </a:tblGrid>
              <a:tr h="270091">
                <a:tc>
                  <a:txBody>
                    <a:bodyPr/>
                    <a:lstStyle/>
                    <a:p>
                      <a:pPr algn="ctr">
                        <a:lnSpc>
                          <a:spcPct val="107000"/>
                        </a:lnSpc>
                        <a:spcAft>
                          <a:spcPts val="0"/>
                        </a:spcAft>
                      </a:pPr>
                      <a:r>
                        <a:rPr lang="ru-RU" sz="1700" b="1">
                          <a:effectLst/>
                        </a:rPr>
                        <a:t>Коллективный стиль волонтерства</a:t>
                      </a:r>
                      <a:endParaRPr lang="ru-RU" sz="17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700" b="1" dirty="0">
                          <a:effectLst/>
                        </a:rPr>
                        <a:t>Рефлексивный стиль волонтерства</a:t>
                      </a:r>
                      <a:endParaRPr lang="ru-RU" sz="1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9599110"/>
                  </a:ext>
                </a:extLst>
              </a:tr>
              <a:tr h="580179">
                <a:tc>
                  <a:txBody>
                    <a:bodyPr/>
                    <a:lstStyle/>
                    <a:p>
                      <a:pPr marL="342900" lvl="0" indent="-342900" algn="just">
                        <a:lnSpc>
                          <a:spcPct val="107000"/>
                        </a:lnSpc>
                        <a:spcAft>
                          <a:spcPts val="0"/>
                        </a:spcAft>
                        <a:buFont typeface="+mj-lt"/>
                        <a:buAutoNum type="arabicPeriod"/>
                      </a:pPr>
                      <a:r>
                        <a:rPr lang="ru-RU" sz="1700" b="1" dirty="0">
                          <a:effectLst/>
                        </a:rPr>
                        <a:t>Первичной — нормативной ориентации, </a:t>
                      </a:r>
                    </a:p>
                    <a:p>
                      <a:pPr marL="342900" lvl="0" indent="-342900">
                        <a:lnSpc>
                          <a:spcPct val="107000"/>
                        </a:lnSpc>
                        <a:spcAft>
                          <a:spcPts val="0"/>
                        </a:spcAft>
                        <a:buFont typeface="+mj-lt"/>
                        <a:buAutoNum type="arabicPeriod"/>
                      </a:pPr>
                      <a:r>
                        <a:rPr lang="ru-RU" sz="1700" b="1" dirty="0">
                          <a:effectLst/>
                        </a:rPr>
                        <a:t>Вторичность — инструментальной </a:t>
                      </a:r>
                      <a:endParaRPr lang="ru-RU" sz="1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mj-lt"/>
                        <a:buAutoNum type="arabicPeriod"/>
                      </a:pPr>
                      <a:r>
                        <a:rPr lang="ru-RU" sz="1700" b="1" dirty="0">
                          <a:solidFill>
                            <a:srgbClr val="1C2A55"/>
                          </a:solidFill>
                          <a:effectLst/>
                        </a:rPr>
                        <a:t>Первичность — инструментальной,</a:t>
                      </a:r>
                    </a:p>
                    <a:p>
                      <a:pPr marL="342900" lvl="0" indent="-342900">
                        <a:lnSpc>
                          <a:spcPct val="107000"/>
                        </a:lnSpc>
                        <a:spcAft>
                          <a:spcPts val="0"/>
                        </a:spcAft>
                        <a:buFont typeface="+mj-lt"/>
                        <a:buAutoNum type="arabicPeriod"/>
                      </a:pPr>
                      <a:r>
                        <a:rPr lang="ru-RU" sz="1700" b="1" dirty="0">
                          <a:solidFill>
                            <a:srgbClr val="1C2A55"/>
                          </a:solidFill>
                          <a:effectLst/>
                        </a:rPr>
                        <a:t>Вторичность — нормативной ориентации</a:t>
                      </a:r>
                      <a:endParaRPr lang="ru-RU" sz="1700" b="1" dirty="0">
                        <a:solidFill>
                          <a:srgbClr val="1C2A5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7587561"/>
                  </a:ext>
                </a:extLst>
              </a:tr>
              <a:tr h="2530747">
                <a:tc>
                  <a:txBody>
                    <a:bodyPr/>
                    <a:lstStyle/>
                    <a:p>
                      <a:pPr>
                        <a:lnSpc>
                          <a:spcPct val="107000"/>
                        </a:lnSpc>
                        <a:spcAft>
                          <a:spcPts val="0"/>
                        </a:spcAft>
                      </a:pPr>
                      <a:r>
                        <a:rPr lang="ru-RU" sz="1700" b="0" dirty="0">
                          <a:effectLst/>
                        </a:rPr>
                        <a:t>Волонтерское действие детерминировано социальными нормами, т.к. идея альтруизма вписана в универсальные системы значений (религиозную, идеологическую), а </a:t>
                      </a:r>
                      <a:r>
                        <a:rPr lang="ru-RU" sz="1700" b="0" dirty="0" err="1">
                          <a:effectLst/>
                        </a:rPr>
                        <a:t>волонтерство</a:t>
                      </a:r>
                      <a:r>
                        <a:rPr lang="ru-RU" sz="1700" b="0" dirty="0">
                          <a:effectLst/>
                        </a:rPr>
                        <a:t> понятое как «служение» [</a:t>
                      </a:r>
                      <a:r>
                        <a:rPr lang="en-US" sz="1700" b="0" dirty="0">
                          <a:effectLst/>
                        </a:rPr>
                        <a:t>Wuthnow </a:t>
                      </a:r>
                      <a:r>
                        <a:rPr lang="ru-RU" sz="1700" b="0" dirty="0">
                          <a:effectLst/>
                        </a:rPr>
                        <a:t>2002] является частью нормативных стандартизированных коллективных образцов поведения (роль волонтера встроена в роль члена сообщества)</a:t>
                      </a:r>
                      <a:endParaRPr lang="ru-RU"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700" b="0">
                          <a:solidFill>
                            <a:srgbClr val="1C2A55"/>
                          </a:solidFill>
                          <a:effectLst/>
                        </a:rPr>
                        <a:t>Волонтерское действие преимущественно движимо инструментальной ориентацией актора (прагматизмом), что обусловлено «выпадением» волонтерства из нормативных моделей поведения, отрывом роли волонтера от роли члена сообщества, сдвигом системы координат на индивида</a:t>
                      </a:r>
                      <a:endParaRPr lang="ru-RU" sz="1700" b="0">
                        <a:solidFill>
                          <a:srgbClr val="1C2A5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7688485"/>
                  </a:ext>
                </a:extLst>
              </a:tr>
              <a:tr h="2460982">
                <a:tc>
                  <a:txBody>
                    <a:bodyPr/>
                    <a:lstStyle/>
                    <a:p>
                      <a:pPr>
                        <a:lnSpc>
                          <a:spcPct val="107000"/>
                        </a:lnSpc>
                        <a:spcAft>
                          <a:spcPts val="0"/>
                        </a:spcAft>
                      </a:pPr>
                      <a:r>
                        <a:rPr lang="ru-RU" sz="1700" b="0" dirty="0">
                          <a:effectLst/>
                        </a:rPr>
                        <a:t>Актор ориентирован и инструментально / прагматично: стремится к внешним и внутренним выгодам (признанию со стороны членов общества, повышению социального и политического статуса, авторитету), т.к. достичь своих целей, интересов можно только сообща, через деятельность в сообществе [</a:t>
                      </a:r>
                      <a:r>
                        <a:rPr lang="ru-RU" sz="1700" b="0" dirty="0" err="1">
                          <a:effectLst/>
                        </a:rPr>
                        <a:t>Токвиль</a:t>
                      </a:r>
                      <a:r>
                        <a:rPr lang="ru-RU" sz="1700" b="0" dirty="0">
                          <a:effectLst/>
                        </a:rPr>
                        <a:t> 1992; </a:t>
                      </a:r>
                      <a:r>
                        <a:rPr lang="ru-RU" sz="1700" b="0" dirty="0" err="1">
                          <a:effectLst/>
                        </a:rPr>
                        <a:t>Патнем</a:t>
                      </a:r>
                      <a:r>
                        <a:rPr lang="ru-RU" sz="1700" b="0" dirty="0">
                          <a:effectLst/>
                        </a:rPr>
                        <a:t> 1996]</a:t>
                      </a:r>
                      <a:endParaRPr lang="ru-RU"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700" b="0" dirty="0">
                          <a:solidFill>
                            <a:srgbClr val="1C2A55"/>
                          </a:solidFill>
                          <a:effectLst/>
                        </a:rPr>
                        <a:t>Актор ориентирован нормативно:</a:t>
                      </a:r>
                    </a:p>
                    <a:p>
                      <a:pPr>
                        <a:lnSpc>
                          <a:spcPct val="107000"/>
                        </a:lnSpc>
                        <a:spcAft>
                          <a:spcPts val="0"/>
                        </a:spcAft>
                      </a:pPr>
                      <a:r>
                        <a:rPr lang="ru-RU" sz="1700" b="0" dirty="0">
                          <a:solidFill>
                            <a:srgbClr val="1C2A55"/>
                          </a:solidFill>
                          <a:effectLst/>
                        </a:rPr>
                        <a:t>будучи встроенным в культуру постматериалистических ценностей, самостоятельно актор делает выбор в пользу участия в волонтерской деятельности, движимый помимо прочего и ориентацией на другого. Концепт «солидарного индивидуализма» [</a:t>
                      </a:r>
                      <a:r>
                        <a:rPr lang="en-US" sz="1700" b="0" dirty="0">
                          <a:solidFill>
                            <a:srgbClr val="1C2A55"/>
                          </a:solidFill>
                          <a:effectLst/>
                        </a:rPr>
                        <a:t>Hustinx</a:t>
                      </a:r>
                      <a:r>
                        <a:rPr lang="ru-RU" sz="1700" b="0" dirty="0">
                          <a:solidFill>
                            <a:srgbClr val="1C2A55"/>
                          </a:solidFill>
                          <a:effectLst/>
                        </a:rPr>
                        <a:t>, </a:t>
                      </a:r>
                      <a:r>
                        <a:rPr lang="en-US" sz="1700" b="0" dirty="0" err="1">
                          <a:solidFill>
                            <a:srgbClr val="1C2A55"/>
                          </a:solidFill>
                          <a:effectLst/>
                        </a:rPr>
                        <a:t>Lammertyn</a:t>
                      </a:r>
                      <a:r>
                        <a:rPr lang="en-US" sz="1700" b="0" dirty="0">
                          <a:solidFill>
                            <a:srgbClr val="1C2A55"/>
                          </a:solidFill>
                          <a:effectLst/>
                        </a:rPr>
                        <a:t> </a:t>
                      </a:r>
                      <a:r>
                        <a:rPr lang="ru-RU" sz="1700" b="0" dirty="0">
                          <a:solidFill>
                            <a:srgbClr val="1C2A55"/>
                          </a:solidFill>
                          <a:effectLst/>
                        </a:rPr>
                        <a:t>2003]. </a:t>
                      </a:r>
                      <a:endParaRPr lang="ru-RU" sz="1700" b="0" dirty="0">
                        <a:solidFill>
                          <a:srgbClr val="1C2A5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1279624"/>
                  </a:ext>
                </a:extLst>
              </a:tr>
            </a:tbl>
          </a:graphicData>
        </a:graphic>
      </p:graphicFrame>
    </p:spTree>
    <p:extLst>
      <p:ext uri="{BB962C8B-B14F-4D97-AF65-F5344CB8AC3E}">
        <p14:creationId xmlns:p14="http://schemas.microsoft.com/office/powerpoint/2010/main" val="3384632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93371" y="20975"/>
            <a:ext cx="7474858" cy="1146412"/>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Решение проблемы порядка Гастингс и </a:t>
            </a:r>
            <a:r>
              <a:rPr lang="ru-RU" sz="2400" dirty="0" err="1">
                <a:solidFill>
                  <a:schemeClr val="bg1"/>
                </a:solidFill>
                <a:latin typeface="Arial" panose="020B0604020202020204" pitchFamily="34" charset="0"/>
                <a:cs typeface="Arial" panose="020B0604020202020204" pitchFamily="34" charset="0"/>
              </a:rPr>
              <a:t>Ламмертином</a:t>
            </a:r>
            <a:endParaRPr lang="ru-RU"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183018" y="1238598"/>
            <a:ext cx="8511039" cy="5139869"/>
          </a:xfrm>
          <a:prstGeom prst="rect">
            <a:avLst/>
          </a:prstGeom>
          <a:noFill/>
          <a:ln w="9525">
            <a:noFill/>
            <a:miter lim="800000"/>
            <a:headEnd/>
            <a:tailEnd/>
          </a:ln>
        </p:spPr>
        <p:txBody>
          <a:bodyPr wrap="square">
            <a:spAutoFit/>
          </a:bodyPr>
          <a:lstStyle/>
          <a:p>
            <a:endParaRPr lang="ru-RU" sz="2000" b="1" dirty="0">
              <a:solidFill>
                <a:srgbClr val="21386F"/>
              </a:solidFill>
              <a:latin typeface="Arial Narrow" panose="020B0606020202030204" pitchFamily="34" charset="0"/>
              <a:cs typeface="Arial" panose="020B0604020202020204" pitchFamily="34" charset="0"/>
            </a:endParaRPr>
          </a:p>
          <a:p>
            <a:r>
              <a:rPr lang="ru-RU" sz="2200" b="1" dirty="0">
                <a:solidFill>
                  <a:srgbClr val="21386F"/>
                </a:solidFill>
                <a:latin typeface="Arial Narrow" panose="020B0606020202030204" pitchFamily="34" charset="0"/>
                <a:cs typeface="Arial" panose="020B0604020202020204" pitchFamily="34" charset="0"/>
              </a:rPr>
              <a:t>2001-2010 – Проблема порядка – что в основании устойчивых образцов</a:t>
            </a:r>
            <a:r>
              <a:rPr lang="en-US" sz="2200" b="1" dirty="0">
                <a:solidFill>
                  <a:srgbClr val="21386F"/>
                </a:solidFill>
                <a:latin typeface="Arial Narrow" panose="020B0606020202030204" pitchFamily="34" charset="0"/>
                <a:cs typeface="Arial" panose="020B0604020202020204" pitchFamily="34" charset="0"/>
              </a:rPr>
              <a:t>?</a:t>
            </a:r>
            <a:endParaRPr lang="ru-RU" sz="2200" b="1" dirty="0">
              <a:solidFill>
                <a:srgbClr val="21386F"/>
              </a:solidFill>
              <a:latin typeface="Arial Narrow" panose="020B0606020202030204" pitchFamily="34" charset="0"/>
              <a:cs typeface="Arial" panose="020B0604020202020204" pitchFamily="34" charset="0"/>
            </a:endParaRPr>
          </a:p>
          <a:p>
            <a:r>
              <a:rPr lang="ru-RU" sz="2200" dirty="0">
                <a:solidFill>
                  <a:srgbClr val="21386F"/>
                </a:solidFill>
                <a:latin typeface="Arial Narrow" panose="020B0606020202030204" pitchFamily="34" charset="0"/>
                <a:cs typeface="Arial" panose="020B0604020202020204" pitchFamily="34" charset="0"/>
              </a:rPr>
              <a:t>2003 год → несимметричное (коллективно-синтетическое) решение на уровне стилей</a:t>
            </a:r>
            <a:r>
              <a:rPr lang="en-US" sz="2200" dirty="0">
                <a:solidFill>
                  <a:srgbClr val="21386F"/>
                </a:solidFill>
                <a:latin typeface="Arial Narrow" panose="020B0606020202030204" pitchFamily="34" charset="0"/>
                <a:cs typeface="Arial" panose="020B0604020202020204" pitchFamily="34" charset="0"/>
              </a:rPr>
              <a:t>:</a:t>
            </a:r>
            <a:r>
              <a:rPr lang="ru-RU" sz="2200" dirty="0">
                <a:solidFill>
                  <a:srgbClr val="21386F"/>
                </a:solidFill>
                <a:latin typeface="Arial Narrow" panose="020B0606020202030204" pitchFamily="34" charset="0"/>
                <a:cs typeface="Arial" panose="020B0604020202020204" pitchFamily="34" charset="0"/>
              </a:rPr>
              <a:t> </a:t>
            </a:r>
          </a:p>
          <a:p>
            <a:r>
              <a:rPr lang="ru-RU" sz="2200" dirty="0">
                <a:solidFill>
                  <a:srgbClr val="21386F"/>
                </a:solidFill>
                <a:latin typeface="Arial Narrow" panose="020B0606020202030204" pitchFamily="34" charset="0"/>
                <a:cs typeface="Arial" panose="020B0604020202020204" pitchFamily="34" charset="0"/>
              </a:rPr>
              <a:t>В КСВ ― коллективное решение проблемы порядка, </a:t>
            </a:r>
          </a:p>
          <a:p>
            <a:r>
              <a:rPr lang="ru-RU" sz="2200" dirty="0">
                <a:solidFill>
                  <a:srgbClr val="21386F"/>
                </a:solidFill>
                <a:latin typeface="Arial Narrow" panose="020B0606020202030204" pitchFamily="34" charset="0"/>
                <a:cs typeface="Arial" panose="020B0604020202020204" pitchFamily="34" charset="0"/>
              </a:rPr>
              <a:t>В РСВ ― синтез коллективного и индивидуального, что привносит идею стохастичности поведенческих образцов в РСВ. </a:t>
            </a:r>
          </a:p>
          <a:p>
            <a:r>
              <a:rPr lang="ru-RU" sz="2200" dirty="0">
                <a:solidFill>
                  <a:srgbClr val="21386F"/>
                </a:solidFill>
                <a:latin typeface="Arial Narrow" panose="020B0606020202030204" pitchFamily="34" charset="0"/>
                <a:cs typeface="Arial" panose="020B0604020202020204" pitchFamily="34" charset="0"/>
              </a:rPr>
              <a:t>РСВ</a:t>
            </a:r>
            <a:r>
              <a:rPr lang="en-US" sz="2200" dirty="0">
                <a:solidFill>
                  <a:srgbClr val="21386F"/>
                </a:solidFill>
                <a:latin typeface="Arial Narrow" panose="020B0606020202030204" pitchFamily="34" charset="0"/>
                <a:cs typeface="Arial" panose="020B0604020202020204" pitchFamily="34" charset="0"/>
              </a:rPr>
              <a:t>:</a:t>
            </a:r>
            <a:r>
              <a:rPr lang="ru-RU" sz="2200" dirty="0">
                <a:solidFill>
                  <a:srgbClr val="21386F"/>
                </a:solidFill>
                <a:latin typeface="Arial Narrow" panose="020B0606020202030204" pitchFamily="34" charset="0"/>
                <a:cs typeface="Arial" panose="020B0604020202020204" pitchFamily="34" charset="0"/>
              </a:rPr>
              <a:t> </a:t>
            </a:r>
            <a:r>
              <a:rPr lang="en-US" sz="2200" dirty="0">
                <a:solidFill>
                  <a:srgbClr val="21386F"/>
                </a:solidFill>
                <a:latin typeface="Arial Narrow" panose="020B0606020202030204" pitchFamily="34" charset="0"/>
                <a:cs typeface="Arial" panose="020B0604020202020204" pitchFamily="34" charset="0"/>
              </a:rPr>
              <a:t>1) </a:t>
            </a:r>
            <a:r>
              <a:rPr lang="ru-RU" sz="2200" dirty="0">
                <a:solidFill>
                  <a:srgbClr val="21386F"/>
                </a:solidFill>
                <a:latin typeface="Arial Narrow" panose="020B0606020202030204" pitchFamily="34" charset="0"/>
                <a:cs typeface="Arial" panose="020B0604020202020204" pitchFamily="34" charset="0"/>
              </a:rPr>
              <a:t>паттерны волонтерства ― продукт индивидуальных действий автономных </a:t>
            </a:r>
            <a:r>
              <a:rPr lang="ru-RU" sz="2200" dirty="0" err="1">
                <a:solidFill>
                  <a:srgbClr val="21386F"/>
                </a:solidFill>
                <a:latin typeface="Arial Narrow" panose="020B0606020202030204" pitchFamily="34" charset="0"/>
                <a:cs typeface="Arial" panose="020B0604020202020204" pitchFamily="34" charset="0"/>
              </a:rPr>
              <a:t>акторов</a:t>
            </a:r>
            <a:r>
              <a:rPr lang="ru-RU" sz="2200" dirty="0">
                <a:solidFill>
                  <a:srgbClr val="21386F"/>
                </a:solidFill>
                <a:latin typeface="Arial Narrow" panose="020B0606020202030204" pitchFamily="34" charset="0"/>
                <a:cs typeface="Arial" panose="020B0604020202020204" pitchFamily="34" charset="0"/>
              </a:rPr>
              <a:t>, их соглашений и взаимной координации </a:t>
            </a:r>
            <a:r>
              <a:rPr lang="en-US" sz="2200" dirty="0">
                <a:solidFill>
                  <a:srgbClr val="21386F"/>
                </a:solidFill>
                <a:latin typeface="Arial Narrow" panose="020B0606020202030204" pitchFamily="34" charset="0"/>
                <a:cs typeface="Arial" panose="020B0604020202020204" pitchFamily="34" charset="0"/>
              </a:rPr>
              <a:t>(</a:t>
            </a:r>
            <a:r>
              <a:rPr lang="ru-RU" sz="2200" dirty="0">
                <a:solidFill>
                  <a:srgbClr val="21386F"/>
                </a:solidFill>
                <a:latin typeface="Arial Narrow" panose="020B0606020202030204" pitchFamily="34" charset="0"/>
                <a:cs typeface="Arial" panose="020B0604020202020204" pitchFamily="34" charset="0"/>
              </a:rPr>
              <a:t>эмпирический пример ― группы самопомощи, инициативные группы и др.)</a:t>
            </a:r>
          </a:p>
          <a:p>
            <a:r>
              <a:rPr lang="ru-RU" sz="2200" dirty="0">
                <a:solidFill>
                  <a:srgbClr val="21386F"/>
                </a:solidFill>
                <a:latin typeface="Arial Narrow" panose="020B0606020202030204" pitchFamily="34" charset="0"/>
                <a:cs typeface="Arial" panose="020B0604020202020204" pitchFamily="34" charset="0"/>
              </a:rPr>
              <a:t>2) паттерны волонтерства ― надындивидуальная сущность, формируются под влиянием давлений разных сред и новых абстрактных институтов (рынок, СМИ), отчасти детерминирующих выборы поведенческих образцов </a:t>
            </a:r>
            <a:r>
              <a:rPr lang="ru-RU" sz="2200" dirty="0" err="1">
                <a:solidFill>
                  <a:srgbClr val="21386F"/>
                </a:solidFill>
                <a:latin typeface="Arial Narrow" panose="020B0606020202030204" pitchFamily="34" charset="0"/>
                <a:cs typeface="Arial" panose="020B0604020202020204" pitchFamily="34" charset="0"/>
              </a:rPr>
              <a:t>акторами</a:t>
            </a:r>
            <a:r>
              <a:rPr lang="ru-RU" sz="2200" dirty="0">
                <a:solidFill>
                  <a:srgbClr val="21386F"/>
                </a:solidFill>
                <a:latin typeface="Arial Narrow" panose="020B0606020202030204" pitchFamily="34" charset="0"/>
                <a:cs typeface="Arial" panose="020B0604020202020204" pitchFamily="34" charset="0"/>
              </a:rPr>
              <a:t> в пользу состязательных. </a:t>
            </a:r>
          </a:p>
        </p:txBody>
      </p:sp>
    </p:spTree>
    <p:extLst>
      <p:ext uri="{BB962C8B-B14F-4D97-AF65-F5344CB8AC3E}">
        <p14:creationId xmlns:p14="http://schemas.microsoft.com/office/powerpoint/2010/main" val="3013304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93371" y="20975"/>
            <a:ext cx="7474858" cy="1146412"/>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Решение проблемы порядка Гастингс и </a:t>
            </a:r>
            <a:r>
              <a:rPr lang="ru-RU" sz="2400" dirty="0" err="1">
                <a:solidFill>
                  <a:schemeClr val="bg1"/>
                </a:solidFill>
                <a:latin typeface="Arial" panose="020B0604020202020204" pitchFamily="34" charset="0"/>
                <a:cs typeface="Arial" panose="020B0604020202020204" pitchFamily="34" charset="0"/>
              </a:rPr>
              <a:t>Ламмертином</a:t>
            </a:r>
            <a:endParaRPr lang="ru-RU"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183017" y="1238598"/>
            <a:ext cx="8525553" cy="4493538"/>
          </a:xfrm>
          <a:prstGeom prst="rect">
            <a:avLst/>
          </a:prstGeom>
          <a:noFill/>
          <a:ln w="9525">
            <a:noFill/>
            <a:miter lim="800000"/>
            <a:headEnd/>
            <a:tailEnd/>
          </a:ln>
        </p:spPr>
        <p:txBody>
          <a:bodyPr wrap="square">
            <a:spAutoFit/>
          </a:bodyPr>
          <a:lstStyle/>
          <a:p>
            <a:endParaRPr lang="ru-RU" sz="2200" b="1" dirty="0">
              <a:solidFill>
                <a:srgbClr val="21386F"/>
              </a:solidFill>
              <a:latin typeface="Arial Narrow" panose="020B0606020202030204" pitchFamily="34" charset="0"/>
              <a:cs typeface="Arial" panose="020B0604020202020204" pitchFamily="34" charset="0"/>
            </a:endParaRPr>
          </a:p>
          <a:p>
            <a:r>
              <a:rPr lang="ru-RU" sz="2200" b="1" dirty="0">
                <a:solidFill>
                  <a:srgbClr val="21386F"/>
                </a:solidFill>
                <a:latin typeface="Arial Narrow" panose="020B0606020202030204" pitchFamily="34" charset="0"/>
                <a:cs typeface="Arial" panose="020B0604020202020204" pitchFamily="34" charset="0"/>
              </a:rPr>
              <a:t>2001-2010 – Проблема порядка – что в основании устойчивых образцов</a:t>
            </a:r>
            <a:r>
              <a:rPr lang="en-US" sz="2200" b="1" dirty="0">
                <a:solidFill>
                  <a:srgbClr val="21386F"/>
                </a:solidFill>
                <a:latin typeface="Arial Narrow" panose="020B0606020202030204" pitchFamily="34" charset="0"/>
                <a:cs typeface="Arial" panose="020B0604020202020204" pitchFamily="34" charset="0"/>
              </a:rPr>
              <a:t>?</a:t>
            </a:r>
            <a:endParaRPr lang="ru-RU" sz="2200" b="1" dirty="0">
              <a:solidFill>
                <a:srgbClr val="21386F"/>
              </a:solidFill>
              <a:latin typeface="Arial Narrow" panose="020B0606020202030204" pitchFamily="34" charset="0"/>
              <a:cs typeface="Arial" panose="020B0604020202020204" pitchFamily="34" charset="0"/>
            </a:endParaRPr>
          </a:p>
          <a:p>
            <a:endParaRPr lang="ru-RU" sz="2200" b="1" dirty="0">
              <a:solidFill>
                <a:srgbClr val="21386F"/>
              </a:solidFill>
              <a:latin typeface="Arial Narrow" panose="020B0606020202030204" pitchFamily="34" charset="0"/>
              <a:cs typeface="Arial" panose="020B0604020202020204" pitchFamily="34" charset="0"/>
            </a:endParaRPr>
          </a:p>
          <a:p>
            <a:r>
              <a:rPr lang="ru-RU" sz="2200" dirty="0">
                <a:solidFill>
                  <a:srgbClr val="21386F"/>
                </a:solidFill>
                <a:latin typeface="Arial Narrow" panose="020B0606020202030204" pitchFamily="34" charset="0"/>
                <a:cs typeface="Arial" panose="020B0604020202020204" pitchFamily="34" charset="0"/>
              </a:rPr>
              <a:t>2010 ― согласованность на уровне теоретических предпосылок </a:t>
            </a:r>
          </a:p>
          <a:p>
            <a:r>
              <a:rPr lang="ru-RU" sz="2200" dirty="0">
                <a:solidFill>
                  <a:srgbClr val="21386F"/>
                </a:solidFill>
                <a:latin typeface="Arial Narrow" panose="020B0606020202030204" pitchFamily="34" charset="0"/>
                <a:cs typeface="Arial" panose="020B0604020202020204" pitchFamily="34" charset="0"/>
              </a:rPr>
              <a:t>Концепция «</a:t>
            </a:r>
            <a:r>
              <a:rPr lang="ru-RU" sz="2200" dirty="0" err="1">
                <a:solidFill>
                  <a:srgbClr val="21386F"/>
                </a:solidFill>
                <a:latin typeface="Arial Narrow" panose="020B0606020202030204" pitchFamily="34" charset="0"/>
                <a:cs typeface="Arial" panose="020B0604020202020204" pitchFamily="34" charset="0"/>
              </a:rPr>
              <a:t>институционализированного</a:t>
            </a:r>
            <a:r>
              <a:rPr lang="ru-RU" sz="2200" dirty="0">
                <a:solidFill>
                  <a:srgbClr val="21386F"/>
                </a:solidFill>
                <a:latin typeface="Arial Narrow" panose="020B0606020202030204" pitchFamily="34" charset="0"/>
                <a:cs typeface="Arial" panose="020B0604020202020204" pitchFamily="34" charset="0"/>
              </a:rPr>
              <a:t>» индивидуализма</a:t>
            </a:r>
          </a:p>
          <a:p>
            <a:r>
              <a:rPr lang="ru-RU" sz="2200" dirty="0">
                <a:solidFill>
                  <a:srgbClr val="21386F"/>
                </a:solidFill>
                <a:latin typeface="Arial Narrow" panose="020B0606020202030204" pitchFamily="34" charset="0"/>
                <a:cs typeface="Times New Roman" panose="02020603050405020304" pitchFamily="18" charset="0"/>
              </a:rPr>
              <a:t>Ссылается на У. Бека, но не на </a:t>
            </a:r>
            <a:r>
              <a:rPr lang="ru-RU" sz="2200" dirty="0" err="1">
                <a:solidFill>
                  <a:srgbClr val="21386F"/>
                </a:solidFill>
                <a:latin typeface="Arial Narrow" panose="020B0606020202030204" pitchFamily="34" charset="0"/>
                <a:cs typeface="Times New Roman" panose="02020603050405020304" pitchFamily="18" charset="0"/>
              </a:rPr>
              <a:t>Парсонса</a:t>
            </a:r>
            <a:endParaRPr lang="ru-RU" sz="2200" dirty="0">
              <a:solidFill>
                <a:srgbClr val="21386F"/>
              </a:solidFill>
              <a:latin typeface="Arial Narrow" panose="020B0606020202030204" pitchFamily="34" charset="0"/>
              <a:cs typeface="Times New Roman" panose="02020603050405020304" pitchFamily="18" charset="0"/>
            </a:endParaRPr>
          </a:p>
          <a:p>
            <a:endParaRPr lang="ru-RU" sz="2200" dirty="0">
              <a:solidFill>
                <a:srgbClr val="21386F"/>
              </a:solidFill>
              <a:latin typeface="Arial Narrow" panose="020B0606020202030204" pitchFamily="34" charset="0"/>
              <a:cs typeface="Times New Roman" panose="02020603050405020304" pitchFamily="18" charset="0"/>
            </a:endParaRPr>
          </a:p>
          <a:p>
            <a:r>
              <a:rPr lang="ru-RU" sz="2200" dirty="0">
                <a:solidFill>
                  <a:srgbClr val="21386F"/>
                </a:solidFill>
                <a:latin typeface="Arial Narrow" panose="020B0606020202030204" pitchFamily="34" charset="0"/>
                <a:cs typeface="Times New Roman" panose="02020603050405020304" pitchFamily="18" charset="0"/>
              </a:rPr>
              <a:t>Индивидуалистические образцы поведения и волонтерского участия «спускаются» со стороны институтов, главным образом, государства (идея </a:t>
            </a:r>
            <a:r>
              <a:rPr lang="ru-RU" sz="2200" dirty="0" err="1">
                <a:solidFill>
                  <a:srgbClr val="21386F"/>
                </a:solidFill>
                <a:latin typeface="Arial Narrow" panose="020B0606020202030204" pitchFamily="34" charset="0"/>
                <a:cs typeface="Times New Roman" panose="02020603050405020304" pitchFamily="18" charset="0"/>
              </a:rPr>
              <a:t>Парсонса</a:t>
            </a:r>
            <a:r>
              <a:rPr lang="ru-RU" sz="2200" dirty="0">
                <a:solidFill>
                  <a:srgbClr val="21386F"/>
                </a:solidFill>
                <a:latin typeface="Arial Narrow" panose="020B0606020202030204" pitchFamily="34" charset="0"/>
                <a:cs typeface="Times New Roman" panose="02020603050405020304" pitchFamily="18" charset="0"/>
              </a:rPr>
              <a:t>) и рынка. </a:t>
            </a:r>
          </a:p>
          <a:p>
            <a:endParaRPr lang="ru-RU" sz="2200" b="1" dirty="0">
              <a:solidFill>
                <a:srgbClr val="21386F"/>
              </a:solidFill>
              <a:latin typeface="Times New Roman" panose="02020603050405020304" pitchFamily="18" charset="0"/>
              <a:cs typeface="Times New Roman" panose="02020603050405020304" pitchFamily="18" charset="0"/>
            </a:endParaRPr>
          </a:p>
          <a:p>
            <a:endParaRPr lang="ru-RU" sz="2200" b="1" dirty="0">
              <a:solidFill>
                <a:srgbClr val="21386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408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676399" y="10486"/>
            <a:ext cx="7218219" cy="1146412"/>
          </a:xfrm>
          <a:prstGeom prst="rect">
            <a:avLst/>
          </a:prstGeom>
          <a:noFill/>
          <a:ln w="9525">
            <a:noFill/>
            <a:miter lim="800000"/>
            <a:headEnd/>
            <a:tailEnd/>
          </a:ln>
        </p:spPr>
        <p:txBody>
          <a:bodyPr anchor="ctr"/>
          <a:lstStyle/>
          <a:p>
            <a:endParaRPr lang="ru-RU" sz="2400" dirty="0">
              <a:solidFill>
                <a:schemeClr val="bg1"/>
              </a:solidFill>
              <a:latin typeface="Arial" panose="020B0604020202020204" pitchFamily="34" charset="0"/>
              <a:cs typeface="Arial" panose="020B0604020202020204" pitchFamily="34" charset="0"/>
            </a:endParaRPr>
          </a:p>
          <a:p>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93302" y="1266198"/>
            <a:ext cx="9050698" cy="4154984"/>
          </a:xfrm>
          <a:prstGeom prst="rect">
            <a:avLst/>
          </a:prstGeom>
          <a:noFill/>
          <a:ln w="9525">
            <a:noFill/>
            <a:miter lim="800000"/>
            <a:headEnd/>
            <a:tailEnd/>
          </a:ln>
        </p:spPr>
        <p:txBody>
          <a:bodyPr wrap="square">
            <a:spAutoFit/>
          </a:bodyPr>
          <a:lstStyle/>
          <a:p>
            <a:pPr algn="ctr"/>
            <a:endParaRPr lang="en-US" sz="2000" b="1" i="1" dirty="0">
              <a:solidFill>
                <a:srgbClr val="21386F"/>
              </a:solidFill>
            </a:endParaRPr>
          </a:p>
          <a:p>
            <a:pPr algn="ctr"/>
            <a:endParaRPr lang="en-US" sz="2200" b="1" dirty="0">
              <a:solidFill>
                <a:srgbClr val="003F82"/>
              </a:solidFill>
              <a:latin typeface="Arial Narrow" panose="020B0606020202030204" pitchFamily="34" charset="0"/>
              <a:cs typeface="Arial" panose="020B0604020202020204" pitchFamily="34" charset="0"/>
            </a:endParaRPr>
          </a:p>
          <a:p>
            <a:endParaRPr lang="ru-RU" sz="3200" dirty="0">
              <a:solidFill>
                <a:srgbClr val="003F82"/>
              </a:solidFill>
              <a:latin typeface="Arial Narrow" panose="020B0606020202030204" pitchFamily="34" charset="0"/>
              <a:cs typeface="Arial" panose="020B0604020202020204" pitchFamily="34" charset="0"/>
            </a:endParaRPr>
          </a:p>
          <a:p>
            <a:pPr algn="ctr"/>
            <a:r>
              <a:rPr lang="ru-RU" sz="3200" b="1" dirty="0">
                <a:solidFill>
                  <a:srgbClr val="003F82"/>
                </a:solidFill>
                <a:latin typeface="Arial Narrow" panose="020B0606020202030204" pitchFamily="34" charset="0"/>
                <a:cs typeface="Arial" panose="020B0604020202020204" pitchFamily="34" charset="0"/>
              </a:rPr>
              <a:t>Уровень моделей</a:t>
            </a:r>
            <a:r>
              <a:rPr lang="en-US" sz="3200" b="1" dirty="0">
                <a:solidFill>
                  <a:srgbClr val="003F82"/>
                </a:solidFill>
                <a:latin typeface="Arial Narrow" panose="020B0606020202030204" pitchFamily="34" charset="0"/>
                <a:cs typeface="Arial" panose="020B0604020202020204" pitchFamily="34" charset="0"/>
              </a:rPr>
              <a:t> </a:t>
            </a:r>
            <a:r>
              <a:rPr lang="ru-RU" sz="3200" b="1" dirty="0">
                <a:solidFill>
                  <a:srgbClr val="003F82"/>
                </a:solidFill>
                <a:latin typeface="Arial Narrow" panose="020B0606020202030204" pitchFamily="34" charset="0"/>
                <a:cs typeface="Arial" panose="020B0604020202020204" pitchFamily="34" charset="0"/>
              </a:rPr>
              <a:t>и понятий</a:t>
            </a:r>
            <a:r>
              <a:rPr lang="en-US" sz="3200" b="1" dirty="0">
                <a:solidFill>
                  <a:srgbClr val="003F82"/>
                </a:solidFill>
                <a:latin typeface="Arial Narrow" panose="020B0606020202030204" pitchFamily="34" charset="0"/>
                <a:cs typeface="Arial" panose="020B0604020202020204" pitchFamily="34" charset="0"/>
              </a:rPr>
              <a:t>: </a:t>
            </a:r>
          </a:p>
          <a:p>
            <a:pPr algn="ctr"/>
            <a:r>
              <a:rPr lang="en-US" sz="3200" dirty="0">
                <a:solidFill>
                  <a:srgbClr val="003F82"/>
                </a:solidFill>
                <a:latin typeface="Arial Narrow" panose="020B0606020202030204" pitchFamily="34" charset="0"/>
                <a:cs typeface="Arial" panose="020B0604020202020204" pitchFamily="34" charset="0"/>
              </a:rPr>
              <a:t>c</a:t>
            </a:r>
            <a:r>
              <a:rPr lang="ru-RU" sz="3200" dirty="0" err="1">
                <a:solidFill>
                  <a:srgbClr val="003F82"/>
                </a:solidFill>
                <a:latin typeface="Arial Narrow" panose="020B0606020202030204" pitchFamily="34" charset="0"/>
                <a:cs typeface="Arial" panose="020B0604020202020204" pitchFamily="34" charset="0"/>
              </a:rPr>
              <a:t>хожесть</a:t>
            </a:r>
            <a:r>
              <a:rPr lang="ru-RU" sz="3200" dirty="0">
                <a:solidFill>
                  <a:srgbClr val="003F82"/>
                </a:solidFill>
                <a:latin typeface="Arial Narrow" panose="020B0606020202030204" pitchFamily="34" charset="0"/>
                <a:cs typeface="Arial" panose="020B0604020202020204" pitchFamily="34" charset="0"/>
              </a:rPr>
              <a:t> систем переменных описания социального (</a:t>
            </a:r>
            <a:r>
              <a:rPr lang="ru-RU" sz="3200" dirty="0" err="1">
                <a:solidFill>
                  <a:srgbClr val="003F82"/>
                </a:solidFill>
                <a:latin typeface="Arial Narrow" panose="020B0606020202030204" pitchFamily="34" charset="0"/>
                <a:cs typeface="Arial" panose="020B0604020202020204" pitchFamily="34" charset="0"/>
              </a:rPr>
              <a:t>Парсонс</a:t>
            </a:r>
            <a:r>
              <a:rPr lang="ru-RU" sz="3200" dirty="0">
                <a:solidFill>
                  <a:srgbClr val="003F82"/>
                </a:solidFill>
                <a:latin typeface="Arial Narrow" panose="020B0606020202030204" pitchFamily="34" charset="0"/>
                <a:cs typeface="Arial" panose="020B0604020202020204" pitchFamily="34" charset="0"/>
              </a:rPr>
              <a:t>) и волонтерского действия (</a:t>
            </a:r>
            <a:r>
              <a:rPr lang="ru-RU" sz="3200" dirty="0" err="1">
                <a:solidFill>
                  <a:srgbClr val="003F82"/>
                </a:solidFill>
                <a:latin typeface="Arial Narrow" panose="020B0606020202030204" pitchFamily="34" charset="0"/>
                <a:cs typeface="Arial" panose="020B0604020202020204" pitchFamily="34" charset="0"/>
              </a:rPr>
              <a:t>Гастинг</a:t>
            </a:r>
            <a:r>
              <a:rPr lang="en-US" sz="3200" dirty="0">
                <a:solidFill>
                  <a:srgbClr val="003F82"/>
                </a:solidFill>
                <a:latin typeface="Arial Narrow" panose="020B0606020202030204" pitchFamily="34" charset="0"/>
                <a:cs typeface="Arial" panose="020B0604020202020204" pitchFamily="34" charset="0"/>
              </a:rPr>
              <a:t>c </a:t>
            </a:r>
            <a:r>
              <a:rPr lang="ru-RU" sz="3200" dirty="0">
                <a:solidFill>
                  <a:srgbClr val="003F82"/>
                </a:solidFill>
                <a:latin typeface="Arial Narrow" panose="020B0606020202030204" pitchFamily="34" charset="0"/>
                <a:cs typeface="Arial" panose="020B0604020202020204" pitchFamily="34" charset="0"/>
              </a:rPr>
              <a:t>и </a:t>
            </a:r>
            <a:r>
              <a:rPr lang="ru-RU" sz="3200" dirty="0" err="1">
                <a:solidFill>
                  <a:srgbClr val="003F82"/>
                </a:solidFill>
                <a:latin typeface="Arial Narrow" panose="020B0606020202030204" pitchFamily="34" charset="0"/>
                <a:cs typeface="Arial" panose="020B0604020202020204" pitchFamily="34" charset="0"/>
              </a:rPr>
              <a:t>Ламмертин</a:t>
            </a:r>
            <a:r>
              <a:rPr lang="ru-RU" sz="3200" dirty="0">
                <a:solidFill>
                  <a:srgbClr val="003F82"/>
                </a:solidFill>
                <a:latin typeface="Arial Narrow" panose="020B0606020202030204" pitchFamily="34" charset="0"/>
                <a:cs typeface="Arial" panose="020B0604020202020204" pitchFamily="34" charset="0"/>
              </a:rPr>
              <a:t>)</a:t>
            </a:r>
            <a:endParaRPr lang="ru-RU" sz="1200" dirty="0">
              <a:solidFill>
                <a:srgbClr val="003F82"/>
              </a:solidFill>
              <a:latin typeface="Arial Narrow" panose="020B0606020202030204" pitchFamily="34" charset="0"/>
              <a:cs typeface="Arial" panose="020B0604020202020204" pitchFamily="34" charset="0"/>
            </a:endParaRPr>
          </a:p>
          <a:p>
            <a:endParaRPr lang="ru-RU" sz="2200" dirty="0">
              <a:solidFill>
                <a:srgbClr val="003F82"/>
              </a:solidFill>
              <a:latin typeface="Arial Narrow" panose="020B0606020202030204" pitchFamily="34" charset="0"/>
              <a:cs typeface="Arial" panose="020B0604020202020204" pitchFamily="34" charset="0"/>
            </a:endParaRPr>
          </a:p>
          <a:p>
            <a:endParaRPr lang="en-US" sz="2000" b="1" dirty="0">
              <a:solidFill>
                <a:srgbClr val="21386F"/>
              </a:solidFill>
            </a:endParaRPr>
          </a:p>
          <a:p>
            <a:pPr algn="ctr"/>
            <a:endParaRPr lang="ru-RU" sz="2000" b="1" dirty="0">
              <a:solidFill>
                <a:srgbClr val="21386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28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06286" y="223838"/>
            <a:ext cx="7837714" cy="779461"/>
          </a:xfrm>
          <a:prstGeom prst="rect">
            <a:avLst/>
          </a:prstGeom>
          <a:noFill/>
          <a:ln w="9525">
            <a:noFill/>
            <a:miter lim="800000"/>
            <a:headEnd/>
            <a:tailEnd/>
          </a:ln>
        </p:spPr>
        <p:txBody>
          <a:bodyPr anchor="ctr"/>
          <a:lstStyle/>
          <a:p>
            <a:r>
              <a:rPr lang="ru-RU" sz="2400" i="1" dirty="0">
                <a:solidFill>
                  <a:schemeClr val="bg1"/>
                </a:solidFill>
                <a:latin typeface="Arial" panose="020B0604020202020204" pitchFamily="34" charset="0"/>
                <a:cs typeface="Arial" panose="020B0604020202020204" pitchFamily="34" charset="0"/>
              </a:rPr>
              <a:t>Концепция эталонных переменных Т. </a:t>
            </a:r>
            <a:r>
              <a:rPr lang="ru-RU" sz="2400" i="1" dirty="0" err="1">
                <a:solidFill>
                  <a:schemeClr val="bg1"/>
                </a:solidFill>
                <a:latin typeface="Arial" panose="020B0604020202020204" pitchFamily="34" charset="0"/>
                <a:cs typeface="Arial" panose="020B0604020202020204" pitchFamily="34" charset="0"/>
              </a:rPr>
              <a:t>Парсонса</a:t>
            </a:r>
            <a:endParaRPr lang="ru-RU" sz="2400" i="1"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8" y="1208509"/>
            <a:ext cx="8186057" cy="4693593"/>
          </a:xfrm>
          <a:prstGeom prst="rect">
            <a:avLst/>
          </a:prstGeom>
          <a:noFill/>
          <a:ln w="9525">
            <a:noFill/>
            <a:miter lim="800000"/>
            <a:headEnd/>
            <a:tailEnd/>
          </a:ln>
        </p:spPr>
        <p:txBody>
          <a:bodyPr wrap="square">
            <a:spAutoFit/>
          </a:bodyPr>
          <a:lstStyle/>
          <a:p>
            <a:endParaRPr lang="en-US" sz="2000" dirty="0">
              <a:solidFill>
                <a:srgbClr val="21386F"/>
              </a:solidFill>
              <a:latin typeface="Arial Narrow" panose="020B0606020202030204" pitchFamily="34" charset="0"/>
            </a:endParaRPr>
          </a:p>
          <a:p>
            <a:r>
              <a:rPr lang="ru-RU" sz="2000" dirty="0">
                <a:solidFill>
                  <a:srgbClr val="21386F"/>
                </a:solidFill>
                <a:latin typeface="Arial Narrow" panose="020B0606020202030204" pitchFamily="34" charset="0"/>
              </a:rPr>
              <a:t>Пять эталонных переменных образуют систему, охватывающую все основные альтернативы, которые могут возникать непосредственно из системы отсчета теории действия</a:t>
            </a:r>
            <a:r>
              <a:rPr lang="en-US" sz="2000" dirty="0">
                <a:solidFill>
                  <a:srgbClr val="21386F"/>
                </a:solidFill>
                <a:latin typeface="Arial Narrow" panose="020B0606020202030204" pitchFamily="34" charset="0"/>
              </a:rPr>
              <a:t>.</a:t>
            </a:r>
          </a:p>
          <a:p>
            <a:endParaRPr lang="ru-RU" sz="2000" dirty="0">
              <a:solidFill>
                <a:srgbClr val="21386F"/>
              </a:solidFill>
              <a:latin typeface="Arial Narrow" panose="020B0606020202030204" pitchFamily="34" charset="0"/>
            </a:endParaRPr>
          </a:p>
          <a:p>
            <a:endParaRPr lang="ru-RU" sz="400" dirty="0">
              <a:solidFill>
                <a:srgbClr val="21386F"/>
              </a:solidFill>
              <a:latin typeface="Arial Narrow" panose="020B0606020202030204" pitchFamily="34" charset="0"/>
            </a:endParaRPr>
          </a:p>
          <a:p>
            <a:r>
              <a:rPr lang="ru-RU" sz="2000" dirty="0">
                <a:solidFill>
                  <a:srgbClr val="21386F"/>
                </a:solidFill>
                <a:latin typeface="Arial Narrow" panose="020B0606020202030204" pitchFamily="34" charset="0"/>
              </a:rPr>
              <a:t>Если ситуация социальна (если один актор ориентируется на другого), то именно пять выборов являются совершенно необходимыми (т.е. должны быть сделаны всегда)</a:t>
            </a:r>
            <a:r>
              <a:rPr lang="en-US" sz="2000" dirty="0">
                <a:solidFill>
                  <a:srgbClr val="21386F"/>
                </a:solidFill>
                <a:latin typeface="Arial Narrow" panose="020B0606020202030204" pitchFamily="34" charset="0"/>
              </a:rPr>
              <a:t>:</a:t>
            </a:r>
          </a:p>
          <a:p>
            <a:endParaRPr lang="en-US" sz="2000" dirty="0">
              <a:solidFill>
                <a:srgbClr val="21386F"/>
              </a:solidFill>
              <a:latin typeface="Arial Narrow" panose="020B0606020202030204" pitchFamily="34" charset="0"/>
            </a:endParaRPr>
          </a:p>
          <a:p>
            <a:endParaRPr lang="en-US" sz="600" dirty="0">
              <a:solidFill>
                <a:srgbClr val="21386F"/>
              </a:solidFill>
              <a:latin typeface="Arial Narrow" panose="020B0606020202030204" pitchFamily="34" charset="0"/>
            </a:endParaRPr>
          </a:p>
          <a:p>
            <a:pPr marL="457200" indent="-457200">
              <a:buAutoNum type="arabicParenBoth"/>
            </a:pPr>
            <a:r>
              <a:rPr lang="ru-RU" sz="2000" b="1" dirty="0">
                <a:solidFill>
                  <a:srgbClr val="21386F"/>
                </a:solidFill>
                <a:latin typeface="Arial Narrow" panose="020B0606020202030204" pitchFamily="34" charset="0"/>
              </a:rPr>
              <a:t>Первая дилемма: удовлетворение импульса – дисциплина</a:t>
            </a:r>
            <a:endParaRPr lang="en-US" sz="2000" b="1" dirty="0">
              <a:solidFill>
                <a:srgbClr val="21386F"/>
              </a:solidFill>
              <a:latin typeface="Arial Narrow" panose="020B0606020202030204" pitchFamily="34" charset="0"/>
            </a:endParaRPr>
          </a:p>
          <a:p>
            <a:r>
              <a:rPr lang="ru-RU" sz="2000" dirty="0">
                <a:solidFill>
                  <a:srgbClr val="21386F"/>
                </a:solidFill>
                <a:latin typeface="Arial Narrow" panose="020B0606020202030204" pitchFamily="34" charset="0"/>
              </a:rPr>
              <a:t>Актор в ситуации действия должен сделать выбор в пользу </a:t>
            </a:r>
          </a:p>
          <a:p>
            <a:r>
              <a:rPr lang="ru-RU" sz="2000" dirty="0">
                <a:solidFill>
                  <a:srgbClr val="21386F"/>
                </a:solidFill>
                <a:latin typeface="Arial Narrow" panose="020B0606020202030204" pitchFamily="34" charset="0"/>
              </a:rPr>
              <a:t>удовлетворения своего импульса, пренебрегая оценочным подходом, либо отложить удовлетворение импульса, выбрав оценочный подход.</a:t>
            </a:r>
            <a:endParaRPr lang="en-US" sz="2000" dirty="0">
              <a:solidFill>
                <a:srgbClr val="21386F"/>
              </a:solidFill>
              <a:latin typeface="Arial Narrow" panose="020B0606020202030204" pitchFamily="34" charset="0"/>
            </a:endParaRPr>
          </a:p>
          <a:p>
            <a:r>
              <a:rPr lang="ru-RU" sz="2000" b="1" dirty="0">
                <a:solidFill>
                  <a:srgbClr val="21386F"/>
                </a:solidFill>
                <a:latin typeface="Arial Narrow" panose="020B0606020202030204" pitchFamily="34" charset="0"/>
              </a:rPr>
              <a:t>Альтернативы: </a:t>
            </a:r>
            <a:r>
              <a:rPr lang="ru-RU" sz="2000" b="1" i="1" dirty="0" err="1">
                <a:solidFill>
                  <a:srgbClr val="21386F"/>
                </a:solidFill>
                <a:latin typeface="Arial Narrow" panose="020B0606020202030204" pitchFamily="34" charset="0"/>
              </a:rPr>
              <a:t>аффективность</a:t>
            </a:r>
            <a:r>
              <a:rPr lang="ru-RU" sz="2000" b="1" i="1" dirty="0">
                <a:solidFill>
                  <a:srgbClr val="21386F"/>
                </a:solidFill>
                <a:latin typeface="Arial Narrow" panose="020B0606020202030204" pitchFamily="34" charset="0"/>
              </a:rPr>
              <a:t> и нейтральность</a:t>
            </a:r>
            <a:r>
              <a:rPr lang="ru-RU" sz="2000" b="1" dirty="0">
                <a:solidFill>
                  <a:srgbClr val="21386F"/>
                </a:solidFill>
                <a:latin typeface="Arial Narrow" panose="020B0606020202030204" pitchFamily="34" charset="0"/>
              </a:rPr>
              <a:t>.</a:t>
            </a:r>
          </a:p>
          <a:p>
            <a:endParaRPr lang="ru-RU" sz="900" b="1" dirty="0">
              <a:solidFill>
                <a:srgbClr val="21386F"/>
              </a:solidFill>
              <a:latin typeface="Arial Narrow" panose="020B0606020202030204" pitchFamily="34" charset="0"/>
            </a:endParaRPr>
          </a:p>
        </p:txBody>
      </p:sp>
    </p:spTree>
    <p:extLst>
      <p:ext uri="{BB962C8B-B14F-4D97-AF65-F5344CB8AC3E}">
        <p14:creationId xmlns:p14="http://schemas.microsoft.com/office/powerpoint/2010/main" val="910273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06286" y="223838"/>
            <a:ext cx="7620000" cy="779461"/>
          </a:xfrm>
          <a:prstGeom prst="rect">
            <a:avLst/>
          </a:prstGeom>
          <a:noFill/>
          <a:ln w="9525">
            <a:noFill/>
            <a:miter lim="800000"/>
            <a:headEnd/>
            <a:tailEnd/>
          </a:ln>
        </p:spPr>
        <p:txBody>
          <a:bodyPr anchor="ctr"/>
          <a:lstStyle/>
          <a:p>
            <a:r>
              <a:rPr lang="ru-RU" sz="2400" i="1" dirty="0">
                <a:solidFill>
                  <a:schemeClr val="bg1"/>
                </a:solidFill>
                <a:latin typeface="Arial" panose="020B0604020202020204" pitchFamily="34" charset="0"/>
                <a:cs typeface="Arial" panose="020B0604020202020204" pitchFamily="34" charset="0"/>
              </a:rPr>
              <a:t>Концепция эталонных переменных Т. </a:t>
            </a:r>
            <a:r>
              <a:rPr lang="ru-RU" sz="2400" i="1" dirty="0" err="1">
                <a:solidFill>
                  <a:schemeClr val="bg1"/>
                </a:solidFill>
                <a:latin typeface="Arial" panose="020B0604020202020204" pitchFamily="34" charset="0"/>
                <a:cs typeface="Arial" panose="020B0604020202020204" pitchFamily="34" charset="0"/>
              </a:rPr>
              <a:t>Парсонса</a:t>
            </a:r>
            <a:endParaRPr lang="ru-RU" sz="2400" i="1"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0" y="1275140"/>
            <a:ext cx="9143999" cy="4462760"/>
          </a:xfrm>
          <a:prstGeom prst="rect">
            <a:avLst/>
          </a:prstGeom>
          <a:noFill/>
          <a:ln w="9525">
            <a:noFill/>
            <a:miter lim="800000"/>
            <a:headEnd/>
            <a:tailEnd/>
          </a:ln>
        </p:spPr>
        <p:txBody>
          <a:bodyPr wrap="square">
            <a:spAutoFit/>
          </a:bodyPr>
          <a:lstStyle/>
          <a:p>
            <a:endParaRPr lang="en-US" sz="2000" dirty="0">
              <a:solidFill>
                <a:srgbClr val="003F82"/>
              </a:solidFill>
              <a:latin typeface="Arial Narrow" panose="020B0606020202030204" pitchFamily="34" charset="0"/>
              <a:cs typeface="Times New Roman" panose="02020603050405020304" pitchFamily="18" charset="0"/>
            </a:endParaRPr>
          </a:p>
          <a:p>
            <a:r>
              <a:rPr lang="ru-RU" sz="2000" b="1" dirty="0">
                <a:solidFill>
                  <a:srgbClr val="21386F"/>
                </a:solidFill>
                <a:latin typeface="Arial Narrow" panose="020B0606020202030204" pitchFamily="34" charset="0"/>
              </a:rPr>
              <a:t>(2) Вторая дилемма: частные интересы – коллективные интересы</a:t>
            </a:r>
          </a:p>
          <a:p>
            <a:r>
              <a:rPr lang="ru-RU" sz="2000" dirty="0">
                <a:solidFill>
                  <a:srgbClr val="21386F"/>
                </a:solidFill>
                <a:latin typeface="Arial Narrow" panose="020B0606020202030204" pitchFamily="34" charset="0"/>
              </a:rPr>
              <a:t>В ситуации действия актор должен выбрать между «действи­ем в пользу собственных или в пользу коллективных це­лей» </a:t>
            </a:r>
            <a:r>
              <a:rPr lang="en-US" sz="2000" dirty="0">
                <a:solidFill>
                  <a:srgbClr val="21386F"/>
                </a:solidFill>
                <a:latin typeface="Arial Narrow" panose="020B0606020202030204" pitchFamily="34" charset="0"/>
              </a:rPr>
              <a:t>[</a:t>
            </a:r>
            <a:r>
              <a:rPr lang="ru-RU" sz="2000" dirty="0" err="1">
                <a:solidFill>
                  <a:srgbClr val="21386F"/>
                </a:solidFill>
                <a:latin typeface="Arial Narrow" panose="020B0606020202030204" pitchFamily="34" charset="0"/>
              </a:rPr>
              <a:t>Парсонс</a:t>
            </a:r>
            <a:r>
              <a:rPr lang="en-US" sz="2000" dirty="0">
                <a:solidFill>
                  <a:srgbClr val="21386F"/>
                </a:solidFill>
                <a:latin typeface="Arial Narrow" panose="020B0606020202030204" pitchFamily="34" charset="0"/>
              </a:rPr>
              <a:t>]</a:t>
            </a:r>
            <a:r>
              <a:rPr lang="ru-RU" sz="2000" dirty="0">
                <a:solidFill>
                  <a:srgbClr val="21386F"/>
                </a:solidFill>
                <a:latin typeface="Arial Narrow" panose="020B0606020202030204" pitchFamily="34" charset="0"/>
              </a:rPr>
              <a:t>.</a:t>
            </a:r>
          </a:p>
          <a:p>
            <a:r>
              <a:rPr lang="ru-RU" sz="2000" b="1" dirty="0">
                <a:solidFill>
                  <a:srgbClr val="21386F"/>
                </a:solidFill>
                <a:latin typeface="Arial Narrow" panose="020B0606020202030204" pitchFamily="34" charset="0"/>
              </a:rPr>
              <a:t>Альтернативы</a:t>
            </a:r>
            <a:r>
              <a:rPr lang="en-US" sz="2000" b="1" dirty="0">
                <a:solidFill>
                  <a:srgbClr val="21386F"/>
                </a:solidFill>
                <a:latin typeface="Arial Narrow" panose="020B0606020202030204" pitchFamily="34" charset="0"/>
              </a:rPr>
              <a:t>: </a:t>
            </a:r>
            <a:r>
              <a:rPr lang="ru-RU" sz="2000" b="1" i="1" dirty="0">
                <a:solidFill>
                  <a:srgbClr val="21386F"/>
                </a:solidFill>
                <a:latin typeface="Arial Narrow" panose="020B0606020202030204" pitchFamily="34" charset="0"/>
              </a:rPr>
              <a:t>ориентация на себя—ориентация на коллектив.</a:t>
            </a:r>
          </a:p>
          <a:p>
            <a:endParaRPr lang="en-US" sz="2000" dirty="0">
              <a:solidFill>
                <a:srgbClr val="003F82"/>
              </a:solidFill>
              <a:latin typeface="Arial Narrow" panose="020B0606020202030204" pitchFamily="34" charset="0"/>
              <a:cs typeface="Times New Roman" panose="02020603050405020304" pitchFamily="18" charset="0"/>
            </a:endParaRPr>
          </a:p>
          <a:p>
            <a:r>
              <a:rPr lang="en-US" sz="2000" dirty="0">
                <a:solidFill>
                  <a:srgbClr val="003F82"/>
                </a:solidFill>
                <a:latin typeface="Arial Narrow" panose="020B0606020202030204" pitchFamily="34" charset="0"/>
                <a:cs typeface="Times New Roman" panose="02020603050405020304" pitchFamily="18" charset="0"/>
              </a:rPr>
              <a:t>(3) </a:t>
            </a:r>
            <a:r>
              <a:rPr lang="ru-RU" sz="2000" b="1" dirty="0">
                <a:solidFill>
                  <a:srgbClr val="003F82"/>
                </a:solidFill>
                <a:latin typeface="Arial Narrow" panose="020B0606020202030204" pitchFamily="34" charset="0"/>
                <a:cs typeface="Times New Roman" panose="02020603050405020304" pitchFamily="18" charset="0"/>
              </a:rPr>
              <a:t>Третья дилемма: «трансцендентность — имманентность» </a:t>
            </a:r>
            <a:endParaRPr lang="en-US" sz="2000" b="1" dirty="0">
              <a:solidFill>
                <a:srgbClr val="003F82"/>
              </a:solidFill>
              <a:latin typeface="Arial Narrow" panose="020B0606020202030204" pitchFamily="34" charset="0"/>
              <a:cs typeface="Times New Roman" panose="02020603050405020304" pitchFamily="18" charset="0"/>
            </a:endParaRPr>
          </a:p>
          <a:p>
            <a:r>
              <a:rPr lang="ru-RU" sz="2000" dirty="0">
                <a:solidFill>
                  <a:srgbClr val="003F82"/>
                </a:solidFill>
                <a:latin typeface="Arial Narrow" panose="020B0606020202030204" pitchFamily="34" charset="0"/>
                <a:cs typeface="Times New Roman" panose="02020603050405020304" pitchFamily="18" charset="0"/>
              </a:rPr>
              <a:t>В ситуации действия актор должен решить каким способом рассматривать объекты данной ситуации: оценивать их исходя из общей нормы, характерной для </a:t>
            </a:r>
            <a:r>
              <a:rPr lang="ru-RU" sz="2000" b="1" i="1" dirty="0">
                <a:solidFill>
                  <a:srgbClr val="003F82"/>
                </a:solidFill>
                <a:latin typeface="Arial Narrow" panose="020B0606020202030204" pitchFamily="34" charset="0"/>
                <a:cs typeface="Times New Roman" panose="02020603050405020304" pitchFamily="18" charset="0"/>
              </a:rPr>
              <a:t>всех</a:t>
            </a:r>
            <a:r>
              <a:rPr lang="ru-RU" sz="2000" i="1" dirty="0">
                <a:solidFill>
                  <a:srgbClr val="003F82"/>
                </a:solidFill>
                <a:latin typeface="Arial Narrow" panose="020B0606020202030204" pitchFamily="34" charset="0"/>
                <a:cs typeface="Times New Roman" panose="02020603050405020304" pitchFamily="18" charset="0"/>
              </a:rPr>
              <a:t> </a:t>
            </a:r>
            <a:r>
              <a:rPr lang="ru-RU" sz="2000" dirty="0">
                <a:solidFill>
                  <a:srgbClr val="003F82"/>
                </a:solidFill>
                <a:latin typeface="Arial Narrow" panose="020B0606020202030204" pitchFamily="34" charset="0"/>
                <a:cs typeface="Times New Roman" panose="02020603050405020304" pitchFamily="18" charset="0"/>
              </a:rPr>
              <a:t>объектов этого класса,</a:t>
            </a:r>
            <a:r>
              <a:rPr lang="en-US" sz="2000" dirty="0">
                <a:solidFill>
                  <a:srgbClr val="003F82"/>
                </a:solidFill>
                <a:latin typeface="Arial Narrow" panose="020B0606020202030204" pitchFamily="34" charset="0"/>
                <a:cs typeface="Times New Roman" panose="02020603050405020304" pitchFamily="18" charset="0"/>
              </a:rPr>
              <a:t> </a:t>
            </a:r>
            <a:r>
              <a:rPr lang="ru-RU" sz="2000" dirty="0">
                <a:solidFill>
                  <a:srgbClr val="003F82"/>
                </a:solidFill>
                <a:latin typeface="Arial Narrow" panose="020B0606020202030204" pitchFamily="34" charset="0"/>
                <a:cs typeface="Times New Roman" panose="02020603050405020304" pitchFamily="18" charset="0"/>
              </a:rPr>
              <a:t>или в соответствии </a:t>
            </a:r>
            <a:r>
              <a:rPr lang="ru-RU" sz="2000" b="1" i="1" dirty="0">
                <a:solidFill>
                  <a:srgbClr val="003F82"/>
                </a:solidFill>
                <a:latin typeface="Arial Narrow" panose="020B0606020202030204" pitchFamily="34" charset="0"/>
                <a:cs typeface="Times New Roman" panose="02020603050405020304" pitchFamily="18" charset="0"/>
              </a:rPr>
              <a:t>с их связью в каких-то частных отношениях с ним самим или с его коллективом</a:t>
            </a:r>
            <a:r>
              <a:rPr lang="ru-RU" sz="2000" dirty="0">
                <a:solidFill>
                  <a:srgbClr val="003F82"/>
                </a:solidFill>
                <a:latin typeface="Arial Narrow" panose="020B0606020202030204" pitchFamily="34" charset="0"/>
                <a:cs typeface="Times New Roman" panose="02020603050405020304" pitchFamily="18" charset="0"/>
              </a:rPr>
              <a:t>, независимо от соответствия этих объектов общей норме». </a:t>
            </a:r>
          </a:p>
          <a:p>
            <a:r>
              <a:rPr lang="ru-RU" sz="2000" b="1" dirty="0">
                <a:solidFill>
                  <a:srgbClr val="003F82"/>
                </a:solidFill>
                <a:latin typeface="Arial Narrow" panose="020B0606020202030204" pitchFamily="34" charset="0"/>
                <a:cs typeface="Times New Roman" panose="02020603050405020304" pitchFamily="18" charset="0"/>
              </a:rPr>
              <a:t>Альтернативы</a:t>
            </a:r>
            <a:r>
              <a:rPr lang="en-US" sz="2000" b="1" dirty="0">
                <a:solidFill>
                  <a:srgbClr val="003F82"/>
                </a:solidFill>
                <a:latin typeface="Arial Narrow" panose="020B0606020202030204" pitchFamily="34" charset="0"/>
                <a:cs typeface="Times New Roman" panose="02020603050405020304" pitchFamily="18" charset="0"/>
              </a:rPr>
              <a:t> </a:t>
            </a:r>
            <a:r>
              <a:rPr lang="ru-RU" sz="2000" b="1" dirty="0">
                <a:solidFill>
                  <a:srgbClr val="003F82"/>
                </a:solidFill>
                <a:latin typeface="Arial Narrow" panose="020B0606020202030204" pitchFamily="34" charset="0"/>
                <a:cs typeface="Times New Roman" panose="02020603050405020304" pitchFamily="18" charset="0"/>
              </a:rPr>
              <a:t>выбора: «</a:t>
            </a:r>
            <a:r>
              <a:rPr lang="ru-RU" sz="2000" b="1" i="1" dirty="0">
                <a:solidFill>
                  <a:srgbClr val="003F82"/>
                </a:solidFill>
                <a:latin typeface="Arial Narrow" panose="020B0606020202030204" pitchFamily="34" charset="0"/>
                <a:cs typeface="Times New Roman" panose="02020603050405020304" pitchFamily="18" charset="0"/>
              </a:rPr>
              <a:t>универсализм — партикуляризм».</a:t>
            </a:r>
            <a:endParaRPr lang="en-US" sz="2000" b="1" i="1" dirty="0">
              <a:solidFill>
                <a:srgbClr val="003F82"/>
              </a:solidFill>
              <a:latin typeface="Arial Narrow" panose="020B0606020202030204" pitchFamily="34" charset="0"/>
              <a:cs typeface="Times New Roman" panose="02020603050405020304" pitchFamily="18" charset="0"/>
            </a:endParaRPr>
          </a:p>
          <a:p>
            <a:endParaRPr lang="en-US" sz="2200" b="1" i="1" dirty="0">
              <a:solidFill>
                <a:srgbClr val="003F82"/>
              </a:solidFill>
              <a:latin typeface="Arial Narrow" panose="020B0606020202030204" pitchFamily="34" charset="0"/>
              <a:cs typeface="Times New Roman" panose="02020603050405020304" pitchFamily="18" charset="0"/>
            </a:endParaRPr>
          </a:p>
          <a:p>
            <a:r>
              <a:rPr lang="ru-RU" sz="2200" b="1" i="1" dirty="0">
                <a:solidFill>
                  <a:srgbClr val="003F82"/>
                </a:solidFill>
                <a:latin typeface="Arial Narrow" panose="020B0606020202030204" pitchFamily="34" charset="0"/>
                <a:cs typeface="Times New Roman" panose="02020603050405020304" pitchFamily="18" charset="0"/>
              </a:rPr>
              <a:t> </a:t>
            </a:r>
            <a:endParaRPr lang="ru-RU" sz="2200" b="1" dirty="0">
              <a:solidFill>
                <a:srgbClr val="003F82"/>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637639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06286" y="19428"/>
            <a:ext cx="7347384" cy="983871"/>
          </a:xfrm>
          <a:prstGeom prst="rect">
            <a:avLst/>
          </a:prstGeom>
          <a:noFill/>
          <a:ln w="9525">
            <a:noFill/>
            <a:miter lim="800000"/>
            <a:headEnd/>
            <a:tailEnd/>
          </a:ln>
        </p:spPr>
        <p:txBody>
          <a:bodyPr anchor="ctr"/>
          <a:lstStyle/>
          <a:p>
            <a:r>
              <a:rPr lang="ru-RU" sz="2400" i="1">
                <a:solidFill>
                  <a:schemeClr val="bg1"/>
                </a:solidFill>
                <a:latin typeface="Arial" panose="020B0604020202020204" pitchFamily="34" charset="0"/>
                <a:cs typeface="Arial" panose="020B0604020202020204" pitchFamily="34" charset="0"/>
              </a:rPr>
              <a:t>Концепция эталонных переменных Т. Парсонса</a:t>
            </a:r>
            <a:endParaRPr lang="ru-RU" sz="2400" i="1"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12045" y="1275140"/>
            <a:ext cx="8627155" cy="5139869"/>
          </a:xfrm>
          <a:prstGeom prst="rect">
            <a:avLst/>
          </a:prstGeom>
          <a:noFill/>
          <a:ln w="9525">
            <a:noFill/>
            <a:miter lim="800000"/>
            <a:headEnd/>
            <a:tailEnd/>
          </a:ln>
        </p:spPr>
        <p:txBody>
          <a:bodyPr wrap="square">
            <a:spAutoFit/>
          </a:bodyPr>
          <a:lstStyle/>
          <a:p>
            <a:r>
              <a:rPr lang="en-US" sz="2000" b="1" dirty="0">
                <a:solidFill>
                  <a:srgbClr val="003F82"/>
                </a:solidFill>
                <a:latin typeface="Arial Narrow" panose="020B0606020202030204" pitchFamily="34" charset="0"/>
                <a:cs typeface="Times New Roman" panose="02020603050405020304" pitchFamily="18" charset="0"/>
              </a:rPr>
              <a:t>(4) </a:t>
            </a:r>
            <a:r>
              <a:rPr lang="ru-RU" sz="2000" b="1" dirty="0">
                <a:solidFill>
                  <a:srgbClr val="003F82"/>
                </a:solidFill>
                <a:latin typeface="Arial Narrow" panose="020B0606020202030204" pitchFamily="34" charset="0"/>
                <a:cs typeface="Times New Roman" panose="02020603050405020304" pitchFamily="18" charset="0"/>
              </a:rPr>
              <a:t>Четвертая дилемма «объектной модальности»</a:t>
            </a:r>
            <a:endParaRPr lang="en-US" sz="2000" b="1" dirty="0">
              <a:solidFill>
                <a:srgbClr val="003F82"/>
              </a:solidFill>
              <a:latin typeface="Arial Narrow" panose="020B0606020202030204" pitchFamily="34" charset="0"/>
              <a:cs typeface="Times New Roman" panose="02020603050405020304" pitchFamily="18" charset="0"/>
            </a:endParaRPr>
          </a:p>
          <a:p>
            <a:r>
              <a:rPr lang="ru-RU" sz="2000" dirty="0">
                <a:solidFill>
                  <a:srgbClr val="003F82"/>
                </a:solidFill>
                <a:latin typeface="Arial Narrow" panose="020B0606020202030204" pitchFamily="34" charset="0"/>
              </a:rPr>
              <a:t>В ситуации действия при встрече с объектами актор должен решить каким образом их рассматривать:</a:t>
            </a:r>
            <a:r>
              <a:rPr lang="en-US" sz="2000" dirty="0">
                <a:solidFill>
                  <a:srgbClr val="003F82"/>
                </a:solidFill>
                <a:latin typeface="Arial Narrow" panose="020B0606020202030204" pitchFamily="34" charset="0"/>
              </a:rPr>
              <a:t> </a:t>
            </a:r>
            <a:r>
              <a:rPr lang="ru-RU" sz="2000" dirty="0">
                <a:solidFill>
                  <a:srgbClr val="003F82"/>
                </a:solidFill>
                <a:latin typeface="Arial Narrow" panose="020B0606020202030204" pitchFamily="34" charset="0"/>
              </a:rPr>
              <a:t>исходя из того, «чем являются они сами по себе», то есть путем оценки «качества» (качеств) социальных объектов, либо «с точки зрения того, что они могут делать или как могут они повлиять своими действиями», то есть путем оценки «деятель­ности этих объектов и ее результатам». </a:t>
            </a:r>
            <a:endParaRPr lang="en-US" sz="2000" dirty="0">
              <a:solidFill>
                <a:srgbClr val="003F82"/>
              </a:solidFill>
              <a:latin typeface="Arial Narrow" panose="020B0606020202030204" pitchFamily="34" charset="0"/>
            </a:endParaRPr>
          </a:p>
          <a:p>
            <a:r>
              <a:rPr lang="ru-RU" sz="2000" b="1" dirty="0">
                <a:solidFill>
                  <a:srgbClr val="003F82"/>
                </a:solidFill>
                <a:latin typeface="Arial Narrow" panose="020B0606020202030204" pitchFamily="34" charset="0"/>
              </a:rPr>
              <a:t>Альтернативы выбора</a:t>
            </a:r>
            <a:r>
              <a:rPr lang="en-US" sz="2000" b="1" dirty="0">
                <a:solidFill>
                  <a:srgbClr val="003F82"/>
                </a:solidFill>
                <a:latin typeface="Arial Narrow" panose="020B0606020202030204" pitchFamily="34" charset="0"/>
              </a:rPr>
              <a:t>: </a:t>
            </a:r>
            <a:r>
              <a:rPr lang="ru-RU" sz="2000" b="1" i="1" dirty="0">
                <a:solidFill>
                  <a:srgbClr val="003F82"/>
                </a:solidFill>
                <a:latin typeface="Arial Narrow" panose="020B0606020202030204" pitchFamily="34" charset="0"/>
              </a:rPr>
              <a:t>качество</a:t>
            </a:r>
            <a:r>
              <a:rPr lang="ru-RU" sz="2000" b="1" dirty="0">
                <a:solidFill>
                  <a:srgbClr val="003F82"/>
                </a:solidFill>
                <a:latin typeface="Arial Narrow" panose="020B0606020202030204" pitchFamily="34" charset="0"/>
              </a:rPr>
              <a:t> – </a:t>
            </a:r>
            <a:r>
              <a:rPr lang="ru-RU" sz="2000" b="1" i="1" dirty="0">
                <a:solidFill>
                  <a:srgbClr val="003F82"/>
                </a:solidFill>
                <a:latin typeface="Arial Narrow" panose="020B0606020202030204" pitchFamily="34" charset="0"/>
              </a:rPr>
              <a:t>деятельность</a:t>
            </a:r>
            <a:r>
              <a:rPr lang="ru-RU" sz="2000" b="1" dirty="0">
                <a:solidFill>
                  <a:srgbClr val="003F82"/>
                </a:solidFill>
                <a:latin typeface="Arial Narrow" panose="020B0606020202030204" pitchFamily="34" charset="0"/>
              </a:rPr>
              <a:t>. </a:t>
            </a:r>
            <a:endParaRPr lang="en-US" sz="2000" b="1" dirty="0">
              <a:solidFill>
                <a:srgbClr val="003F82"/>
              </a:solidFill>
              <a:latin typeface="Arial Narrow" panose="020B0606020202030204" pitchFamily="34" charset="0"/>
            </a:endParaRPr>
          </a:p>
          <a:p>
            <a:endParaRPr lang="en-US" sz="1200" b="1" dirty="0">
              <a:solidFill>
                <a:srgbClr val="003F82"/>
              </a:solidFill>
              <a:latin typeface="Arial Narrow" panose="020B0606020202030204" pitchFamily="34" charset="0"/>
            </a:endParaRPr>
          </a:p>
          <a:p>
            <a:r>
              <a:rPr lang="en-US" sz="2000" b="1" dirty="0">
                <a:solidFill>
                  <a:srgbClr val="003F82"/>
                </a:solidFill>
                <a:latin typeface="Arial Narrow" panose="020B0606020202030204" pitchFamily="34" charset="0"/>
              </a:rPr>
              <a:t>(5) </a:t>
            </a:r>
            <a:r>
              <a:rPr lang="ru-RU" sz="2000" b="1" dirty="0">
                <a:solidFill>
                  <a:srgbClr val="003F82"/>
                </a:solidFill>
                <a:latin typeface="Arial Narrow" panose="020B0606020202030204" pitchFamily="34" charset="0"/>
              </a:rPr>
              <a:t>Пятая дилемма «степени значимости объекта»</a:t>
            </a:r>
          </a:p>
          <a:p>
            <a:r>
              <a:rPr lang="ru-RU" sz="2000" dirty="0">
                <a:solidFill>
                  <a:srgbClr val="003F82"/>
                </a:solidFill>
                <a:latin typeface="Arial Narrow" panose="020B0606020202030204" pitchFamily="34" charset="0"/>
              </a:rPr>
              <a:t>В ситуации действия при столкновении с объектом актор должен выбрать пределы реакции на данный объект (степени включения в данный объект): реагировать ли на множество аспектов объекта или на ограниченное их количество. </a:t>
            </a:r>
            <a:endParaRPr lang="en-US" sz="2000" dirty="0">
              <a:solidFill>
                <a:srgbClr val="003F82"/>
              </a:solidFill>
              <a:latin typeface="Arial Narrow" panose="020B0606020202030204" pitchFamily="34" charset="0"/>
            </a:endParaRPr>
          </a:p>
          <a:p>
            <a:endParaRPr lang="en-US" sz="800" dirty="0">
              <a:solidFill>
                <a:srgbClr val="003F82"/>
              </a:solidFill>
              <a:latin typeface="Arial Narrow" panose="020B0606020202030204" pitchFamily="34" charset="0"/>
            </a:endParaRPr>
          </a:p>
          <a:p>
            <a:r>
              <a:rPr lang="ru-RU" sz="2000" dirty="0">
                <a:solidFill>
                  <a:srgbClr val="003F82"/>
                </a:solidFill>
                <a:latin typeface="Arial Narrow" panose="020B0606020202030204" pitchFamily="34" charset="0"/>
              </a:rPr>
              <a:t>Иными словами, актор либо признает постоянную, первичную включенность в данный объект («объект заинтересованности или долга»), либо признает только ограниченный род «значимости данного объекта в системе ориентации </a:t>
            </a:r>
            <a:r>
              <a:rPr lang="ru-RU" sz="2000" dirty="0" err="1">
                <a:solidFill>
                  <a:srgbClr val="003F82"/>
                </a:solidFill>
                <a:latin typeface="Arial Narrow" panose="020B0606020202030204" pitchFamily="34" charset="0"/>
              </a:rPr>
              <a:t>актора</a:t>
            </a:r>
            <a:r>
              <a:rPr lang="ru-RU" sz="2000" dirty="0">
                <a:solidFill>
                  <a:srgbClr val="003F82"/>
                </a:solidFill>
                <a:latin typeface="Arial Narrow" panose="020B0606020202030204" pitchFamily="34" charset="0"/>
              </a:rPr>
              <a:t>». </a:t>
            </a:r>
            <a:endParaRPr lang="ru-RU" sz="2000" i="1" dirty="0">
              <a:solidFill>
                <a:srgbClr val="003F82"/>
              </a:solidFill>
              <a:latin typeface="Arial Narrow" panose="020B0606020202030204" pitchFamily="34" charset="0"/>
            </a:endParaRPr>
          </a:p>
          <a:p>
            <a:r>
              <a:rPr lang="ru-RU" sz="2000" i="1" dirty="0">
                <a:solidFill>
                  <a:srgbClr val="003F82"/>
                </a:solidFill>
                <a:latin typeface="Arial Narrow" panose="020B0606020202030204" pitchFamily="34" charset="0"/>
              </a:rPr>
              <a:t>Альтернативы</a:t>
            </a:r>
            <a:r>
              <a:rPr lang="en-US" sz="2000" i="1" dirty="0">
                <a:solidFill>
                  <a:srgbClr val="003F82"/>
                </a:solidFill>
                <a:latin typeface="Arial Narrow" panose="020B0606020202030204" pitchFamily="34" charset="0"/>
              </a:rPr>
              <a:t>: </a:t>
            </a:r>
            <a:r>
              <a:rPr lang="ru-RU" sz="2000" i="1" dirty="0" err="1">
                <a:solidFill>
                  <a:srgbClr val="003F82"/>
                </a:solidFill>
                <a:latin typeface="Arial Narrow" panose="020B0606020202030204" pitchFamily="34" charset="0"/>
              </a:rPr>
              <a:t>диффузность</a:t>
            </a:r>
            <a:r>
              <a:rPr lang="ru-RU" sz="2000" dirty="0">
                <a:solidFill>
                  <a:srgbClr val="003F82"/>
                </a:solidFill>
                <a:latin typeface="Arial Narrow" panose="020B0606020202030204" pitchFamily="34" charset="0"/>
              </a:rPr>
              <a:t> — </a:t>
            </a:r>
            <a:r>
              <a:rPr lang="ru-RU" sz="2000" i="1" dirty="0">
                <a:solidFill>
                  <a:srgbClr val="003F82"/>
                </a:solidFill>
                <a:latin typeface="Arial Narrow" panose="020B0606020202030204" pitchFamily="34" charset="0"/>
              </a:rPr>
              <a:t>специфичность</a:t>
            </a:r>
            <a:r>
              <a:rPr lang="ru-RU" sz="2000" dirty="0">
                <a:solidFill>
                  <a:srgbClr val="003F82"/>
                </a:solidFill>
              </a:rPr>
              <a:t>.</a:t>
            </a:r>
          </a:p>
        </p:txBody>
      </p:sp>
    </p:spTree>
    <p:extLst>
      <p:ext uri="{BB962C8B-B14F-4D97-AF65-F5344CB8AC3E}">
        <p14:creationId xmlns:p14="http://schemas.microsoft.com/office/powerpoint/2010/main" val="1342574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06286" y="223838"/>
            <a:ext cx="7626699" cy="779461"/>
          </a:xfrm>
          <a:prstGeom prst="rect">
            <a:avLst/>
          </a:prstGeom>
          <a:noFill/>
          <a:ln w="9525">
            <a:noFill/>
            <a:miter lim="800000"/>
            <a:headEnd/>
            <a:tailEnd/>
          </a:ln>
        </p:spPr>
        <p:txBody>
          <a:bodyPr anchor="ctr"/>
          <a:lstStyle/>
          <a:p>
            <a:pPr algn="ctr"/>
            <a:r>
              <a:rPr lang="ru-RU" sz="2400" b="1" dirty="0">
                <a:solidFill>
                  <a:schemeClr val="bg1"/>
                </a:solidFill>
                <a:latin typeface="Arial" panose="020B0604020202020204" pitchFamily="34" charset="0"/>
                <a:cs typeface="Arial" panose="020B0604020202020204" pitchFamily="34" charset="0"/>
              </a:rPr>
              <a:t>Пять пар эталонные переменных Т. </a:t>
            </a:r>
            <a:r>
              <a:rPr lang="ru-RU" sz="2400" b="1" dirty="0" err="1">
                <a:solidFill>
                  <a:schemeClr val="bg1"/>
                </a:solidFill>
                <a:latin typeface="Arial" panose="020B0604020202020204" pitchFamily="34" charset="0"/>
                <a:cs typeface="Arial" panose="020B0604020202020204" pitchFamily="34" charset="0"/>
              </a:rPr>
              <a:t>Парсонса</a:t>
            </a:r>
            <a:endParaRPr lang="ru-RU" sz="2400" b="1"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249763749"/>
              </p:ext>
            </p:extLst>
          </p:nvPr>
        </p:nvGraphicFramePr>
        <p:xfrm>
          <a:off x="0" y="1200153"/>
          <a:ext cx="9144000" cy="5659872"/>
        </p:xfrm>
        <a:graphic>
          <a:graphicData uri="http://schemas.openxmlformats.org/drawingml/2006/table">
            <a:tbl>
              <a:tblPr firstRow="1" bandRow="1">
                <a:tableStyleId>{5C22544A-7EE6-4342-B048-85BDC9FD1C3A}</a:tableStyleId>
              </a:tblPr>
              <a:tblGrid>
                <a:gridCol w="4476750">
                  <a:extLst>
                    <a:ext uri="{9D8B030D-6E8A-4147-A177-3AD203B41FA5}">
                      <a16:colId xmlns:a16="http://schemas.microsoft.com/office/drawing/2014/main" val="1719772356"/>
                    </a:ext>
                  </a:extLst>
                </a:gridCol>
                <a:gridCol w="4667250">
                  <a:extLst>
                    <a:ext uri="{9D8B030D-6E8A-4147-A177-3AD203B41FA5}">
                      <a16:colId xmlns:a16="http://schemas.microsoft.com/office/drawing/2014/main" val="1262070456"/>
                    </a:ext>
                  </a:extLst>
                </a:gridCol>
              </a:tblGrid>
              <a:tr h="783049">
                <a:tc>
                  <a:txBody>
                    <a:bodyPr/>
                    <a:lstStyle/>
                    <a:p>
                      <a:pPr algn="ctr"/>
                      <a:r>
                        <a:rPr lang="ru-RU" sz="2400" dirty="0"/>
                        <a:t>Система личности</a:t>
                      </a:r>
                    </a:p>
                  </a:txBody>
                  <a:tcPr/>
                </a:tc>
                <a:tc>
                  <a:txBody>
                    <a:bodyPr/>
                    <a:lstStyle/>
                    <a:p>
                      <a:pPr algn="ctr"/>
                      <a:r>
                        <a:rPr lang="ru-RU" sz="2400" dirty="0"/>
                        <a:t>Социальная система </a:t>
                      </a:r>
                    </a:p>
                  </a:txBody>
                  <a:tcPr/>
                </a:tc>
                <a:extLst>
                  <a:ext uri="{0D108BD9-81ED-4DB2-BD59-A6C34878D82A}">
                    <a16:rowId xmlns:a16="http://schemas.microsoft.com/office/drawing/2014/main" val="3102228575"/>
                  </a:ext>
                </a:extLst>
              </a:tr>
              <a:tr h="1444289">
                <a:tc>
                  <a:txBody>
                    <a:bodyPr/>
                    <a:lstStyle/>
                    <a:p>
                      <a:pPr algn="ctr"/>
                      <a:r>
                        <a:rPr lang="ru-RU" sz="2200" i="1" dirty="0">
                          <a:solidFill>
                            <a:srgbClr val="21386F"/>
                          </a:solidFill>
                        </a:rPr>
                        <a:t>Эталонные переменные,</a:t>
                      </a:r>
                      <a:r>
                        <a:rPr lang="ru-RU" sz="2200" i="1" baseline="0" dirty="0">
                          <a:solidFill>
                            <a:srgbClr val="21386F"/>
                          </a:solidFill>
                        </a:rPr>
                        <a:t> </a:t>
                      </a:r>
                      <a:r>
                        <a:rPr lang="ru-RU" sz="2200" i="1" dirty="0">
                          <a:solidFill>
                            <a:srgbClr val="21386F"/>
                          </a:solidFill>
                        </a:rPr>
                        <a:t>более важные для классификации</a:t>
                      </a:r>
                    </a:p>
                    <a:p>
                      <a:pPr algn="ctr"/>
                      <a:r>
                        <a:rPr lang="ru-RU" sz="2200" i="1" dirty="0">
                          <a:solidFill>
                            <a:srgbClr val="21386F"/>
                          </a:solidFill>
                        </a:rPr>
                        <a:t>диспозиций потребностей</a:t>
                      </a:r>
                      <a:r>
                        <a:rPr lang="en-US" sz="2200" i="1" dirty="0">
                          <a:solidFill>
                            <a:srgbClr val="21386F"/>
                          </a:solidFill>
                        </a:rPr>
                        <a:t>:</a:t>
                      </a:r>
                      <a:r>
                        <a:rPr lang="en-US" sz="2200" i="1" baseline="0" dirty="0">
                          <a:solidFill>
                            <a:srgbClr val="21386F"/>
                          </a:solidFill>
                        </a:rPr>
                        <a:t> </a:t>
                      </a:r>
                      <a:endParaRPr lang="ru-RU" sz="2200" i="1" dirty="0">
                        <a:solidFill>
                          <a:srgbClr val="21386F"/>
                        </a:solidFill>
                      </a:endParaRPr>
                    </a:p>
                  </a:txBody>
                  <a:tcPr/>
                </a:tc>
                <a:tc>
                  <a:txBody>
                    <a:bodyPr/>
                    <a:lstStyle/>
                    <a:p>
                      <a:pPr algn="ctr"/>
                      <a:r>
                        <a:rPr lang="ru-RU" sz="2200" i="1" dirty="0">
                          <a:solidFill>
                            <a:srgbClr val="21386F"/>
                          </a:solidFill>
                        </a:rPr>
                        <a:t>Эталонные переменные, более важные для классификации ролевых ожиданий</a:t>
                      </a:r>
                      <a:r>
                        <a:rPr lang="en-US" sz="2200" i="1" dirty="0">
                          <a:solidFill>
                            <a:srgbClr val="21386F"/>
                          </a:solidFill>
                        </a:rPr>
                        <a:t>:</a:t>
                      </a:r>
                      <a:endParaRPr lang="ru-RU" sz="2200" i="1" dirty="0"/>
                    </a:p>
                  </a:txBody>
                  <a:tcPr/>
                </a:tc>
                <a:extLst>
                  <a:ext uri="{0D108BD9-81ED-4DB2-BD59-A6C34878D82A}">
                    <a16:rowId xmlns:a16="http://schemas.microsoft.com/office/drawing/2014/main" val="4016204767"/>
                  </a:ext>
                </a:extLst>
              </a:tr>
              <a:tr h="99926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2400" dirty="0">
                          <a:solidFill>
                            <a:srgbClr val="21386F"/>
                          </a:solidFill>
                        </a:rPr>
                        <a:t>1. Аффективность-</a:t>
                      </a:r>
                      <a:r>
                        <a:rPr lang="en-US" sz="2400" baseline="0" dirty="0">
                          <a:solidFill>
                            <a:srgbClr val="21386F"/>
                          </a:solidFill>
                        </a:rPr>
                        <a:t>A</a:t>
                      </a:r>
                      <a:r>
                        <a:rPr lang="ru-RU" sz="2400" baseline="0" dirty="0" err="1">
                          <a:solidFill>
                            <a:srgbClr val="21386F"/>
                          </a:solidFill>
                        </a:rPr>
                        <a:t>ффективная</a:t>
                      </a:r>
                      <a:r>
                        <a:rPr lang="ru-RU" sz="2400" baseline="0" dirty="0">
                          <a:solidFill>
                            <a:srgbClr val="21386F"/>
                          </a:solidFill>
                        </a:rPr>
                        <a:t> нейтральность</a:t>
                      </a:r>
                      <a:endParaRPr lang="ru-RU" sz="2400" dirty="0">
                        <a:solidFill>
                          <a:srgbClr val="21386F"/>
                        </a:solidFill>
                      </a:endParaRPr>
                    </a:p>
                  </a:txBody>
                  <a:tcPr/>
                </a:tc>
                <a:tc>
                  <a:txBody>
                    <a:bodyPr/>
                    <a:lstStyle/>
                    <a:p>
                      <a:pPr algn="ctr"/>
                      <a:r>
                        <a:rPr lang="ru-RU" sz="2400" dirty="0">
                          <a:solidFill>
                            <a:srgbClr val="21386F"/>
                          </a:solidFill>
                        </a:rPr>
                        <a:t>3. Универсализм — Партикуляризм </a:t>
                      </a:r>
                    </a:p>
                  </a:txBody>
                  <a:tcPr/>
                </a:tc>
                <a:extLst>
                  <a:ext uri="{0D108BD9-81ED-4DB2-BD59-A6C34878D82A}">
                    <a16:rowId xmlns:a16="http://schemas.microsoft.com/office/drawing/2014/main" val="3552108196"/>
                  </a:ext>
                </a:extLst>
              </a:tr>
              <a:tr h="820934">
                <a:tc>
                  <a:txBody>
                    <a:bodyPr/>
                    <a:lstStyle/>
                    <a:p>
                      <a:pPr algn="ctr"/>
                      <a:r>
                        <a:rPr lang="ru-RU" sz="2400" dirty="0">
                          <a:solidFill>
                            <a:srgbClr val="21386F"/>
                          </a:solidFill>
                        </a:rPr>
                        <a:t>5. Специфичность — </a:t>
                      </a:r>
                      <a:r>
                        <a:rPr lang="ru-RU" sz="2400" dirty="0" err="1">
                          <a:solidFill>
                            <a:srgbClr val="21386F"/>
                          </a:solidFill>
                        </a:rPr>
                        <a:t>Диффузность</a:t>
                      </a:r>
                      <a:endParaRPr lang="ru-RU" sz="2400" dirty="0">
                        <a:solidFill>
                          <a:srgbClr val="21386F"/>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2400" dirty="0">
                          <a:solidFill>
                            <a:srgbClr val="21386F"/>
                          </a:solidFill>
                        </a:rPr>
                        <a:t>4. Качество — </a:t>
                      </a:r>
                      <a:r>
                        <a:rPr lang="en-US" sz="2400" dirty="0">
                          <a:solidFill>
                            <a:srgbClr val="21386F"/>
                          </a:solidFill>
                        </a:rPr>
                        <a:t>P</a:t>
                      </a:r>
                      <a:r>
                        <a:rPr lang="ru-RU" sz="2400" dirty="0" err="1">
                          <a:solidFill>
                            <a:srgbClr val="21386F"/>
                          </a:solidFill>
                        </a:rPr>
                        <a:t>езультативность</a:t>
                      </a:r>
                      <a:endParaRPr lang="ru-RU" sz="2400" dirty="0">
                        <a:solidFill>
                          <a:srgbClr val="21386F"/>
                        </a:solidFill>
                      </a:endParaRPr>
                    </a:p>
                  </a:txBody>
                  <a:tcPr/>
                </a:tc>
                <a:extLst>
                  <a:ext uri="{0D108BD9-81ED-4DB2-BD59-A6C34878D82A}">
                    <a16:rowId xmlns:a16="http://schemas.microsoft.com/office/drawing/2014/main" val="261457235"/>
                  </a:ext>
                </a:extLst>
              </a:tr>
              <a:tr h="909414">
                <a:tc gridSpan="2">
                  <a:txBody>
                    <a:bodyPr/>
                    <a:lstStyle/>
                    <a:p>
                      <a:pPr algn="ctr"/>
                      <a:r>
                        <a:rPr lang="ru-RU" sz="2200" i="1" dirty="0">
                          <a:solidFill>
                            <a:srgbClr val="21386F"/>
                          </a:solidFill>
                        </a:rPr>
                        <a:t>Одинаково приложима как к диспозициям потребностей, так и к ролевым ожиданиям</a:t>
                      </a:r>
                      <a:r>
                        <a:rPr lang="en-US" sz="2200" i="1" dirty="0">
                          <a:solidFill>
                            <a:srgbClr val="21386F"/>
                          </a:solidFill>
                        </a:rPr>
                        <a:t>:</a:t>
                      </a:r>
                      <a:endParaRPr lang="ru-RU" sz="2200" i="1" dirty="0">
                        <a:solidFill>
                          <a:srgbClr val="21386F"/>
                        </a:solidFill>
                      </a:endParaRPr>
                    </a:p>
                  </a:txBody>
                  <a:tcPr/>
                </a:tc>
                <a:tc hMerge="1">
                  <a:txBody>
                    <a:bodyPr/>
                    <a:lstStyle/>
                    <a:p>
                      <a:endParaRPr lang="ru-RU" dirty="0"/>
                    </a:p>
                  </a:txBody>
                  <a:tcPr/>
                </a:tc>
                <a:extLst>
                  <a:ext uri="{0D108BD9-81ED-4DB2-BD59-A6C34878D82A}">
                    <a16:rowId xmlns:a16="http://schemas.microsoft.com/office/drawing/2014/main" val="1071454837"/>
                  </a:ext>
                </a:extLst>
              </a:tr>
              <a:tr h="700897">
                <a:tc gridSpan="2">
                  <a:txBody>
                    <a:bodyPr/>
                    <a:lstStyle/>
                    <a:p>
                      <a:pPr algn="ctr"/>
                      <a:r>
                        <a:rPr lang="ru-RU" sz="2400" dirty="0">
                          <a:solidFill>
                            <a:srgbClr val="21386F"/>
                          </a:solidFill>
                        </a:rPr>
                        <a:t>2. Ориентация на</a:t>
                      </a:r>
                      <a:r>
                        <a:rPr lang="ru-RU" sz="2400" baseline="0" dirty="0">
                          <a:solidFill>
                            <a:srgbClr val="21386F"/>
                          </a:solidFill>
                        </a:rPr>
                        <a:t> себя – ориентация на коллектив</a:t>
                      </a:r>
                    </a:p>
                  </a:txBody>
                  <a:tcPr/>
                </a:tc>
                <a:tc hMerge="1">
                  <a:txBody>
                    <a:bodyPr/>
                    <a:lstStyle/>
                    <a:p>
                      <a:endParaRPr lang="ru-RU"/>
                    </a:p>
                  </a:txBody>
                  <a:tcPr/>
                </a:tc>
                <a:extLst>
                  <a:ext uri="{0D108BD9-81ED-4DB2-BD59-A6C34878D82A}">
                    <a16:rowId xmlns:a16="http://schemas.microsoft.com/office/drawing/2014/main" val="3552753638"/>
                  </a:ext>
                </a:extLst>
              </a:tr>
            </a:tbl>
          </a:graphicData>
        </a:graphic>
      </p:graphicFrame>
    </p:spTree>
    <p:extLst>
      <p:ext uri="{BB962C8B-B14F-4D97-AF65-F5344CB8AC3E}">
        <p14:creationId xmlns:p14="http://schemas.microsoft.com/office/powerpoint/2010/main" val="376574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2014</a:t>
            </a:r>
            <a:endParaRPr kumimoji="1" lang="ru-RU" sz="800" dirty="0">
              <a:solidFill>
                <a:schemeClr val="bg1"/>
              </a:solidFill>
              <a:latin typeface="Myriad Pro"/>
            </a:endParaRPr>
          </a:p>
        </p:txBody>
      </p:sp>
      <p:sp>
        <p:nvSpPr>
          <p:cNvPr id="14339" name="Title 1"/>
          <p:cNvSpPr txBox="1">
            <a:spLocks/>
          </p:cNvSpPr>
          <p:nvPr/>
        </p:nvSpPr>
        <p:spPr bwMode="auto">
          <a:xfrm>
            <a:off x="1447799" y="0"/>
            <a:ext cx="7493001" cy="736600"/>
          </a:xfrm>
          <a:prstGeom prst="rect">
            <a:avLst/>
          </a:prstGeom>
          <a:noFill/>
          <a:ln w="9525">
            <a:noFill/>
            <a:miter lim="800000"/>
            <a:headEnd/>
            <a:tailEnd/>
          </a:ln>
        </p:spPr>
        <p:txBody>
          <a:bodyPr anchor="ctr"/>
          <a:lstStyle/>
          <a:p>
            <a:r>
              <a:rPr lang="ru-RU" b="1" dirty="0" err="1">
                <a:solidFill>
                  <a:schemeClr val="bg1"/>
                </a:solidFill>
                <a:latin typeface="Arial Narrow" panose="020B0606020202030204" pitchFamily="34" charset="0"/>
                <a:cs typeface="Arial" panose="020B0604020202020204" pitchFamily="34" charset="0"/>
              </a:rPr>
              <a:t>Аалитическая</a:t>
            </a:r>
            <a:r>
              <a:rPr lang="ru-RU" b="1" dirty="0">
                <a:solidFill>
                  <a:schemeClr val="bg1"/>
                </a:solidFill>
                <a:latin typeface="Arial Narrow" panose="020B0606020202030204" pitchFamily="34" charset="0"/>
                <a:cs typeface="Arial" panose="020B0604020202020204" pitchFamily="34" charset="0"/>
              </a:rPr>
              <a:t> рамка для исследования коллективистского и рефлексивного стилей волонтерства Л. Гастингс и Ф. Ламмертина</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nvPr>
        </p:nvGraphicFramePr>
        <p:xfrm>
          <a:off x="-2" y="0"/>
          <a:ext cx="9144002" cy="6991095"/>
        </p:xfrm>
        <a:graphic>
          <a:graphicData uri="http://schemas.openxmlformats.org/drawingml/2006/table">
            <a:tbl>
              <a:tblPr firstRow="1" firstCol="1" bandRow="1" bandCol="1">
                <a:tableStyleId>{5C22544A-7EE6-4342-B048-85BDC9FD1C3A}</a:tableStyleId>
              </a:tblPr>
              <a:tblGrid>
                <a:gridCol w="1246910">
                  <a:extLst>
                    <a:ext uri="{9D8B030D-6E8A-4147-A177-3AD203B41FA5}">
                      <a16:colId xmlns:a16="http://schemas.microsoft.com/office/drawing/2014/main" val="1554327607"/>
                    </a:ext>
                  </a:extLst>
                </a:gridCol>
                <a:gridCol w="1997738">
                  <a:extLst>
                    <a:ext uri="{9D8B030D-6E8A-4147-A177-3AD203B41FA5}">
                      <a16:colId xmlns:a16="http://schemas.microsoft.com/office/drawing/2014/main" val="331862382"/>
                    </a:ext>
                  </a:extLst>
                </a:gridCol>
                <a:gridCol w="1820841">
                  <a:extLst>
                    <a:ext uri="{9D8B030D-6E8A-4147-A177-3AD203B41FA5}">
                      <a16:colId xmlns:a16="http://schemas.microsoft.com/office/drawing/2014/main" val="3083500424"/>
                    </a:ext>
                  </a:extLst>
                </a:gridCol>
                <a:gridCol w="382075">
                  <a:extLst>
                    <a:ext uri="{9D8B030D-6E8A-4147-A177-3AD203B41FA5}">
                      <a16:colId xmlns:a16="http://schemas.microsoft.com/office/drawing/2014/main" val="3367250242"/>
                    </a:ext>
                  </a:extLst>
                </a:gridCol>
                <a:gridCol w="1720155">
                  <a:extLst>
                    <a:ext uri="{9D8B030D-6E8A-4147-A177-3AD203B41FA5}">
                      <a16:colId xmlns:a16="http://schemas.microsoft.com/office/drawing/2014/main" val="1630762523"/>
                    </a:ext>
                  </a:extLst>
                </a:gridCol>
                <a:gridCol w="1976283">
                  <a:extLst>
                    <a:ext uri="{9D8B030D-6E8A-4147-A177-3AD203B41FA5}">
                      <a16:colId xmlns:a16="http://schemas.microsoft.com/office/drawing/2014/main" val="2573344052"/>
                    </a:ext>
                  </a:extLst>
                </a:gridCol>
              </a:tblGrid>
              <a:tr h="390038">
                <a:tc rowSpan="4">
                  <a:txBody>
                    <a:bodyPr/>
                    <a:lstStyle/>
                    <a:p>
                      <a:pPr marL="0" indent="0" algn="l">
                        <a:lnSpc>
                          <a:spcPct val="107000"/>
                        </a:lnSpc>
                        <a:spcAft>
                          <a:spcPts val="0"/>
                        </a:spcAft>
                      </a:pPr>
                      <a:endParaRPr lang="ru-RU" sz="1150" dirty="0">
                        <a:effectLst/>
                      </a:endParaRPr>
                    </a:p>
                    <a:p>
                      <a:pPr marL="0" indent="0" algn="l">
                        <a:lnSpc>
                          <a:spcPct val="107000"/>
                        </a:lnSpc>
                        <a:spcAft>
                          <a:spcPts val="0"/>
                        </a:spcAft>
                      </a:pPr>
                      <a:r>
                        <a:rPr lang="ru-RU" sz="1150" dirty="0">
                          <a:effectLst/>
                        </a:rPr>
                        <a:t>Базовые</a:t>
                      </a:r>
                      <a:br>
                        <a:rPr lang="ru-RU" sz="1150" dirty="0">
                          <a:effectLst/>
                        </a:rPr>
                      </a:br>
                      <a:r>
                        <a:rPr lang="ru-RU" sz="1150" dirty="0">
                          <a:effectLst/>
                        </a:rPr>
                        <a:t>категории</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gridSpan="5">
                  <a:txBody>
                    <a:bodyPr/>
                    <a:lstStyle/>
                    <a:p>
                      <a:pPr indent="252095" algn="ctr">
                        <a:lnSpc>
                          <a:spcPct val="107000"/>
                        </a:lnSpc>
                        <a:spcAft>
                          <a:spcPts val="0"/>
                        </a:spcAft>
                      </a:pPr>
                      <a:r>
                        <a:rPr lang="ru-RU" sz="1400" dirty="0">
                          <a:effectLst/>
                        </a:rPr>
                        <a:t>Стили волонтерства</a:t>
                      </a:r>
                    </a:p>
                    <a:p>
                      <a:pPr indent="252095" algn="ctr">
                        <a:lnSpc>
                          <a:spcPct val="107000"/>
                        </a:lnSpc>
                        <a:spcAft>
                          <a:spcPts val="0"/>
                        </a:spcAft>
                      </a:pPr>
                      <a:endParaRPr lang="ru-RU" sz="1150" dirty="0">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tc hMerge="1">
                  <a:txBody>
                    <a:bodyPr/>
                    <a:lstStyle/>
                    <a:p>
                      <a:endParaRPr lang="ru-RU"/>
                    </a:p>
                  </a:txBody>
                  <a:tcPr/>
                </a:tc>
                <a:tc hMerge="1">
                  <a:txBody>
                    <a:bodyPr/>
                    <a:lstStyle/>
                    <a:p>
                      <a:endParaRPr lang="ru-RU" dirty="0"/>
                    </a:p>
                  </a:txBody>
                  <a:tcPr/>
                </a:tc>
                <a:tc hMerge="1">
                  <a:txBody>
                    <a:bodyPr/>
                    <a:lstStyle/>
                    <a:p>
                      <a:endParaRPr lang="ru-RU"/>
                    </a:p>
                  </a:txBody>
                  <a:tcPr/>
                </a:tc>
                <a:extLst>
                  <a:ext uri="{0D108BD9-81ED-4DB2-BD59-A6C34878D82A}">
                    <a16:rowId xmlns:a16="http://schemas.microsoft.com/office/drawing/2014/main" val="698399830"/>
                  </a:ext>
                </a:extLst>
              </a:tr>
              <a:tr h="212927">
                <a:tc vMerge="1">
                  <a:txBody>
                    <a:bodyPr/>
                    <a:lstStyle/>
                    <a:p>
                      <a:endParaRPr lang="ru-RU"/>
                    </a:p>
                  </a:txBody>
                  <a:tcPr/>
                </a:tc>
                <a:tc gridSpan="3">
                  <a:txBody>
                    <a:bodyPr/>
                    <a:lstStyle/>
                    <a:p>
                      <a:pPr indent="252095" algn="ctr">
                        <a:lnSpc>
                          <a:spcPct val="107000"/>
                        </a:lnSpc>
                        <a:spcAft>
                          <a:spcPts val="0"/>
                        </a:spcAft>
                      </a:pPr>
                      <a:r>
                        <a:rPr lang="ru-RU" sz="1200" b="1" i="0" dirty="0">
                          <a:solidFill>
                            <a:srgbClr val="1C2A55"/>
                          </a:solidFill>
                          <a:effectLst/>
                        </a:rPr>
                        <a:t>Коллективное </a:t>
                      </a:r>
                      <a:r>
                        <a:rPr lang="ru-RU" sz="1200" b="1" i="0" dirty="0" err="1">
                          <a:solidFill>
                            <a:srgbClr val="1C2A55"/>
                          </a:solidFill>
                          <a:effectLst/>
                        </a:rPr>
                        <a:t>волонтерство</a:t>
                      </a:r>
                      <a:endParaRPr lang="ru-RU" sz="1200" b="1" i="0" dirty="0">
                        <a:solidFill>
                          <a:srgbClr val="1C2A55"/>
                        </a:solidFill>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tc hMerge="1">
                  <a:txBody>
                    <a:bodyPr/>
                    <a:lstStyle/>
                    <a:p>
                      <a:endParaRPr lang="ru-RU"/>
                    </a:p>
                  </a:txBody>
                  <a:tcPr/>
                </a:tc>
                <a:tc gridSpan="2">
                  <a:txBody>
                    <a:bodyPr/>
                    <a:lstStyle/>
                    <a:p>
                      <a:pPr indent="252095" algn="ctr">
                        <a:lnSpc>
                          <a:spcPct val="107000"/>
                        </a:lnSpc>
                        <a:spcAft>
                          <a:spcPts val="0"/>
                        </a:spcAft>
                      </a:pPr>
                      <a:r>
                        <a:rPr lang="ru-RU" sz="1200" b="1" i="0" dirty="0">
                          <a:solidFill>
                            <a:srgbClr val="1C2A55"/>
                          </a:solidFill>
                          <a:effectLst/>
                        </a:rPr>
                        <a:t>Рефлексивное </a:t>
                      </a:r>
                      <a:r>
                        <a:rPr lang="ru-RU" sz="1200" b="1" i="0" dirty="0" err="1">
                          <a:solidFill>
                            <a:srgbClr val="1C2A55"/>
                          </a:solidFill>
                          <a:effectLst/>
                        </a:rPr>
                        <a:t>волонтерство</a:t>
                      </a:r>
                      <a:endParaRPr lang="ru-RU" sz="1200" b="1" i="0" dirty="0">
                        <a:solidFill>
                          <a:srgbClr val="1C2A55"/>
                        </a:solidFill>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extLst>
                  <a:ext uri="{0D108BD9-81ED-4DB2-BD59-A6C34878D82A}">
                    <a16:rowId xmlns:a16="http://schemas.microsoft.com/office/drawing/2014/main" val="4212449441"/>
                  </a:ext>
                </a:extLst>
              </a:tr>
              <a:tr h="198741">
                <a:tc vMerge="1">
                  <a:txBody>
                    <a:bodyPr/>
                    <a:lstStyle/>
                    <a:p>
                      <a:endParaRPr lang="ru-RU"/>
                    </a:p>
                  </a:txBody>
                  <a:tcPr/>
                </a:tc>
                <a:tc gridSpan="5">
                  <a:txBody>
                    <a:bodyPr/>
                    <a:lstStyle/>
                    <a:p>
                      <a:pPr indent="252095" algn="ctr">
                        <a:lnSpc>
                          <a:spcPct val="107000"/>
                        </a:lnSpc>
                        <a:spcAft>
                          <a:spcPts val="0"/>
                        </a:spcAft>
                      </a:pPr>
                      <a:r>
                        <a:rPr lang="ru-RU" sz="1200" b="1" i="1" dirty="0">
                          <a:solidFill>
                            <a:srgbClr val="1C2A55"/>
                          </a:solidFill>
                          <a:effectLst/>
                        </a:rPr>
                        <a:t>Уровни описания волонтерства</a:t>
                      </a:r>
                      <a:endParaRPr lang="ru-RU" sz="1200" b="1" i="1" dirty="0">
                        <a:solidFill>
                          <a:srgbClr val="1C2A55"/>
                        </a:solidFill>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78927771"/>
                  </a:ext>
                </a:extLst>
              </a:tr>
              <a:tr h="524179">
                <a:tc vMerge="1">
                  <a:txBody>
                    <a:bodyPr/>
                    <a:lstStyle/>
                    <a:p>
                      <a:endParaRPr lang="ru-RU"/>
                    </a:p>
                  </a:txBody>
                  <a:tcPr/>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gridSpan="2">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hMerge="1">
                  <a:txBody>
                    <a:bodyPr/>
                    <a:lstStyle/>
                    <a:p>
                      <a:pPr indent="252095" algn="ctr">
                        <a:lnSpc>
                          <a:spcPct val="107000"/>
                        </a:lnSpc>
                        <a:spcAft>
                          <a:spcPts val="0"/>
                        </a:spcAft>
                      </a:pPr>
                      <a:endParaRPr lang="ru-RU" sz="1200" b="0"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extLst>
                  <a:ext uri="{0D108BD9-81ED-4DB2-BD59-A6C34878D82A}">
                    <a16:rowId xmlns:a16="http://schemas.microsoft.com/office/drawing/2014/main" val="3987807511"/>
                  </a:ext>
                </a:extLst>
              </a:tr>
              <a:tr h="1696401">
                <a:tc>
                  <a:txBody>
                    <a:bodyPr/>
                    <a:lstStyle/>
                    <a:p>
                      <a:pPr marL="0" indent="0" algn="l">
                        <a:lnSpc>
                          <a:spcPct val="107000"/>
                        </a:lnSpc>
                        <a:spcAft>
                          <a:spcPts val="0"/>
                        </a:spcAft>
                      </a:pPr>
                      <a:r>
                        <a:rPr lang="ru-RU" sz="1150" dirty="0">
                          <a:effectLst/>
                        </a:rPr>
                        <a:t>Биографическая система координат</a:t>
                      </a:r>
                    </a:p>
                    <a:p>
                      <a:pPr indent="252095" algn="l">
                        <a:lnSpc>
                          <a:spcPct val="107000"/>
                        </a:lnSpc>
                        <a:spcAft>
                          <a:spcPts val="0"/>
                        </a:spcAft>
                      </a:pPr>
                      <a:r>
                        <a:rPr lang="ru-RU" sz="1150" dirty="0">
                          <a:effectLst/>
                        </a:rPr>
                        <a:t> </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a:txBody>
                    <a:bodyPr/>
                    <a:lstStyle/>
                    <a:p>
                      <a:pPr marL="0" indent="0" algn="l">
                        <a:lnSpc>
                          <a:spcPct val="107000"/>
                        </a:lnSpc>
                        <a:spcAft>
                          <a:spcPts val="0"/>
                        </a:spcAft>
                      </a:pPr>
                      <a:r>
                        <a:rPr lang="ru-RU" sz="1150" b="0" dirty="0">
                          <a:solidFill>
                            <a:srgbClr val="1C2A55"/>
                          </a:solidFill>
                          <a:effectLst/>
                          <a:latin typeface="+mn-lt"/>
                        </a:rPr>
                        <a:t>― типичная для группы биография </a:t>
                      </a:r>
                    </a:p>
                    <a:p>
                      <a:pPr marL="0" indent="0" algn="l">
                        <a:lnSpc>
                          <a:spcPct val="107000"/>
                        </a:lnSpc>
                        <a:spcAft>
                          <a:spcPts val="0"/>
                        </a:spcAft>
                        <a:tabLst>
                          <a:tab pos="204470" algn="l"/>
                        </a:tabLst>
                      </a:pPr>
                      <a:r>
                        <a:rPr lang="ru-RU" sz="1150" b="0" dirty="0">
                          <a:solidFill>
                            <a:srgbClr val="1C2A55"/>
                          </a:solidFill>
                          <a:effectLst/>
                          <a:latin typeface="+mn-lt"/>
                        </a:rPr>
                        <a:t>― непрерывность биографии </a:t>
                      </a:r>
                    </a:p>
                    <a:p>
                      <a:pPr marL="0" indent="0" algn="l">
                        <a:lnSpc>
                          <a:spcPct val="107000"/>
                        </a:lnSpc>
                        <a:spcAft>
                          <a:spcPts val="0"/>
                        </a:spcAft>
                      </a:pPr>
                      <a:r>
                        <a:rPr lang="ru-RU" sz="1150" b="0" dirty="0">
                          <a:solidFill>
                            <a:srgbClr val="1C2A55"/>
                          </a:solidFill>
                          <a:effectLst/>
                          <a:latin typeface="+mn-lt"/>
                        </a:rPr>
                        <a:t>― предписанное групповое членство </a:t>
                      </a:r>
                    </a:p>
                    <a:p>
                      <a:pPr marL="0" indent="0" algn="l">
                        <a:lnSpc>
                          <a:spcPct val="107000"/>
                        </a:lnSpc>
                        <a:spcAft>
                          <a:spcPts val="0"/>
                        </a:spcAft>
                      </a:pPr>
                      <a:r>
                        <a:rPr lang="ru-RU" sz="1150" b="0" dirty="0">
                          <a:solidFill>
                            <a:srgbClr val="1C2A55"/>
                          </a:solidFill>
                          <a:effectLst/>
                          <a:latin typeface="+mn-lt"/>
                        </a:rPr>
                        <a:t>― следование коллективно предписанному поведенческому кодексу </a:t>
                      </a:r>
                      <a:endParaRPr lang="ru-RU" sz="1150" b="0" dirty="0">
                        <a:solidFill>
                          <a:srgbClr val="1C2A55"/>
                        </a:solidFill>
                        <a:effectLst/>
                        <a:latin typeface="+mn-lt"/>
                        <a:ea typeface="Times New Roman" panose="02020603050405020304" pitchFamily="18"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latin typeface="+mn-lt"/>
                        </a:rPr>
                        <a:t>― групповая идентичность</a:t>
                      </a:r>
                    </a:p>
                    <a:p>
                      <a:pPr algn="l">
                        <a:lnSpc>
                          <a:spcPct val="107000"/>
                        </a:lnSpc>
                        <a:tabLst>
                          <a:tab pos="204470" algn="l"/>
                        </a:tabLst>
                      </a:pPr>
                      <a:r>
                        <a:rPr lang="ru-RU" sz="1150" b="0" dirty="0">
                          <a:solidFill>
                            <a:srgbClr val="1C2A55"/>
                          </a:solidFill>
                          <a:effectLst/>
                          <a:latin typeface="+mn-lt"/>
                        </a:rPr>
                        <a:t>― явное подчинение коллективному целеполаганию</a:t>
                      </a:r>
                    </a:p>
                    <a:p>
                      <a:pPr algn="l">
                        <a:lnSpc>
                          <a:spcPct val="107000"/>
                        </a:lnSpc>
                        <a:tabLst>
                          <a:tab pos="204470" algn="l"/>
                        </a:tabLst>
                      </a:pPr>
                      <a:r>
                        <a:rPr lang="ru-RU" sz="1150" b="0" dirty="0">
                          <a:solidFill>
                            <a:srgbClr val="1C2A55"/>
                          </a:solidFill>
                          <a:effectLst/>
                          <a:latin typeface="+mn-lt"/>
                        </a:rPr>
                        <a:t>―признание принадлежности индивида группой</a:t>
                      </a:r>
                    </a:p>
                    <a:p>
                      <a:pPr algn="l">
                        <a:lnSpc>
                          <a:spcPct val="107000"/>
                        </a:lnSpc>
                        <a:tabLst>
                          <a:tab pos="204470" algn="l"/>
                        </a:tabLst>
                      </a:pPr>
                      <a:r>
                        <a:rPr lang="ru-RU" sz="1150" b="0" dirty="0">
                          <a:solidFill>
                            <a:srgbClr val="1C2A55"/>
                          </a:solidFill>
                          <a:effectLst/>
                          <a:latin typeface="+mn-lt"/>
                        </a:rPr>
                        <a:t>― гетерономный контроль</a:t>
                      </a:r>
                    </a:p>
                    <a:p>
                      <a:pPr marL="252095" algn="l">
                        <a:lnSpc>
                          <a:spcPct val="107000"/>
                        </a:lnSpc>
                        <a:tabLst>
                          <a:tab pos="204470" algn="l"/>
                        </a:tabLst>
                      </a:pPr>
                      <a:r>
                        <a:rPr lang="ru-RU" sz="1150" b="0" dirty="0">
                          <a:solidFill>
                            <a:srgbClr val="1C2A55"/>
                          </a:solidFill>
                          <a:effectLst/>
                          <a:latin typeface="+mn-lt"/>
                        </a:rPr>
                        <a:t> </a:t>
                      </a:r>
                    </a:p>
                    <a:p>
                      <a:pPr marL="252095" algn="l">
                        <a:lnSpc>
                          <a:spcPct val="107000"/>
                        </a:lnSpc>
                        <a:tabLst>
                          <a:tab pos="204470" algn="l"/>
                        </a:tabLst>
                      </a:pPr>
                      <a:r>
                        <a:rPr lang="ru-RU" sz="1150" b="0" dirty="0">
                          <a:solidFill>
                            <a:srgbClr val="1C2A55"/>
                          </a:solidFill>
                          <a:effectLst/>
                          <a:latin typeface="+mn-lt"/>
                        </a:rPr>
                        <a:t> </a:t>
                      </a:r>
                    </a:p>
                  </a:txBody>
                  <a:tcPr marL="60432" marR="60432" marT="0" marB="0"/>
                </a:tc>
                <a:tc gridSpan="2">
                  <a:txBody>
                    <a:bodyPr/>
                    <a:lstStyle/>
                    <a:p>
                      <a:pPr algn="l">
                        <a:lnSpc>
                          <a:spcPct val="107000"/>
                        </a:lnSpc>
                        <a:tabLst>
                          <a:tab pos="204470" algn="l"/>
                        </a:tabLst>
                      </a:pPr>
                      <a:r>
                        <a:rPr lang="ru-RU" sz="1150" b="0" dirty="0">
                          <a:solidFill>
                            <a:srgbClr val="1C2A55"/>
                          </a:solidFill>
                          <a:effectLst/>
                          <a:latin typeface="+mn-lt"/>
                        </a:rPr>
                        <a:t>―самостоятельно конструируемая биография</a:t>
                      </a:r>
                    </a:p>
                    <a:p>
                      <a:pPr algn="l">
                        <a:lnSpc>
                          <a:spcPct val="107000"/>
                        </a:lnSpc>
                        <a:tabLst>
                          <a:tab pos="204470" algn="l"/>
                        </a:tabLst>
                      </a:pPr>
                      <a:r>
                        <a:rPr lang="ru-RU" sz="1150" b="0" dirty="0">
                          <a:solidFill>
                            <a:srgbClr val="1C2A55"/>
                          </a:solidFill>
                          <a:effectLst/>
                          <a:latin typeface="+mn-lt"/>
                        </a:rPr>
                        <a:t>дискретность биографии</a:t>
                      </a:r>
                    </a:p>
                    <a:p>
                      <a:pPr algn="l">
                        <a:lnSpc>
                          <a:spcPct val="107000"/>
                        </a:lnSpc>
                        <a:tabLst>
                          <a:tab pos="204470" algn="l"/>
                        </a:tabLst>
                      </a:pPr>
                      <a:r>
                        <a:rPr lang="ru-RU" sz="1150" b="0" dirty="0">
                          <a:solidFill>
                            <a:srgbClr val="1C2A55"/>
                          </a:solidFill>
                          <a:effectLst/>
                          <a:latin typeface="+mn-lt"/>
                        </a:rPr>
                        <a:t>избирательное групповое членство</a:t>
                      </a:r>
                    </a:p>
                    <a:p>
                      <a:pPr algn="l">
                        <a:lnSpc>
                          <a:spcPct val="107000"/>
                        </a:lnSpc>
                        <a:tabLst>
                          <a:tab pos="204470" algn="l"/>
                        </a:tabLst>
                      </a:pPr>
                      <a:r>
                        <a:rPr lang="ru-RU" sz="1150" b="0" dirty="0">
                          <a:solidFill>
                            <a:srgbClr val="1C2A55"/>
                          </a:solidFill>
                          <a:effectLst/>
                          <a:latin typeface="+mn-lt"/>
                        </a:rPr>
                        <a:t>― самостоятельное определение линии поведения</a:t>
                      </a:r>
                    </a:p>
                  </a:txBody>
                  <a:tcPr marL="60432" marR="60432" marT="0" marB="0"/>
                </a:tc>
                <a:tc hMerge="1">
                  <a:txBody>
                    <a:bodyPr/>
                    <a:lstStyle/>
                    <a:p>
                      <a:pPr algn="l">
                        <a:lnSpc>
                          <a:spcPct val="107000"/>
                        </a:lnSpc>
                        <a:tabLst>
                          <a:tab pos="204470" algn="l"/>
                        </a:tabLst>
                      </a:pPr>
                      <a:endParaRPr lang="ru-RU" sz="1200" b="0" dirty="0">
                        <a:solidFill>
                          <a:srgbClr val="1C2A55"/>
                        </a:solidFill>
                        <a:effectLst/>
                        <a:latin typeface="+mn-lt"/>
                      </a:endParaRPr>
                    </a:p>
                  </a:txBody>
                  <a:tcPr marL="60432" marR="60432" marT="0" marB="0"/>
                </a:tc>
                <a:tc>
                  <a:txBody>
                    <a:bodyPr/>
                    <a:lstStyle/>
                    <a:p>
                      <a:pPr algn="l">
                        <a:lnSpc>
                          <a:spcPct val="107000"/>
                        </a:lnSpc>
                        <a:tabLst>
                          <a:tab pos="204470" algn="l"/>
                        </a:tabLst>
                      </a:pPr>
                      <a:r>
                        <a:rPr lang="ru-RU" sz="1150" b="0" dirty="0">
                          <a:solidFill>
                            <a:srgbClr val="1C2A55"/>
                          </a:solidFill>
                          <a:effectLst/>
                          <a:latin typeface="+mn-lt"/>
                        </a:rPr>
                        <a:t>― </a:t>
                      </a:r>
                      <a:r>
                        <a:rPr lang="ru-RU" sz="1150" b="0" dirty="0" err="1">
                          <a:solidFill>
                            <a:srgbClr val="1C2A55"/>
                          </a:solidFill>
                          <a:effectLst/>
                          <a:latin typeface="+mn-lt"/>
                        </a:rPr>
                        <a:t>самоидентичность</a:t>
                      </a:r>
                      <a:r>
                        <a:rPr lang="ru-RU" sz="1150" b="0" dirty="0">
                          <a:solidFill>
                            <a:srgbClr val="1C2A55"/>
                          </a:solidFill>
                          <a:effectLst/>
                          <a:latin typeface="+mn-lt"/>
                        </a:rPr>
                        <a:t> и </a:t>
                      </a:r>
                      <a:r>
                        <a:rPr lang="ru-RU" sz="1150" b="0" dirty="0" err="1">
                          <a:solidFill>
                            <a:srgbClr val="1C2A55"/>
                          </a:solidFill>
                          <a:effectLst/>
                          <a:latin typeface="+mn-lt"/>
                        </a:rPr>
                        <a:t>саморефлексия</a:t>
                      </a:r>
                      <a:endParaRPr lang="ru-RU" sz="1150" b="0" dirty="0">
                        <a:solidFill>
                          <a:srgbClr val="1C2A55"/>
                        </a:solidFill>
                        <a:effectLst/>
                        <a:latin typeface="+mn-lt"/>
                      </a:endParaRPr>
                    </a:p>
                    <a:p>
                      <a:pPr algn="l">
                        <a:lnSpc>
                          <a:spcPct val="107000"/>
                        </a:lnSpc>
                        <a:tabLst>
                          <a:tab pos="204470" algn="l"/>
                        </a:tabLst>
                      </a:pPr>
                      <a:r>
                        <a:rPr lang="ru-RU" sz="1150" b="0" dirty="0">
                          <a:solidFill>
                            <a:srgbClr val="1C2A55"/>
                          </a:solidFill>
                          <a:effectLst/>
                          <a:latin typeface="+mn-lt"/>
                        </a:rPr>
                        <a:t>― биографическое соответствие</a:t>
                      </a:r>
                    </a:p>
                    <a:p>
                      <a:pPr algn="l">
                        <a:lnSpc>
                          <a:spcPct val="107000"/>
                        </a:lnSpc>
                        <a:tabLst>
                          <a:tab pos="204470" algn="l"/>
                        </a:tabLst>
                      </a:pPr>
                      <a:r>
                        <a:rPr lang="ru-RU" sz="1150" b="0" dirty="0">
                          <a:solidFill>
                            <a:srgbClr val="1C2A55"/>
                          </a:solidFill>
                          <a:effectLst/>
                          <a:latin typeface="+mn-lt"/>
                        </a:rPr>
                        <a:t>свобода и неопределенность</a:t>
                      </a:r>
                    </a:p>
                    <a:p>
                      <a:pPr algn="l">
                        <a:lnSpc>
                          <a:spcPct val="107000"/>
                        </a:lnSpc>
                        <a:tabLst>
                          <a:tab pos="204470" algn="l"/>
                        </a:tabLst>
                      </a:pPr>
                      <a:r>
                        <a:rPr lang="ru-RU" sz="1150" b="0" dirty="0">
                          <a:solidFill>
                            <a:srgbClr val="1C2A55"/>
                          </a:solidFill>
                          <a:effectLst/>
                          <a:latin typeface="+mn-lt"/>
                        </a:rPr>
                        <a:t>автономный контроль</a:t>
                      </a:r>
                    </a:p>
                  </a:txBody>
                  <a:tcPr marL="60432" marR="60432" marT="0" marB="0"/>
                </a:tc>
                <a:extLst>
                  <a:ext uri="{0D108BD9-81ED-4DB2-BD59-A6C34878D82A}">
                    <a16:rowId xmlns:a16="http://schemas.microsoft.com/office/drawing/2014/main" val="682727760"/>
                  </a:ext>
                </a:extLst>
              </a:tr>
              <a:tr h="1526005">
                <a:tc>
                  <a:txBody>
                    <a:bodyPr/>
                    <a:lstStyle/>
                    <a:p>
                      <a:pPr marL="0" indent="0" algn="l">
                        <a:lnSpc>
                          <a:spcPct val="107000"/>
                        </a:lnSpc>
                        <a:spcAft>
                          <a:spcPts val="0"/>
                        </a:spcAft>
                      </a:pPr>
                      <a:r>
                        <a:rPr lang="en-US" sz="1150" dirty="0" err="1">
                          <a:effectLst/>
                        </a:rPr>
                        <a:t>Мотива</a:t>
                      </a:r>
                      <a:r>
                        <a:rPr lang="ru-RU" sz="1150" dirty="0" err="1">
                          <a:effectLst/>
                        </a:rPr>
                        <a:t>ционная</a:t>
                      </a:r>
                      <a:r>
                        <a:rPr lang="ru-RU" sz="1150" dirty="0">
                          <a:effectLst/>
                        </a:rPr>
                        <a:t> структура</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―наличие координирующей религиозно-идеологической системы значений</a:t>
                      </a:r>
                    </a:p>
                    <a:p>
                      <a:pPr algn="l">
                        <a:lnSpc>
                          <a:spcPct val="107000"/>
                        </a:lnSpc>
                        <a:tabLst>
                          <a:tab pos="204470" algn="l"/>
                        </a:tabLst>
                      </a:pPr>
                      <a:r>
                        <a:rPr lang="ru-RU" sz="1150" b="0" dirty="0">
                          <a:solidFill>
                            <a:srgbClr val="1C2A55"/>
                          </a:solidFill>
                          <a:effectLst/>
                        </a:rPr>
                        <a:t>―строгая определенность статусов и ролей в значимом сообществе</a:t>
                      </a:r>
                      <a:endParaRPr lang="ru-RU" sz="1150" b="0" dirty="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―осознанное чувство долга и ответственности перед сообществом ―добровольчество как инструмент достижения биографической стабильности и подтверждения идентичности</a:t>
                      </a:r>
                      <a:endParaRPr lang="ru-RU" sz="1150" b="0" dirty="0">
                        <a:solidFill>
                          <a:srgbClr val="1C2A55"/>
                        </a:solidFill>
                        <a:effectLst/>
                        <a:latin typeface="Calibri" panose="020F0502020204030204" pitchFamily="34" charset="0"/>
                      </a:endParaRPr>
                    </a:p>
                  </a:txBody>
                  <a:tcPr marL="60432" marR="60432" marT="0" marB="0"/>
                </a:tc>
                <a:tc gridSpan="2">
                  <a:txBody>
                    <a:bodyPr/>
                    <a:lstStyle/>
                    <a:p>
                      <a:pPr algn="l">
                        <a:lnSpc>
                          <a:spcPct val="107000"/>
                        </a:lnSpc>
                        <a:tabLst>
                          <a:tab pos="204470" algn="l"/>
                        </a:tabLst>
                      </a:pPr>
                      <a:r>
                        <a:rPr lang="ru-RU" sz="1150" b="0">
                          <a:solidFill>
                            <a:srgbClr val="1C2A55"/>
                          </a:solidFill>
                          <a:effectLst/>
                        </a:rPr>
                        <a:t>― интенсивное взаимодействие между биографическими условиями и опытом добровольца</a:t>
                      </a:r>
                    </a:p>
                    <a:p>
                      <a:pPr algn="l">
                        <a:lnSpc>
                          <a:spcPct val="107000"/>
                        </a:lnSpc>
                        <a:tabLst>
                          <a:tab pos="204470" algn="l"/>
                        </a:tabLst>
                      </a:pPr>
                      <a:r>
                        <a:rPr lang="ru-RU" sz="1150" b="0">
                          <a:solidFill>
                            <a:srgbClr val="1C2A55"/>
                          </a:solidFill>
                          <a:effectLst/>
                        </a:rPr>
                        <a:t>прерывание жизненного пути периодами кризиса и активной переориентации</a:t>
                      </a:r>
                      <a:endParaRPr lang="ru-RU" sz="1150" b="0">
                        <a:solidFill>
                          <a:srgbClr val="1C2A55"/>
                        </a:solidFill>
                        <a:effectLst/>
                        <a:latin typeface="Calibri" panose="020F0502020204030204" pitchFamily="34" charset="0"/>
                      </a:endParaRPr>
                    </a:p>
                  </a:txBody>
                  <a:tcPr marL="60432" marR="60432" marT="0" marB="0"/>
                </a:tc>
                <a:tc hMerge="1">
                  <a:txBody>
                    <a:bodyPr/>
                    <a:lstStyle/>
                    <a:p>
                      <a:pPr algn="l">
                        <a:lnSpc>
                          <a:spcPct val="107000"/>
                        </a:lnSpc>
                        <a:tabLst>
                          <a:tab pos="204470" algn="l"/>
                        </a:tabLst>
                      </a:pPr>
                      <a:endParaRPr lang="ru-RU" sz="1200" b="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―ориентация на себя</a:t>
                      </a:r>
                    </a:p>
                    <a:p>
                      <a:pPr algn="l">
                        <a:lnSpc>
                          <a:spcPct val="107000"/>
                        </a:lnSpc>
                        <a:tabLst>
                          <a:tab pos="204470" algn="l"/>
                        </a:tabLst>
                      </a:pPr>
                      <a:r>
                        <a:rPr lang="ru-RU" sz="1150" b="0" dirty="0">
                          <a:solidFill>
                            <a:srgbClr val="1C2A55"/>
                          </a:solidFill>
                          <a:effectLst/>
                        </a:rPr>
                        <a:t>―инструмент </a:t>
                      </a:r>
                      <a:r>
                        <a:rPr lang="ru-RU" sz="1150" b="0" dirty="0" err="1">
                          <a:solidFill>
                            <a:srgbClr val="1C2A55"/>
                          </a:solidFill>
                          <a:effectLst/>
                        </a:rPr>
                        <a:t>совладания</a:t>
                      </a:r>
                      <a:r>
                        <a:rPr lang="ru-RU" sz="1150" b="0" dirty="0">
                          <a:solidFill>
                            <a:srgbClr val="1C2A55"/>
                          </a:solidFill>
                          <a:effectLst/>
                        </a:rPr>
                        <a:t> с биографической неопределенностью и активной самореализации</a:t>
                      </a:r>
                    </a:p>
                    <a:p>
                      <a:pPr algn="l">
                        <a:lnSpc>
                          <a:spcPct val="107000"/>
                        </a:lnSpc>
                        <a:tabLst>
                          <a:tab pos="204470" algn="l"/>
                        </a:tabLst>
                      </a:pPr>
                      <a:r>
                        <a:rPr lang="ru-RU" sz="1150" b="0" dirty="0">
                          <a:solidFill>
                            <a:srgbClr val="1C2A55"/>
                          </a:solidFill>
                          <a:effectLst/>
                        </a:rPr>
                        <a:t>― «солидарный», «альтруистический» индивидуализм</a:t>
                      </a:r>
                      <a:endParaRPr lang="ru-RU" sz="1150" b="0" dirty="0">
                        <a:solidFill>
                          <a:srgbClr val="1C2A55"/>
                        </a:solidFill>
                        <a:effectLst/>
                        <a:latin typeface="Calibri" panose="020F0502020204030204" pitchFamily="34" charset="0"/>
                      </a:endParaRPr>
                    </a:p>
                  </a:txBody>
                  <a:tcPr marL="60432" marR="60432" marT="0" marB="0"/>
                </a:tc>
                <a:extLst>
                  <a:ext uri="{0D108BD9-81ED-4DB2-BD59-A6C34878D82A}">
                    <a16:rowId xmlns:a16="http://schemas.microsoft.com/office/drawing/2014/main" val="2121499460"/>
                  </a:ext>
                </a:extLst>
              </a:tr>
              <a:tr h="1866797">
                <a:tc>
                  <a:txBody>
                    <a:bodyPr/>
                    <a:lstStyle/>
                    <a:p>
                      <a:pPr marL="0" indent="0" algn="l">
                        <a:lnSpc>
                          <a:spcPct val="107000"/>
                        </a:lnSpc>
                        <a:spcAft>
                          <a:spcPts val="0"/>
                        </a:spcAft>
                      </a:pPr>
                      <a:r>
                        <a:rPr lang="ru-RU" sz="1150" dirty="0">
                          <a:effectLst/>
                        </a:rPr>
                        <a:t>Объект и интенсивность лояльности</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a:txBody>
                    <a:bodyPr/>
                    <a:lstStyle/>
                    <a:p>
                      <a:pPr algn="l">
                        <a:lnSpc>
                          <a:spcPct val="107000"/>
                        </a:lnSpc>
                        <a:tabLst>
                          <a:tab pos="204470" algn="l"/>
                        </a:tabLst>
                      </a:pPr>
                      <a:r>
                        <a:rPr lang="ru-RU" sz="1150" b="0">
                          <a:solidFill>
                            <a:srgbClr val="1C2A55"/>
                          </a:solidFill>
                          <a:effectLst/>
                        </a:rPr>
                        <a:t>―предсказуемость жизненного пути как основа для долговременного и постоянного участия</a:t>
                      </a:r>
                    </a:p>
                    <a:p>
                      <a:pPr algn="l">
                        <a:lnSpc>
                          <a:spcPct val="107000"/>
                        </a:lnSpc>
                        <a:tabLst>
                          <a:tab pos="204470" algn="l"/>
                        </a:tabLst>
                      </a:pPr>
                      <a:r>
                        <a:rPr lang="ru-RU" sz="1150" b="0">
                          <a:solidFill>
                            <a:srgbClr val="1C2A55"/>
                          </a:solidFill>
                          <a:effectLst/>
                        </a:rPr>
                        <a:t>интенсивное участие </a:t>
                      </a:r>
                    </a:p>
                    <a:p>
                      <a:pPr algn="l">
                        <a:lnSpc>
                          <a:spcPct val="107000"/>
                        </a:lnSpc>
                        <a:tabLst>
                          <a:tab pos="204470" algn="l"/>
                        </a:tabLst>
                      </a:pPr>
                      <a:r>
                        <a:rPr lang="ru-RU" sz="1150" b="0">
                          <a:solidFill>
                            <a:srgbClr val="1C2A55"/>
                          </a:solidFill>
                          <a:effectLst/>
                        </a:rPr>
                        <a:t>― участие в качестве стержневой фигуры </a:t>
                      </a:r>
                      <a:endParaRPr lang="ru-RU" sz="1150" b="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a:solidFill>
                            <a:srgbClr val="1C2A55"/>
                          </a:solidFill>
                          <a:effectLst/>
                        </a:rPr>
                        <a:t>―безусловная, явная лояльность</a:t>
                      </a:r>
                    </a:p>
                    <a:p>
                      <a:pPr algn="l">
                        <a:lnSpc>
                          <a:spcPct val="107000"/>
                        </a:lnSpc>
                        <a:tabLst>
                          <a:tab pos="204470" algn="l"/>
                        </a:tabLst>
                      </a:pPr>
                      <a:r>
                        <a:rPr lang="ru-RU" sz="1150" b="0">
                          <a:solidFill>
                            <a:srgbClr val="1C2A55"/>
                          </a:solidFill>
                          <a:effectLst/>
                        </a:rPr>
                        <a:t>― всеохватная, тотальная преданность</a:t>
                      </a:r>
                      <a:endParaRPr lang="ru-RU" sz="1150" b="0">
                        <a:solidFill>
                          <a:srgbClr val="1C2A55"/>
                        </a:solidFill>
                        <a:effectLst/>
                        <a:latin typeface="Calibri" panose="020F0502020204030204" pitchFamily="34" charset="0"/>
                      </a:endParaRPr>
                    </a:p>
                  </a:txBody>
                  <a:tcPr marL="60432" marR="60432" marT="0" marB="0"/>
                </a:tc>
                <a:tc gridSpan="2">
                  <a:txBody>
                    <a:bodyPr/>
                    <a:lstStyle/>
                    <a:p>
                      <a:pPr algn="l">
                        <a:lnSpc>
                          <a:spcPct val="107000"/>
                        </a:lnSpc>
                        <a:tabLst>
                          <a:tab pos="204470" algn="l"/>
                        </a:tabLst>
                      </a:pPr>
                      <a:r>
                        <a:rPr lang="ru-RU" sz="1150" b="0">
                          <a:solidFill>
                            <a:srgbClr val="1C2A55"/>
                          </a:solidFill>
                          <a:effectLst/>
                        </a:rPr>
                        <a:t>― непредсказуемость жизненного пути как основа для краткосрочного и нерегулярного, случайного участия</a:t>
                      </a:r>
                    </a:p>
                    <a:p>
                      <a:pPr algn="l">
                        <a:lnSpc>
                          <a:spcPct val="107000"/>
                        </a:lnSpc>
                        <a:tabLst>
                          <a:tab pos="204470" algn="l"/>
                        </a:tabLst>
                      </a:pPr>
                      <a:r>
                        <a:rPr lang="ru-RU" sz="1150" b="0">
                          <a:solidFill>
                            <a:srgbClr val="1C2A55"/>
                          </a:solidFill>
                          <a:effectLst/>
                        </a:rPr>
                        <a:t>― динамичная вовлеченность: постоянные «входы» и «выходы»</a:t>
                      </a:r>
                    </a:p>
                    <a:p>
                      <a:pPr algn="l">
                        <a:lnSpc>
                          <a:spcPct val="107000"/>
                        </a:lnSpc>
                        <a:tabLst>
                          <a:tab pos="204470" algn="l"/>
                        </a:tabLst>
                      </a:pPr>
                      <a:r>
                        <a:rPr lang="ru-RU" sz="1150" b="0">
                          <a:solidFill>
                            <a:srgbClr val="1C2A55"/>
                          </a:solidFill>
                          <a:effectLst/>
                        </a:rPr>
                        <a:t>― гибкость и мобильность</a:t>
                      </a:r>
                    </a:p>
                    <a:p>
                      <a:pPr algn="l">
                        <a:lnSpc>
                          <a:spcPct val="107000"/>
                        </a:lnSpc>
                        <a:tabLst>
                          <a:tab pos="204470" algn="l"/>
                        </a:tabLst>
                      </a:pPr>
                      <a:r>
                        <a:rPr lang="ru-RU" sz="1150" b="0">
                          <a:solidFill>
                            <a:srgbClr val="1C2A55"/>
                          </a:solidFill>
                          <a:effectLst/>
                        </a:rPr>
                        <a:t>кратковременное и свободное участие</a:t>
                      </a:r>
                      <a:endParaRPr lang="ru-RU" sz="1150" b="0">
                        <a:solidFill>
                          <a:srgbClr val="1C2A55"/>
                        </a:solidFill>
                        <a:effectLst/>
                        <a:latin typeface="Calibri" panose="020F0502020204030204" pitchFamily="34" charset="0"/>
                      </a:endParaRPr>
                    </a:p>
                  </a:txBody>
                  <a:tcPr marL="60432" marR="60432" marT="0" marB="0"/>
                </a:tc>
                <a:tc hMerge="1">
                  <a:txBody>
                    <a:bodyPr/>
                    <a:lstStyle/>
                    <a:p>
                      <a:pPr algn="l">
                        <a:lnSpc>
                          <a:spcPct val="107000"/>
                        </a:lnSpc>
                        <a:tabLst>
                          <a:tab pos="204470" algn="l"/>
                        </a:tabLst>
                      </a:pPr>
                      <a:endParaRPr lang="ru-RU" sz="1200" b="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 лояльность, обусловленная биографическими потребностями и ситуациями</a:t>
                      </a:r>
                    </a:p>
                    <a:p>
                      <a:pPr algn="l">
                        <a:lnSpc>
                          <a:spcPct val="107000"/>
                        </a:lnSpc>
                        <a:tabLst>
                          <a:tab pos="204470" algn="l"/>
                        </a:tabLst>
                      </a:pPr>
                      <a:r>
                        <a:rPr lang="ru-RU" sz="1150" b="0" dirty="0">
                          <a:solidFill>
                            <a:srgbClr val="1C2A55"/>
                          </a:solidFill>
                          <a:effectLst/>
                        </a:rPr>
                        <a:t>― предпочтение сменяющих друг друга проектных соглашений</a:t>
                      </a:r>
                      <a:endParaRPr lang="ru-RU" sz="1150" b="0" dirty="0">
                        <a:solidFill>
                          <a:srgbClr val="1C2A55"/>
                        </a:solidFill>
                        <a:effectLst/>
                        <a:latin typeface="Calibri" panose="020F0502020204030204" pitchFamily="34" charset="0"/>
                      </a:endParaRPr>
                    </a:p>
                  </a:txBody>
                  <a:tcPr marL="60432" marR="60432" marT="0" marB="0"/>
                </a:tc>
                <a:extLst>
                  <a:ext uri="{0D108BD9-81ED-4DB2-BD59-A6C34878D82A}">
                    <a16:rowId xmlns:a16="http://schemas.microsoft.com/office/drawing/2014/main" val="633033440"/>
                  </a:ext>
                </a:extLst>
              </a:tr>
            </a:tbl>
          </a:graphicData>
        </a:graphic>
      </p:graphicFrame>
    </p:spTree>
    <p:extLst>
      <p:ext uri="{BB962C8B-B14F-4D97-AF65-F5344CB8AC3E}">
        <p14:creationId xmlns:p14="http://schemas.microsoft.com/office/powerpoint/2010/main" val="3936336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2014</a:t>
            </a:r>
            <a:endParaRPr kumimoji="1" lang="ru-RU" sz="800" dirty="0">
              <a:solidFill>
                <a:schemeClr val="bg1"/>
              </a:solidFill>
              <a:latin typeface="Myriad Pro"/>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3" name="Таблица 2"/>
          <p:cNvGraphicFramePr>
            <a:graphicFrameLocks noGrp="1"/>
          </p:cNvGraphicFramePr>
          <p:nvPr>
            <p:extLst/>
          </p:nvPr>
        </p:nvGraphicFramePr>
        <p:xfrm>
          <a:off x="2" y="0"/>
          <a:ext cx="9143997" cy="7119474"/>
        </p:xfrm>
        <a:graphic>
          <a:graphicData uri="http://schemas.openxmlformats.org/drawingml/2006/table">
            <a:tbl>
              <a:tblPr firstRow="1" firstCol="1" bandRow="1" bandCol="1">
                <a:tableStyleId>{5C22544A-7EE6-4342-B048-85BDC9FD1C3A}</a:tableStyleId>
              </a:tblPr>
              <a:tblGrid>
                <a:gridCol w="1277254">
                  <a:extLst>
                    <a:ext uri="{9D8B030D-6E8A-4147-A177-3AD203B41FA5}">
                      <a16:colId xmlns:a16="http://schemas.microsoft.com/office/drawing/2014/main" val="2470125418"/>
                    </a:ext>
                  </a:extLst>
                </a:gridCol>
                <a:gridCol w="1790408">
                  <a:extLst>
                    <a:ext uri="{9D8B030D-6E8A-4147-A177-3AD203B41FA5}">
                      <a16:colId xmlns:a16="http://schemas.microsoft.com/office/drawing/2014/main" val="25035148"/>
                    </a:ext>
                  </a:extLst>
                </a:gridCol>
                <a:gridCol w="2035276">
                  <a:extLst>
                    <a:ext uri="{9D8B030D-6E8A-4147-A177-3AD203B41FA5}">
                      <a16:colId xmlns:a16="http://schemas.microsoft.com/office/drawing/2014/main" val="1514709436"/>
                    </a:ext>
                  </a:extLst>
                </a:gridCol>
                <a:gridCol w="421756">
                  <a:extLst>
                    <a:ext uri="{9D8B030D-6E8A-4147-A177-3AD203B41FA5}">
                      <a16:colId xmlns:a16="http://schemas.microsoft.com/office/drawing/2014/main" val="2249393584"/>
                    </a:ext>
                  </a:extLst>
                </a:gridCol>
                <a:gridCol w="1527268">
                  <a:extLst>
                    <a:ext uri="{9D8B030D-6E8A-4147-A177-3AD203B41FA5}">
                      <a16:colId xmlns:a16="http://schemas.microsoft.com/office/drawing/2014/main" val="3311919805"/>
                    </a:ext>
                  </a:extLst>
                </a:gridCol>
                <a:gridCol w="2092035">
                  <a:extLst>
                    <a:ext uri="{9D8B030D-6E8A-4147-A177-3AD203B41FA5}">
                      <a16:colId xmlns:a16="http://schemas.microsoft.com/office/drawing/2014/main" val="1105424154"/>
                    </a:ext>
                  </a:extLst>
                </a:gridCol>
              </a:tblGrid>
              <a:tr h="182236">
                <a:tc rowSpan="4">
                  <a:txBody>
                    <a:bodyPr/>
                    <a:lstStyle/>
                    <a:p>
                      <a:pPr marL="0" indent="0" algn="l">
                        <a:lnSpc>
                          <a:spcPct val="107000"/>
                        </a:lnSpc>
                        <a:spcAft>
                          <a:spcPts val="0"/>
                        </a:spcAft>
                      </a:pPr>
                      <a:endParaRPr lang="ru-RU" sz="1150" dirty="0">
                        <a:effectLst/>
                      </a:endParaRPr>
                    </a:p>
                    <a:p>
                      <a:pPr marL="0" indent="0" algn="l">
                        <a:lnSpc>
                          <a:spcPct val="107000"/>
                        </a:lnSpc>
                        <a:spcAft>
                          <a:spcPts val="0"/>
                        </a:spcAft>
                      </a:pPr>
                      <a:r>
                        <a:rPr lang="ru-RU" sz="1150" dirty="0">
                          <a:effectLst/>
                        </a:rPr>
                        <a:t>Базовые</a:t>
                      </a:r>
                      <a:br>
                        <a:rPr lang="ru-RU" sz="1150" dirty="0">
                          <a:effectLst/>
                        </a:rPr>
                      </a:br>
                      <a:r>
                        <a:rPr lang="ru-RU" sz="1150" dirty="0">
                          <a:effectLst/>
                        </a:rPr>
                        <a:t>категории</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gridSpan="5">
                  <a:txBody>
                    <a:bodyPr/>
                    <a:lstStyle/>
                    <a:p>
                      <a:pPr algn="ctr">
                        <a:lnSpc>
                          <a:spcPct val="107000"/>
                        </a:lnSpc>
                        <a:tabLst>
                          <a:tab pos="204470" algn="l"/>
                        </a:tabLst>
                      </a:pPr>
                      <a:r>
                        <a:rPr lang="ru-RU" sz="1400" dirty="0">
                          <a:effectLst/>
                        </a:rPr>
                        <a:t>Стили волонтерства</a:t>
                      </a:r>
                    </a:p>
                    <a:p>
                      <a:pPr algn="ctr">
                        <a:lnSpc>
                          <a:spcPct val="107000"/>
                        </a:lnSpc>
                        <a:tabLst>
                          <a:tab pos="204470" algn="l"/>
                        </a:tabLst>
                      </a:pPr>
                      <a:endParaRPr lang="ru-RU" sz="1150" dirty="0">
                        <a:effectLst/>
                        <a:latin typeface="Calibri" panose="020F0502020204030204" pitchFamily="34" charset="0"/>
                      </a:endParaRPr>
                    </a:p>
                  </a:txBody>
                  <a:tcPr marL="50360" marR="5036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45171544"/>
                  </a:ext>
                </a:extLst>
              </a:tr>
              <a:tr h="181267">
                <a:tc vMerge="1">
                  <a:txBody>
                    <a:bodyPr/>
                    <a:lstStyle/>
                    <a:p>
                      <a:endParaRPr lang="ru-RU"/>
                    </a:p>
                  </a:txBody>
                  <a:tcPr/>
                </a:tc>
                <a:tc gridSpan="3">
                  <a:txBody>
                    <a:bodyPr/>
                    <a:lstStyle/>
                    <a:p>
                      <a:pPr indent="252095" algn="ctr">
                        <a:lnSpc>
                          <a:spcPct val="107000"/>
                        </a:lnSpc>
                        <a:spcAft>
                          <a:spcPts val="0"/>
                        </a:spcAft>
                      </a:pPr>
                      <a:r>
                        <a:rPr lang="ru-RU" sz="1200" b="1" dirty="0">
                          <a:solidFill>
                            <a:srgbClr val="1C2A55"/>
                          </a:solidFill>
                          <a:effectLst/>
                        </a:rPr>
                        <a:t>Коллективистское</a:t>
                      </a:r>
                      <a:r>
                        <a:rPr lang="ru-RU" sz="1200" b="1" baseline="0" dirty="0">
                          <a:solidFill>
                            <a:srgbClr val="1C2A55"/>
                          </a:solidFill>
                          <a:effectLst/>
                        </a:rPr>
                        <a:t> </a:t>
                      </a:r>
                      <a:r>
                        <a:rPr lang="ru-RU" sz="1200" b="1" baseline="0" dirty="0" err="1">
                          <a:solidFill>
                            <a:srgbClr val="1C2A55"/>
                          </a:solidFill>
                          <a:effectLst/>
                        </a:rPr>
                        <a:t>волонтерство</a:t>
                      </a:r>
                      <a:endParaRPr lang="ru-RU" sz="1200" b="1" dirty="0">
                        <a:solidFill>
                          <a:srgbClr val="1C2A55"/>
                        </a:solidFill>
                        <a:effectLst/>
                        <a:latin typeface="Times New Roman" panose="02020603050405020304" pitchFamily="18" charset="0"/>
                        <a:ea typeface="Times New Roman" panose="02020603050405020304" pitchFamily="18" charset="0"/>
                      </a:endParaRPr>
                    </a:p>
                  </a:txBody>
                  <a:tcPr marL="50360" marR="50360" marT="0" marB="0"/>
                </a:tc>
                <a:tc hMerge="1">
                  <a:txBody>
                    <a:bodyPr/>
                    <a:lstStyle/>
                    <a:p>
                      <a:endParaRPr lang="ru-RU"/>
                    </a:p>
                  </a:txBody>
                  <a:tcPr/>
                </a:tc>
                <a:tc hMerge="1">
                  <a:txBody>
                    <a:bodyPr/>
                    <a:lstStyle/>
                    <a:p>
                      <a:endParaRPr lang="ru-RU"/>
                    </a:p>
                  </a:txBody>
                  <a:tcPr/>
                </a:tc>
                <a:tc gridSpan="2">
                  <a:txBody>
                    <a:bodyPr/>
                    <a:lstStyle/>
                    <a:p>
                      <a:pPr marL="252095" indent="252095" algn="ctr">
                        <a:lnSpc>
                          <a:spcPct val="107000"/>
                        </a:lnSpc>
                        <a:spcAft>
                          <a:spcPts val="0"/>
                        </a:spcAft>
                      </a:pPr>
                      <a:r>
                        <a:rPr lang="ru-RU" sz="1200" b="1" dirty="0">
                          <a:solidFill>
                            <a:srgbClr val="1C2A55"/>
                          </a:solidFill>
                          <a:effectLst/>
                        </a:rPr>
                        <a:t>Рефлексивное </a:t>
                      </a:r>
                      <a:r>
                        <a:rPr lang="ru-RU" sz="1200" b="1" dirty="0" err="1">
                          <a:solidFill>
                            <a:srgbClr val="1C2A55"/>
                          </a:solidFill>
                          <a:effectLst/>
                        </a:rPr>
                        <a:t>волонтерство</a:t>
                      </a:r>
                      <a:endParaRPr lang="ru-RU" sz="1200" b="1" dirty="0">
                        <a:solidFill>
                          <a:srgbClr val="1C2A55"/>
                        </a:solidFill>
                        <a:effectLst/>
                        <a:latin typeface="Times New Roman" panose="02020603050405020304" pitchFamily="18" charset="0"/>
                        <a:ea typeface="Times New Roman" panose="02020603050405020304" pitchFamily="18" charset="0"/>
                      </a:endParaRPr>
                    </a:p>
                  </a:txBody>
                  <a:tcPr marL="50360" marR="50360" marT="0" marB="0"/>
                </a:tc>
                <a:tc hMerge="1">
                  <a:txBody>
                    <a:bodyPr/>
                    <a:lstStyle/>
                    <a:p>
                      <a:endParaRPr lang="ru-RU"/>
                    </a:p>
                  </a:txBody>
                  <a:tcPr/>
                </a:tc>
                <a:extLst>
                  <a:ext uri="{0D108BD9-81ED-4DB2-BD59-A6C34878D82A}">
                    <a16:rowId xmlns:a16="http://schemas.microsoft.com/office/drawing/2014/main" val="4014233423"/>
                  </a:ext>
                </a:extLst>
              </a:tr>
              <a:tr h="182236">
                <a:tc vMerge="1">
                  <a:txBody>
                    <a:bodyPr/>
                    <a:lstStyle/>
                    <a:p>
                      <a:endParaRPr lang="ru-RU"/>
                    </a:p>
                  </a:txBody>
                  <a:tcPr/>
                </a:tc>
                <a:tc gridSpan="5">
                  <a:txBody>
                    <a:bodyPr/>
                    <a:lstStyle/>
                    <a:p>
                      <a:pPr algn="ctr">
                        <a:lnSpc>
                          <a:spcPct val="107000"/>
                        </a:lnSpc>
                        <a:tabLst>
                          <a:tab pos="204470" algn="l"/>
                        </a:tabLst>
                      </a:pPr>
                      <a:r>
                        <a:rPr lang="ru-RU" sz="1200" b="1" i="1" dirty="0">
                          <a:solidFill>
                            <a:srgbClr val="1C2A55"/>
                          </a:solidFill>
                          <a:effectLst/>
                        </a:rPr>
                        <a:t>Уровни описания волонтерства</a:t>
                      </a:r>
                      <a:endParaRPr lang="ru-RU" sz="1200" b="1" i="1" dirty="0">
                        <a:solidFill>
                          <a:srgbClr val="1C2A55"/>
                        </a:solidFill>
                        <a:effectLst/>
                        <a:latin typeface="Calibri" panose="020F0502020204030204" pitchFamily="34" charset="0"/>
                      </a:endParaRPr>
                    </a:p>
                  </a:txBody>
                  <a:tcPr marL="50360" marR="5036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228376405"/>
                  </a:ext>
                </a:extLst>
              </a:tr>
              <a:tr h="392589">
                <a:tc vMerge="1">
                  <a:txBody>
                    <a:bodyPr/>
                    <a:lstStyle/>
                    <a:p>
                      <a:endParaRPr lang="ru-RU"/>
                    </a:p>
                  </a:txBody>
                  <a:tcPr/>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gridSpan="2">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hMerge="1">
                  <a:txBody>
                    <a:bodyPr/>
                    <a:lstStyle/>
                    <a:p>
                      <a:pPr indent="252095" algn="ctr">
                        <a:lnSpc>
                          <a:spcPct val="107000"/>
                        </a:lnSpc>
                        <a:spcAft>
                          <a:spcPts val="0"/>
                        </a:spcAft>
                      </a:pPr>
                      <a:endParaRPr lang="ru-RU" sz="1200" b="0"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extLst>
                  <a:ext uri="{0D108BD9-81ED-4DB2-BD59-A6C34878D82A}">
                    <a16:rowId xmlns:a16="http://schemas.microsoft.com/office/drawing/2014/main" val="1666480965"/>
                  </a:ext>
                </a:extLst>
              </a:tr>
              <a:tr h="2470578">
                <a:tc>
                  <a:txBody>
                    <a:bodyPr/>
                    <a:lstStyle/>
                    <a:p>
                      <a:pPr marL="0" indent="0" algn="l">
                        <a:lnSpc>
                          <a:spcPct val="107000"/>
                        </a:lnSpc>
                        <a:spcAft>
                          <a:spcPts val="0"/>
                        </a:spcAft>
                      </a:pPr>
                      <a:r>
                        <a:rPr lang="ru-RU" sz="1150" dirty="0">
                          <a:effectLst/>
                        </a:rPr>
                        <a:t>Организационная среда</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―иерархическое, социально или идеологически сегментированное общество </a:t>
                      </a:r>
                    </a:p>
                    <a:p>
                      <a:pPr algn="l">
                        <a:lnSpc>
                          <a:spcPct val="107000"/>
                        </a:lnSpc>
                        <a:tabLst>
                          <a:tab pos="204470" algn="l"/>
                        </a:tabLst>
                      </a:pPr>
                      <a:r>
                        <a:rPr lang="ru-RU" sz="1150" dirty="0">
                          <a:solidFill>
                            <a:srgbClr val="1C2A55"/>
                          </a:solidFill>
                          <a:effectLst/>
                        </a:rPr>
                        <a:t>―сильное руководящее ядро </a:t>
                      </a:r>
                    </a:p>
                    <a:p>
                      <a:pPr algn="l">
                        <a:lnSpc>
                          <a:spcPct val="107000"/>
                        </a:lnSpc>
                        <a:tabLst>
                          <a:tab pos="204470" algn="l"/>
                        </a:tabLst>
                      </a:pPr>
                      <a:r>
                        <a:rPr lang="ru-RU" sz="1150" dirty="0">
                          <a:solidFill>
                            <a:srgbClr val="1C2A55"/>
                          </a:solidFill>
                          <a:effectLst/>
                        </a:rPr>
                        <a:t>― тесная связь между формальным групповым членством и добровольчеством ― членское </a:t>
                      </a:r>
                      <a:r>
                        <a:rPr lang="ru-RU" sz="1150" dirty="0" err="1">
                          <a:solidFill>
                            <a:srgbClr val="1C2A55"/>
                          </a:solidFill>
                          <a:effectLst/>
                        </a:rPr>
                        <a:t>волонтерство</a:t>
                      </a:r>
                      <a:endParaRPr lang="ru-RU" sz="1150" dirty="0">
                        <a:solidFill>
                          <a:srgbClr val="1C2A55"/>
                        </a:solidFill>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сильная привязка к организации</a:t>
                      </a:r>
                    </a:p>
                    <a:p>
                      <a:pPr algn="l">
                        <a:lnSpc>
                          <a:spcPct val="107000"/>
                        </a:lnSpc>
                        <a:tabLst>
                          <a:tab pos="204470" algn="l"/>
                        </a:tabLst>
                      </a:pPr>
                      <a:r>
                        <a:rPr lang="ru-RU" sz="1150" dirty="0">
                          <a:solidFill>
                            <a:srgbClr val="1C2A55"/>
                          </a:solidFill>
                          <a:effectLst/>
                        </a:rPr>
                        <a:t>― принятие ответственности за разные аспекты дела</a:t>
                      </a:r>
                    </a:p>
                    <a:p>
                      <a:pPr algn="l">
                        <a:lnSpc>
                          <a:spcPct val="107000"/>
                        </a:lnSpc>
                        <a:tabLst>
                          <a:tab pos="204470" algn="l"/>
                        </a:tabLst>
                      </a:pPr>
                      <a:r>
                        <a:rPr lang="ru-RU" sz="1150" dirty="0">
                          <a:solidFill>
                            <a:srgbClr val="1C2A55"/>
                          </a:solidFill>
                          <a:effectLst/>
                        </a:rPr>
                        <a:t>― социализация и интеграция посредством принятия ответственности</a:t>
                      </a:r>
                    </a:p>
                    <a:p>
                      <a:pPr algn="l">
                        <a:lnSpc>
                          <a:spcPct val="107000"/>
                        </a:lnSpc>
                        <a:tabLst>
                          <a:tab pos="204470" algn="l"/>
                        </a:tabLst>
                      </a:pPr>
                      <a:r>
                        <a:rPr lang="ru-RU" sz="1150" dirty="0">
                          <a:solidFill>
                            <a:srgbClr val="1C2A55"/>
                          </a:solidFill>
                          <a:effectLst/>
                        </a:rPr>
                        <a:t>― служение как лояльность</a:t>
                      </a:r>
                    </a:p>
                    <a:p>
                      <a:pPr algn="l">
                        <a:lnSpc>
                          <a:spcPct val="107000"/>
                        </a:lnSpc>
                        <a:tabLst>
                          <a:tab pos="204470" algn="l"/>
                        </a:tabLst>
                      </a:pPr>
                      <a:r>
                        <a:rPr lang="ru-RU" sz="1150" dirty="0">
                          <a:solidFill>
                            <a:srgbClr val="1C2A55"/>
                          </a:solidFill>
                          <a:effectLst/>
                        </a:rPr>
                        <a:t>― сильная преданность организационным ценностям и целям</a:t>
                      </a:r>
                      <a:endParaRPr lang="ru-RU" sz="1150" dirty="0">
                        <a:solidFill>
                          <a:srgbClr val="1C2A55"/>
                        </a:solidFill>
                        <a:effectLst/>
                        <a:latin typeface="Calibri" panose="020F0502020204030204" pitchFamily="34" charset="0"/>
                      </a:endParaRPr>
                    </a:p>
                  </a:txBody>
                  <a:tcPr marL="50360" marR="50360" marT="0" marB="0"/>
                </a:tc>
                <a:tc gridSpan="2">
                  <a:txBody>
                    <a:bodyPr/>
                    <a:lstStyle/>
                    <a:p>
                      <a:pPr algn="l">
                        <a:lnSpc>
                          <a:spcPct val="107000"/>
                        </a:lnSpc>
                        <a:tabLst>
                          <a:tab pos="204470" algn="l"/>
                        </a:tabLst>
                      </a:pPr>
                      <a:r>
                        <a:rPr lang="ru-RU" sz="1150" dirty="0">
                          <a:solidFill>
                            <a:srgbClr val="1C2A55"/>
                          </a:solidFill>
                          <a:effectLst/>
                        </a:rPr>
                        <a:t>― НКО и организации третьего сектора, децентрализованные инициативы </a:t>
                      </a:r>
                    </a:p>
                    <a:p>
                      <a:pPr algn="l">
                        <a:lnSpc>
                          <a:spcPct val="107000"/>
                        </a:lnSpc>
                        <a:tabLst>
                          <a:tab pos="204470" algn="l"/>
                        </a:tabLst>
                      </a:pPr>
                      <a:r>
                        <a:rPr lang="ru-RU" sz="1150" dirty="0">
                          <a:solidFill>
                            <a:srgbClr val="1C2A55"/>
                          </a:solidFill>
                          <a:effectLst/>
                        </a:rPr>
                        <a:t>― отсутствие связи между членством и </a:t>
                      </a:r>
                      <a:r>
                        <a:rPr lang="ru-RU" sz="1150" dirty="0" err="1">
                          <a:solidFill>
                            <a:srgbClr val="1C2A55"/>
                          </a:solidFill>
                          <a:effectLst/>
                        </a:rPr>
                        <a:t>волонтерством</a:t>
                      </a:r>
                      <a:r>
                        <a:rPr lang="ru-RU" sz="1150" dirty="0">
                          <a:solidFill>
                            <a:srgbClr val="1C2A55"/>
                          </a:solidFill>
                          <a:effectLst/>
                        </a:rPr>
                        <a:t> </a:t>
                      </a:r>
                      <a:r>
                        <a:rPr lang="ru-RU" sz="1150" dirty="0">
                          <a:solidFill>
                            <a:srgbClr val="1C2A55"/>
                          </a:solidFill>
                          <a:effectLst/>
                          <a:latin typeface="Arial" panose="020B0604020202020204" pitchFamily="34" charset="0"/>
                          <a:cs typeface="Arial" panose="020B0604020202020204" pitchFamily="34" charset="0"/>
                        </a:rPr>
                        <a:t>—</a:t>
                      </a:r>
                      <a:r>
                        <a:rPr lang="ru-RU" sz="1150" dirty="0">
                          <a:solidFill>
                            <a:srgbClr val="1C2A55"/>
                          </a:solidFill>
                          <a:effectLst/>
                        </a:rPr>
                        <a:t>новые </a:t>
                      </a:r>
                      <a:r>
                        <a:rPr lang="ru-RU" sz="1150" dirty="0" err="1">
                          <a:solidFill>
                            <a:srgbClr val="1C2A55"/>
                          </a:solidFill>
                          <a:effectLst/>
                        </a:rPr>
                        <a:t>волонтероцентричные</a:t>
                      </a:r>
                      <a:r>
                        <a:rPr lang="ru-RU" sz="1150" dirty="0">
                          <a:solidFill>
                            <a:srgbClr val="1C2A55"/>
                          </a:solidFill>
                          <a:effectLst/>
                        </a:rPr>
                        <a:t> институциональные структуры и формы </a:t>
                      </a:r>
                      <a:r>
                        <a:rPr lang="ru-RU" sz="1150" dirty="0" err="1">
                          <a:solidFill>
                            <a:srgbClr val="1C2A55"/>
                          </a:solidFill>
                          <a:effectLst/>
                        </a:rPr>
                        <a:t>рекрутирования</a:t>
                      </a:r>
                      <a:endParaRPr lang="ru-RU" sz="1150" dirty="0">
                        <a:solidFill>
                          <a:srgbClr val="1C2A55"/>
                        </a:solidFill>
                        <a:effectLst/>
                      </a:endParaRPr>
                    </a:p>
                    <a:p>
                      <a:pPr algn="l">
                        <a:lnSpc>
                          <a:spcPct val="107000"/>
                        </a:lnSpc>
                        <a:tabLst>
                          <a:tab pos="204470" algn="l"/>
                        </a:tabLst>
                      </a:pPr>
                      <a:r>
                        <a:rPr lang="ru-RU" sz="1150" dirty="0">
                          <a:solidFill>
                            <a:srgbClr val="1C2A55"/>
                          </a:solidFill>
                          <a:effectLst/>
                        </a:rPr>
                        <a:t>― программное </a:t>
                      </a:r>
                      <a:r>
                        <a:rPr lang="ru-RU" sz="1150" dirty="0" err="1">
                          <a:solidFill>
                            <a:srgbClr val="1C2A55"/>
                          </a:solidFill>
                          <a:effectLst/>
                        </a:rPr>
                        <a:t>волонтерство</a:t>
                      </a:r>
                      <a:endParaRPr lang="ru-RU" sz="1150" dirty="0">
                        <a:solidFill>
                          <a:srgbClr val="1C2A55"/>
                        </a:solidFill>
                        <a:effectLst/>
                        <a:latin typeface="Calibri" panose="020F0502020204030204" pitchFamily="34" charset="0"/>
                      </a:endParaRPr>
                    </a:p>
                  </a:txBody>
                  <a:tcPr marL="50360" marR="50360" marT="0" marB="0"/>
                </a:tc>
                <a:tc hMerge="1">
                  <a:txBody>
                    <a:bodyPr/>
                    <a:lstStyle/>
                    <a:p>
                      <a:pPr algn="l">
                        <a:lnSpc>
                          <a:spcPct val="107000"/>
                        </a:lnSpc>
                        <a:tabLst>
                          <a:tab pos="204470" algn="l"/>
                        </a:tabLst>
                      </a:pPr>
                      <a:endParaRPr lang="ru-RU" sz="1150" dirty="0">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слабая привязка к организации</a:t>
                      </a:r>
                    </a:p>
                    <a:p>
                      <a:pPr algn="l">
                        <a:lnSpc>
                          <a:spcPct val="107000"/>
                        </a:lnSpc>
                        <a:tabLst>
                          <a:tab pos="204470" algn="l"/>
                        </a:tabLst>
                      </a:pPr>
                      <a:r>
                        <a:rPr lang="ru-RU" sz="1150" dirty="0">
                          <a:solidFill>
                            <a:srgbClr val="1C2A55"/>
                          </a:solidFill>
                          <a:effectLst/>
                        </a:rPr>
                        <a:t>― временная лояльность</a:t>
                      </a:r>
                    </a:p>
                    <a:p>
                      <a:pPr algn="l">
                        <a:lnSpc>
                          <a:spcPct val="107000"/>
                        </a:lnSpc>
                        <a:tabLst>
                          <a:tab pos="204470" algn="l"/>
                        </a:tabLst>
                      </a:pPr>
                      <a:r>
                        <a:rPr lang="ru-RU" sz="1150" dirty="0">
                          <a:solidFill>
                            <a:srgbClr val="1C2A55"/>
                          </a:solidFill>
                          <a:effectLst/>
                        </a:rPr>
                        <a:t>― не привязанная к пространству лояльность</a:t>
                      </a:r>
                    </a:p>
                    <a:p>
                      <a:pPr algn="l">
                        <a:lnSpc>
                          <a:spcPct val="107000"/>
                        </a:lnSpc>
                        <a:tabLst>
                          <a:tab pos="204470" algn="l"/>
                        </a:tabLst>
                      </a:pPr>
                      <a:r>
                        <a:rPr lang="ru-RU" sz="1150" dirty="0">
                          <a:solidFill>
                            <a:srgbClr val="1C2A55"/>
                          </a:solidFill>
                          <a:effectLst/>
                        </a:rPr>
                        <a:t>― функциональная ориентация: фокусировка на предложенной деятельности, а не на организации, в которой она производится </a:t>
                      </a:r>
                      <a:endParaRPr lang="ru-RU" sz="1150" dirty="0">
                        <a:solidFill>
                          <a:srgbClr val="1C2A55"/>
                        </a:solidFill>
                        <a:effectLst/>
                        <a:latin typeface="Calibri" panose="020F0502020204030204" pitchFamily="34" charset="0"/>
                      </a:endParaRPr>
                    </a:p>
                  </a:txBody>
                  <a:tcPr marL="50360" marR="50360" marT="0" marB="0"/>
                </a:tc>
                <a:extLst>
                  <a:ext uri="{0D108BD9-81ED-4DB2-BD59-A6C34878D82A}">
                    <a16:rowId xmlns:a16="http://schemas.microsoft.com/office/drawing/2014/main" val="359094649"/>
                  </a:ext>
                </a:extLst>
              </a:tr>
              <a:tr h="2122688">
                <a:tc>
                  <a:txBody>
                    <a:bodyPr/>
                    <a:lstStyle/>
                    <a:p>
                      <a:pPr marL="0" indent="0" algn="l">
                        <a:lnSpc>
                          <a:spcPct val="107000"/>
                        </a:lnSpc>
                        <a:spcAft>
                          <a:spcPts val="0"/>
                        </a:spcAft>
                      </a:pPr>
                      <a:r>
                        <a:rPr lang="ru-RU" sz="1150" dirty="0">
                          <a:effectLst/>
                        </a:rPr>
                        <a:t>Выбор (области) деятельности</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a:txBody>
                    <a:bodyPr/>
                    <a:lstStyle/>
                    <a:p>
                      <a:pPr algn="l">
                        <a:lnSpc>
                          <a:spcPct val="107000"/>
                        </a:lnSpc>
                        <a:tabLst>
                          <a:tab pos="204470" algn="l"/>
                        </a:tabLst>
                      </a:pPr>
                      <a:r>
                        <a:rPr lang="ru-RU" sz="1150">
                          <a:solidFill>
                            <a:srgbClr val="1C2A55"/>
                          </a:solidFill>
                          <a:effectLst/>
                        </a:rPr>
                        <a:t>― включение/ исключение по принципу универсализации общей культуры и образа жизни</a:t>
                      </a:r>
                    </a:p>
                    <a:p>
                      <a:pPr algn="l">
                        <a:lnSpc>
                          <a:spcPct val="107000"/>
                        </a:lnSpc>
                        <a:tabLst>
                          <a:tab pos="204470" algn="l"/>
                        </a:tabLst>
                      </a:pPr>
                      <a:r>
                        <a:rPr lang="ru-RU" sz="1150">
                          <a:solidFill>
                            <a:srgbClr val="1C2A55"/>
                          </a:solidFill>
                          <a:effectLst/>
                        </a:rPr>
                        <a:t>― инициируется и контролируется другими</a:t>
                      </a:r>
                    </a:p>
                    <a:p>
                      <a:pPr algn="l">
                        <a:lnSpc>
                          <a:spcPct val="107000"/>
                        </a:lnSpc>
                        <a:tabLst>
                          <a:tab pos="204470" algn="l"/>
                        </a:tabLst>
                      </a:pPr>
                      <a:r>
                        <a:rPr lang="ru-RU" sz="1150">
                          <a:solidFill>
                            <a:srgbClr val="1C2A55"/>
                          </a:solidFill>
                          <a:effectLst/>
                        </a:rPr>
                        <a:t>― воспроизведение традиционных гендерных образцов</a:t>
                      </a:r>
                      <a:endParaRPr lang="ru-RU" sz="1150">
                        <a:solidFill>
                          <a:srgbClr val="1C2A55"/>
                        </a:solidFill>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a:solidFill>
                            <a:srgbClr val="1C2A55"/>
                          </a:solidFill>
                          <a:effectLst/>
                        </a:rPr>
                        <a:t>― политика группы</a:t>
                      </a:r>
                    </a:p>
                    <a:p>
                      <a:pPr algn="l">
                        <a:lnSpc>
                          <a:spcPct val="107000"/>
                        </a:lnSpc>
                        <a:tabLst>
                          <a:tab pos="204470" algn="l"/>
                        </a:tabLst>
                      </a:pPr>
                      <a:r>
                        <a:rPr lang="ru-RU" sz="1150">
                          <a:solidFill>
                            <a:srgbClr val="1C2A55"/>
                          </a:solidFill>
                          <a:effectLst/>
                        </a:rPr>
                        <a:t>― обязывающая местническая солидарность</a:t>
                      </a:r>
                    </a:p>
                    <a:p>
                      <a:pPr algn="l">
                        <a:lnSpc>
                          <a:spcPct val="107000"/>
                        </a:lnSpc>
                        <a:tabLst>
                          <a:tab pos="204470" algn="l"/>
                        </a:tabLst>
                      </a:pPr>
                      <a:r>
                        <a:rPr lang="ru-RU" sz="1150">
                          <a:solidFill>
                            <a:srgbClr val="1C2A55"/>
                          </a:solidFill>
                          <a:effectLst/>
                        </a:rPr>
                        <a:t>― идеализм</a:t>
                      </a:r>
                    </a:p>
                    <a:p>
                      <a:pPr algn="l">
                        <a:lnSpc>
                          <a:spcPct val="107000"/>
                        </a:lnSpc>
                        <a:tabLst>
                          <a:tab pos="204470" algn="l"/>
                        </a:tabLst>
                      </a:pPr>
                      <a:r>
                        <a:rPr lang="ru-RU" sz="1150">
                          <a:solidFill>
                            <a:srgbClr val="1C2A55"/>
                          </a:solidFill>
                          <a:effectLst/>
                        </a:rPr>
                        <a:t>― широкомасштабное, многоцелевое включение в сообщество </a:t>
                      </a:r>
                      <a:endParaRPr lang="ru-RU" sz="1150">
                        <a:solidFill>
                          <a:srgbClr val="1C2A55"/>
                        </a:solidFill>
                        <a:effectLst/>
                        <a:latin typeface="Calibri" panose="020F0502020204030204" pitchFamily="34" charset="0"/>
                      </a:endParaRPr>
                    </a:p>
                  </a:txBody>
                  <a:tcPr marL="50360" marR="50360" marT="0" marB="0"/>
                </a:tc>
                <a:tc gridSpan="2">
                  <a:txBody>
                    <a:bodyPr/>
                    <a:lstStyle/>
                    <a:p>
                      <a:pPr algn="l">
                        <a:lnSpc>
                          <a:spcPct val="107000"/>
                        </a:lnSpc>
                        <a:tabLst>
                          <a:tab pos="204470" algn="l"/>
                        </a:tabLst>
                      </a:pPr>
                      <a:r>
                        <a:rPr lang="ru-RU" sz="1150">
                          <a:solidFill>
                            <a:srgbClr val="1C2A55"/>
                          </a:solidFill>
                          <a:effectLst/>
                        </a:rPr>
                        <a:t>― локальная дезинтеграция в условиях глобальной интеграцией: глобализированные сети селективных контактов</a:t>
                      </a:r>
                    </a:p>
                    <a:p>
                      <a:pPr algn="l">
                        <a:lnSpc>
                          <a:spcPct val="107000"/>
                        </a:lnSpc>
                        <a:tabLst>
                          <a:tab pos="204470" algn="l"/>
                        </a:tabLst>
                      </a:pPr>
                      <a:r>
                        <a:rPr lang="ru-RU" sz="1150">
                          <a:solidFill>
                            <a:srgbClr val="1C2A55"/>
                          </a:solidFill>
                          <a:effectLst/>
                        </a:rPr>
                        <a:t>― взаимодействие между локальным действием и глобальными проблемами</a:t>
                      </a:r>
                      <a:endParaRPr lang="ru-RU" sz="1150">
                        <a:solidFill>
                          <a:srgbClr val="1C2A55"/>
                        </a:solidFill>
                        <a:effectLst/>
                        <a:latin typeface="Calibri" panose="020F0502020204030204" pitchFamily="34" charset="0"/>
                      </a:endParaRPr>
                    </a:p>
                  </a:txBody>
                  <a:tcPr marL="50360" marR="50360" marT="0" marB="0"/>
                </a:tc>
                <a:tc hMerge="1">
                  <a:txBody>
                    <a:bodyPr/>
                    <a:lstStyle/>
                    <a:p>
                      <a:pPr algn="l">
                        <a:lnSpc>
                          <a:spcPct val="107000"/>
                        </a:lnSpc>
                        <a:tabLst>
                          <a:tab pos="204470" algn="l"/>
                        </a:tabLst>
                      </a:pPr>
                      <a:endParaRPr lang="ru-RU" sz="1150">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a:solidFill>
                            <a:srgbClr val="1C2A55"/>
                          </a:solidFill>
                          <a:effectLst/>
                        </a:rPr>
                        <a:t>― политика [индивидуального] стиля жизни и идентичности </a:t>
                      </a:r>
                    </a:p>
                    <a:p>
                      <a:pPr algn="l">
                        <a:lnSpc>
                          <a:spcPct val="107000"/>
                        </a:lnSpc>
                        <a:tabLst>
                          <a:tab pos="204470" algn="l"/>
                        </a:tabLst>
                      </a:pPr>
                      <a:r>
                        <a:rPr lang="ru-RU" sz="1150">
                          <a:solidFill>
                            <a:srgbClr val="1C2A55"/>
                          </a:solidFill>
                          <a:effectLst/>
                        </a:rPr>
                        <a:t>― каждодневно возобновляемое чувство солидарности</a:t>
                      </a:r>
                    </a:p>
                    <a:p>
                      <a:pPr algn="l">
                        <a:lnSpc>
                          <a:spcPct val="107000"/>
                        </a:lnSpc>
                        <a:tabLst>
                          <a:tab pos="204470" algn="l"/>
                        </a:tabLst>
                      </a:pPr>
                      <a:r>
                        <a:rPr lang="ru-RU" sz="1150">
                          <a:solidFill>
                            <a:srgbClr val="1C2A55"/>
                          </a:solidFill>
                          <a:effectLst/>
                        </a:rPr>
                        <a:t>― прагматизм, проблемно-ориентированная активность</a:t>
                      </a:r>
                    </a:p>
                    <a:p>
                      <a:pPr algn="l">
                        <a:lnSpc>
                          <a:spcPct val="107000"/>
                        </a:lnSpc>
                        <a:tabLst>
                          <a:tab pos="204470" algn="l"/>
                        </a:tabLst>
                      </a:pPr>
                      <a:r>
                        <a:rPr lang="ru-RU" sz="1150">
                          <a:solidFill>
                            <a:srgbClr val="1C2A55"/>
                          </a:solidFill>
                          <a:effectLst/>
                        </a:rPr>
                        <a:t>― приоритет личного служения конкретным людям</a:t>
                      </a:r>
                    </a:p>
                    <a:p>
                      <a:pPr algn="l">
                        <a:lnSpc>
                          <a:spcPct val="107000"/>
                        </a:lnSpc>
                        <a:tabLst>
                          <a:tab pos="204470" algn="l"/>
                        </a:tabLst>
                      </a:pPr>
                      <a:r>
                        <a:rPr lang="ru-RU" sz="1150">
                          <a:solidFill>
                            <a:srgbClr val="1C2A55"/>
                          </a:solidFill>
                          <a:effectLst/>
                        </a:rPr>
                        <a:t>― постматериалистические ценностные образцы</a:t>
                      </a:r>
                      <a:endParaRPr lang="ru-RU" sz="1150">
                        <a:solidFill>
                          <a:srgbClr val="1C2A55"/>
                        </a:solidFill>
                        <a:effectLst/>
                        <a:latin typeface="Calibri" panose="020F0502020204030204" pitchFamily="34" charset="0"/>
                      </a:endParaRPr>
                    </a:p>
                  </a:txBody>
                  <a:tcPr marL="50360" marR="50360" marT="0" marB="0"/>
                </a:tc>
                <a:extLst>
                  <a:ext uri="{0D108BD9-81ED-4DB2-BD59-A6C34878D82A}">
                    <a16:rowId xmlns:a16="http://schemas.microsoft.com/office/drawing/2014/main" val="2849530489"/>
                  </a:ext>
                </a:extLst>
              </a:tr>
              <a:tr h="1326407">
                <a:tc>
                  <a:txBody>
                    <a:bodyPr/>
                    <a:lstStyle/>
                    <a:p>
                      <a:pPr marL="0" indent="0" algn="l">
                        <a:lnSpc>
                          <a:spcPct val="107000"/>
                        </a:lnSpc>
                        <a:spcAft>
                          <a:spcPts val="0"/>
                        </a:spcAft>
                      </a:pPr>
                      <a:r>
                        <a:rPr lang="ru-RU" sz="1150" dirty="0">
                          <a:effectLst/>
                        </a:rPr>
                        <a:t>Отношение к оплачиваемой работе</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общество, центрированное на оплачиваемой работе</a:t>
                      </a:r>
                    </a:p>
                    <a:p>
                      <a:pPr algn="l">
                        <a:lnSpc>
                          <a:spcPct val="107000"/>
                        </a:lnSpc>
                        <a:tabLst>
                          <a:tab pos="204470" algn="l"/>
                        </a:tabLst>
                      </a:pPr>
                      <a:r>
                        <a:rPr lang="ru-RU" sz="1150" dirty="0">
                          <a:solidFill>
                            <a:srgbClr val="1C2A55"/>
                          </a:solidFill>
                          <a:effectLst/>
                        </a:rPr>
                        <a:t>― авторитет профессионализма </a:t>
                      </a:r>
                    </a:p>
                    <a:p>
                      <a:pPr algn="l">
                        <a:lnSpc>
                          <a:spcPct val="107000"/>
                        </a:lnSpc>
                        <a:tabLst>
                          <a:tab pos="204470" algn="l"/>
                        </a:tabLst>
                      </a:pPr>
                      <a:r>
                        <a:rPr lang="ru-RU" sz="1150" dirty="0">
                          <a:solidFill>
                            <a:srgbClr val="1C2A55"/>
                          </a:solidFill>
                          <a:effectLst/>
                        </a:rPr>
                        <a:t>― </a:t>
                      </a:r>
                      <a:r>
                        <a:rPr lang="ru-RU" sz="1150" dirty="0" err="1">
                          <a:solidFill>
                            <a:srgbClr val="1C2A55"/>
                          </a:solidFill>
                          <a:effectLst/>
                        </a:rPr>
                        <a:t>вспомогательность</a:t>
                      </a:r>
                      <a:r>
                        <a:rPr lang="ru-RU" sz="1150" dirty="0">
                          <a:solidFill>
                            <a:srgbClr val="1C2A55"/>
                          </a:solidFill>
                          <a:effectLst/>
                        </a:rPr>
                        <a:t> статуса волонтера</a:t>
                      </a:r>
                      <a:endParaRPr lang="ru-RU" sz="1150" dirty="0">
                        <a:solidFill>
                          <a:srgbClr val="1C2A55"/>
                        </a:solidFill>
                        <a:effectLst/>
                        <a:latin typeface="Calibri" panose="020F0502020204030204" pitchFamily="34" charset="0"/>
                      </a:endParaRPr>
                    </a:p>
                  </a:txBody>
                  <a:tcPr marL="50360" marR="50360" marT="0" marB="0"/>
                </a:tc>
                <a:tc>
                  <a:txBody>
                    <a:bodyPr/>
                    <a:lstStyle/>
                    <a:p>
                      <a:pPr marL="0" lvl="0" indent="0" algn="l">
                        <a:lnSpc>
                          <a:spcPct val="107000"/>
                        </a:lnSpc>
                        <a:buFont typeface="Symbol" panose="05050102010706020507" pitchFamily="18" charset="2"/>
                        <a:buNone/>
                        <a:tabLst>
                          <a:tab pos="204470" algn="l"/>
                        </a:tabLst>
                      </a:pPr>
                      <a:r>
                        <a:rPr lang="ru-RU" sz="1150" dirty="0">
                          <a:solidFill>
                            <a:srgbClr val="1C2A55"/>
                          </a:solidFill>
                          <a:effectLst/>
                          <a:latin typeface="Arial" panose="020B0604020202020204" pitchFamily="34" charset="0"/>
                          <a:cs typeface="Arial" panose="020B0604020202020204" pitchFamily="34" charset="0"/>
                        </a:rPr>
                        <a:t>―</a:t>
                      </a:r>
                      <a:r>
                        <a:rPr lang="ru-RU" sz="1150" dirty="0">
                          <a:solidFill>
                            <a:srgbClr val="1C2A55"/>
                          </a:solidFill>
                          <a:effectLst/>
                        </a:rPr>
                        <a:t>«благонамеренные любители»: главенствуют добрые устремления и здравый смысл </a:t>
                      </a:r>
                      <a:endParaRPr lang="ru-RU" sz="1150" dirty="0">
                        <a:solidFill>
                          <a:srgbClr val="1C2A55"/>
                        </a:solidFill>
                        <a:effectLst/>
                        <a:latin typeface="Calibri" panose="020F0502020204030204" pitchFamily="34" charset="0"/>
                      </a:endParaRPr>
                    </a:p>
                  </a:txBody>
                  <a:tcPr marL="50360" marR="50360" marT="0" marB="0"/>
                </a:tc>
                <a:tc gridSpan="2">
                  <a:txBody>
                    <a:bodyPr/>
                    <a:lstStyle/>
                    <a:p>
                      <a:pPr algn="l">
                        <a:lnSpc>
                          <a:spcPct val="107000"/>
                        </a:lnSpc>
                        <a:tabLst>
                          <a:tab pos="204470" algn="l"/>
                        </a:tabLst>
                      </a:pPr>
                      <a:r>
                        <a:rPr lang="ru-RU" sz="1150" dirty="0">
                          <a:solidFill>
                            <a:srgbClr val="1C2A55"/>
                          </a:solidFill>
                          <a:effectLst/>
                        </a:rPr>
                        <a:t>― расширенное понятие работы: добровольчество часть «триады работы» </a:t>
                      </a:r>
                    </a:p>
                    <a:p>
                      <a:pPr algn="l">
                        <a:lnSpc>
                          <a:spcPct val="107000"/>
                        </a:lnSpc>
                        <a:tabLst>
                          <a:tab pos="204470" algn="l"/>
                        </a:tabLst>
                      </a:pPr>
                      <a:r>
                        <a:rPr lang="ru-RU" sz="1150" dirty="0">
                          <a:solidFill>
                            <a:srgbClr val="1C2A55"/>
                          </a:solidFill>
                          <a:effectLst/>
                        </a:rPr>
                        <a:t>― профессионализация </a:t>
                      </a:r>
                      <a:r>
                        <a:rPr lang="ru-RU" sz="1150" dirty="0" err="1">
                          <a:solidFill>
                            <a:srgbClr val="1C2A55"/>
                          </a:solidFill>
                          <a:effectLst/>
                        </a:rPr>
                        <a:t>волонтертства</a:t>
                      </a:r>
                      <a:endParaRPr lang="ru-RU" sz="1150" dirty="0">
                        <a:solidFill>
                          <a:srgbClr val="1C2A55"/>
                        </a:solidFill>
                        <a:effectLst/>
                      </a:endParaRPr>
                    </a:p>
                    <a:p>
                      <a:pPr algn="l">
                        <a:lnSpc>
                          <a:spcPct val="107000"/>
                        </a:lnSpc>
                        <a:tabLst>
                          <a:tab pos="204470" algn="l"/>
                        </a:tabLst>
                      </a:pPr>
                      <a:r>
                        <a:rPr lang="ru-RU" sz="1150" dirty="0">
                          <a:solidFill>
                            <a:srgbClr val="1C2A55"/>
                          </a:solidFill>
                          <a:effectLst/>
                        </a:rPr>
                        <a:t>― корпоративное </a:t>
                      </a:r>
                      <a:r>
                        <a:rPr lang="ru-RU" sz="1150" dirty="0" err="1">
                          <a:solidFill>
                            <a:srgbClr val="1C2A55"/>
                          </a:solidFill>
                          <a:effectLst/>
                        </a:rPr>
                        <a:t>волонтерство</a:t>
                      </a:r>
                      <a:endParaRPr lang="ru-RU" sz="1150" dirty="0">
                        <a:solidFill>
                          <a:srgbClr val="1C2A55"/>
                        </a:solidFill>
                        <a:effectLst/>
                        <a:latin typeface="Calibri" panose="020F0502020204030204" pitchFamily="34" charset="0"/>
                      </a:endParaRPr>
                    </a:p>
                  </a:txBody>
                  <a:tcPr marL="50360" marR="50360" marT="0" marB="0"/>
                </a:tc>
                <a:tc hMerge="1">
                  <a:txBody>
                    <a:bodyPr/>
                    <a:lstStyle/>
                    <a:p>
                      <a:pPr algn="l">
                        <a:lnSpc>
                          <a:spcPct val="107000"/>
                        </a:lnSpc>
                        <a:tabLst>
                          <a:tab pos="204470" algn="l"/>
                        </a:tabLst>
                      </a:pPr>
                      <a:endParaRPr lang="ru-RU" sz="1150">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профессиональные волонтеры</a:t>
                      </a:r>
                      <a:endParaRPr lang="ru-RU" sz="1150" dirty="0">
                        <a:solidFill>
                          <a:srgbClr val="1C2A55"/>
                        </a:solidFill>
                        <a:effectLst/>
                        <a:latin typeface="Calibri" panose="020F0502020204030204" pitchFamily="34" charset="0"/>
                      </a:endParaRPr>
                    </a:p>
                  </a:txBody>
                  <a:tcPr marL="50360" marR="50360" marT="0" marB="0"/>
                </a:tc>
                <a:extLst>
                  <a:ext uri="{0D108BD9-81ED-4DB2-BD59-A6C34878D82A}">
                    <a16:rowId xmlns:a16="http://schemas.microsoft.com/office/drawing/2014/main" val="3007387106"/>
                  </a:ext>
                </a:extLst>
              </a:tr>
            </a:tbl>
          </a:graphicData>
        </a:graphic>
      </p:graphicFrame>
    </p:spTree>
    <p:extLst>
      <p:ext uri="{BB962C8B-B14F-4D97-AF65-F5344CB8AC3E}">
        <p14:creationId xmlns:p14="http://schemas.microsoft.com/office/powerpoint/2010/main" val="368713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Актуальность и проблематика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8" y="1424130"/>
            <a:ext cx="8386762" cy="5201424"/>
          </a:xfrm>
          <a:prstGeom prst="rect">
            <a:avLst/>
          </a:prstGeom>
          <a:noFill/>
          <a:ln w="9525">
            <a:noFill/>
            <a:miter lim="800000"/>
            <a:headEnd/>
            <a:tailEnd/>
          </a:ln>
        </p:spPr>
        <p:txBody>
          <a:bodyPr wrap="square">
            <a:spAutoFit/>
          </a:bodyPr>
          <a:lstStyle/>
          <a:p>
            <a:r>
              <a:rPr lang="ru-RU" sz="2400" b="1" dirty="0">
                <a:solidFill>
                  <a:srgbClr val="FF0000"/>
                </a:solidFill>
                <a:latin typeface="Arial Narrow" panose="020B0606020202030204" pitchFamily="34" charset="0"/>
                <a:cs typeface="Arial" panose="020B0604020202020204" pitchFamily="34" charset="0"/>
              </a:rPr>
              <a:t>Ограничения существующих теоретических рамок</a:t>
            </a:r>
            <a:r>
              <a:rPr lang="en-US" sz="2400" b="1" dirty="0">
                <a:solidFill>
                  <a:srgbClr val="FF0000"/>
                </a:solidFill>
                <a:latin typeface="Arial Narrow" panose="020B0606020202030204" pitchFamily="34" charset="0"/>
                <a:cs typeface="Arial" panose="020B0604020202020204" pitchFamily="34" charset="0"/>
              </a:rPr>
              <a:t>:</a:t>
            </a:r>
            <a:endParaRPr lang="ru-RU" sz="2400" b="1" dirty="0">
              <a:solidFill>
                <a:srgbClr val="FF0000"/>
              </a:solidFill>
              <a:latin typeface="Arial Narrow" panose="020B0606020202030204" pitchFamily="34" charset="0"/>
              <a:cs typeface="Arial" panose="020B0604020202020204" pitchFamily="34" charset="0"/>
            </a:endParaRPr>
          </a:p>
          <a:p>
            <a:pPr marL="457200" indent="-457200">
              <a:buAutoNum type="arabicParenBoth"/>
            </a:pPr>
            <a:r>
              <a:rPr lang="ru-RU" sz="2400" b="1" dirty="0">
                <a:solidFill>
                  <a:srgbClr val="003F82"/>
                </a:solidFill>
                <a:latin typeface="Arial Narrow" panose="020B0606020202030204" pitchFamily="34" charset="0"/>
                <a:cs typeface="Arial" panose="020B0604020202020204" pitchFamily="34" charset="0"/>
              </a:rPr>
              <a:t>«Объяснительные» теории</a:t>
            </a:r>
            <a:r>
              <a:rPr lang="en-US" sz="2400" b="1" dirty="0">
                <a:solidFill>
                  <a:srgbClr val="003F82"/>
                </a:solidFill>
                <a:latin typeface="Arial Narrow" panose="020B0606020202030204" pitchFamily="34" charset="0"/>
                <a:cs typeface="Arial" panose="020B0604020202020204" pitchFamily="34" charset="0"/>
              </a:rPr>
              <a:t> </a:t>
            </a:r>
            <a:endParaRPr lang="ru-RU" sz="2400" b="1" dirty="0">
              <a:solidFill>
                <a:srgbClr val="003F82"/>
              </a:solidFill>
              <a:latin typeface="Arial Narrow" panose="020B0606020202030204" pitchFamily="34" charset="0"/>
              <a:cs typeface="Arial" panose="020B0604020202020204" pitchFamily="34" charset="0"/>
            </a:endParaRPr>
          </a:p>
          <a:p>
            <a:r>
              <a:rPr lang="en-US" sz="2400" dirty="0">
                <a:solidFill>
                  <a:srgbClr val="003F82"/>
                </a:solidFill>
                <a:latin typeface="Arial Narrow" panose="020B060602020203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нацелены на поиск факторов, предсказывающих возникновение или не возникновение волонтерства</a:t>
            </a:r>
            <a:r>
              <a:rPr lang="en-US" sz="2400" dirty="0">
                <a:solidFill>
                  <a:srgbClr val="003F82"/>
                </a:solidFill>
                <a:latin typeface="Arial Narrow" panose="020B0606020202030204" pitchFamily="34" charset="0"/>
                <a:cs typeface="Arial" panose="020B0604020202020204" pitchFamily="34" charset="0"/>
              </a:rPr>
              <a:t>;</a:t>
            </a:r>
            <a:r>
              <a:rPr lang="ru-RU" sz="2400" dirty="0">
                <a:solidFill>
                  <a:srgbClr val="003F82"/>
                </a:solidFill>
                <a:latin typeface="Arial Narrow" panose="020B0606020202030204" pitchFamily="34" charset="0"/>
                <a:cs typeface="Arial" panose="020B0604020202020204" pitchFamily="34" charset="0"/>
              </a:rPr>
              <a:t> отвечают на вопрос «кто участвует в </a:t>
            </a:r>
            <a:r>
              <a:rPr lang="ru-RU" sz="2400" dirty="0" err="1">
                <a:solidFill>
                  <a:srgbClr val="003F82"/>
                </a:solidFill>
                <a:latin typeface="Arial Narrow" panose="020B0606020202030204" pitchFamily="34" charset="0"/>
                <a:cs typeface="Arial" panose="020B0604020202020204" pitchFamily="34" charset="0"/>
              </a:rPr>
              <a:t>волонтерстве</a:t>
            </a:r>
            <a:r>
              <a:rPr lang="ru-RU" sz="2400" dirty="0">
                <a:solidFill>
                  <a:srgbClr val="003F82"/>
                </a:solidFill>
                <a:latin typeface="Arial Narrow" panose="020B0606020202030204" pitchFamily="34" charset="0"/>
                <a:cs typeface="Arial" panose="020B0604020202020204" pitchFamily="34" charset="0"/>
              </a:rPr>
              <a:t>» и что способствует вовлечению в </a:t>
            </a:r>
            <a:r>
              <a:rPr lang="ru-RU" sz="2400" dirty="0" err="1">
                <a:solidFill>
                  <a:srgbClr val="003F82"/>
                </a:solidFill>
                <a:latin typeface="Arial Narrow" panose="020B0606020202030204" pitchFamily="34" charset="0"/>
                <a:cs typeface="Arial" panose="020B0604020202020204" pitchFamily="34" charset="0"/>
              </a:rPr>
              <a:t>волонтерство</a:t>
            </a:r>
            <a:r>
              <a:rPr lang="ru-RU" sz="2400" dirty="0">
                <a:solidFill>
                  <a:srgbClr val="003F82"/>
                </a:solidFill>
                <a:latin typeface="Arial Narrow" panose="020B0606020202030204" pitchFamily="34" charset="0"/>
                <a:cs typeface="Arial" panose="020B0604020202020204" pitchFamily="34" charset="0"/>
              </a:rPr>
              <a:t>, </a:t>
            </a:r>
          </a:p>
          <a:p>
            <a:r>
              <a:rPr lang="ru-RU" sz="2400" b="1" dirty="0">
                <a:solidFill>
                  <a:srgbClr val="FF0000"/>
                </a:solidFill>
                <a:latin typeface="Arial Narrow" panose="020B0606020202030204" pitchFamily="34" charset="0"/>
                <a:cs typeface="Arial" panose="020B0604020202020204" pitchFamily="34" charset="0"/>
              </a:rPr>
              <a:t>но</a:t>
            </a:r>
            <a:r>
              <a:rPr lang="ru-RU" sz="2400" dirty="0">
                <a:solidFill>
                  <a:srgbClr val="FF0000"/>
                </a:solidFill>
                <a:latin typeface="Arial Narrow" panose="020B060602020203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мало что могут сказать о том «как осуществляется волонтерская деятельность» (</a:t>
            </a:r>
            <a:r>
              <a:rPr lang="ru-RU" sz="2400" dirty="0" err="1">
                <a:solidFill>
                  <a:srgbClr val="003F82"/>
                </a:solidFill>
                <a:latin typeface="Arial Narrow" panose="020B0606020202030204" pitchFamily="34" charset="0"/>
                <a:cs typeface="Arial" panose="020B0604020202020204" pitchFamily="34" charset="0"/>
              </a:rPr>
              <a:t>how</a:t>
            </a:r>
            <a:r>
              <a:rPr lang="ru-RU" sz="2400" dirty="0">
                <a:solidFill>
                  <a:srgbClr val="003F82"/>
                </a:solidFill>
                <a:latin typeface="Arial Narrow" panose="020B0606020202030204" pitchFamily="34" charset="0"/>
                <a:cs typeface="Arial" panose="020B0604020202020204" pitchFamily="34" charset="0"/>
              </a:rPr>
              <a:t> </a:t>
            </a:r>
            <a:r>
              <a:rPr lang="ru-RU" sz="2400" dirty="0" err="1">
                <a:solidFill>
                  <a:srgbClr val="003F82"/>
                </a:solidFill>
                <a:latin typeface="Arial Narrow" panose="020B0606020202030204" pitchFamily="34" charset="0"/>
                <a:cs typeface="Arial" panose="020B0604020202020204" pitchFamily="34" charset="0"/>
              </a:rPr>
              <a:t>do</a:t>
            </a:r>
            <a:r>
              <a:rPr lang="ru-RU" sz="2400" dirty="0">
                <a:solidFill>
                  <a:srgbClr val="003F82"/>
                </a:solidFill>
                <a:latin typeface="Arial Narrow" panose="020B0606020202030204" pitchFamily="34" charset="0"/>
                <a:cs typeface="Arial" panose="020B0604020202020204" pitchFamily="34" charset="0"/>
              </a:rPr>
              <a:t> </a:t>
            </a:r>
            <a:r>
              <a:rPr lang="ru-RU" sz="2400" dirty="0" err="1">
                <a:solidFill>
                  <a:srgbClr val="003F82"/>
                </a:solidFill>
                <a:latin typeface="Arial Narrow" panose="020B0606020202030204" pitchFamily="34" charset="0"/>
                <a:cs typeface="Arial" panose="020B0604020202020204" pitchFamily="34" charset="0"/>
              </a:rPr>
              <a:t>people</a:t>
            </a:r>
            <a:r>
              <a:rPr lang="ru-RU" sz="2400" dirty="0">
                <a:solidFill>
                  <a:srgbClr val="003F82"/>
                </a:solidFill>
                <a:latin typeface="Arial Narrow" panose="020B0606020202030204" pitchFamily="34" charset="0"/>
                <a:cs typeface="Arial" panose="020B0604020202020204" pitchFamily="34" charset="0"/>
              </a:rPr>
              <a:t> </a:t>
            </a:r>
            <a:r>
              <a:rPr lang="ru-RU" sz="2400" dirty="0" err="1">
                <a:solidFill>
                  <a:srgbClr val="003F82"/>
                </a:solidFill>
                <a:latin typeface="Arial Narrow" panose="020B0606020202030204" pitchFamily="34" charset="0"/>
                <a:cs typeface="Arial" panose="020B0604020202020204" pitchFamily="34" charset="0"/>
              </a:rPr>
              <a:t>volunteer</a:t>
            </a:r>
            <a:r>
              <a:rPr lang="ru-RU" sz="2400" dirty="0">
                <a:solidFill>
                  <a:srgbClr val="003F82"/>
                </a:solidFill>
                <a:latin typeface="Arial Narrow" panose="020B0606020202030204" pitchFamily="34" charset="0"/>
                <a:cs typeface="Arial" panose="020B0604020202020204" pitchFamily="34" charset="0"/>
              </a:rPr>
              <a:t>) [Hustinx </a:t>
            </a:r>
            <a:r>
              <a:rPr lang="ru-RU" sz="2400" dirty="0" err="1">
                <a:solidFill>
                  <a:srgbClr val="003F82"/>
                </a:solidFill>
                <a:latin typeface="Arial Narrow" panose="020B0606020202030204" pitchFamily="34" charset="0"/>
                <a:cs typeface="Arial" panose="020B0604020202020204" pitchFamily="34" charset="0"/>
              </a:rPr>
              <a:t>at</a:t>
            </a:r>
            <a:r>
              <a:rPr lang="ru-RU" sz="2400" dirty="0">
                <a:solidFill>
                  <a:srgbClr val="003F82"/>
                </a:solidFill>
                <a:latin typeface="Arial Narrow" panose="020B0606020202030204" pitchFamily="34" charset="0"/>
                <a:cs typeface="Arial" panose="020B0604020202020204" pitchFamily="34" charset="0"/>
              </a:rPr>
              <a:t> </a:t>
            </a:r>
            <a:r>
              <a:rPr lang="ru-RU" sz="2400" dirty="0" err="1">
                <a:solidFill>
                  <a:srgbClr val="003F82"/>
                </a:solidFill>
                <a:latin typeface="Arial Narrow" panose="020B0606020202030204" pitchFamily="34" charset="0"/>
                <a:cs typeface="Arial" panose="020B0604020202020204" pitchFamily="34" charset="0"/>
              </a:rPr>
              <a:t>al</a:t>
            </a:r>
            <a:r>
              <a:rPr lang="ru-RU" sz="2400" dirty="0">
                <a:solidFill>
                  <a:srgbClr val="003F82"/>
                </a:solidFill>
                <a:latin typeface="Arial Narrow" panose="020B0606020202030204" pitchFamily="34" charset="0"/>
                <a:cs typeface="Arial" panose="020B0604020202020204" pitchFamily="34" charset="0"/>
              </a:rPr>
              <a:t>. 2010], </a:t>
            </a:r>
          </a:p>
          <a:p>
            <a:r>
              <a:rPr lang="ru-RU" sz="2400" dirty="0">
                <a:solidFill>
                  <a:srgbClr val="003F82"/>
                </a:solidFill>
                <a:latin typeface="Arial Narrow" panose="020B0606020202030204" pitchFamily="34" charset="0"/>
                <a:cs typeface="Arial" panose="020B0604020202020204" pitchFamily="34" charset="0"/>
              </a:rPr>
              <a:t>т.е. о форме волонтерского участия, и не могут анализировать изменение волонтерства в динамике</a:t>
            </a:r>
            <a:r>
              <a:rPr lang="en-US" sz="2400" dirty="0">
                <a:solidFill>
                  <a:srgbClr val="003F82"/>
                </a:solidFill>
                <a:latin typeface="Arial Narrow" panose="020B0606020202030204" pitchFamily="34" charset="0"/>
                <a:cs typeface="Arial" panose="020B0604020202020204" pitchFamily="34" charset="0"/>
              </a:rPr>
              <a:t>;</a:t>
            </a:r>
          </a:p>
          <a:p>
            <a:r>
              <a:rPr lang="en-US" sz="2400" dirty="0">
                <a:solidFill>
                  <a:srgbClr val="003F82"/>
                </a:solidFill>
                <a:latin typeface="Arial Narrow" panose="020B060602020203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в анализе волонтерства акцент на агенте, игнорируют структуру</a:t>
            </a:r>
          </a:p>
          <a:p>
            <a:r>
              <a:rPr lang="ru-RU" sz="2200" i="1" dirty="0">
                <a:solidFill>
                  <a:srgbClr val="003F82"/>
                </a:solidFill>
                <a:latin typeface="Arial Narrow" panose="020B0606020202030204" pitchFamily="34" charset="0"/>
                <a:cs typeface="Arial" panose="020B0604020202020204" pitchFamily="34" charset="0"/>
              </a:rPr>
              <a:t>(Теории социального обмена, рационального выбора, человеческого капитала, социального капитала)</a:t>
            </a:r>
            <a:endParaRPr lang="en-US" sz="2200" i="1" dirty="0">
              <a:solidFill>
                <a:srgbClr val="003F82"/>
              </a:solidFill>
              <a:latin typeface="Arial Narrow" panose="020B0606020202030204" pitchFamily="34" charset="0"/>
              <a:cs typeface="Arial" panose="020B0604020202020204" pitchFamily="34" charset="0"/>
            </a:endParaRPr>
          </a:p>
          <a:p>
            <a:endParaRPr lang="ru-RU" sz="2400" dirty="0">
              <a:solidFill>
                <a:srgbClr val="003F82"/>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947821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2014</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b="1" dirty="0">
                <a:solidFill>
                  <a:schemeClr val="bg1"/>
                </a:solidFill>
                <a:latin typeface="Arial Narrow" panose="020B0606020202030204" pitchFamily="34" charset="0"/>
                <a:cs typeface="Arial" panose="020B0604020202020204" pitchFamily="34" charset="0"/>
              </a:rPr>
              <a:t>Теория дифференциации и теория рефлексивной модернизации</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22250" y="1424130"/>
            <a:ext cx="8785272" cy="4154984"/>
          </a:xfrm>
          <a:prstGeom prst="rect">
            <a:avLst/>
          </a:prstGeom>
          <a:noFill/>
          <a:ln w="9525">
            <a:noFill/>
            <a:miter lim="800000"/>
            <a:headEnd/>
            <a:tailEnd/>
          </a:ln>
        </p:spPr>
        <p:txBody>
          <a:bodyPr wrap="square">
            <a:spAutoFit/>
          </a:bodyPr>
          <a:lstStyle/>
          <a:p>
            <a:r>
              <a:rPr lang="ru-RU" sz="2200" dirty="0">
                <a:solidFill>
                  <a:srgbClr val="003F82"/>
                </a:solidFill>
                <a:latin typeface="Arial Narrow" panose="020B0606020202030204" pitchFamily="34" charset="0"/>
              </a:rPr>
              <a:t>Спецификация проблемы свободы</a:t>
            </a:r>
            <a:r>
              <a:rPr lang="en-US" sz="2200" dirty="0">
                <a:solidFill>
                  <a:srgbClr val="003F82"/>
                </a:solidFill>
                <a:latin typeface="Arial Narrow" panose="020B0606020202030204" pitchFamily="34" charset="0"/>
              </a:rPr>
              <a:t> </a:t>
            </a:r>
            <a:r>
              <a:rPr lang="ru-RU" sz="2200" dirty="0">
                <a:solidFill>
                  <a:srgbClr val="003F82"/>
                </a:solidFill>
                <a:latin typeface="Arial Narrow" panose="020B0606020202030204" pitchFamily="34" charset="0"/>
              </a:rPr>
              <a:t>социального </a:t>
            </a:r>
            <a:r>
              <a:rPr lang="ru-RU" sz="2200" dirty="0" err="1">
                <a:solidFill>
                  <a:srgbClr val="003F82"/>
                </a:solidFill>
                <a:latin typeface="Arial Narrow" panose="020B0606020202030204" pitchFamily="34" charset="0"/>
              </a:rPr>
              <a:t>актора</a:t>
            </a:r>
            <a:r>
              <a:rPr lang="ru-RU" sz="2200" dirty="0">
                <a:solidFill>
                  <a:srgbClr val="003F82"/>
                </a:solidFill>
                <a:latin typeface="Arial Narrow" panose="020B0606020202030204" pitchFamily="34" charset="0"/>
              </a:rPr>
              <a:t> </a:t>
            </a:r>
            <a:r>
              <a:rPr lang="en-US" sz="2200" dirty="0">
                <a:solidFill>
                  <a:srgbClr val="003F82"/>
                </a:solidFill>
                <a:latin typeface="Arial Narrow" panose="020B0606020202030204" pitchFamily="34" charset="0"/>
              </a:rPr>
              <a:t>[</a:t>
            </a:r>
            <a:r>
              <a:rPr lang="ru-RU" sz="2200" dirty="0" err="1">
                <a:solidFill>
                  <a:srgbClr val="003F82"/>
                </a:solidFill>
                <a:latin typeface="Arial Narrow" panose="020B0606020202030204" pitchFamily="34" charset="0"/>
              </a:rPr>
              <a:t>Александер</a:t>
            </a:r>
            <a:r>
              <a:rPr lang="en-US" sz="2200" dirty="0">
                <a:solidFill>
                  <a:srgbClr val="003F82"/>
                </a:solidFill>
                <a:latin typeface="Arial Narrow" panose="020B0606020202030204" pitchFamily="34" charset="0"/>
              </a:rPr>
              <a:t>]</a:t>
            </a:r>
            <a:endParaRPr lang="ru-RU" sz="2200" dirty="0">
              <a:solidFill>
                <a:srgbClr val="003F82"/>
              </a:solidFill>
              <a:latin typeface="Arial Narrow" panose="020B0606020202030204" pitchFamily="34" charset="0"/>
            </a:endParaRPr>
          </a:p>
          <a:p>
            <a:endParaRPr lang="en-US" sz="2200" dirty="0">
              <a:solidFill>
                <a:srgbClr val="003F82"/>
              </a:solidFill>
              <a:latin typeface="Arial Narrow" panose="020B0606020202030204" pitchFamily="34" charset="0"/>
            </a:endParaRPr>
          </a:p>
          <a:p>
            <a:r>
              <a:rPr lang="ru-RU" sz="2200" dirty="0">
                <a:solidFill>
                  <a:srgbClr val="003F82"/>
                </a:solidFill>
                <a:latin typeface="Arial Narrow" panose="020B0606020202030204" pitchFamily="34" charset="0"/>
              </a:rPr>
              <a:t>Какие исторические условия общества модерна (Т. </a:t>
            </a:r>
            <a:r>
              <a:rPr lang="ru-RU" sz="2200" dirty="0" err="1">
                <a:solidFill>
                  <a:srgbClr val="003F82"/>
                </a:solidFill>
                <a:latin typeface="Arial Narrow" panose="020B0606020202030204" pitchFamily="34" charset="0"/>
              </a:rPr>
              <a:t>Парсонс</a:t>
            </a:r>
            <a:r>
              <a:rPr lang="ru-RU" sz="2200" dirty="0">
                <a:solidFill>
                  <a:srgbClr val="003F82"/>
                </a:solidFill>
                <a:latin typeface="Arial Narrow" panose="020B0606020202030204" pitchFamily="34" charset="0"/>
              </a:rPr>
              <a:t>) поддерживают свободу и автономию </a:t>
            </a:r>
            <a:r>
              <a:rPr lang="ru-RU" sz="2200" dirty="0" err="1">
                <a:solidFill>
                  <a:srgbClr val="003F82"/>
                </a:solidFill>
                <a:latin typeface="Arial Narrow" panose="020B0606020202030204" pitchFamily="34" charset="0"/>
              </a:rPr>
              <a:t>актора</a:t>
            </a:r>
            <a:r>
              <a:rPr lang="ru-RU" sz="2200" dirty="0">
                <a:solidFill>
                  <a:srgbClr val="003F82"/>
                </a:solidFill>
                <a:latin typeface="Arial Narrow" panose="020B0606020202030204" pitchFamily="34" charset="0"/>
              </a:rPr>
              <a:t> / обеспечивают свободу социального действия автора</a:t>
            </a:r>
            <a:r>
              <a:rPr lang="en-US" sz="2200" dirty="0">
                <a:solidFill>
                  <a:srgbClr val="003F82"/>
                </a:solidFill>
                <a:latin typeface="Arial Narrow" panose="020B0606020202030204" pitchFamily="34" charset="0"/>
              </a:rPr>
              <a:t>?</a:t>
            </a:r>
            <a:endParaRPr lang="ru-RU" sz="2200" dirty="0">
              <a:solidFill>
                <a:srgbClr val="003F82"/>
              </a:solidFill>
              <a:latin typeface="Arial Narrow" panose="020B0606020202030204" pitchFamily="34" charset="0"/>
            </a:endParaRPr>
          </a:p>
          <a:p>
            <a:endParaRPr lang="ru-RU" sz="2200" dirty="0">
              <a:solidFill>
                <a:srgbClr val="003F82"/>
              </a:solidFill>
              <a:latin typeface="Arial Narrow" panose="020B0606020202030204" pitchFamily="34" charset="0"/>
            </a:endParaRPr>
          </a:p>
          <a:p>
            <a:r>
              <a:rPr lang="ru-RU" sz="2200" b="1" dirty="0">
                <a:solidFill>
                  <a:srgbClr val="003F82"/>
                </a:solidFill>
                <a:latin typeface="Arial Narrow" panose="020B0606020202030204" pitchFamily="34" charset="0"/>
              </a:rPr>
              <a:t>Гастингс и </a:t>
            </a:r>
            <a:r>
              <a:rPr lang="ru-RU" sz="2200" b="1" dirty="0" err="1">
                <a:solidFill>
                  <a:srgbClr val="003F82"/>
                </a:solidFill>
                <a:latin typeface="Arial Narrow" panose="020B0606020202030204" pitchFamily="34" charset="0"/>
              </a:rPr>
              <a:t>Ламмертин</a:t>
            </a:r>
            <a:r>
              <a:rPr lang="ru-RU" sz="2200" b="1" dirty="0">
                <a:solidFill>
                  <a:srgbClr val="003F82"/>
                </a:solidFill>
                <a:latin typeface="Arial Narrow" panose="020B0606020202030204" pitchFamily="34" charset="0"/>
              </a:rPr>
              <a:t> отвечают на этот же вопрос, но применительно к условиям позднего модерна и волонтерскому действию.</a:t>
            </a:r>
          </a:p>
          <a:p>
            <a:endParaRPr lang="ru-RU" sz="2200" dirty="0">
              <a:solidFill>
                <a:srgbClr val="003F82"/>
              </a:solidFill>
              <a:latin typeface="Arial Narrow" panose="020B0606020202030204" pitchFamily="34" charset="0"/>
            </a:endParaRPr>
          </a:p>
          <a:p>
            <a:r>
              <a:rPr lang="ru-RU" sz="2200" dirty="0">
                <a:solidFill>
                  <a:srgbClr val="003F82"/>
                </a:solidFill>
                <a:latin typeface="Arial Narrow" panose="020B0606020202030204" pitchFamily="34" charset="0"/>
              </a:rPr>
              <a:t>Гастингс и </a:t>
            </a:r>
            <a:r>
              <a:rPr lang="ru-RU" sz="2200" dirty="0" err="1">
                <a:solidFill>
                  <a:srgbClr val="003F82"/>
                </a:solidFill>
                <a:latin typeface="Arial Narrow" panose="020B0606020202030204" pitchFamily="34" charset="0"/>
              </a:rPr>
              <a:t>Ламмертин</a:t>
            </a:r>
            <a:r>
              <a:rPr lang="ru-RU" sz="2200" dirty="0">
                <a:solidFill>
                  <a:srgbClr val="003F82"/>
                </a:solidFill>
                <a:latin typeface="Arial Narrow" panose="020B0606020202030204" pitchFamily="34" charset="0"/>
              </a:rPr>
              <a:t> вслед за </a:t>
            </a:r>
            <a:r>
              <a:rPr lang="ru-RU" sz="2200" dirty="0" err="1">
                <a:solidFill>
                  <a:srgbClr val="003F82"/>
                </a:solidFill>
                <a:latin typeface="Arial Narrow" panose="020B0606020202030204" pitchFamily="34" charset="0"/>
              </a:rPr>
              <a:t>Парсонсом</a:t>
            </a:r>
            <a:r>
              <a:rPr lang="ru-RU" sz="2200" dirty="0">
                <a:solidFill>
                  <a:srgbClr val="003F82"/>
                </a:solidFill>
                <a:latin typeface="Arial Narrow" panose="020B0606020202030204" pitchFamily="34" charset="0"/>
              </a:rPr>
              <a:t>, рассматривают свободу </a:t>
            </a:r>
            <a:r>
              <a:rPr lang="ru-RU" sz="2200" dirty="0" err="1">
                <a:solidFill>
                  <a:srgbClr val="003F82"/>
                </a:solidFill>
                <a:latin typeface="Arial Narrow" panose="020B0606020202030204" pitchFamily="34" charset="0"/>
              </a:rPr>
              <a:t>актора</a:t>
            </a:r>
            <a:r>
              <a:rPr lang="ru-RU" sz="2200" dirty="0">
                <a:solidFill>
                  <a:srgbClr val="003F82"/>
                </a:solidFill>
                <a:latin typeface="Arial Narrow" panose="020B0606020202030204" pitchFamily="34" charset="0"/>
              </a:rPr>
              <a:t> (волонтера) придерживаются «</a:t>
            </a:r>
            <a:r>
              <a:rPr lang="ru-RU" sz="2200" dirty="0" err="1">
                <a:solidFill>
                  <a:srgbClr val="003F82"/>
                </a:solidFill>
                <a:latin typeface="Arial Narrow" panose="020B0606020202030204" pitchFamily="34" charset="0"/>
              </a:rPr>
              <a:t>веберовской</a:t>
            </a:r>
            <a:r>
              <a:rPr lang="ru-RU" sz="2200" dirty="0">
                <a:solidFill>
                  <a:srgbClr val="003F82"/>
                </a:solidFill>
                <a:latin typeface="Arial Narrow" panose="020B0606020202030204" pitchFamily="34" charset="0"/>
              </a:rPr>
              <a:t> идеи о связи свободы с рациональностью, возрастающей в эпоху модерна» </a:t>
            </a:r>
            <a:r>
              <a:rPr lang="en-US" sz="2200" dirty="0">
                <a:solidFill>
                  <a:srgbClr val="003F82"/>
                </a:solidFill>
                <a:latin typeface="Arial Narrow" panose="020B0606020202030204" pitchFamily="34" charset="0"/>
              </a:rPr>
              <a:t>[</a:t>
            </a:r>
            <a:r>
              <a:rPr lang="ru-RU" sz="2200" dirty="0">
                <a:solidFill>
                  <a:srgbClr val="003F82"/>
                </a:solidFill>
                <a:latin typeface="Arial Narrow" panose="020B0606020202030204" pitchFamily="34" charset="0"/>
              </a:rPr>
              <a:t>Николаев</a:t>
            </a:r>
            <a:r>
              <a:rPr lang="en-US" sz="2200" dirty="0">
                <a:solidFill>
                  <a:srgbClr val="003F82"/>
                </a:solidFill>
                <a:latin typeface="Arial Narrow" panose="020B0606020202030204" pitchFamily="34" charset="0"/>
              </a:rPr>
              <a:t>]</a:t>
            </a:r>
            <a:r>
              <a:rPr lang="ru-RU" sz="2200" dirty="0">
                <a:solidFill>
                  <a:srgbClr val="003F82"/>
                </a:solidFill>
                <a:latin typeface="Arial Narrow" panose="020B0606020202030204" pitchFamily="34" charset="0"/>
              </a:rPr>
              <a:t>. </a:t>
            </a:r>
            <a:r>
              <a:rPr lang="ru-RU" sz="2200" dirty="0">
                <a:solidFill>
                  <a:srgbClr val="21386F"/>
                </a:solidFill>
                <a:latin typeface="Arial Narrow" panose="020B0606020202030204" pitchFamily="34" charset="0"/>
              </a:rPr>
              <a:t> </a:t>
            </a:r>
          </a:p>
        </p:txBody>
      </p:sp>
    </p:spTree>
    <p:extLst>
      <p:ext uri="{BB962C8B-B14F-4D97-AF65-F5344CB8AC3E}">
        <p14:creationId xmlns:p14="http://schemas.microsoft.com/office/powerpoint/2010/main" val="2897365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2014</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b="1" dirty="0">
                <a:solidFill>
                  <a:schemeClr val="bg1"/>
                </a:solidFill>
                <a:latin typeface="Arial Narrow" panose="020B0606020202030204" pitchFamily="34" charset="0"/>
                <a:cs typeface="Arial" panose="020B0604020202020204" pitchFamily="34" charset="0"/>
              </a:rPr>
              <a:t>Концепция «</a:t>
            </a:r>
            <a:r>
              <a:rPr lang="ru-RU" sz="2400" b="1" dirty="0" err="1">
                <a:solidFill>
                  <a:schemeClr val="bg1"/>
                </a:solidFill>
                <a:latin typeface="Arial Narrow" panose="020B0606020202030204" pitchFamily="34" charset="0"/>
                <a:cs typeface="Arial" panose="020B0604020202020204" pitchFamily="34" charset="0"/>
              </a:rPr>
              <a:t>институционализированного</a:t>
            </a:r>
            <a:r>
              <a:rPr lang="ru-RU" sz="2400" b="1" dirty="0">
                <a:solidFill>
                  <a:schemeClr val="bg1"/>
                </a:solidFill>
                <a:latin typeface="Arial Narrow" panose="020B0606020202030204" pitchFamily="34" charset="0"/>
                <a:cs typeface="Arial" panose="020B0604020202020204" pitchFamily="34" charset="0"/>
              </a:rPr>
              <a:t> индивидуализма»</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22250" y="1424130"/>
            <a:ext cx="8785272" cy="4739759"/>
          </a:xfrm>
          <a:prstGeom prst="rect">
            <a:avLst/>
          </a:prstGeom>
          <a:noFill/>
          <a:ln w="9525">
            <a:noFill/>
            <a:miter lim="800000"/>
            <a:headEnd/>
            <a:tailEnd/>
          </a:ln>
        </p:spPr>
        <p:txBody>
          <a:bodyPr wrap="square">
            <a:spAutoFit/>
          </a:bodyPr>
          <a:lstStyle/>
          <a:p>
            <a:r>
              <a:rPr lang="ru-RU" sz="2200" b="1" dirty="0" err="1">
                <a:solidFill>
                  <a:srgbClr val="003F82"/>
                </a:solidFill>
                <a:latin typeface="Arial Narrow" panose="020B0606020202030204" pitchFamily="34" charset="0"/>
              </a:rPr>
              <a:t>Парсонс</a:t>
            </a:r>
            <a:r>
              <a:rPr lang="en-US" sz="2200" b="1" dirty="0">
                <a:solidFill>
                  <a:srgbClr val="003F82"/>
                </a:solidFill>
                <a:latin typeface="Arial Narrow" panose="020B0606020202030204" pitchFamily="34" charset="0"/>
              </a:rPr>
              <a:t>: </a:t>
            </a:r>
            <a:r>
              <a:rPr lang="ru-RU" sz="2200" dirty="0">
                <a:solidFill>
                  <a:srgbClr val="003F82"/>
                </a:solidFill>
                <a:latin typeface="Arial Narrow" panose="020B0606020202030204" pitchFamily="34" charset="0"/>
              </a:rPr>
              <a:t>индивидуальная свобода закрепляется дифференцирующимися материальными и нормативными структурами и максимально реализуется «в условиях дифференцированных внутренних и внешних сред действия» </a:t>
            </a:r>
            <a:r>
              <a:rPr lang="en-US" sz="2200" dirty="0">
                <a:solidFill>
                  <a:srgbClr val="003F82"/>
                </a:solidFill>
                <a:latin typeface="Arial Narrow" panose="020B0606020202030204" pitchFamily="34" charset="0"/>
              </a:rPr>
              <a:t>[</a:t>
            </a:r>
            <a:r>
              <a:rPr lang="ru-RU" sz="2200" dirty="0">
                <a:solidFill>
                  <a:srgbClr val="003F82"/>
                </a:solidFill>
                <a:latin typeface="Arial Narrow" panose="020B0606020202030204" pitchFamily="34" charset="0"/>
              </a:rPr>
              <a:t>Николаев</a:t>
            </a:r>
            <a:r>
              <a:rPr lang="en-US" sz="2200" dirty="0">
                <a:solidFill>
                  <a:srgbClr val="003F82"/>
                </a:solidFill>
                <a:latin typeface="Arial Narrow" panose="020B0606020202030204" pitchFamily="34" charset="0"/>
              </a:rPr>
              <a:t> 2006].</a:t>
            </a:r>
            <a:endParaRPr lang="ru-RU" sz="2200" dirty="0">
              <a:solidFill>
                <a:srgbClr val="003F82"/>
              </a:solidFill>
              <a:latin typeface="Arial Narrow" panose="020B0606020202030204" pitchFamily="34" charset="0"/>
            </a:endParaRPr>
          </a:p>
          <a:p>
            <a:endParaRPr lang="ru-RU" sz="800" dirty="0">
              <a:solidFill>
                <a:srgbClr val="003F82"/>
              </a:solidFill>
              <a:latin typeface="Arial Narrow" panose="020B0606020202030204" pitchFamily="34" charset="0"/>
            </a:endParaRPr>
          </a:p>
          <a:p>
            <a:r>
              <a:rPr lang="ru-RU" sz="2200" dirty="0">
                <a:solidFill>
                  <a:srgbClr val="003F82"/>
                </a:solidFill>
                <a:latin typeface="Arial Narrow" panose="020B0606020202030204" pitchFamily="34" charset="0"/>
              </a:rPr>
              <a:t>Критерий прогресса</a:t>
            </a:r>
            <a:r>
              <a:rPr lang="en-US" sz="2200" dirty="0">
                <a:solidFill>
                  <a:srgbClr val="003F82"/>
                </a:solidFill>
                <a:latin typeface="Arial Narrow" panose="020B0606020202030204" pitchFamily="34" charset="0"/>
              </a:rPr>
              <a:t>: </a:t>
            </a:r>
            <a:r>
              <a:rPr lang="ru-RU" sz="2200" dirty="0">
                <a:solidFill>
                  <a:srgbClr val="003F82"/>
                </a:solidFill>
                <a:latin typeface="Arial Narrow" panose="020B0606020202030204" pitchFamily="34" charset="0"/>
              </a:rPr>
              <a:t>исторические изменения прогрессивны, если они </a:t>
            </a:r>
          </a:p>
          <a:p>
            <a:r>
              <a:rPr lang="ru-RU" sz="2200" dirty="0">
                <a:solidFill>
                  <a:srgbClr val="003F82"/>
                </a:solidFill>
                <a:latin typeface="Arial Narrow" panose="020B0606020202030204" pitchFamily="34" charset="0"/>
              </a:rPr>
              <a:t>вносят вклад в освобождение индивида от прежних ограничений, что должно сопровождаться соответствующий трансформацией «социальных и культурных рамок для организации и </a:t>
            </a:r>
            <a:r>
              <a:rPr lang="ru-RU" sz="2200" dirty="0" err="1">
                <a:solidFill>
                  <a:srgbClr val="003F82"/>
                </a:solidFill>
                <a:latin typeface="Arial Narrow" panose="020B0606020202030204" pitchFamily="34" charset="0"/>
              </a:rPr>
              <a:t>институционализированных</a:t>
            </a:r>
            <a:r>
              <a:rPr lang="ru-RU" sz="2200" dirty="0">
                <a:solidFill>
                  <a:srgbClr val="003F82"/>
                </a:solidFill>
                <a:latin typeface="Arial Narrow" panose="020B0606020202030204" pitchFamily="34" charset="0"/>
              </a:rPr>
              <a:t> норм» </a:t>
            </a:r>
            <a:r>
              <a:rPr lang="en-US" sz="2200" dirty="0">
                <a:solidFill>
                  <a:srgbClr val="003F82"/>
                </a:solidFill>
                <a:latin typeface="Arial Narrow" panose="020B0606020202030204" pitchFamily="34" charset="0"/>
              </a:rPr>
              <a:t>[</a:t>
            </a:r>
            <a:r>
              <a:rPr lang="ru-RU" sz="2200" dirty="0">
                <a:solidFill>
                  <a:srgbClr val="003F82"/>
                </a:solidFill>
                <a:latin typeface="Arial Narrow" panose="020B0606020202030204" pitchFamily="34" charset="0"/>
              </a:rPr>
              <a:t>Николаев</a:t>
            </a:r>
            <a:r>
              <a:rPr lang="en-US" sz="2200" dirty="0">
                <a:solidFill>
                  <a:srgbClr val="003F82"/>
                </a:solidFill>
                <a:latin typeface="Arial Narrow" panose="020B0606020202030204" pitchFamily="34" charset="0"/>
              </a:rPr>
              <a:t> 2006]</a:t>
            </a:r>
            <a:endParaRPr lang="ru-RU" sz="2200" dirty="0">
              <a:solidFill>
                <a:srgbClr val="003F82"/>
              </a:solidFill>
              <a:latin typeface="Arial Narrow" panose="020B0606020202030204" pitchFamily="34" charset="0"/>
            </a:endParaRPr>
          </a:p>
          <a:p>
            <a:endParaRPr lang="en-US" sz="2200" dirty="0">
              <a:solidFill>
                <a:srgbClr val="003F82"/>
              </a:solidFill>
              <a:latin typeface="Arial Narrow" panose="020B0606020202030204" pitchFamily="34" charset="0"/>
            </a:endParaRPr>
          </a:p>
          <a:p>
            <a:r>
              <a:rPr lang="ru-RU" sz="2200" dirty="0">
                <a:solidFill>
                  <a:srgbClr val="003F82"/>
                </a:solidFill>
                <a:latin typeface="Arial Narrow" panose="020B0606020202030204" pitchFamily="34" charset="0"/>
              </a:rPr>
              <a:t>Дифференциация способствует возрастанию свободы </a:t>
            </a:r>
            <a:r>
              <a:rPr lang="ru-RU" sz="2200" dirty="0" err="1">
                <a:solidFill>
                  <a:srgbClr val="003F82"/>
                </a:solidFill>
                <a:latin typeface="Arial Narrow" panose="020B0606020202030204" pitchFamily="34" charset="0"/>
              </a:rPr>
              <a:t>актора</a:t>
            </a:r>
            <a:r>
              <a:rPr lang="ru-RU" sz="2200" dirty="0">
                <a:solidFill>
                  <a:srgbClr val="003F82"/>
                </a:solidFill>
                <a:latin typeface="Arial Narrow" panose="020B0606020202030204" pitchFamily="34" charset="0"/>
              </a:rPr>
              <a:t>, институционально закрепляя ее.</a:t>
            </a:r>
            <a:endParaRPr lang="en-US" sz="2200" dirty="0">
              <a:solidFill>
                <a:srgbClr val="003F82"/>
              </a:solidFill>
              <a:latin typeface="Arial Narrow" panose="020B0606020202030204" pitchFamily="34" charset="0"/>
            </a:endParaRPr>
          </a:p>
          <a:p>
            <a:endParaRPr lang="ru-RU" sz="800" dirty="0">
              <a:solidFill>
                <a:srgbClr val="003F82"/>
              </a:solidFill>
              <a:latin typeface="Arial Narrow" panose="020B0606020202030204" pitchFamily="34" charset="0"/>
            </a:endParaRPr>
          </a:p>
          <a:p>
            <a:r>
              <a:rPr lang="ru-RU" sz="2200" dirty="0">
                <a:solidFill>
                  <a:srgbClr val="003F82"/>
                </a:solidFill>
                <a:latin typeface="Arial Narrow" panose="020B0606020202030204" pitchFamily="34" charset="0"/>
              </a:rPr>
              <a:t>Общество модерна (в сравнении с </a:t>
            </a:r>
            <a:r>
              <a:rPr lang="ru-RU" sz="2200" dirty="0" err="1">
                <a:solidFill>
                  <a:srgbClr val="003F82"/>
                </a:solidFill>
                <a:latin typeface="Arial Narrow" panose="020B0606020202030204" pitchFamily="34" charset="0"/>
              </a:rPr>
              <a:t>домодерновым</a:t>
            </a:r>
            <a:r>
              <a:rPr lang="ru-RU" sz="2200" dirty="0">
                <a:solidFill>
                  <a:srgbClr val="003F82"/>
                </a:solidFill>
                <a:latin typeface="Arial Narrow" panose="020B0606020202030204" pitchFamily="34" charset="0"/>
              </a:rPr>
              <a:t> обществом) происходит развитие «</a:t>
            </a:r>
            <a:r>
              <a:rPr lang="ru-RU" sz="2200" dirty="0" err="1">
                <a:solidFill>
                  <a:srgbClr val="003F82"/>
                </a:solidFill>
                <a:latin typeface="Arial Narrow" panose="020B0606020202030204" pitchFamily="34" charset="0"/>
              </a:rPr>
              <a:t>институционализированного</a:t>
            </a:r>
            <a:r>
              <a:rPr lang="ru-RU" sz="2200" dirty="0">
                <a:solidFill>
                  <a:srgbClr val="003F82"/>
                </a:solidFill>
                <a:latin typeface="Arial Narrow" panose="020B0606020202030204" pitchFamily="34" charset="0"/>
              </a:rPr>
              <a:t> индивидуализма».</a:t>
            </a:r>
          </a:p>
        </p:txBody>
      </p:sp>
    </p:spTree>
    <p:extLst>
      <p:ext uri="{BB962C8B-B14F-4D97-AF65-F5344CB8AC3E}">
        <p14:creationId xmlns:p14="http://schemas.microsoft.com/office/powerpoint/2010/main" val="708154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9" name="Title 1"/>
          <p:cNvSpPr txBox="1">
            <a:spLocks/>
          </p:cNvSpPr>
          <p:nvPr/>
        </p:nvSpPr>
        <p:spPr bwMode="auto">
          <a:xfrm>
            <a:off x="1310762" y="85702"/>
            <a:ext cx="7696759" cy="922574"/>
          </a:xfrm>
          <a:prstGeom prst="rect">
            <a:avLst/>
          </a:prstGeom>
          <a:noFill/>
          <a:ln w="9525">
            <a:noFill/>
            <a:miter lim="800000"/>
            <a:headEnd/>
            <a:tailEnd/>
          </a:ln>
        </p:spPr>
        <p:txBody>
          <a:bodyPr anchor="ctr"/>
          <a:lstStyle/>
          <a:p>
            <a:r>
              <a:rPr lang="ru-RU" sz="2400" b="1" dirty="0">
                <a:solidFill>
                  <a:schemeClr val="bg1"/>
                </a:solidFill>
                <a:latin typeface="Arial Narrow" panose="020B0606020202030204" pitchFamily="34" charset="0"/>
                <a:cs typeface="Arial" panose="020B0604020202020204" pitchFamily="34" charset="0"/>
              </a:rPr>
              <a:t>Эволюция теоретических идей </a:t>
            </a:r>
            <a:r>
              <a:rPr lang="ru-RU" sz="2400" b="1" dirty="0" err="1">
                <a:solidFill>
                  <a:schemeClr val="bg1"/>
                </a:solidFill>
                <a:latin typeface="Arial Narrow" panose="020B0606020202030204" pitchFamily="34" charset="0"/>
                <a:cs typeface="Arial" panose="020B0604020202020204" pitchFamily="34" charset="0"/>
              </a:rPr>
              <a:t>Парсонса</a:t>
            </a:r>
            <a:r>
              <a:rPr lang="ru-RU" sz="2400" b="1" dirty="0">
                <a:solidFill>
                  <a:schemeClr val="bg1"/>
                </a:solidFill>
                <a:latin typeface="Arial Narrow" panose="020B0606020202030204" pitchFamily="34" charset="0"/>
                <a:cs typeface="Arial" panose="020B0604020202020204" pitchFamily="34" charset="0"/>
              </a:rPr>
              <a:t> в теории стилей </a:t>
            </a:r>
            <a:r>
              <a:rPr lang="ru-RU" sz="2400" b="1" dirty="0" err="1">
                <a:solidFill>
                  <a:schemeClr val="bg1"/>
                </a:solidFill>
                <a:latin typeface="Arial Narrow" panose="020B0606020202030204" pitchFamily="34" charset="0"/>
                <a:cs typeface="Arial" panose="020B0604020202020204" pitchFamily="34" charset="0"/>
              </a:rPr>
              <a:t>волонетрства</a:t>
            </a:r>
            <a:r>
              <a:rPr lang="ru-RU" sz="2400" b="1" dirty="0">
                <a:solidFill>
                  <a:schemeClr val="bg1"/>
                </a:solidFill>
                <a:latin typeface="Arial Narrow" panose="020B0606020202030204" pitchFamily="34" charset="0"/>
                <a:cs typeface="Arial" panose="020B0604020202020204" pitchFamily="34" charset="0"/>
              </a:rPr>
              <a:t> Л. Гастингс и Ф. Ламмертина</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2" name="Прямоугольник 1"/>
          <p:cNvSpPr/>
          <p:nvPr/>
        </p:nvSpPr>
        <p:spPr>
          <a:xfrm>
            <a:off x="464458" y="1657807"/>
            <a:ext cx="8258628" cy="3693319"/>
          </a:xfrm>
          <a:prstGeom prst="rect">
            <a:avLst/>
          </a:prstGeom>
        </p:spPr>
        <p:txBody>
          <a:bodyPr wrap="square">
            <a:spAutoFit/>
          </a:bodyPr>
          <a:lstStyle/>
          <a:p>
            <a:r>
              <a:rPr lang="ru-RU" dirty="0">
                <a:solidFill>
                  <a:srgbClr val="003F82"/>
                </a:solidFill>
              </a:rPr>
              <a:t>Социальная эволюция может быть описана сочетаниями переменных:</a:t>
            </a:r>
            <a:endParaRPr lang="en-US" dirty="0">
              <a:solidFill>
                <a:srgbClr val="003F82"/>
              </a:solidFill>
            </a:endParaRPr>
          </a:p>
          <a:p>
            <a:endParaRPr lang="ru-RU" dirty="0">
              <a:solidFill>
                <a:srgbClr val="003F82"/>
              </a:solidFill>
            </a:endParaRPr>
          </a:p>
          <a:p>
            <a:r>
              <a:rPr lang="ru-RU" dirty="0">
                <a:solidFill>
                  <a:srgbClr val="003F82"/>
                </a:solidFill>
              </a:rPr>
              <a:t>Аффективность →</a:t>
            </a:r>
            <a:r>
              <a:rPr lang="en-US" dirty="0">
                <a:solidFill>
                  <a:srgbClr val="003F82"/>
                </a:solidFill>
              </a:rPr>
              <a:t> </a:t>
            </a:r>
            <a:r>
              <a:rPr lang="ru-RU" dirty="0">
                <a:solidFill>
                  <a:srgbClr val="003F82"/>
                </a:solidFill>
              </a:rPr>
              <a:t>Аффективная нейтральность,</a:t>
            </a:r>
          </a:p>
          <a:p>
            <a:r>
              <a:rPr lang="ru-RU" dirty="0">
                <a:solidFill>
                  <a:srgbClr val="003F82"/>
                </a:solidFill>
              </a:rPr>
              <a:t>Партикуляризм →</a:t>
            </a:r>
            <a:r>
              <a:rPr lang="en-US" dirty="0">
                <a:solidFill>
                  <a:srgbClr val="003F82"/>
                </a:solidFill>
              </a:rPr>
              <a:t> </a:t>
            </a:r>
            <a:r>
              <a:rPr lang="ru-RU" dirty="0">
                <a:solidFill>
                  <a:srgbClr val="003F82"/>
                </a:solidFill>
              </a:rPr>
              <a:t>Универсализм, </a:t>
            </a:r>
          </a:p>
          <a:p>
            <a:r>
              <a:rPr lang="ru-RU" dirty="0" err="1">
                <a:solidFill>
                  <a:srgbClr val="003F82"/>
                </a:solidFill>
              </a:rPr>
              <a:t>Диффузность</a:t>
            </a:r>
            <a:r>
              <a:rPr lang="en-US" dirty="0">
                <a:solidFill>
                  <a:srgbClr val="003F82"/>
                </a:solidFill>
              </a:rPr>
              <a:t> </a:t>
            </a:r>
            <a:r>
              <a:rPr lang="ru-RU" dirty="0">
                <a:solidFill>
                  <a:srgbClr val="003F82"/>
                </a:solidFill>
              </a:rPr>
              <a:t>→</a:t>
            </a:r>
            <a:r>
              <a:rPr lang="en-US" dirty="0">
                <a:solidFill>
                  <a:srgbClr val="003F82"/>
                </a:solidFill>
              </a:rPr>
              <a:t> </a:t>
            </a:r>
            <a:r>
              <a:rPr lang="ru-RU" dirty="0">
                <a:solidFill>
                  <a:srgbClr val="003F82"/>
                </a:solidFill>
              </a:rPr>
              <a:t>Специфичность,</a:t>
            </a:r>
            <a:endParaRPr lang="en-US" dirty="0">
              <a:solidFill>
                <a:srgbClr val="003F82"/>
              </a:solidFill>
            </a:endParaRPr>
          </a:p>
          <a:p>
            <a:r>
              <a:rPr lang="ru-RU" dirty="0">
                <a:solidFill>
                  <a:srgbClr val="003F82"/>
                </a:solidFill>
              </a:rPr>
              <a:t>Качество →</a:t>
            </a:r>
            <a:r>
              <a:rPr lang="en-US" dirty="0">
                <a:solidFill>
                  <a:srgbClr val="003F82"/>
                </a:solidFill>
              </a:rPr>
              <a:t> </a:t>
            </a:r>
            <a:r>
              <a:rPr lang="ru-RU" dirty="0">
                <a:solidFill>
                  <a:srgbClr val="003F82"/>
                </a:solidFill>
              </a:rPr>
              <a:t>Деятельность</a:t>
            </a:r>
            <a:r>
              <a:rPr lang="en-US" dirty="0">
                <a:solidFill>
                  <a:srgbClr val="003F82"/>
                </a:solidFill>
              </a:rPr>
              <a:t>.</a:t>
            </a:r>
          </a:p>
          <a:p>
            <a:endParaRPr lang="ru-RU" dirty="0">
              <a:solidFill>
                <a:srgbClr val="003F82"/>
              </a:solidFill>
            </a:endParaRPr>
          </a:p>
          <a:p>
            <a:r>
              <a:rPr lang="ru-RU" b="1" dirty="0" err="1">
                <a:solidFill>
                  <a:srgbClr val="003F82"/>
                </a:solidFill>
              </a:rPr>
              <a:t>Парсонс</a:t>
            </a:r>
            <a:r>
              <a:rPr lang="en-US" b="1" dirty="0">
                <a:solidFill>
                  <a:srgbClr val="003F82"/>
                </a:solidFill>
              </a:rPr>
              <a:t>: </a:t>
            </a:r>
          </a:p>
          <a:p>
            <a:r>
              <a:rPr lang="ru-RU" dirty="0">
                <a:solidFill>
                  <a:srgbClr val="003F82"/>
                </a:solidFill>
              </a:rPr>
              <a:t>Институты и подсистемы обществ модерна в сравнении </a:t>
            </a:r>
            <a:endParaRPr lang="en-US" dirty="0">
              <a:solidFill>
                <a:srgbClr val="003F82"/>
              </a:solidFill>
            </a:endParaRPr>
          </a:p>
          <a:p>
            <a:r>
              <a:rPr lang="ru-RU" dirty="0">
                <a:solidFill>
                  <a:srgbClr val="003F82"/>
                </a:solidFill>
              </a:rPr>
              <a:t>с </a:t>
            </a:r>
            <a:r>
              <a:rPr lang="ru-RU" dirty="0" err="1">
                <a:solidFill>
                  <a:srgbClr val="003F82"/>
                </a:solidFill>
              </a:rPr>
              <a:t>домодерновыми</a:t>
            </a:r>
            <a:r>
              <a:rPr lang="ru-RU" dirty="0">
                <a:solidFill>
                  <a:srgbClr val="003F82"/>
                </a:solidFill>
              </a:rPr>
              <a:t> (традиционным обществом) характеризуются большей </a:t>
            </a:r>
            <a:r>
              <a:rPr lang="ru-RU" dirty="0" err="1">
                <a:solidFill>
                  <a:srgbClr val="003F82"/>
                </a:solidFill>
              </a:rPr>
              <a:t>универсалистичностью</a:t>
            </a:r>
            <a:r>
              <a:rPr lang="ru-RU" dirty="0">
                <a:solidFill>
                  <a:srgbClr val="003F82"/>
                </a:solidFill>
              </a:rPr>
              <a:t>, специфичностью; </a:t>
            </a:r>
          </a:p>
          <a:p>
            <a:r>
              <a:rPr lang="ru-RU" dirty="0">
                <a:solidFill>
                  <a:srgbClr val="003F82"/>
                </a:solidFill>
              </a:rPr>
              <a:t>на уровне системы личности (диспозиций) выборы совершаются в пользу более аффективно-нейтральных оценок, специфичности.</a:t>
            </a:r>
          </a:p>
        </p:txBody>
      </p:sp>
    </p:spTree>
    <p:extLst>
      <p:ext uri="{BB962C8B-B14F-4D97-AF65-F5344CB8AC3E}">
        <p14:creationId xmlns:p14="http://schemas.microsoft.com/office/powerpoint/2010/main" val="577136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2014</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b="1" dirty="0">
                <a:solidFill>
                  <a:schemeClr val="bg1"/>
                </a:solidFill>
                <a:latin typeface="Arial Narrow" panose="020B0606020202030204" pitchFamily="34" charset="0"/>
                <a:cs typeface="Arial" panose="020B0604020202020204" pitchFamily="34" charset="0"/>
              </a:rPr>
              <a:t>Эволюция теоретических идей </a:t>
            </a:r>
            <a:r>
              <a:rPr lang="ru-RU" sz="2400" b="1" dirty="0" err="1">
                <a:solidFill>
                  <a:schemeClr val="bg1"/>
                </a:solidFill>
                <a:latin typeface="Arial Narrow" panose="020B0606020202030204" pitchFamily="34" charset="0"/>
                <a:cs typeface="Arial" panose="020B0604020202020204" pitchFamily="34" charset="0"/>
              </a:rPr>
              <a:t>Парсонса</a:t>
            </a:r>
            <a:r>
              <a:rPr lang="ru-RU" sz="2400" b="1" dirty="0">
                <a:solidFill>
                  <a:schemeClr val="bg1"/>
                </a:solidFill>
                <a:latin typeface="Arial Narrow" panose="020B0606020202030204" pitchFamily="34" charset="0"/>
                <a:cs typeface="Arial" panose="020B0604020202020204" pitchFamily="34" charset="0"/>
              </a:rPr>
              <a:t> в теории стилей </a:t>
            </a:r>
            <a:r>
              <a:rPr lang="ru-RU" sz="2400" b="1" dirty="0" err="1">
                <a:solidFill>
                  <a:schemeClr val="bg1"/>
                </a:solidFill>
                <a:latin typeface="Arial Narrow" panose="020B0606020202030204" pitchFamily="34" charset="0"/>
                <a:cs typeface="Arial" panose="020B0604020202020204" pitchFamily="34" charset="0"/>
              </a:rPr>
              <a:t>волонетрства</a:t>
            </a:r>
            <a:r>
              <a:rPr lang="ru-RU" sz="2400" b="1" dirty="0">
                <a:solidFill>
                  <a:schemeClr val="bg1"/>
                </a:solidFill>
                <a:latin typeface="Arial Narrow" panose="020B0606020202030204" pitchFamily="34" charset="0"/>
                <a:cs typeface="Arial" panose="020B0604020202020204" pitchFamily="34" charset="0"/>
              </a:rPr>
              <a:t> Л. Гастингс и Ф. Ламмертина</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22250" y="1424130"/>
            <a:ext cx="8602436" cy="1107996"/>
          </a:xfrm>
          <a:prstGeom prst="rect">
            <a:avLst/>
          </a:prstGeom>
          <a:noFill/>
          <a:ln w="9525">
            <a:noFill/>
            <a:miter lim="800000"/>
            <a:headEnd/>
            <a:tailEnd/>
          </a:ln>
        </p:spPr>
        <p:txBody>
          <a:bodyPr wrap="square">
            <a:spAutoFit/>
          </a:bodyPr>
          <a:lstStyle/>
          <a:p>
            <a:r>
              <a:rPr lang="ru-RU" sz="2200" dirty="0">
                <a:solidFill>
                  <a:srgbClr val="21386F"/>
                </a:solidFill>
                <a:latin typeface="Arial Narrow" panose="020B0606020202030204" pitchFamily="34" charset="0"/>
              </a:rPr>
              <a:t>Мысль Гастингс и Ламмертина движется в том же направлении. Стили могут быть описаны сочетаниями полюсов </a:t>
            </a:r>
            <a:r>
              <a:rPr lang="ru-RU" sz="2200" dirty="0" err="1">
                <a:solidFill>
                  <a:srgbClr val="21386F"/>
                </a:solidFill>
                <a:latin typeface="Arial Narrow" panose="020B0606020202030204" pitchFamily="34" charset="0"/>
              </a:rPr>
              <a:t>парсоновских</a:t>
            </a:r>
            <a:r>
              <a:rPr lang="ru-RU" sz="2200" dirty="0">
                <a:solidFill>
                  <a:srgbClr val="21386F"/>
                </a:solidFill>
                <a:latin typeface="Arial Narrow" panose="020B0606020202030204" pitchFamily="34" charset="0"/>
              </a:rPr>
              <a:t> переменных.</a:t>
            </a:r>
          </a:p>
          <a:p>
            <a:endParaRPr lang="ru-RU" sz="2200" dirty="0">
              <a:solidFill>
                <a:srgbClr val="21386F"/>
              </a:solidFill>
              <a:latin typeface="Arial Narrow" panose="020B060602020203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666240983"/>
              </p:ext>
            </p:extLst>
          </p:nvPr>
        </p:nvGraphicFramePr>
        <p:xfrm>
          <a:off x="0" y="2625725"/>
          <a:ext cx="9144000" cy="4232277"/>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162791293"/>
                    </a:ext>
                  </a:extLst>
                </a:gridCol>
                <a:gridCol w="4572000">
                  <a:extLst>
                    <a:ext uri="{9D8B030D-6E8A-4147-A177-3AD203B41FA5}">
                      <a16:colId xmlns:a16="http://schemas.microsoft.com/office/drawing/2014/main" val="2687454784"/>
                    </a:ext>
                  </a:extLst>
                </a:gridCol>
              </a:tblGrid>
              <a:tr h="1518672">
                <a:tc>
                  <a:txBody>
                    <a:bodyPr/>
                    <a:lstStyle/>
                    <a:p>
                      <a:r>
                        <a:rPr lang="ru-RU" sz="2200" dirty="0">
                          <a:latin typeface="Arial Narrow" panose="020B0606020202030204" pitchFamily="34" charset="0"/>
                        </a:rPr>
                        <a:t>Коллективный</a:t>
                      </a:r>
                      <a:r>
                        <a:rPr lang="ru-RU" sz="2200" baseline="0" dirty="0">
                          <a:latin typeface="Arial Narrow" panose="020B0606020202030204" pitchFamily="34" charset="0"/>
                        </a:rPr>
                        <a:t> стиль волонтерства</a:t>
                      </a:r>
                      <a:endParaRPr lang="ru-RU" sz="2200" dirty="0">
                        <a:latin typeface="Arial Narrow" panose="020B0606020202030204" pitchFamily="34" charset="0"/>
                      </a:endParaRPr>
                    </a:p>
                  </a:txBody>
                  <a:tcPr/>
                </a:tc>
                <a:tc>
                  <a:txBody>
                    <a:bodyPr/>
                    <a:lstStyle/>
                    <a:p>
                      <a:r>
                        <a:rPr lang="ru-RU" sz="2200" dirty="0">
                          <a:latin typeface="Arial Narrow" panose="020B0606020202030204" pitchFamily="34" charset="0"/>
                        </a:rPr>
                        <a:t>Рефлексивный стиль </a:t>
                      </a:r>
                      <a:r>
                        <a:rPr lang="ru-RU" sz="2200" dirty="0" err="1">
                          <a:latin typeface="Arial Narrow" panose="020B0606020202030204" pitchFamily="34" charset="0"/>
                        </a:rPr>
                        <a:t>волонетрства</a:t>
                      </a:r>
                      <a:endParaRPr lang="ru-RU" sz="2200" dirty="0">
                        <a:latin typeface="Arial Narrow" panose="020B0606020202030204" pitchFamily="34" charset="0"/>
                      </a:endParaRPr>
                    </a:p>
                  </a:txBody>
                  <a:tcPr/>
                </a:tc>
                <a:extLst>
                  <a:ext uri="{0D108BD9-81ED-4DB2-BD59-A6C34878D82A}">
                    <a16:rowId xmlns:a16="http://schemas.microsoft.com/office/drawing/2014/main" val="1935253052"/>
                  </a:ext>
                </a:extLst>
              </a:tr>
              <a:tr h="547218">
                <a:tc>
                  <a:txBody>
                    <a:bodyPr/>
                    <a:lstStyle/>
                    <a:p>
                      <a:r>
                        <a:rPr lang="ru-RU" sz="2200" dirty="0">
                          <a:solidFill>
                            <a:srgbClr val="003F82"/>
                          </a:solidFill>
                          <a:latin typeface="Arial Narrow" panose="020B0606020202030204" pitchFamily="34" charset="0"/>
                        </a:rPr>
                        <a:t>Аффективность</a:t>
                      </a:r>
                    </a:p>
                  </a:txBody>
                  <a:tcPr/>
                </a:tc>
                <a:tc>
                  <a:txBody>
                    <a:bodyPr/>
                    <a:lstStyle/>
                    <a:p>
                      <a:r>
                        <a:rPr lang="ru-RU" sz="2200" dirty="0">
                          <a:solidFill>
                            <a:srgbClr val="003F82"/>
                          </a:solidFill>
                          <a:latin typeface="Arial Narrow" panose="020B0606020202030204" pitchFamily="34" charset="0"/>
                        </a:rPr>
                        <a:t>Аффективная</a:t>
                      </a:r>
                      <a:r>
                        <a:rPr lang="ru-RU" sz="2200" baseline="0" dirty="0">
                          <a:solidFill>
                            <a:srgbClr val="003F82"/>
                          </a:solidFill>
                          <a:latin typeface="Arial Narrow" panose="020B0606020202030204" pitchFamily="34" charset="0"/>
                        </a:rPr>
                        <a:t> нейтральность</a:t>
                      </a:r>
                      <a:endParaRPr lang="ru-RU" sz="2200" dirty="0">
                        <a:solidFill>
                          <a:srgbClr val="003F82"/>
                        </a:solidFill>
                        <a:latin typeface="Arial Narrow" panose="020B0606020202030204" pitchFamily="34" charset="0"/>
                      </a:endParaRPr>
                    </a:p>
                  </a:txBody>
                  <a:tcPr/>
                </a:tc>
                <a:extLst>
                  <a:ext uri="{0D108BD9-81ED-4DB2-BD59-A6C34878D82A}">
                    <a16:rowId xmlns:a16="http://schemas.microsoft.com/office/drawing/2014/main" val="2002776520"/>
                  </a:ext>
                </a:extLst>
              </a:tr>
              <a:tr h="547218">
                <a:tc>
                  <a:txBody>
                    <a:bodyPr/>
                    <a:lstStyle/>
                    <a:p>
                      <a:r>
                        <a:rPr lang="ru-RU" sz="2200" dirty="0">
                          <a:solidFill>
                            <a:srgbClr val="003F82"/>
                          </a:solidFill>
                          <a:latin typeface="Arial Narrow" panose="020B0606020202030204" pitchFamily="34" charset="0"/>
                        </a:rPr>
                        <a:t>Партикуляризм</a:t>
                      </a:r>
                    </a:p>
                  </a:txBody>
                  <a:tcPr/>
                </a:tc>
                <a:tc>
                  <a:txBody>
                    <a:bodyPr/>
                    <a:lstStyle/>
                    <a:p>
                      <a:r>
                        <a:rPr lang="ru-RU" sz="2200" dirty="0">
                          <a:solidFill>
                            <a:srgbClr val="003F82"/>
                          </a:solidFill>
                          <a:latin typeface="Arial Narrow" panose="020B0606020202030204" pitchFamily="34" charset="0"/>
                        </a:rPr>
                        <a:t>Универсализм</a:t>
                      </a:r>
                    </a:p>
                  </a:txBody>
                  <a:tcPr/>
                </a:tc>
                <a:extLst>
                  <a:ext uri="{0D108BD9-81ED-4DB2-BD59-A6C34878D82A}">
                    <a16:rowId xmlns:a16="http://schemas.microsoft.com/office/drawing/2014/main" val="4122592775"/>
                  </a:ext>
                </a:extLst>
              </a:tr>
              <a:tr h="539723">
                <a:tc>
                  <a:txBody>
                    <a:bodyPr/>
                    <a:lstStyle/>
                    <a:p>
                      <a:r>
                        <a:rPr lang="ru-RU" sz="2200" dirty="0" err="1">
                          <a:solidFill>
                            <a:srgbClr val="003F82"/>
                          </a:solidFill>
                          <a:latin typeface="Arial Narrow" panose="020B0606020202030204" pitchFamily="34" charset="0"/>
                        </a:rPr>
                        <a:t>Диффузность</a:t>
                      </a:r>
                      <a:endParaRPr lang="ru-RU" sz="2200" dirty="0">
                        <a:solidFill>
                          <a:srgbClr val="003F82"/>
                        </a:solidFill>
                        <a:latin typeface="Arial Narrow" panose="020B0606020202030204" pitchFamily="34" charset="0"/>
                      </a:endParaRPr>
                    </a:p>
                  </a:txBody>
                  <a:tcPr/>
                </a:tc>
                <a:tc>
                  <a:txBody>
                    <a:bodyPr/>
                    <a:lstStyle/>
                    <a:p>
                      <a:r>
                        <a:rPr lang="ru-RU" sz="2200" dirty="0">
                          <a:solidFill>
                            <a:srgbClr val="003F82"/>
                          </a:solidFill>
                          <a:latin typeface="Arial Narrow" panose="020B0606020202030204" pitchFamily="34" charset="0"/>
                        </a:rPr>
                        <a:t>Специфичность</a:t>
                      </a:r>
                    </a:p>
                  </a:txBody>
                  <a:tcPr/>
                </a:tc>
                <a:extLst>
                  <a:ext uri="{0D108BD9-81ED-4DB2-BD59-A6C34878D82A}">
                    <a16:rowId xmlns:a16="http://schemas.microsoft.com/office/drawing/2014/main" val="2169459448"/>
                  </a:ext>
                </a:extLst>
              </a:tr>
              <a:tr h="539723">
                <a:tc>
                  <a:txBody>
                    <a:bodyPr/>
                    <a:lstStyle/>
                    <a:p>
                      <a:r>
                        <a:rPr lang="ru-RU" sz="2200" dirty="0">
                          <a:solidFill>
                            <a:srgbClr val="003F82"/>
                          </a:solidFill>
                          <a:latin typeface="Arial Narrow" panose="020B0606020202030204" pitchFamily="34" charset="0"/>
                        </a:rPr>
                        <a:t>Качество </a:t>
                      </a:r>
                    </a:p>
                  </a:txBody>
                  <a:tcPr/>
                </a:tc>
                <a:tc>
                  <a:txBody>
                    <a:bodyPr/>
                    <a:lstStyle/>
                    <a:p>
                      <a:r>
                        <a:rPr lang="ru-RU" sz="2200" dirty="0">
                          <a:solidFill>
                            <a:srgbClr val="003F82"/>
                          </a:solidFill>
                          <a:latin typeface="Arial Narrow" panose="020B0606020202030204" pitchFamily="34" charset="0"/>
                        </a:rPr>
                        <a:t>Деятельность</a:t>
                      </a:r>
                    </a:p>
                  </a:txBody>
                  <a:tcPr/>
                </a:tc>
                <a:extLst>
                  <a:ext uri="{0D108BD9-81ED-4DB2-BD59-A6C34878D82A}">
                    <a16:rowId xmlns:a16="http://schemas.microsoft.com/office/drawing/2014/main" val="1106859674"/>
                  </a:ext>
                </a:extLst>
              </a:tr>
              <a:tr h="539723">
                <a:tc>
                  <a:txBody>
                    <a:bodyPr/>
                    <a:lstStyle/>
                    <a:p>
                      <a:pPr algn="r"/>
                      <a:r>
                        <a:rPr lang="ru-RU" sz="2200" baseline="0" dirty="0">
                          <a:solidFill>
                            <a:srgbClr val="003F82"/>
                          </a:solidFill>
                          <a:latin typeface="Arial Narrow" panose="020B0606020202030204" pitchFamily="34" charset="0"/>
                        </a:rPr>
                        <a:t> Модерн                  →</a:t>
                      </a:r>
                      <a:endParaRPr lang="ru-RU" sz="2200" dirty="0">
                        <a:solidFill>
                          <a:srgbClr val="003F82"/>
                        </a:solidFill>
                        <a:latin typeface="Arial Narrow" panose="020B0606020202030204" pitchFamily="34" charset="0"/>
                      </a:endParaRPr>
                    </a:p>
                  </a:txBody>
                  <a:tcPr/>
                </a:tc>
                <a:tc>
                  <a:txBody>
                    <a:bodyPr/>
                    <a:lstStyle/>
                    <a:p>
                      <a:r>
                        <a:rPr lang="ru-RU" sz="2200" dirty="0">
                          <a:solidFill>
                            <a:srgbClr val="003F82"/>
                          </a:solidFill>
                          <a:latin typeface="Arial Narrow" panose="020B0606020202030204" pitchFamily="34" charset="0"/>
                        </a:rPr>
                        <a:t>    Поздний</a:t>
                      </a:r>
                      <a:r>
                        <a:rPr lang="ru-RU" sz="2200" baseline="0" dirty="0">
                          <a:solidFill>
                            <a:srgbClr val="003F82"/>
                          </a:solidFill>
                          <a:latin typeface="Arial Narrow" panose="020B0606020202030204" pitchFamily="34" charset="0"/>
                        </a:rPr>
                        <a:t> модерн</a:t>
                      </a:r>
                      <a:endParaRPr lang="ru-RU" sz="2200" dirty="0">
                        <a:solidFill>
                          <a:srgbClr val="003F82"/>
                        </a:solidFill>
                        <a:latin typeface="Arial Narrow" panose="020B0606020202030204" pitchFamily="34" charset="0"/>
                      </a:endParaRPr>
                    </a:p>
                  </a:txBody>
                  <a:tcPr/>
                </a:tc>
                <a:extLst>
                  <a:ext uri="{0D108BD9-81ED-4DB2-BD59-A6C34878D82A}">
                    <a16:rowId xmlns:a16="http://schemas.microsoft.com/office/drawing/2014/main" val="2590631337"/>
                  </a:ext>
                </a:extLst>
              </a:tr>
            </a:tbl>
          </a:graphicData>
        </a:graphic>
      </p:graphicFrame>
    </p:spTree>
    <p:extLst>
      <p:ext uri="{BB962C8B-B14F-4D97-AF65-F5344CB8AC3E}">
        <p14:creationId xmlns:p14="http://schemas.microsoft.com/office/powerpoint/2010/main" val="851867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523999" y="188686"/>
            <a:ext cx="7433315" cy="841277"/>
          </a:xfrm>
          <a:prstGeom prst="rect">
            <a:avLst/>
          </a:prstGeom>
          <a:noFill/>
          <a:ln w="9525">
            <a:noFill/>
            <a:miter lim="800000"/>
            <a:headEnd/>
            <a:tailEnd/>
          </a:ln>
        </p:spPr>
        <p:txBody>
          <a:bodyPr anchor="ctr"/>
          <a:lstStyle/>
          <a:p>
            <a:endParaRPr lang="en-US" sz="2400" b="1" dirty="0">
              <a:solidFill>
                <a:schemeClr val="lt1"/>
              </a:solidFill>
            </a:endParaRPr>
          </a:p>
          <a:p>
            <a:r>
              <a:rPr lang="ru-RU" sz="2400" dirty="0">
                <a:solidFill>
                  <a:schemeClr val="bg1"/>
                </a:solidFill>
              </a:rPr>
              <a:t>Эталонные переменные диспозиций потребностей (Т. </a:t>
            </a:r>
            <a:r>
              <a:rPr lang="ru-RU" sz="2400" dirty="0" err="1">
                <a:solidFill>
                  <a:schemeClr val="bg1"/>
                </a:solidFill>
              </a:rPr>
              <a:t>Парсонс</a:t>
            </a:r>
            <a:r>
              <a:rPr lang="ru-RU" sz="2400" dirty="0">
                <a:solidFill>
                  <a:schemeClr val="bg1"/>
                </a:solidFill>
              </a:rPr>
              <a:t>)</a:t>
            </a:r>
            <a:r>
              <a:rPr lang="ru-RU" sz="2200" dirty="0">
                <a:solidFill>
                  <a:schemeClr val="lt1"/>
                </a:solidFill>
              </a:rPr>
              <a:t> </a:t>
            </a:r>
            <a:endParaRPr lang="ru-RU" sz="2200" dirty="0"/>
          </a:p>
          <a:p>
            <a:endParaRPr lang="ru-RU" sz="2400" dirty="0">
              <a:solidFill>
                <a:srgbClr val="1C2A55"/>
              </a:solidFill>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780398399"/>
              </p:ext>
            </p:extLst>
          </p:nvPr>
        </p:nvGraphicFramePr>
        <p:xfrm>
          <a:off x="1" y="1335312"/>
          <a:ext cx="9143999" cy="5522687"/>
        </p:xfrm>
        <a:graphic>
          <a:graphicData uri="http://schemas.openxmlformats.org/drawingml/2006/table">
            <a:tbl>
              <a:tblPr firstRow="1" bandRow="1">
                <a:tableStyleId>{5C22544A-7EE6-4342-B048-85BDC9FD1C3A}</a:tableStyleId>
              </a:tblPr>
              <a:tblGrid>
                <a:gridCol w="3022599">
                  <a:extLst>
                    <a:ext uri="{9D8B030D-6E8A-4147-A177-3AD203B41FA5}">
                      <a16:colId xmlns:a16="http://schemas.microsoft.com/office/drawing/2014/main" val="3276199462"/>
                    </a:ext>
                  </a:extLst>
                </a:gridCol>
                <a:gridCol w="5018314">
                  <a:extLst>
                    <a:ext uri="{9D8B030D-6E8A-4147-A177-3AD203B41FA5}">
                      <a16:colId xmlns:a16="http://schemas.microsoft.com/office/drawing/2014/main" val="3633271173"/>
                    </a:ext>
                  </a:extLst>
                </a:gridCol>
                <a:gridCol w="1103086">
                  <a:extLst>
                    <a:ext uri="{9D8B030D-6E8A-4147-A177-3AD203B41FA5}">
                      <a16:colId xmlns:a16="http://schemas.microsoft.com/office/drawing/2014/main" val="1861557874"/>
                    </a:ext>
                  </a:extLst>
                </a:gridCol>
              </a:tblGrid>
              <a:tr h="694841">
                <a:tc>
                  <a:txBody>
                    <a:bodyPr/>
                    <a:lstStyle/>
                    <a:p>
                      <a:pPr algn="ctr"/>
                      <a:r>
                        <a:rPr lang="ru-RU" dirty="0">
                          <a:solidFill>
                            <a:schemeClr val="bg1"/>
                          </a:solidFill>
                        </a:rPr>
                        <a:t>Эталонные переменные</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dirty="0">
                          <a:solidFill>
                            <a:schemeClr val="bg1"/>
                          </a:solidFill>
                        </a:rPr>
                        <a:t>Индивидуальный уровень </a:t>
                      </a:r>
                    </a:p>
                    <a:p>
                      <a:pPr marL="0" marR="0" indent="0" algn="ctr" defTabSz="457200" rtl="0" eaLnBrk="1" fontAlgn="auto" latinLnBrk="0" hangingPunct="1">
                        <a:lnSpc>
                          <a:spcPct val="100000"/>
                        </a:lnSpc>
                        <a:spcBef>
                          <a:spcPts val="0"/>
                        </a:spcBef>
                        <a:spcAft>
                          <a:spcPts val="0"/>
                        </a:spcAft>
                        <a:buClrTx/>
                        <a:buSzTx/>
                        <a:buFontTx/>
                        <a:buNone/>
                        <a:tabLst/>
                        <a:defRPr/>
                      </a:pPr>
                      <a:r>
                        <a:rPr lang="ru-RU" dirty="0">
                          <a:solidFill>
                            <a:schemeClr val="bg1"/>
                          </a:solidFill>
                        </a:rPr>
                        <a:t>в таблице Гастингс</a:t>
                      </a:r>
                    </a:p>
                  </a:txBody>
                  <a:tcPr/>
                </a:tc>
                <a:tc>
                  <a:txBody>
                    <a:bodyPr/>
                    <a:lstStyle/>
                    <a:p>
                      <a:r>
                        <a:rPr lang="ru-RU" dirty="0"/>
                        <a:t>Стили</a:t>
                      </a:r>
                    </a:p>
                  </a:txBody>
                  <a:tcPr/>
                </a:tc>
                <a:extLst>
                  <a:ext uri="{0D108BD9-81ED-4DB2-BD59-A6C34878D82A}">
                    <a16:rowId xmlns:a16="http://schemas.microsoft.com/office/drawing/2014/main" val="2863159036"/>
                  </a:ext>
                </a:extLst>
              </a:tr>
              <a:tr h="2667599">
                <a:tc>
                  <a:txBody>
                    <a:bodyPr/>
                    <a:lstStyle/>
                    <a:p>
                      <a:pPr algn="l"/>
                      <a:r>
                        <a:rPr lang="ru-RU" sz="2000" dirty="0">
                          <a:solidFill>
                            <a:srgbClr val="21386F"/>
                          </a:solidFill>
                          <a:latin typeface="Arial Narrow" panose="020B0606020202030204" pitchFamily="34" charset="0"/>
                        </a:rPr>
                        <a:t>Аффективность</a:t>
                      </a:r>
                    </a:p>
                    <a:p>
                      <a:pPr algn="l"/>
                      <a:r>
                        <a:rPr lang="ru-RU" sz="2000" baseline="0" dirty="0">
                          <a:solidFill>
                            <a:srgbClr val="21386F"/>
                          </a:solidFill>
                          <a:latin typeface="Arial Narrow" panose="020B0606020202030204" pitchFamily="34" charset="0"/>
                        </a:rPr>
                        <a:t>(</a:t>
                      </a:r>
                      <a:r>
                        <a:rPr lang="ru-RU" sz="2000" baseline="0" dirty="0" err="1">
                          <a:solidFill>
                            <a:srgbClr val="21386F"/>
                          </a:solidFill>
                          <a:latin typeface="Arial Narrow" panose="020B0606020202030204" pitchFamily="34" charset="0"/>
                        </a:rPr>
                        <a:t>безоценочное</a:t>
                      </a:r>
                      <a:r>
                        <a:rPr lang="ru-RU" sz="2000" baseline="0" dirty="0">
                          <a:solidFill>
                            <a:srgbClr val="21386F"/>
                          </a:solidFill>
                          <a:latin typeface="Arial Narrow" panose="020B0606020202030204" pitchFamily="34" charset="0"/>
                        </a:rPr>
                        <a:t> поведение) </a:t>
                      </a:r>
                    </a:p>
                    <a:p>
                      <a:pPr algn="l"/>
                      <a:endParaRPr lang="ru-RU" sz="2000" baseline="0" dirty="0">
                        <a:solidFill>
                          <a:srgbClr val="21386F"/>
                        </a:solidFill>
                        <a:latin typeface="Arial Narrow" panose="020B0606020202030204" pitchFamily="34" charset="0"/>
                      </a:endParaRPr>
                    </a:p>
                  </a:txBody>
                  <a:tcPr/>
                </a:tc>
                <a:tc>
                  <a:txBody>
                    <a:bodyPr/>
                    <a:lstStyle/>
                    <a:p>
                      <a:r>
                        <a:rPr lang="en-US" sz="2000" dirty="0">
                          <a:solidFill>
                            <a:srgbClr val="21386F"/>
                          </a:solidFill>
                          <a:latin typeface="Arial Narrow" panose="020B0606020202030204" pitchFamily="34" charset="0"/>
                        </a:rPr>
                        <a:t>[</a:t>
                      </a:r>
                      <a:r>
                        <a:rPr lang="ru-RU" sz="2000" dirty="0">
                          <a:solidFill>
                            <a:srgbClr val="21386F"/>
                          </a:solidFill>
                          <a:latin typeface="Arial Narrow" panose="020B0606020202030204" pitchFamily="34" charset="0"/>
                        </a:rPr>
                        <a:t>подразумевается,</a:t>
                      </a:r>
                      <a:r>
                        <a:rPr lang="ru-RU" sz="2000" baseline="0" dirty="0">
                          <a:solidFill>
                            <a:srgbClr val="21386F"/>
                          </a:solidFill>
                          <a:latin typeface="Arial Narrow" panose="020B0606020202030204" pitchFamily="34" charset="0"/>
                        </a:rPr>
                        <a:t> что волонтерское действие в рамках КСВ более эффективно ближе к полюсу </a:t>
                      </a:r>
                      <a:r>
                        <a:rPr lang="ru-RU" sz="2000" baseline="0" dirty="0" err="1">
                          <a:solidFill>
                            <a:srgbClr val="21386F"/>
                          </a:solidFill>
                          <a:latin typeface="Arial Narrow" panose="020B0606020202030204" pitchFamily="34" charset="0"/>
                        </a:rPr>
                        <a:t>аффективности</a:t>
                      </a:r>
                      <a:r>
                        <a:rPr lang="ru-RU" sz="2000" baseline="0" dirty="0">
                          <a:solidFill>
                            <a:srgbClr val="21386F"/>
                          </a:solidFill>
                          <a:latin typeface="Arial Narrow" panose="020B0606020202030204" pitchFamily="34" charset="0"/>
                        </a:rPr>
                        <a:t>, чем волонтерское действие в рамках РСВ</a:t>
                      </a:r>
                      <a:r>
                        <a:rPr lang="en-US" sz="2000" dirty="0">
                          <a:solidFill>
                            <a:srgbClr val="21386F"/>
                          </a:solidFill>
                          <a:latin typeface="Arial Narrow" panose="020B0606020202030204" pitchFamily="34" charset="0"/>
                        </a:rPr>
                        <a:t>]</a:t>
                      </a:r>
                      <a:endParaRPr lang="ru-RU" sz="2000" dirty="0">
                        <a:solidFill>
                          <a:srgbClr val="21386F"/>
                        </a:solidFill>
                        <a:latin typeface="Arial Narrow" panose="020B0606020202030204" pitchFamily="34" charset="0"/>
                      </a:endParaRPr>
                    </a:p>
                  </a:txBody>
                  <a:tcPr/>
                </a:tc>
                <a:tc>
                  <a:txBody>
                    <a:bodyPr/>
                    <a:lstStyle/>
                    <a:p>
                      <a:r>
                        <a:rPr lang="ru-RU" sz="2000" dirty="0">
                          <a:solidFill>
                            <a:srgbClr val="21386F"/>
                          </a:solidFill>
                          <a:latin typeface="Arial Narrow" panose="020B0606020202030204" pitchFamily="34" charset="0"/>
                        </a:rPr>
                        <a:t>КСВ</a:t>
                      </a:r>
                    </a:p>
                  </a:txBody>
                  <a:tcPr/>
                </a:tc>
                <a:extLst>
                  <a:ext uri="{0D108BD9-81ED-4DB2-BD59-A6C34878D82A}">
                    <a16:rowId xmlns:a16="http://schemas.microsoft.com/office/drawing/2014/main" val="1524106414"/>
                  </a:ext>
                </a:extLst>
              </a:tr>
              <a:tr h="2160247">
                <a:tc>
                  <a:txBody>
                    <a:bodyPr/>
                    <a:lstStyle/>
                    <a:p>
                      <a:pPr algn="l"/>
                      <a:r>
                        <a:rPr lang="ru-RU" sz="2000" dirty="0">
                          <a:solidFill>
                            <a:srgbClr val="21386F"/>
                          </a:solidFill>
                          <a:latin typeface="Arial Narrow" panose="020B0606020202030204" pitchFamily="34" charset="0"/>
                        </a:rPr>
                        <a:t>Аффективная нейтральность</a:t>
                      </a:r>
                    </a:p>
                    <a:p>
                      <a:pPr algn="l"/>
                      <a:r>
                        <a:rPr lang="ru-RU" sz="2000" dirty="0">
                          <a:solidFill>
                            <a:srgbClr val="21386F"/>
                          </a:solidFill>
                          <a:latin typeface="Arial Narrow" panose="020B0606020202030204" pitchFamily="34" charset="0"/>
                        </a:rPr>
                        <a:t>(действие, предполагающее оценку</a:t>
                      </a:r>
                      <a:r>
                        <a:rPr lang="ru-RU" sz="2000" baseline="0" dirty="0">
                          <a:solidFill>
                            <a:srgbClr val="21386F"/>
                          </a:solidFill>
                          <a:latin typeface="Arial Narrow" panose="020B0606020202030204" pitchFamily="34" charset="0"/>
                        </a:rPr>
                        <a:t> и отнесение к ценности)</a:t>
                      </a:r>
                      <a:endParaRPr lang="ru-RU" sz="2000" dirty="0">
                        <a:solidFill>
                          <a:srgbClr val="21386F"/>
                        </a:solidFill>
                        <a:latin typeface="Arial Narrow" panose="020B0606020202030204" pitchFamily="34" charset="0"/>
                      </a:endParaRPr>
                    </a:p>
                    <a:p>
                      <a:pPr algn="l"/>
                      <a:endParaRPr lang="ru-RU" sz="2000" dirty="0">
                        <a:solidFill>
                          <a:srgbClr val="21386F"/>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solidFill>
                            <a:srgbClr val="21386F"/>
                          </a:solidFill>
                          <a:latin typeface="Arial Narrow" panose="020B0606020202030204" pitchFamily="34" charset="0"/>
                        </a:rPr>
                        <a:t>[</a:t>
                      </a:r>
                      <a:r>
                        <a:rPr lang="ru-RU" sz="2000" dirty="0">
                          <a:solidFill>
                            <a:srgbClr val="21386F"/>
                          </a:solidFill>
                          <a:latin typeface="Arial Narrow" panose="020B0606020202030204" pitchFamily="34" charset="0"/>
                        </a:rPr>
                        <a:t>подразумевается,</a:t>
                      </a:r>
                      <a:r>
                        <a:rPr lang="ru-RU" sz="2000" baseline="0" dirty="0">
                          <a:solidFill>
                            <a:srgbClr val="21386F"/>
                          </a:solidFill>
                          <a:latin typeface="Arial Narrow" panose="020B0606020202030204" pitchFamily="34" charset="0"/>
                        </a:rPr>
                        <a:t> что волонтерское действие в рамках КСВ более эффективно ближе к полюсу </a:t>
                      </a:r>
                      <a:r>
                        <a:rPr lang="ru-RU" sz="2000" baseline="0" dirty="0" err="1">
                          <a:solidFill>
                            <a:srgbClr val="21386F"/>
                          </a:solidFill>
                          <a:latin typeface="Arial Narrow" panose="020B0606020202030204" pitchFamily="34" charset="0"/>
                        </a:rPr>
                        <a:t>аффективности</a:t>
                      </a:r>
                      <a:r>
                        <a:rPr lang="ru-RU" sz="2000" baseline="0" dirty="0">
                          <a:solidFill>
                            <a:srgbClr val="21386F"/>
                          </a:solidFill>
                          <a:latin typeface="Arial Narrow" panose="020B0606020202030204" pitchFamily="34" charset="0"/>
                        </a:rPr>
                        <a:t>, чем волонтерское действие в рамках РСВ</a:t>
                      </a:r>
                      <a:r>
                        <a:rPr lang="en-US" sz="2000" dirty="0">
                          <a:solidFill>
                            <a:srgbClr val="21386F"/>
                          </a:solidFill>
                          <a:latin typeface="Arial Narrow" panose="020B0606020202030204" pitchFamily="34" charset="0"/>
                        </a:rPr>
                        <a:t>]</a:t>
                      </a:r>
                      <a:endParaRPr lang="ru-RU" sz="2000" dirty="0">
                        <a:solidFill>
                          <a:srgbClr val="21386F"/>
                        </a:solidFill>
                        <a:latin typeface="Arial Narrow" panose="020B0606020202030204" pitchFamily="34" charset="0"/>
                      </a:endParaRPr>
                    </a:p>
                  </a:txBody>
                  <a:tcPr/>
                </a:tc>
                <a:tc>
                  <a:txBody>
                    <a:bodyPr/>
                    <a:lstStyle/>
                    <a:p>
                      <a:r>
                        <a:rPr lang="ru-RU" sz="2000" dirty="0">
                          <a:solidFill>
                            <a:srgbClr val="21386F"/>
                          </a:solidFill>
                          <a:latin typeface="Arial Narrow" panose="020B0606020202030204" pitchFamily="34" charset="0"/>
                        </a:rPr>
                        <a:t>РСФ</a:t>
                      </a:r>
                    </a:p>
                  </a:txBody>
                  <a:tcPr/>
                </a:tc>
                <a:extLst>
                  <a:ext uri="{0D108BD9-81ED-4DB2-BD59-A6C34878D82A}">
                    <a16:rowId xmlns:a16="http://schemas.microsoft.com/office/drawing/2014/main" val="338657372"/>
                  </a:ext>
                </a:extLst>
              </a:tr>
            </a:tbl>
          </a:graphicData>
        </a:graphic>
      </p:graphicFrame>
    </p:spTree>
    <p:extLst>
      <p:ext uri="{BB962C8B-B14F-4D97-AF65-F5344CB8AC3E}">
        <p14:creationId xmlns:p14="http://schemas.microsoft.com/office/powerpoint/2010/main" val="1025680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523999" y="188686"/>
            <a:ext cx="7433315" cy="811439"/>
          </a:xfrm>
          <a:prstGeom prst="rect">
            <a:avLst/>
          </a:prstGeom>
          <a:noFill/>
          <a:ln w="9525">
            <a:noFill/>
            <a:miter lim="800000"/>
            <a:headEnd/>
            <a:tailEnd/>
          </a:ln>
        </p:spPr>
        <p:txBody>
          <a:bodyPr anchor="ctr"/>
          <a:lstStyle/>
          <a:p>
            <a:endParaRPr lang="ru-RU" sz="2400" b="1" dirty="0">
              <a:solidFill>
                <a:schemeClr val="lt1"/>
              </a:solidFill>
            </a:endParaRPr>
          </a:p>
          <a:p>
            <a:endParaRPr lang="ru-RU" sz="2400" b="1" dirty="0">
              <a:solidFill>
                <a:schemeClr val="lt1"/>
              </a:solidFill>
            </a:endParaRPr>
          </a:p>
          <a:p>
            <a:r>
              <a:rPr lang="ru-RU" sz="2400" dirty="0">
                <a:solidFill>
                  <a:schemeClr val="bg1"/>
                </a:solidFill>
              </a:rPr>
              <a:t>Эталонные переменные диспозиций потребностей (Т. </a:t>
            </a:r>
            <a:r>
              <a:rPr lang="ru-RU" sz="2400" dirty="0" err="1">
                <a:solidFill>
                  <a:schemeClr val="bg1"/>
                </a:solidFill>
              </a:rPr>
              <a:t>Парсонс</a:t>
            </a:r>
            <a:r>
              <a:rPr lang="ru-RU" sz="2400" dirty="0">
                <a:solidFill>
                  <a:schemeClr val="bg1"/>
                </a:solidFill>
              </a:rPr>
              <a:t>) </a:t>
            </a:r>
          </a:p>
          <a:p>
            <a:endParaRPr lang="ru-RU" sz="2200" dirty="0"/>
          </a:p>
          <a:p>
            <a:endParaRPr lang="ru-RU" sz="2400" dirty="0">
              <a:solidFill>
                <a:srgbClr val="1C2A55"/>
              </a:solidFill>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261095358"/>
              </p:ext>
            </p:extLst>
          </p:nvPr>
        </p:nvGraphicFramePr>
        <p:xfrm>
          <a:off x="1" y="1000125"/>
          <a:ext cx="9143999" cy="6678674"/>
        </p:xfrm>
        <a:graphic>
          <a:graphicData uri="http://schemas.openxmlformats.org/drawingml/2006/table">
            <a:tbl>
              <a:tblPr firstRow="1" bandRow="1">
                <a:tableStyleId>{5C22544A-7EE6-4342-B048-85BDC9FD1C3A}</a:tableStyleId>
              </a:tblPr>
              <a:tblGrid>
                <a:gridCol w="1335313">
                  <a:extLst>
                    <a:ext uri="{9D8B030D-6E8A-4147-A177-3AD203B41FA5}">
                      <a16:colId xmlns:a16="http://schemas.microsoft.com/office/drawing/2014/main" val="3276199462"/>
                    </a:ext>
                  </a:extLst>
                </a:gridCol>
                <a:gridCol w="6952343">
                  <a:extLst>
                    <a:ext uri="{9D8B030D-6E8A-4147-A177-3AD203B41FA5}">
                      <a16:colId xmlns:a16="http://schemas.microsoft.com/office/drawing/2014/main" val="3633271173"/>
                    </a:ext>
                  </a:extLst>
                </a:gridCol>
                <a:gridCol w="856343">
                  <a:extLst>
                    <a:ext uri="{9D8B030D-6E8A-4147-A177-3AD203B41FA5}">
                      <a16:colId xmlns:a16="http://schemas.microsoft.com/office/drawing/2014/main" val="1861557874"/>
                    </a:ext>
                  </a:extLst>
                </a:gridCol>
              </a:tblGrid>
              <a:tr h="63998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700" b="1" kern="1200" dirty="0">
                          <a:solidFill>
                            <a:schemeClr val="lt1"/>
                          </a:solidFill>
                          <a:effectLst/>
                          <a:latin typeface="Arial Narrow" panose="020B0606020202030204" pitchFamily="34" charset="0"/>
                          <a:ea typeface="+mn-ea"/>
                          <a:cs typeface="+mn-cs"/>
                        </a:rPr>
                        <a:t>Эталонные переменные</a:t>
                      </a:r>
                      <a:endParaRPr lang="ru-RU" sz="1700" dirty="0">
                        <a:solidFill>
                          <a:schemeClr val="bg1"/>
                        </a:solidFill>
                        <a:latin typeface="Arial Narrow" panose="020B0606020202030204"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700" dirty="0">
                          <a:solidFill>
                            <a:schemeClr val="bg1"/>
                          </a:solidFill>
                          <a:latin typeface="Arial Narrow" panose="020B0606020202030204" pitchFamily="34" charset="0"/>
                        </a:rPr>
                        <a:t>Индивидуальный уровень </a:t>
                      </a:r>
                    </a:p>
                    <a:p>
                      <a:pPr marL="0" marR="0" indent="0" algn="ctr" defTabSz="457200" rtl="0" eaLnBrk="1" fontAlgn="auto" latinLnBrk="0" hangingPunct="1">
                        <a:lnSpc>
                          <a:spcPct val="100000"/>
                        </a:lnSpc>
                        <a:spcBef>
                          <a:spcPts val="0"/>
                        </a:spcBef>
                        <a:spcAft>
                          <a:spcPts val="0"/>
                        </a:spcAft>
                        <a:buClrTx/>
                        <a:buSzTx/>
                        <a:buFontTx/>
                        <a:buNone/>
                        <a:tabLst/>
                        <a:defRPr/>
                      </a:pPr>
                      <a:r>
                        <a:rPr lang="ru-RU" sz="1700" dirty="0">
                          <a:solidFill>
                            <a:schemeClr val="bg1"/>
                          </a:solidFill>
                          <a:latin typeface="Arial Narrow" panose="020B0606020202030204" pitchFamily="34" charset="0"/>
                        </a:rPr>
                        <a:t>(Гастингс)</a:t>
                      </a:r>
                    </a:p>
                    <a:p>
                      <a:pPr marL="0" marR="0" indent="0" algn="ctr" defTabSz="457200" rtl="0" eaLnBrk="1" fontAlgn="auto" latinLnBrk="0" hangingPunct="1">
                        <a:lnSpc>
                          <a:spcPct val="100000"/>
                        </a:lnSpc>
                        <a:spcBef>
                          <a:spcPts val="0"/>
                        </a:spcBef>
                        <a:spcAft>
                          <a:spcPts val="0"/>
                        </a:spcAft>
                        <a:buClrTx/>
                        <a:buSzTx/>
                        <a:buFontTx/>
                        <a:buNone/>
                        <a:tabLst/>
                        <a:defRPr/>
                      </a:pPr>
                      <a:endParaRPr lang="ru-RU" sz="1700" dirty="0">
                        <a:solidFill>
                          <a:schemeClr val="bg1"/>
                        </a:solidFill>
                        <a:latin typeface="Arial Narrow" panose="020B0606020202030204" pitchFamily="34" charset="0"/>
                      </a:endParaRPr>
                    </a:p>
                  </a:txBody>
                  <a:tcPr/>
                </a:tc>
                <a:tc>
                  <a:txBody>
                    <a:bodyPr/>
                    <a:lstStyle/>
                    <a:p>
                      <a:pPr algn="ctr"/>
                      <a:r>
                        <a:rPr lang="ru-RU" sz="1700" dirty="0">
                          <a:latin typeface="Arial Narrow" panose="020B0606020202030204" pitchFamily="34" charset="0"/>
                        </a:rPr>
                        <a:t>Стили</a:t>
                      </a:r>
                    </a:p>
                  </a:txBody>
                  <a:tcPr/>
                </a:tc>
                <a:extLst>
                  <a:ext uri="{0D108BD9-81ED-4DB2-BD59-A6C34878D82A}">
                    <a16:rowId xmlns:a16="http://schemas.microsoft.com/office/drawing/2014/main" val="2863159036"/>
                  </a:ext>
                </a:extLst>
              </a:tr>
              <a:tr h="2304794">
                <a:tc>
                  <a:txBody>
                    <a:bodyPr/>
                    <a:lstStyle/>
                    <a:p>
                      <a:pPr algn="l"/>
                      <a:r>
                        <a:rPr lang="ru-RU" sz="1600" baseline="0" dirty="0" err="1">
                          <a:solidFill>
                            <a:srgbClr val="21386F"/>
                          </a:solidFill>
                          <a:latin typeface="Arial Narrow" panose="020B0606020202030204" pitchFamily="34" charset="0"/>
                        </a:rPr>
                        <a:t>Диффузность</a:t>
                      </a:r>
                      <a:endParaRPr lang="ru-RU" sz="1600" baseline="0" dirty="0">
                        <a:solidFill>
                          <a:srgbClr val="21386F"/>
                        </a:solidFill>
                        <a:latin typeface="Arial Narrow" panose="020B0606020202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600" baseline="0" dirty="0">
                          <a:solidFill>
                            <a:srgbClr val="003F82"/>
                          </a:solidFill>
                          <a:latin typeface="Arial Narrow" panose="020B0606020202030204" pitchFamily="34" charset="0"/>
                        </a:rPr>
                        <a:t>Волонтер КС </a:t>
                      </a:r>
                      <a:r>
                        <a:rPr lang="ru-RU" sz="1600" dirty="0">
                          <a:solidFill>
                            <a:srgbClr val="003F82"/>
                          </a:solidFill>
                          <a:latin typeface="Arial Narrow" panose="020B0606020202030204" pitchFamily="34" charset="0"/>
                        </a:rPr>
                        <a:t>признает постоянную, первичную включенность в волонтерское</a:t>
                      </a:r>
                      <a:r>
                        <a:rPr lang="ru-RU" sz="1600" baseline="0" dirty="0">
                          <a:solidFill>
                            <a:srgbClr val="003F82"/>
                          </a:solidFill>
                          <a:latin typeface="Arial Narrow" panose="020B0606020202030204" pitchFamily="34" charset="0"/>
                        </a:rPr>
                        <a:t> сообщество </a:t>
                      </a:r>
                      <a:r>
                        <a:rPr lang="ru-RU" sz="1600" dirty="0">
                          <a:solidFill>
                            <a:srgbClr val="003F82"/>
                          </a:solidFill>
                          <a:latin typeface="Arial Narrow" panose="020B0606020202030204" pitchFamily="34" charset="0"/>
                        </a:rPr>
                        <a:t>(«объект заинтересованности или долга»)</a:t>
                      </a:r>
                      <a:r>
                        <a:rPr lang="ru-RU" sz="1600" baseline="0" dirty="0">
                          <a:solidFill>
                            <a:srgbClr val="003F82"/>
                          </a:solidFill>
                          <a:latin typeface="Arial Narrow" panose="020B0606020202030204" pitchFamily="34" charset="0"/>
                        </a:rPr>
                        <a:t>.</a:t>
                      </a:r>
                      <a:r>
                        <a:rPr lang="ru-RU" sz="1600" b="1" i="0" dirty="0">
                          <a:solidFill>
                            <a:srgbClr val="003F82"/>
                          </a:solidFill>
                          <a:latin typeface="Arial Narrow" panose="020B0606020202030204" pitchFamily="34" charset="0"/>
                        </a:rPr>
                        <a:t> </a:t>
                      </a:r>
                    </a:p>
                    <a:p>
                      <a:pPr marL="342900" indent="-342900">
                        <a:buFont typeface="Arial" panose="020B0604020202020204" pitchFamily="34" charset="0"/>
                        <a:buChar char="•"/>
                      </a:pPr>
                      <a:r>
                        <a:rPr lang="ru-RU" sz="1600" dirty="0">
                          <a:solidFill>
                            <a:srgbClr val="003F82"/>
                          </a:solidFill>
                          <a:latin typeface="Arial Narrow" panose="020B0606020202030204" pitchFamily="34" charset="0"/>
                        </a:rPr>
                        <a:t>безусловная, явная лояльность, •</a:t>
                      </a:r>
                      <a:r>
                        <a:rPr lang="ru-RU" sz="1600" baseline="0" dirty="0">
                          <a:solidFill>
                            <a:srgbClr val="003F82"/>
                          </a:solidFill>
                          <a:latin typeface="Arial Narrow" panose="020B0606020202030204" pitchFamily="34" charset="0"/>
                        </a:rPr>
                        <a:t> </a:t>
                      </a:r>
                      <a:r>
                        <a:rPr lang="ru-RU" sz="1600" dirty="0">
                          <a:solidFill>
                            <a:srgbClr val="003F82"/>
                          </a:solidFill>
                          <a:latin typeface="Arial Narrow" panose="020B0606020202030204" pitchFamily="34" charset="0"/>
                        </a:rPr>
                        <a:t>всеохватная, тотальная преданность</a:t>
                      </a:r>
                    </a:p>
                    <a:p>
                      <a:r>
                        <a:rPr lang="ru-RU" sz="1600" kern="1200" dirty="0">
                          <a:solidFill>
                            <a:srgbClr val="003F82"/>
                          </a:solidFill>
                          <a:effectLst/>
                          <a:latin typeface="Arial Narrow" panose="020B0606020202030204" pitchFamily="34" charset="0"/>
                          <a:ea typeface="+mn-ea"/>
                          <a:cs typeface="+mn-cs"/>
                        </a:rPr>
                        <a:t>•	явное подчинение коллективному целеполаганию, широкомасштабное, многоцелевое включение в сообщество, •	принятие ответственности за разные аспекты дела, •	служение как лояльность, •	сильная преданность организационным ценностям и целям, сильная привязка к организации, </a:t>
                      </a:r>
                    </a:p>
                    <a:p>
                      <a:r>
                        <a:rPr lang="ru-RU" sz="1600" b="1" kern="1200" dirty="0">
                          <a:solidFill>
                            <a:srgbClr val="003F82"/>
                          </a:solidFill>
                          <a:effectLst/>
                          <a:latin typeface="Arial Narrow" panose="020B0606020202030204" pitchFamily="34" charset="0"/>
                          <a:ea typeface="+mn-ea"/>
                          <a:cs typeface="+mn-cs"/>
                        </a:rPr>
                        <a:t>На</a:t>
                      </a:r>
                      <a:r>
                        <a:rPr lang="ru-RU" sz="1600" b="1" kern="1200" baseline="0" dirty="0">
                          <a:solidFill>
                            <a:srgbClr val="003F82"/>
                          </a:solidFill>
                          <a:effectLst/>
                          <a:latin typeface="Arial Narrow" panose="020B0606020202030204" pitchFamily="34" charset="0"/>
                          <a:ea typeface="+mn-ea"/>
                          <a:cs typeface="+mn-cs"/>
                        </a:rPr>
                        <a:t> уровне организационном</a:t>
                      </a:r>
                      <a:r>
                        <a:rPr lang="en-US" sz="1600" b="1" kern="1200" baseline="0" dirty="0">
                          <a:solidFill>
                            <a:srgbClr val="003F82"/>
                          </a:solidFill>
                          <a:effectLst/>
                          <a:latin typeface="Arial Narrow" panose="020B0606020202030204" pitchFamily="34" charset="0"/>
                          <a:ea typeface="+mn-ea"/>
                          <a:cs typeface="+mn-cs"/>
                        </a:rPr>
                        <a:t>:</a:t>
                      </a:r>
                      <a:r>
                        <a:rPr lang="ru-RU" sz="1600" b="1" kern="1200" baseline="0" dirty="0">
                          <a:solidFill>
                            <a:srgbClr val="003F82"/>
                          </a:solidFill>
                          <a:effectLst/>
                          <a:latin typeface="Arial Narrow" panose="020B0606020202030204" pitchFamily="34" charset="0"/>
                          <a:ea typeface="+mn-ea"/>
                          <a:cs typeface="+mn-cs"/>
                        </a:rPr>
                        <a:t> </a:t>
                      </a:r>
                      <a:r>
                        <a:rPr lang="ru-RU" sz="1600" kern="1200" dirty="0">
                          <a:solidFill>
                            <a:srgbClr val="003F82"/>
                          </a:solidFill>
                          <a:effectLst/>
                          <a:latin typeface="Arial Narrow" panose="020B0606020202030204" pitchFamily="34" charset="0"/>
                          <a:ea typeface="+mn-ea"/>
                          <a:cs typeface="+mn-cs"/>
                        </a:rPr>
                        <a:t>Ролевая</a:t>
                      </a:r>
                      <a:r>
                        <a:rPr lang="ru-RU" sz="1600" kern="1200" baseline="0" dirty="0">
                          <a:solidFill>
                            <a:srgbClr val="003F82"/>
                          </a:solidFill>
                          <a:effectLst/>
                          <a:latin typeface="Arial Narrow" panose="020B0606020202030204" pitchFamily="34" charset="0"/>
                          <a:ea typeface="+mn-ea"/>
                          <a:cs typeface="+mn-cs"/>
                        </a:rPr>
                        <a:t> функция определена нечетко</a:t>
                      </a:r>
                      <a:r>
                        <a:rPr lang="en-US" sz="1600" kern="1200" baseline="0" dirty="0">
                          <a:solidFill>
                            <a:srgbClr val="003F82"/>
                          </a:solidFill>
                          <a:effectLst/>
                          <a:latin typeface="Arial Narrow" panose="020B0606020202030204" pitchFamily="34" charset="0"/>
                          <a:ea typeface="+mn-ea"/>
                          <a:cs typeface="+mn-cs"/>
                        </a:rPr>
                        <a:t>; </a:t>
                      </a:r>
                      <a:r>
                        <a:rPr lang="ru-RU" sz="1600" kern="1200" dirty="0">
                          <a:solidFill>
                            <a:srgbClr val="003F82"/>
                          </a:solidFill>
                          <a:effectLst/>
                          <a:latin typeface="Arial Narrow" panose="020B0606020202030204" pitchFamily="34" charset="0"/>
                          <a:ea typeface="+mn-ea"/>
                          <a:cs typeface="+mn-cs"/>
                        </a:rPr>
                        <a:t>ее</a:t>
                      </a:r>
                      <a:r>
                        <a:rPr lang="ru-RU" sz="1600" kern="1200" baseline="0" dirty="0">
                          <a:solidFill>
                            <a:srgbClr val="003F82"/>
                          </a:solidFill>
                          <a:effectLst/>
                          <a:latin typeface="Arial Narrow" panose="020B0606020202030204" pitchFamily="34" charset="0"/>
                          <a:ea typeface="+mn-ea"/>
                          <a:cs typeface="+mn-cs"/>
                        </a:rPr>
                        <a:t> </a:t>
                      </a:r>
                      <a:r>
                        <a:rPr lang="ru-RU" sz="1600" kern="1200" dirty="0">
                          <a:solidFill>
                            <a:srgbClr val="003F82"/>
                          </a:solidFill>
                          <a:effectLst/>
                          <a:latin typeface="Arial Narrow" panose="020B0606020202030204" pitchFamily="34" charset="0"/>
                          <a:ea typeface="+mn-ea"/>
                          <a:cs typeface="+mn-cs"/>
                        </a:rPr>
                        <a:t>можно наполнить разным содержанием</a:t>
                      </a:r>
                      <a:r>
                        <a:rPr lang="en-US" sz="1600" kern="1200" dirty="0">
                          <a:solidFill>
                            <a:srgbClr val="003F82"/>
                          </a:solidFill>
                          <a:effectLst/>
                          <a:latin typeface="Arial Narrow" panose="020B0606020202030204" pitchFamily="34" charset="0"/>
                          <a:ea typeface="+mn-ea"/>
                          <a:cs typeface="+mn-cs"/>
                        </a:rPr>
                        <a:t>;</a:t>
                      </a:r>
                      <a:r>
                        <a:rPr lang="en-US" sz="1600" kern="1200" baseline="0" dirty="0">
                          <a:solidFill>
                            <a:srgbClr val="003F82"/>
                          </a:solidFill>
                          <a:effectLst/>
                          <a:latin typeface="Arial Narrow" panose="020B0606020202030204" pitchFamily="34" charset="0"/>
                          <a:ea typeface="+mn-ea"/>
                          <a:cs typeface="+mn-cs"/>
                        </a:rPr>
                        <a:t> </a:t>
                      </a:r>
                      <a:r>
                        <a:rPr lang="ru-RU" sz="1600" kern="1200" baseline="0" dirty="0">
                          <a:solidFill>
                            <a:srgbClr val="003F82"/>
                          </a:solidFill>
                          <a:effectLst/>
                          <a:latin typeface="Arial Narrow" panose="020B0606020202030204" pitchFamily="34" charset="0"/>
                          <a:ea typeface="+mn-ea"/>
                          <a:cs typeface="+mn-cs"/>
                        </a:rPr>
                        <a:t>роль – любитель и </a:t>
                      </a:r>
                      <a:r>
                        <a:rPr lang="ru-RU" sz="1600" kern="1200" dirty="0">
                          <a:solidFill>
                            <a:srgbClr val="003F82"/>
                          </a:solidFill>
                          <a:effectLst/>
                          <a:latin typeface="Arial Narrow" panose="020B0606020202030204" pitchFamily="34" charset="0"/>
                          <a:ea typeface="+mn-ea"/>
                          <a:cs typeface="+mn-cs"/>
                        </a:rPr>
                        <a:t>член сообщества.</a:t>
                      </a:r>
                      <a:endParaRPr lang="ru-RU" sz="1600" dirty="0">
                        <a:solidFill>
                          <a:srgbClr val="003F82"/>
                        </a:solidFill>
                        <a:latin typeface="Arial Narrow" panose="020B0606020202030204" pitchFamily="34" charset="0"/>
                      </a:endParaRPr>
                    </a:p>
                  </a:txBody>
                  <a:tcPr/>
                </a:tc>
                <a:tc>
                  <a:txBody>
                    <a:bodyPr/>
                    <a:lstStyle/>
                    <a:p>
                      <a:r>
                        <a:rPr lang="ru-RU" sz="1600" dirty="0">
                          <a:solidFill>
                            <a:srgbClr val="21386F"/>
                          </a:solidFill>
                          <a:latin typeface="Arial Narrow" panose="020B0606020202030204" pitchFamily="34" charset="0"/>
                        </a:rPr>
                        <a:t>КСВ</a:t>
                      </a:r>
                    </a:p>
                  </a:txBody>
                  <a:tcPr/>
                </a:tc>
                <a:extLst>
                  <a:ext uri="{0D108BD9-81ED-4DB2-BD59-A6C34878D82A}">
                    <a16:rowId xmlns:a16="http://schemas.microsoft.com/office/drawing/2014/main" val="1524106414"/>
                  </a:ext>
                </a:extLst>
              </a:tr>
              <a:tr h="3505157">
                <a:tc>
                  <a:txBody>
                    <a:bodyPr/>
                    <a:lstStyle/>
                    <a:p>
                      <a:pPr algn="l"/>
                      <a:r>
                        <a:rPr lang="ru-RU" sz="1600" dirty="0">
                          <a:solidFill>
                            <a:srgbClr val="21386F"/>
                          </a:solidFill>
                          <a:latin typeface="Arial Narrow" panose="020B0606020202030204" pitchFamily="34" charset="0"/>
                        </a:rPr>
                        <a:t>Специфичность</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600" dirty="0">
                          <a:solidFill>
                            <a:srgbClr val="003F82"/>
                          </a:solidFill>
                          <a:latin typeface="Arial Narrow" panose="020B0606020202030204" pitchFamily="34" charset="0"/>
                        </a:rPr>
                        <a:t>Актор</a:t>
                      </a:r>
                      <a:r>
                        <a:rPr lang="ru-RU" sz="1600" baseline="0" dirty="0">
                          <a:solidFill>
                            <a:srgbClr val="003F82"/>
                          </a:solidFill>
                          <a:latin typeface="Arial Narrow" panose="020B0606020202030204" pitchFamily="34" charset="0"/>
                        </a:rPr>
                        <a:t> </a:t>
                      </a:r>
                      <a:r>
                        <a:rPr lang="ru-RU" sz="1600" dirty="0">
                          <a:solidFill>
                            <a:srgbClr val="003F82"/>
                          </a:solidFill>
                          <a:latin typeface="Arial Narrow" panose="020B0606020202030204" pitchFamily="34" charset="0"/>
                        </a:rPr>
                        <a:t>признает только ограниченный род «значимости» данного объекта в системе ориентации </a:t>
                      </a:r>
                      <a:r>
                        <a:rPr lang="ru-RU" sz="1600" dirty="0" err="1">
                          <a:solidFill>
                            <a:srgbClr val="003F82"/>
                          </a:solidFill>
                          <a:latin typeface="Arial Narrow" panose="020B0606020202030204" pitchFamily="34" charset="0"/>
                        </a:rPr>
                        <a:t>актора</a:t>
                      </a:r>
                      <a:r>
                        <a:rPr lang="ru-RU" sz="1600" dirty="0">
                          <a:solidFill>
                            <a:srgbClr val="003F82"/>
                          </a:solidFill>
                          <a:latin typeface="Arial Narrow" panose="020B0606020202030204" pitchFamily="34" charset="0"/>
                        </a:rPr>
                        <a:t>».</a:t>
                      </a:r>
                      <a:r>
                        <a:rPr lang="en-US" sz="1600" baseline="0" dirty="0">
                          <a:solidFill>
                            <a:srgbClr val="003F82"/>
                          </a:solidFill>
                          <a:latin typeface="Arial Narrow" panose="020B0606020202030204" pitchFamily="34" charset="0"/>
                        </a:rPr>
                        <a:t> </a:t>
                      </a:r>
                      <a:r>
                        <a:rPr lang="ru-RU" sz="1600" kern="1200" dirty="0">
                          <a:solidFill>
                            <a:srgbClr val="003F82"/>
                          </a:solidFill>
                          <a:effectLst/>
                          <a:latin typeface="Arial Narrow" panose="020B0606020202030204" pitchFamily="34" charset="0"/>
                          <a:ea typeface="+mn-ea"/>
                          <a:cs typeface="+mn-cs"/>
                        </a:rPr>
                        <a:t>Волонтер-актор склонен</a:t>
                      </a:r>
                      <a:r>
                        <a:rPr lang="ru-RU" sz="1600" kern="1200" baseline="0" dirty="0">
                          <a:solidFill>
                            <a:srgbClr val="003F82"/>
                          </a:solidFill>
                          <a:effectLst/>
                          <a:latin typeface="Arial Narrow" panose="020B0606020202030204" pitchFamily="34" charset="0"/>
                          <a:ea typeface="+mn-ea"/>
                          <a:cs typeface="+mn-cs"/>
                        </a:rPr>
                        <a:t> </a:t>
                      </a:r>
                      <a:r>
                        <a:rPr lang="ru-RU" sz="1600" kern="1200" dirty="0">
                          <a:solidFill>
                            <a:srgbClr val="003F82"/>
                          </a:solidFill>
                          <a:effectLst/>
                          <a:latin typeface="Arial Narrow" panose="020B0606020202030204" pitchFamily="34" charset="0"/>
                          <a:ea typeface="+mn-ea"/>
                          <a:cs typeface="+mn-cs"/>
                        </a:rPr>
                        <a:t>выполнять деятельность,</a:t>
                      </a:r>
                      <a:r>
                        <a:rPr lang="ru-RU" sz="1600" kern="1200" baseline="0" dirty="0">
                          <a:solidFill>
                            <a:srgbClr val="003F82"/>
                          </a:solidFill>
                          <a:effectLst/>
                          <a:latin typeface="Arial Narrow" panose="020B0606020202030204" pitchFamily="34" charset="0"/>
                          <a:ea typeface="+mn-ea"/>
                          <a:cs typeface="+mn-cs"/>
                        </a:rPr>
                        <a:t> входящую в заранее четко определенную сферу обязательств. </a:t>
                      </a:r>
                    </a:p>
                    <a:p>
                      <a:pPr marL="0" marR="0" lvl="0" indent="0" algn="l" defTabSz="457200" rtl="0" eaLnBrk="1" fontAlgn="auto" latinLnBrk="0" hangingPunct="1">
                        <a:lnSpc>
                          <a:spcPct val="100000"/>
                        </a:lnSpc>
                        <a:spcBef>
                          <a:spcPts val="0"/>
                        </a:spcBef>
                        <a:spcAft>
                          <a:spcPts val="0"/>
                        </a:spcAft>
                        <a:buClrTx/>
                        <a:buSzTx/>
                        <a:buFontTx/>
                        <a:buNone/>
                        <a:tabLst/>
                        <a:defRPr/>
                      </a:pPr>
                      <a:r>
                        <a:rPr lang="ru-RU" sz="1600" b="1" i="0" dirty="0">
                          <a:solidFill>
                            <a:srgbClr val="003F82"/>
                          </a:solidFill>
                          <a:latin typeface="Arial Narrow" panose="020B0606020202030204" pitchFamily="34" charset="0"/>
                        </a:rPr>
                        <a:t>Направление и интенсивность лояльности </a:t>
                      </a:r>
                      <a:r>
                        <a:rPr lang="ru-RU" sz="1600" b="1" i="0" dirty="0" err="1">
                          <a:solidFill>
                            <a:srgbClr val="003F82"/>
                          </a:solidFill>
                          <a:latin typeface="Arial Narrow" panose="020B0606020202030204" pitchFamily="34" charset="0"/>
                        </a:rPr>
                        <a:t>актора</a:t>
                      </a:r>
                      <a:r>
                        <a:rPr lang="ru-RU" sz="1600" b="1" i="0" dirty="0">
                          <a:solidFill>
                            <a:srgbClr val="003F82"/>
                          </a:solidFill>
                          <a:latin typeface="Arial Narrow" panose="020B0606020202030204" pitchFamily="34" charset="0"/>
                        </a:rPr>
                        <a:t>: </a:t>
                      </a:r>
                    </a:p>
                    <a:p>
                      <a:pPr marL="285750" lvl="0" indent="-285750">
                        <a:buFont typeface="Arial" panose="020B0604020202020204" pitchFamily="34" charset="0"/>
                        <a:buChar char="•"/>
                      </a:pPr>
                      <a:r>
                        <a:rPr lang="ru-RU" sz="1600" dirty="0">
                          <a:solidFill>
                            <a:srgbClr val="003F82"/>
                          </a:solidFill>
                          <a:effectLst/>
                          <a:latin typeface="Arial Narrow" panose="020B0606020202030204" pitchFamily="34" charset="0"/>
                        </a:rPr>
                        <a:t>слабая привязка к организации, временная лояльность, не привязанная к пространству лояльность,</a:t>
                      </a:r>
                    </a:p>
                    <a:p>
                      <a:pPr marL="285750" lvl="0" indent="-285750">
                        <a:buFont typeface="Arial" panose="020B0604020202020204" pitchFamily="34" charset="0"/>
                        <a:buChar char="•"/>
                      </a:pPr>
                      <a:r>
                        <a:rPr lang="ru-RU" sz="1600" dirty="0">
                          <a:solidFill>
                            <a:srgbClr val="003F82"/>
                          </a:solidFill>
                          <a:effectLst/>
                          <a:latin typeface="Arial Narrow" panose="020B0606020202030204" pitchFamily="34" charset="0"/>
                        </a:rPr>
                        <a:t> функциональная ориентация: фокусировка на предложенной деятельности, а не на организации, в которой она производится, </a:t>
                      </a:r>
                    </a:p>
                    <a:p>
                      <a:pPr marL="285750" lvl="0" indent="-285750">
                        <a:buFont typeface="Arial" panose="020B0604020202020204" pitchFamily="34" charset="0"/>
                        <a:buChar char="•"/>
                      </a:pPr>
                      <a:r>
                        <a:rPr lang="ru-RU" sz="1600" dirty="0">
                          <a:solidFill>
                            <a:srgbClr val="003F82"/>
                          </a:solidFill>
                          <a:effectLst/>
                          <a:latin typeface="Arial Narrow" panose="020B0606020202030204" pitchFamily="34" charset="0"/>
                        </a:rPr>
                        <a:t>прагматизм, проблемно-ориентированная активность,</a:t>
                      </a:r>
                    </a:p>
                    <a:p>
                      <a:pPr marL="285750" lvl="0" indent="-285750">
                        <a:buFont typeface="Arial" panose="020B0604020202020204" pitchFamily="34" charset="0"/>
                        <a:buChar char="•"/>
                      </a:pPr>
                      <a:r>
                        <a:rPr lang="ru-RU" sz="1600" dirty="0">
                          <a:solidFill>
                            <a:srgbClr val="003F82"/>
                          </a:solidFill>
                          <a:effectLst/>
                          <a:latin typeface="Arial Narrow" panose="020B0606020202030204" pitchFamily="34" charset="0"/>
                        </a:rPr>
                        <a:t>приоритет личного служения конкретным людям</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600" kern="1200" dirty="0">
                          <a:solidFill>
                            <a:srgbClr val="003F82"/>
                          </a:solidFill>
                          <a:effectLst/>
                          <a:latin typeface="Arial Narrow" panose="020B0606020202030204" pitchFamily="34" charset="0"/>
                          <a:ea typeface="+mn-ea"/>
                          <a:cs typeface="+mn-cs"/>
                        </a:rPr>
                        <a:t>предпочтение сменяющих друг друга проектных соглашений</a:t>
                      </a:r>
                    </a:p>
                    <a:p>
                      <a:pPr marL="0" marR="0" lvl="0" indent="0" algn="l" defTabSz="457200" rtl="0" eaLnBrk="1" fontAlgn="auto" latinLnBrk="0" hangingPunct="1">
                        <a:lnSpc>
                          <a:spcPct val="100000"/>
                        </a:lnSpc>
                        <a:spcBef>
                          <a:spcPts val="0"/>
                        </a:spcBef>
                        <a:spcAft>
                          <a:spcPts val="0"/>
                        </a:spcAft>
                        <a:buClrTx/>
                        <a:buSzTx/>
                        <a:buFontTx/>
                        <a:buNone/>
                        <a:tabLst/>
                        <a:defRPr/>
                      </a:pPr>
                      <a:r>
                        <a:rPr lang="ru-RU" sz="1600" b="1" kern="1200" dirty="0">
                          <a:solidFill>
                            <a:srgbClr val="003F82"/>
                          </a:solidFill>
                          <a:effectLst/>
                          <a:latin typeface="Arial Narrow" panose="020B0606020202030204" pitchFamily="34" charset="0"/>
                          <a:ea typeface="+mn-ea"/>
                          <a:cs typeface="+mn-cs"/>
                        </a:rPr>
                        <a:t>На</a:t>
                      </a:r>
                      <a:r>
                        <a:rPr lang="ru-RU" sz="1600" b="1" kern="1200" baseline="0" dirty="0">
                          <a:solidFill>
                            <a:srgbClr val="003F82"/>
                          </a:solidFill>
                          <a:effectLst/>
                          <a:latin typeface="Arial Narrow" panose="020B0606020202030204" pitchFamily="34" charset="0"/>
                          <a:ea typeface="+mn-ea"/>
                          <a:cs typeface="+mn-cs"/>
                        </a:rPr>
                        <a:t> уровне организационном</a:t>
                      </a:r>
                      <a:r>
                        <a:rPr lang="en-US" sz="1600" b="1" kern="1200" baseline="0" dirty="0">
                          <a:solidFill>
                            <a:srgbClr val="003F82"/>
                          </a:solidFill>
                          <a:effectLst/>
                          <a:latin typeface="Arial Narrow" panose="020B0606020202030204" pitchFamily="34" charset="0"/>
                          <a:ea typeface="+mn-ea"/>
                          <a:cs typeface="+mn-cs"/>
                        </a:rPr>
                        <a:t>:</a:t>
                      </a:r>
                      <a:endParaRPr lang="ru-RU" sz="1600" b="1" kern="1200" dirty="0">
                        <a:solidFill>
                          <a:srgbClr val="003F82"/>
                        </a:solidFill>
                        <a:effectLst/>
                        <a:latin typeface="Arial Narrow" panose="020B0606020202030204" pitchFamily="34" charset="0"/>
                        <a:ea typeface="+mn-ea"/>
                        <a:cs typeface="+mn-cs"/>
                      </a:endParaRPr>
                    </a:p>
                    <a:p>
                      <a:r>
                        <a:rPr lang="ru-RU" sz="1600" kern="1200" dirty="0">
                          <a:solidFill>
                            <a:srgbClr val="003F82"/>
                          </a:solidFill>
                          <a:effectLst/>
                          <a:latin typeface="Arial Narrow" panose="020B0606020202030204" pitchFamily="34" charset="0"/>
                          <a:ea typeface="+mn-ea"/>
                          <a:cs typeface="+mn-cs"/>
                        </a:rPr>
                        <a:t>Ролевая</a:t>
                      </a:r>
                      <a:r>
                        <a:rPr lang="ru-RU" sz="1600" kern="1200" baseline="0" dirty="0">
                          <a:solidFill>
                            <a:srgbClr val="003F82"/>
                          </a:solidFill>
                          <a:effectLst/>
                          <a:latin typeface="Arial Narrow" panose="020B0606020202030204" pitchFamily="34" charset="0"/>
                          <a:ea typeface="+mn-ea"/>
                          <a:cs typeface="+mn-cs"/>
                        </a:rPr>
                        <a:t> функция определена четко</a:t>
                      </a:r>
                      <a:r>
                        <a:rPr lang="ru-RU" sz="1600" kern="1200" dirty="0">
                          <a:solidFill>
                            <a:srgbClr val="003F82"/>
                          </a:solidFill>
                          <a:effectLst/>
                          <a:latin typeface="Arial Narrow" panose="020B0606020202030204" pitchFamily="34" charset="0"/>
                          <a:ea typeface="+mn-ea"/>
                          <a:cs typeface="+mn-cs"/>
                        </a:rPr>
                        <a:t>. </a:t>
                      </a:r>
                      <a:r>
                        <a:rPr lang="ru-RU" sz="1600" kern="1200" baseline="0" dirty="0">
                          <a:solidFill>
                            <a:srgbClr val="003F82"/>
                          </a:solidFill>
                          <a:effectLst/>
                          <a:latin typeface="Arial Narrow" panose="020B0606020202030204" pitchFamily="34" charset="0"/>
                          <a:ea typeface="+mn-ea"/>
                          <a:cs typeface="+mn-cs"/>
                        </a:rPr>
                        <a:t>Роль – </a:t>
                      </a:r>
                      <a:r>
                        <a:rPr lang="ru-RU" sz="1600" kern="1200" dirty="0">
                          <a:solidFill>
                            <a:srgbClr val="003F82"/>
                          </a:solidFill>
                          <a:effectLst/>
                          <a:latin typeface="Arial Narrow" panose="020B0606020202030204" pitchFamily="34" charset="0"/>
                          <a:ea typeface="+mn-ea"/>
                          <a:cs typeface="+mn-cs"/>
                        </a:rPr>
                        <a:t> профессионал не приверженный особыми отношениями к организации.</a:t>
                      </a:r>
                    </a:p>
                  </a:txBody>
                  <a:tcPr/>
                </a:tc>
                <a:tc>
                  <a:txBody>
                    <a:bodyPr/>
                    <a:lstStyle/>
                    <a:p>
                      <a:r>
                        <a:rPr lang="ru-RU" sz="1600" dirty="0">
                          <a:solidFill>
                            <a:srgbClr val="21386F"/>
                          </a:solidFill>
                          <a:latin typeface="Arial Narrow" panose="020B0606020202030204" pitchFamily="34" charset="0"/>
                        </a:rPr>
                        <a:t>РСВ</a:t>
                      </a:r>
                    </a:p>
                  </a:txBody>
                  <a:tcPr/>
                </a:tc>
                <a:extLst>
                  <a:ext uri="{0D108BD9-81ED-4DB2-BD59-A6C34878D82A}">
                    <a16:rowId xmlns:a16="http://schemas.microsoft.com/office/drawing/2014/main" val="338657372"/>
                  </a:ext>
                </a:extLst>
              </a:tr>
            </a:tbl>
          </a:graphicData>
        </a:graphic>
      </p:graphicFrame>
    </p:spTree>
    <p:extLst>
      <p:ext uri="{BB962C8B-B14F-4D97-AF65-F5344CB8AC3E}">
        <p14:creationId xmlns:p14="http://schemas.microsoft.com/office/powerpoint/2010/main" val="1559314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31235" y="188686"/>
            <a:ext cx="7526080" cy="814613"/>
          </a:xfrm>
          <a:prstGeom prst="rect">
            <a:avLst/>
          </a:prstGeom>
          <a:noFill/>
          <a:ln w="9525">
            <a:noFill/>
            <a:miter lim="800000"/>
            <a:headEnd/>
            <a:tailEnd/>
          </a:ln>
        </p:spPr>
        <p:txBody>
          <a:bodyPr anchor="ctr"/>
          <a:lstStyle/>
          <a:p>
            <a:endParaRPr lang="en-US" sz="2400" b="1" dirty="0">
              <a:solidFill>
                <a:schemeClr val="lt1"/>
              </a:solidFill>
            </a:endParaRPr>
          </a:p>
          <a:p>
            <a:r>
              <a:rPr lang="ru-RU" sz="2400" dirty="0">
                <a:solidFill>
                  <a:schemeClr val="lt1"/>
                </a:solidFill>
              </a:rPr>
              <a:t>Эталонные переменные для клас­сификации ролевых ожиданий</a:t>
            </a:r>
            <a:r>
              <a:rPr lang="en-US" sz="2400" dirty="0">
                <a:solidFill>
                  <a:schemeClr val="lt1"/>
                </a:solidFill>
              </a:rPr>
              <a:t> </a:t>
            </a:r>
            <a:r>
              <a:rPr lang="ru-RU" sz="2400" dirty="0">
                <a:solidFill>
                  <a:schemeClr val="lt1"/>
                </a:solidFill>
              </a:rPr>
              <a:t>(и нормативного образца)</a:t>
            </a:r>
            <a:r>
              <a:rPr lang="en-US" sz="2400" dirty="0">
                <a:solidFill>
                  <a:schemeClr val="lt1"/>
                </a:solidFill>
              </a:rPr>
              <a:t>: </a:t>
            </a:r>
            <a:endParaRPr lang="ru-RU" sz="2400" dirty="0">
              <a:solidFill>
                <a:srgbClr val="1C2A55"/>
              </a:solidFill>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221176004"/>
              </p:ext>
            </p:extLst>
          </p:nvPr>
        </p:nvGraphicFramePr>
        <p:xfrm>
          <a:off x="1" y="1209369"/>
          <a:ext cx="9143999" cy="6753254"/>
        </p:xfrm>
        <a:graphic>
          <a:graphicData uri="http://schemas.openxmlformats.org/drawingml/2006/table">
            <a:tbl>
              <a:tblPr firstRow="1" bandRow="1">
                <a:tableStyleId>{5C22544A-7EE6-4342-B048-85BDC9FD1C3A}</a:tableStyleId>
              </a:tblPr>
              <a:tblGrid>
                <a:gridCol w="1745672">
                  <a:extLst>
                    <a:ext uri="{9D8B030D-6E8A-4147-A177-3AD203B41FA5}">
                      <a16:colId xmlns:a16="http://schemas.microsoft.com/office/drawing/2014/main" val="3276199462"/>
                    </a:ext>
                  </a:extLst>
                </a:gridCol>
                <a:gridCol w="2535382">
                  <a:extLst>
                    <a:ext uri="{9D8B030D-6E8A-4147-A177-3AD203B41FA5}">
                      <a16:colId xmlns:a16="http://schemas.microsoft.com/office/drawing/2014/main" val="3633271173"/>
                    </a:ext>
                  </a:extLst>
                </a:gridCol>
                <a:gridCol w="3963059">
                  <a:extLst>
                    <a:ext uri="{9D8B030D-6E8A-4147-A177-3AD203B41FA5}">
                      <a16:colId xmlns:a16="http://schemas.microsoft.com/office/drawing/2014/main" val="1861557874"/>
                    </a:ext>
                  </a:extLst>
                </a:gridCol>
                <a:gridCol w="899886">
                  <a:extLst>
                    <a:ext uri="{9D8B030D-6E8A-4147-A177-3AD203B41FA5}">
                      <a16:colId xmlns:a16="http://schemas.microsoft.com/office/drawing/2014/main" val="3262751309"/>
                    </a:ext>
                  </a:extLst>
                </a:gridCol>
              </a:tblGrid>
              <a:tr h="730267">
                <a:tc>
                  <a:txBody>
                    <a:bodyPr/>
                    <a:lstStyle/>
                    <a:p>
                      <a:pPr algn="ctr"/>
                      <a:r>
                        <a:rPr lang="ru-RU" dirty="0">
                          <a:solidFill>
                            <a:schemeClr val="bg1"/>
                          </a:solidFill>
                        </a:rPr>
                        <a:t>Переменные</a:t>
                      </a:r>
                      <a:r>
                        <a:rPr lang="en-US" baseline="0" dirty="0">
                          <a:solidFill>
                            <a:schemeClr val="bg1"/>
                          </a:solidFill>
                        </a:rPr>
                        <a:t> </a:t>
                      </a:r>
                    </a:p>
                    <a:p>
                      <a:pPr algn="ctr"/>
                      <a:r>
                        <a:rPr lang="ru-RU" baseline="0" dirty="0" err="1">
                          <a:solidFill>
                            <a:schemeClr val="bg1"/>
                          </a:solidFill>
                        </a:rPr>
                        <a:t>Парсонса</a:t>
                      </a:r>
                      <a:endParaRPr lang="ru-RU" dirty="0">
                        <a:solidFill>
                          <a:schemeClr val="bg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dirty="0">
                          <a:solidFill>
                            <a:schemeClr val="bg1"/>
                          </a:solidFill>
                        </a:rPr>
                        <a:t>Институциональный</a:t>
                      </a:r>
                      <a:r>
                        <a:rPr lang="ru-RU" baseline="0" dirty="0">
                          <a:solidFill>
                            <a:schemeClr val="bg1"/>
                          </a:solidFill>
                        </a:rPr>
                        <a:t> уровень (Гастингс)</a:t>
                      </a:r>
                      <a:endParaRPr lang="ru-RU" dirty="0">
                        <a:solidFill>
                          <a:schemeClr val="bg1"/>
                        </a:solidFill>
                      </a:endParaRPr>
                    </a:p>
                  </a:txBody>
                  <a:tcPr/>
                </a:tc>
                <a:tc>
                  <a:txBody>
                    <a:bodyPr/>
                    <a:lstStyle/>
                    <a:p>
                      <a:pPr algn="ctr"/>
                      <a:r>
                        <a:rPr lang="ru-RU" sz="1800" b="1" kern="1200" dirty="0">
                          <a:solidFill>
                            <a:schemeClr val="lt1"/>
                          </a:solidFill>
                          <a:effectLst/>
                          <a:latin typeface="+mn-lt"/>
                          <a:ea typeface="+mn-ea"/>
                          <a:cs typeface="+mn-cs"/>
                        </a:rPr>
                        <a:t>Организационный уровень</a:t>
                      </a:r>
                    </a:p>
                    <a:p>
                      <a:pPr algn="ctr"/>
                      <a:r>
                        <a:rPr lang="ru-RU" sz="1800" b="1" kern="1200" dirty="0">
                          <a:solidFill>
                            <a:schemeClr val="lt1"/>
                          </a:solidFill>
                          <a:effectLst/>
                          <a:latin typeface="+mn-lt"/>
                          <a:ea typeface="+mn-ea"/>
                          <a:cs typeface="+mn-cs"/>
                        </a:rPr>
                        <a:t>(Гастингс)</a:t>
                      </a:r>
                      <a:endParaRPr lang="ru-RU" dirty="0"/>
                    </a:p>
                  </a:txBody>
                  <a:tcPr/>
                </a:tc>
                <a:tc>
                  <a:txBody>
                    <a:bodyPr/>
                    <a:lstStyle/>
                    <a:p>
                      <a:r>
                        <a:rPr lang="ru-RU" dirty="0"/>
                        <a:t>Стили </a:t>
                      </a:r>
                    </a:p>
                  </a:txBody>
                  <a:tcPr/>
                </a:tc>
                <a:extLst>
                  <a:ext uri="{0D108BD9-81ED-4DB2-BD59-A6C34878D82A}">
                    <a16:rowId xmlns:a16="http://schemas.microsoft.com/office/drawing/2014/main" val="2863159036"/>
                  </a:ext>
                </a:extLst>
              </a:tr>
              <a:tr h="3720935">
                <a:tc>
                  <a:txBody>
                    <a:bodyPr/>
                    <a:lstStyle/>
                    <a:p>
                      <a:pPr algn="l"/>
                      <a:r>
                        <a:rPr lang="ru-RU" sz="1700" baseline="0" dirty="0">
                          <a:solidFill>
                            <a:srgbClr val="21386F"/>
                          </a:solidFill>
                          <a:latin typeface="Arial Narrow" panose="020B0606020202030204" pitchFamily="34" charset="0"/>
                        </a:rPr>
                        <a:t>Партикуляризм</a:t>
                      </a:r>
                    </a:p>
                  </a:txBody>
                  <a:tcPr/>
                </a:tc>
                <a:tc>
                  <a:txBody>
                    <a:bodyPr/>
                    <a:lstStyle/>
                    <a:p>
                      <a:r>
                        <a:rPr lang="ru-RU" sz="1700" b="1" dirty="0">
                          <a:solidFill>
                            <a:srgbClr val="21386F"/>
                          </a:solidFill>
                          <a:latin typeface="Arial Narrow" panose="020B0606020202030204" pitchFamily="34" charset="0"/>
                        </a:rPr>
                        <a:t>Отношения в обществе </a:t>
                      </a:r>
                      <a:r>
                        <a:rPr lang="ru-RU" sz="1700" dirty="0">
                          <a:solidFill>
                            <a:srgbClr val="21386F"/>
                          </a:solidFill>
                          <a:latin typeface="Arial Narrow" panose="020B0606020202030204" pitchFamily="34" charset="0"/>
                        </a:rPr>
                        <a:t>носят отчасти </a:t>
                      </a:r>
                      <a:r>
                        <a:rPr lang="ru-RU" sz="1700" b="1" dirty="0" err="1">
                          <a:solidFill>
                            <a:srgbClr val="21386F"/>
                          </a:solidFill>
                          <a:latin typeface="Arial Narrow" panose="020B0606020202030204" pitchFamily="34" charset="0"/>
                        </a:rPr>
                        <a:t>аскриптивный</a:t>
                      </a:r>
                      <a:r>
                        <a:rPr lang="ru-RU" sz="1700" b="1" dirty="0">
                          <a:solidFill>
                            <a:srgbClr val="21386F"/>
                          </a:solidFill>
                          <a:latin typeface="Arial Narrow" panose="020B0606020202030204" pitchFamily="34" charset="0"/>
                        </a:rPr>
                        <a:t> характер</a:t>
                      </a:r>
                      <a:r>
                        <a:rPr lang="en-US" sz="1700" dirty="0">
                          <a:solidFill>
                            <a:srgbClr val="21386F"/>
                          </a:solidFill>
                          <a:latin typeface="Arial Narrow" panose="020B0606020202030204" pitchFamily="34" charset="0"/>
                        </a:rPr>
                        <a:t>:</a:t>
                      </a:r>
                      <a:endParaRPr lang="ru-RU" sz="1700" dirty="0">
                        <a:solidFill>
                          <a:srgbClr val="21386F"/>
                        </a:solidFill>
                        <a:latin typeface="Arial Narrow" panose="020B0606020202030204" pitchFamily="34" charset="0"/>
                      </a:endParaRPr>
                    </a:p>
                    <a:p>
                      <a:r>
                        <a:rPr lang="ru-RU" sz="1700" dirty="0">
                          <a:solidFill>
                            <a:srgbClr val="21386F"/>
                          </a:solidFill>
                          <a:latin typeface="Arial Narrow" panose="020B0606020202030204" pitchFamily="34" charset="0"/>
                        </a:rPr>
                        <a:t>правила предписывания </a:t>
                      </a:r>
                      <a:r>
                        <a:rPr lang="ru-RU" sz="1700" dirty="0">
                          <a:solidFill>
                            <a:srgbClr val="21386F"/>
                          </a:solidFill>
                          <a:latin typeface="Arial Narrow" panose="020B0606020202030204" pitchFamily="34" charset="0"/>
                          <a:cs typeface="Arial" panose="020B0604020202020204" pitchFamily="34" charset="0"/>
                        </a:rPr>
                        <a:t>—</a:t>
                      </a:r>
                      <a:r>
                        <a:rPr lang="ru-RU" sz="1700" dirty="0">
                          <a:solidFill>
                            <a:srgbClr val="21386F"/>
                          </a:solidFill>
                          <a:latin typeface="Arial Narrow" panose="020B0606020202030204" pitchFamily="34" charset="0"/>
                        </a:rPr>
                        <a:t> гендера, родства, расы, религии.</a:t>
                      </a:r>
                    </a:p>
                    <a:p>
                      <a:endParaRPr lang="ru-RU" sz="1700" dirty="0">
                        <a:solidFill>
                          <a:srgbClr val="21386F"/>
                        </a:solidFill>
                        <a:latin typeface="Arial Narrow" panose="020B0606020202030204" pitchFamily="34" charset="0"/>
                      </a:endParaRPr>
                    </a:p>
                    <a:p>
                      <a:r>
                        <a:rPr lang="ru-RU" sz="1700" b="1" dirty="0">
                          <a:solidFill>
                            <a:srgbClr val="21386F"/>
                          </a:solidFill>
                          <a:latin typeface="Arial Narrow" panose="020B0606020202030204" pitchFamily="34" charset="0"/>
                        </a:rPr>
                        <a:t>Партикуляристские связи </a:t>
                      </a:r>
                      <a:r>
                        <a:rPr lang="ru-RU" sz="1700" dirty="0">
                          <a:solidFill>
                            <a:srgbClr val="21386F"/>
                          </a:solidFill>
                          <a:latin typeface="Arial Narrow" panose="020B0606020202030204" pitchFamily="34" charset="0"/>
                        </a:rPr>
                        <a:t>внутри общества</a:t>
                      </a:r>
                    </a:p>
                    <a:p>
                      <a:r>
                        <a:rPr lang="ru-RU" sz="1700" dirty="0">
                          <a:solidFill>
                            <a:srgbClr val="21386F"/>
                          </a:solidFill>
                          <a:latin typeface="Arial Narrow" panose="020B0606020202030204" pitchFamily="34" charset="0"/>
                        </a:rPr>
                        <a:t>(«привычка сравнивать себя с «Джонсами»» [</a:t>
                      </a:r>
                      <a:r>
                        <a:rPr lang="ru-RU" sz="1700" dirty="0" err="1">
                          <a:solidFill>
                            <a:srgbClr val="21386F"/>
                          </a:solidFill>
                          <a:latin typeface="Arial Narrow" panose="020B0606020202030204" pitchFamily="34" charset="0"/>
                        </a:rPr>
                        <a:t>Уайтноу</a:t>
                      </a:r>
                      <a:r>
                        <a:rPr lang="ru-RU" sz="1700" dirty="0">
                          <a:solidFill>
                            <a:srgbClr val="21386F"/>
                          </a:solidFill>
                          <a:latin typeface="Arial Narrow" panose="020B0606020202030204" pitchFamily="34" charset="0"/>
                        </a:rPr>
                        <a:t>]).</a:t>
                      </a:r>
                    </a:p>
                    <a:p>
                      <a:endParaRPr lang="ru-RU" sz="1700" dirty="0">
                        <a:solidFill>
                          <a:srgbClr val="21386F"/>
                        </a:solidFill>
                        <a:latin typeface="Arial Narrow" panose="020B0606020202030204" pitchFamily="34" charset="0"/>
                      </a:endParaRPr>
                    </a:p>
                  </a:txBody>
                  <a:tcPr/>
                </a:tc>
                <a:tc>
                  <a:txBody>
                    <a:bodyPr/>
                    <a:lstStyle/>
                    <a:p>
                      <a:r>
                        <a:rPr lang="ru-RU" sz="1700" b="1" kern="1200" dirty="0">
                          <a:solidFill>
                            <a:srgbClr val="21386F"/>
                          </a:solidFill>
                          <a:effectLst/>
                          <a:latin typeface="Arial Narrow" panose="020B0606020202030204" pitchFamily="34" charset="0"/>
                          <a:ea typeface="+mn-ea"/>
                          <a:cs typeface="+mn-cs"/>
                        </a:rPr>
                        <a:t>Ролевые ожидания</a:t>
                      </a:r>
                      <a:r>
                        <a:rPr lang="en-US" sz="1700" b="1" kern="1200" dirty="0">
                          <a:solidFill>
                            <a:srgbClr val="21386F"/>
                          </a:solidFill>
                          <a:effectLst/>
                          <a:latin typeface="Arial Narrow" panose="020B0606020202030204" pitchFamily="34" charset="0"/>
                          <a:ea typeface="+mn-ea"/>
                          <a:cs typeface="+mn-cs"/>
                        </a:rPr>
                        <a:t>: </a:t>
                      </a:r>
                      <a:r>
                        <a:rPr lang="ru-RU" sz="1700" b="0" kern="1200" baseline="0" dirty="0">
                          <a:solidFill>
                            <a:srgbClr val="21386F"/>
                          </a:solidFill>
                          <a:effectLst/>
                          <a:latin typeface="Arial Narrow" panose="020B0606020202030204" pitchFamily="34" charset="0"/>
                          <a:ea typeface="+mn-ea"/>
                          <a:cs typeface="+mn-cs"/>
                        </a:rPr>
                        <a:t>рекрутируемый на роль волонтер оценивается по тем чертам, которые важны рекрутирующему его </a:t>
                      </a:r>
                      <a:r>
                        <a:rPr lang="ru-RU" sz="1700" b="0" kern="1200" baseline="0" dirty="0" err="1">
                          <a:solidFill>
                            <a:srgbClr val="21386F"/>
                          </a:solidFill>
                          <a:effectLst/>
                          <a:latin typeface="Arial Narrow" panose="020B0606020202030204" pitchFamily="34" charset="0"/>
                          <a:ea typeface="+mn-ea"/>
                          <a:cs typeface="+mn-cs"/>
                        </a:rPr>
                        <a:t>актору</a:t>
                      </a:r>
                      <a:r>
                        <a:rPr lang="ru-RU" sz="1700" b="0" kern="1200" baseline="0" dirty="0">
                          <a:solidFill>
                            <a:srgbClr val="21386F"/>
                          </a:solidFill>
                          <a:effectLst/>
                          <a:latin typeface="Arial Narrow" panose="020B0606020202030204" pitchFamily="34" charset="0"/>
                          <a:ea typeface="+mn-ea"/>
                          <a:cs typeface="+mn-cs"/>
                        </a:rPr>
                        <a:t> (лидеру, членам организации) общие идеалы, интересы, принадлежность к одному классу и др.</a:t>
                      </a:r>
                      <a:endParaRPr lang="ru-RU" sz="1700" b="1" kern="1200" baseline="0" dirty="0">
                        <a:solidFill>
                          <a:srgbClr val="21386F"/>
                        </a:solidFill>
                        <a:effectLst/>
                        <a:latin typeface="Arial Narrow" panose="020B0606020202030204" pitchFamily="34" charset="0"/>
                        <a:ea typeface="+mn-ea"/>
                        <a:cs typeface="+mn-cs"/>
                      </a:endParaRPr>
                    </a:p>
                    <a:p>
                      <a:r>
                        <a:rPr lang="ru-RU" sz="1700" b="1" kern="1200" baseline="0" dirty="0">
                          <a:solidFill>
                            <a:srgbClr val="21386F"/>
                          </a:solidFill>
                          <a:effectLst/>
                          <a:latin typeface="Arial Narrow" panose="020B0606020202030204" pitchFamily="34" charset="0"/>
                          <a:ea typeface="+mn-ea"/>
                          <a:cs typeface="+mn-cs"/>
                        </a:rPr>
                        <a:t>Предпосылка</a:t>
                      </a:r>
                      <a:r>
                        <a:rPr lang="en-US" sz="1700" b="1" kern="1200" baseline="0" dirty="0">
                          <a:solidFill>
                            <a:srgbClr val="21386F"/>
                          </a:solidFill>
                          <a:effectLst/>
                          <a:latin typeface="Arial Narrow" panose="020B0606020202030204" pitchFamily="34" charset="0"/>
                          <a:ea typeface="+mn-ea"/>
                          <a:cs typeface="+mn-cs"/>
                        </a:rPr>
                        <a:t> </a:t>
                      </a:r>
                      <a:r>
                        <a:rPr lang="ru-RU" sz="1700" b="1" kern="1200" baseline="0" dirty="0" err="1">
                          <a:solidFill>
                            <a:srgbClr val="21386F"/>
                          </a:solidFill>
                          <a:effectLst/>
                          <a:latin typeface="Arial Narrow" panose="020B0606020202030204" pitchFamily="34" charset="0"/>
                          <a:ea typeface="+mn-ea"/>
                          <a:cs typeface="+mn-cs"/>
                        </a:rPr>
                        <a:t>рекрутинга</a:t>
                      </a:r>
                      <a:r>
                        <a:rPr lang="ru-RU" sz="1700" b="1" kern="1200" baseline="0" dirty="0">
                          <a:solidFill>
                            <a:srgbClr val="21386F"/>
                          </a:solidFill>
                          <a:effectLst/>
                          <a:latin typeface="Arial Narrow" panose="020B0606020202030204" pitchFamily="34" charset="0"/>
                          <a:ea typeface="+mn-ea"/>
                          <a:cs typeface="+mn-cs"/>
                        </a:rPr>
                        <a:t> (членства)</a:t>
                      </a:r>
                      <a:r>
                        <a:rPr lang="en-US" sz="1700" b="1" kern="1200" baseline="0" dirty="0">
                          <a:solidFill>
                            <a:srgbClr val="21386F"/>
                          </a:solidFill>
                          <a:effectLst/>
                          <a:latin typeface="Arial Narrow" panose="020B0606020202030204" pitchFamily="34" charset="0"/>
                          <a:ea typeface="+mn-ea"/>
                          <a:cs typeface="+mn-cs"/>
                        </a:rPr>
                        <a:t>:</a:t>
                      </a:r>
                      <a:r>
                        <a:rPr lang="ru-RU" sz="1700" b="1" kern="1200" baseline="0" dirty="0">
                          <a:solidFill>
                            <a:srgbClr val="21386F"/>
                          </a:solidFill>
                          <a:effectLst/>
                          <a:latin typeface="Arial Narrow" panose="020B0606020202030204" pitchFamily="34" charset="0"/>
                          <a:ea typeface="+mn-ea"/>
                          <a:cs typeface="+mn-cs"/>
                        </a:rPr>
                        <a:t> </a:t>
                      </a:r>
                      <a:r>
                        <a:rPr lang="ru-RU" sz="1700" b="0" kern="1200" baseline="0" dirty="0">
                          <a:solidFill>
                            <a:srgbClr val="21386F"/>
                          </a:solidFill>
                          <a:effectLst/>
                          <a:latin typeface="Arial Narrow" panose="020B0606020202030204" pitchFamily="34" charset="0"/>
                          <a:ea typeface="+mn-ea"/>
                          <a:cs typeface="+mn-cs"/>
                        </a:rPr>
                        <a:t>потенциальный волонтер и члены волонтерской организации состоят в значимых друг для друга, </a:t>
                      </a:r>
                      <a:r>
                        <a:rPr lang="ru-RU" sz="1700" b="0" kern="1200" baseline="0" dirty="0" err="1">
                          <a:solidFill>
                            <a:srgbClr val="21386F"/>
                          </a:solidFill>
                          <a:effectLst/>
                          <a:latin typeface="Arial Narrow" panose="020B0606020202030204" pitchFamily="34" charset="0"/>
                          <a:ea typeface="+mn-ea"/>
                          <a:cs typeface="+mn-cs"/>
                        </a:rPr>
                        <a:t>аскриптивных</a:t>
                      </a:r>
                      <a:r>
                        <a:rPr lang="ru-RU" sz="1700" b="0" kern="1200" baseline="0" dirty="0">
                          <a:solidFill>
                            <a:srgbClr val="21386F"/>
                          </a:solidFill>
                          <a:effectLst/>
                          <a:latin typeface="Arial Narrow" panose="020B0606020202030204" pitchFamily="34" charset="0"/>
                          <a:ea typeface="+mn-ea"/>
                          <a:cs typeface="+mn-cs"/>
                        </a:rPr>
                        <a:t> отношениях, часто - знают друг друга лично.</a:t>
                      </a:r>
                    </a:p>
                    <a:p>
                      <a:r>
                        <a:rPr lang="ru-RU" sz="1700" b="1" kern="1200" baseline="0" dirty="0">
                          <a:solidFill>
                            <a:srgbClr val="21386F"/>
                          </a:solidFill>
                          <a:effectLst/>
                          <a:latin typeface="Arial Narrow" panose="020B0606020202030204" pitchFamily="34" charset="0"/>
                          <a:ea typeface="+mn-ea"/>
                          <a:cs typeface="+mn-cs"/>
                        </a:rPr>
                        <a:t>Правило </a:t>
                      </a:r>
                      <a:r>
                        <a:rPr lang="ru-RU" sz="1700" b="1" kern="1200" baseline="0" dirty="0" err="1">
                          <a:solidFill>
                            <a:srgbClr val="21386F"/>
                          </a:solidFill>
                          <a:effectLst/>
                          <a:latin typeface="Arial Narrow" panose="020B0606020202030204" pitchFamily="34" charset="0"/>
                          <a:ea typeface="+mn-ea"/>
                          <a:cs typeface="+mn-cs"/>
                        </a:rPr>
                        <a:t>эксклюзии</a:t>
                      </a:r>
                      <a:r>
                        <a:rPr lang="ru-RU" sz="1700" b="1" kern="1200" baseline="0" dirty="0">
                          <a:solidFill>
                            <a:srgbClr val="21386F"/>
                          </a:solidFill>
                          <a:effectLst/>
                          <a:latin typeface="Arial Narrow" panose="020B0606020202030204" pitchFamily="34" charset="0"/>
                          <a:ea typeface="+mn-ea"/>
                          <a:cs typeface="+mn-cs"/>
                        </a:rPr>
                        <a:t> на участие в организации </a:t>
                      </a:r>
                      <a:r>
                        <a:rPr lang="ru-RU" sz="1700" b="0" kern="1200" baseline="0" dirty="0">
                          <a:solidFill>
                            <a:srgbClr val="21386F"/>
                          </a:solidFill>
                          <a:effectLst/>
                          <a:latin typeface="Arial Narrow" panose="020B0606020202030204" pitchFamily="34" charset="0"/>
                          <a:ea typeface="+mn-ea"/>
                          <a:cs typeface="+mn-cs"/>
                        </a:rPr>
                        <a:t>(Синим воротничкам, женщинам закрыт вход в «Львов»).</a:t>
                      </a:r>
                    </a:p>
                  </a:txBody>
                  <a:tcPr/>
                </a:tc>
                <a:tc>
                  <a:txBody>
                    <a:bodyPr/>
                    <a:lstStyle/>
                    <a:p>
                      <a:r>
                        <a:rPr lang="ru-RU" sz="1700" dirty="0">
                          <a:solidFill>
                            <a:srgbClr val="21386F"/>
                          </a:solidFill>
                          <a:latin typeface="Arial Narrow" panose="020B0606020202030204" pitchFamily="34" charset="0"/>
                        </a:rPr>
                        <a:t>КСВ</a:t>
                      </a:r>
                    </a:p>
                  </a:txBody>
                  <a:tcPr/>
                </a:tc>
                <a:extLst>
                  <a:ext uri="{0D108BD9-81ED-4DB2-BD59-A6C34878D82A}">
                    <a16:rowId xmlns:a16="http://schemas.microsoft.com/office/drawing/2014/main" val="1524106414"/>
                  </a:ext>
                </a:extLst>
              </a:tr>
              <a:tr h="2302052">
                <a:tc>
                  <a:txBody>
                    <a:bodyPr/>
                    <a:lstStyle/>
                    <a:p>
                      <a:pPr algn="l"/>
                      <a:r>
                        <a:rPr lang="ru-RU" sz="1700" baseline="0" dirty="0">
                          <a:solidFill>
                            <a:srgbClr val="21386F"/>
                          </a:solidFill>
                          <a:latin typeface="Arial Narrow" panose="020B0606020202030204" pitchFamily="34" charset="0"/>
                        </a:rPr>
                        <a:t>Универсализм</a:t>
                      </a:r>
                      <a:endParaRPr lang="ru-RU" sz="1700" dirty="0">
                        <a:solidFill>
                          <a:srgbClr val="21386F"/>
                        </a:solidFill>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700" dirty="0">
                          <a:solidFill>
                            <a:srgbClr val="21386F"/>
                          </a:solidFill>
                          <a:latin typeface="Arial Narrow" panose="020B0606020202030204" pitchFamily="34" charset="0"/>
                        </a:rPr>
                        <a:t>Универсализированные отношения в обществе,</a:t>
                      </a:r>
                      <a:r>
                        <a:rPr lang="ru-RU" sz="1700" baseline="0" dirty="0">
                          <a:solidFill>
                            <a:srgbClr val="21386F"/>
                          </a:solidFill>
                          <a:latin typeface="Arial Narrow" panose="020B0606020202030204" pitchFamily="34" charset="0"/>
                        </a:rPr>
                        <a:t> </a:t>
                      </a:r>
                    </a:p>
                    <a:p>
                      <a:pPr marL="0" marR="0" indent="0" algn="l" defTabSz="457200" rtl="0" eaLnBrk="1" fontAlgn="auto" latinLnBrk="0" hangingPunct="1">
                        <a:lnSpc>
                          <a:spcPct val="100000"/>
                        </a:lnSpc>
                        <a:spcBef>
                          <a:spcPts val="0"/>
                        </a:spcBef>
                        <a:spcAft>
                          <a:spcPts val="0"/>
                        </a:spcAft>
                        <a:buClrTx/>
                        <a:buSzTx/>
                        <a:buFontTx/>
                        <a:buNone/>
                        <a:tabLst/>
                        <a:defRPr/>
                      </a:pPr>
                      <a:r>
                        <a:rPr lang="ru-RU" sz="1700" b="1" baseline="0" dirty="0">
                          <a:solidFill>
                            <a:srgbClr val="21386F"/>
                          </a:solidFill>
                          <a:latin typeface="Arial Narrow" panose="020B0606020202030204" pitchFamily="34" charset="0"/>
                        </a:rPr>
                        <a:t>Размывание правил предписывания</a:t>
                      </a:r>
                      <a:r>
                        <a:rPr lang="ru-RU" sz="1700" b="0" baseline="0" dirty="0">
                          <a:solidFill>
                            <a:srgbClr val="21386F"/>
                          </a:solidFill>
                          <a:latin typeface="Arial Narrow" panose="020B0606020202030204" pitchFamily="34" charset="0"/>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ru-RU" sz="1700" b="0" baseline="0" dirty="0">
                        <a:solidFill>
                          <a:srgbClr val="21386F"/>
                        </a:solidFill>
                        <a:latin typeface="Arial Narrow" panose="020B0606020202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ru-RU" sz="1700" b="0" baseline="0" dirty="0">
                          <a:solidFill>
                            <a:srgbClr val="21386F"/>
                          </a:solidFill>
                          <a:latin typeface="Arial Narrow" panose="020B0606020202030204" pitchFamily="34" charset="0"/>
                        </a:rPr>
                        <a:t>Внутри общества </a:t>
                      </a:r>
                      <a:r>
                        <a:rPr lang="ru-RU" sz="1700" b="0" baseline="0" dirty="0" err="1">
                          <a:solidFill>
                            <a:srgbClr val="21386F"/>
                          </a:solidFill>
                          <a:latin typeface="Arial Narrow" panose="020B0606020202030204" pitchFamily="34" charset="0"/>
                        </a:rPr>
                        <a:t>универсалистичные</a:t>
                      </a:r>
                      <a:r>
                        <a:rPr lang="ru-RU" sz="1700" b="0" baseline="0" dirty="0">
                          <a:solidFill>
                            <a:srgbClr val="21386F"/>
                          </a:solidFill>
                          <a:latin typeface="Arial Narrow" panose="020B0606020202030204" pitchFamily="34" charset="0"/>
                        </a:rPr>
                        <a:t> связи</a:t>
                      </a:r>
                      <a:endParaRPr lang="ru-RU" sz="1700" dirty="0">
                        <a:solidFill>
                          <a:srgbClr val="21386F"/>
                        </a:solidFill>
                        <a:latin typeface="Arial Narrow" panose="020B0606020202030204" pitchFamily="34" charset="0"/>
                      </a:endParaRPr>
                    </a:p>
                  </a:txBody>
                  <a:tcPr/>
                </a:tc>
                <a:tc>
                  <a:txBody>
                    <a:bodyPr/>
                    <a:lstStyle/>
                    <a:p>
                      <a:r>
                        <a:rPr lang="ru-RU" sz="1700" b="1" kern="1200" dirty="0">
                          <a:solidFill>
                            <a:srgbClr val="21386F"/>
                          </a:solidFill>
                          <a:effectLst/>
                          <a:latin typeface="Arial Narrow" panose="020B0606020202030204" pitchFamily="34" charset="0"/>
                          <a:ea typeface="+mn-ea"/>
                          <a:cs typeface="+mn-cs"/>
                        </a:rPr>
                        <a:t>Ролевые ожидания</a:t>
                      </a:r>
                      <a:r>
                        <a:rPr lang="en-US" sz="1700" b="1" kern="1200" dirty="0">
                          <a:solidFill>
                            <a:srgbClr val="21386F"/>
                          </a:solidFill>
                          <a:effectLst/>
                          <a:latin typeface="Arial Narrow" panose="020B0606020202030204" pitchFamily="34" charset="0"/>
                          <a:ea typeface="+mn-ea"/>
                          <a:cs typeface="+mn-cs"/>
                        </a:rPr>
                        <a:t>: </a:t>
                      </a:r>
                      <a:endParaRPr lang="ru-RU" sz="1700" b="1" kern="1200" dirty="0">
                        <a:solidFill>
                          <a:srgbClr val="21386F"/>
                        </a:solidFill>
                        <a:effectLst/>
                        <a:latin typeface="Arial Narrow" panose="020B0606020202030204" pitchFamily="34" charset="0"/>
                        <a:ea typeface="+mn-ea"/>
                        <a:cs typeface="+mn-cs"/>
                      </a:endParaRPr>
                    </a:p>
                    <a:p>
                      <a:r>
                        <a:rPr lang="ru-RU" sz="1700" b="0" kern="1200" baseline="0" dirty="0">
                          <a:solidFill>
                            <a:srgbClr val="21386F"/>
                          </a:solidFill>
                          <a:effectLst/>
                          <a:latin typeface="Arial Narrow" panose="020B0606020202030204" pitchFamily="34" charset="0"/>
                          <a:ea typeface="+mn-ea"/>
                          <a:cs typeface="+mn-cs"/>
                        </a:rPr>
                        <a:t>рекрутируемый на роль волонтер (объект) оценивается исходя по универсальным чертам, которые лично не важны рекрутирующим его агентам (агентствам, организации, принимающей волонтера). </a:t>
                      </a:r>
                      <a:r>
                        <a:rPr lang="ru-RU" sz="1700" b="1" kern="1200" baseline="0" dirty="0">
                          <a:solidFill>
                            <a:srgbClr val="21386F"/>
                          </a:solidFill>
                          <a:effectLst/>
                          <a:latin typeface="Arial Narrow" panose="020B0606020202030204" pitchFamily="34" charset="0"/>
                          <a:ea typeface="+mn-ea"/>
                          <a:cs typeface="+mn-cs"/>
                        </a:rPr>
                        <a:t>Правило инклюзии </a:t>
                      </a:r>
                      <a:r>
                        <a:rPr lang="ru-RU" sz="1700" b="0" kern="1200" baseline="0" dirty="0">
                          <a:solidFill>
                            <a:srgbClr val="21386F"/>
                          </a:solidFill>
                          <a:effectLst/>
                          <a:latin typeface="Arial Narrow" panose="020B0606020202030204" pitchFamily="34" charset="0"/>
                          <a:ea typeface="+mn-ea"/>
                          <a:cs typeface="+mn-cs"/>
                        </a:rPr>
                        <a:t>на участие в организации.</a:t>
                      </a:r>
                    </a:p>
                  </a:txBody>
                  <a:tcPr/>
                </a:tc>
                <a:tc>
                  <a:txBody>
                    <a:bodyPr/>
                    <a:lstStyle/>
                    <a:p>
                      <a:r>
                        <a:rPr lang="ru-RU" sz="1700" dirty="0">
                          <a:solidFill>
                            <a:srgbClr val="21386F"/>
                          </a:solidFill>
                          <a:latin typeface="Arial Narrow" panose="020B0606020202030204" pitchFamily="34" charset="0"/>
                        </a:rPr>
                        <a:t>РСВ</a:t>
                      </a:r>
                    </a:p>
                  </a:txBody>
                  <a:tcPr/>
                </a:tc>
                <a:extLst>
                  <a:ext uri="{0D108BD9-81ED-4DB2-BD59-A6C34878D82A}">
                    <a16:rowId xmlns:a16="http://schemas.microsoft.com/office/drawing/2014/main" val="338657372"/>
                  </a:ext>
                </a:extLst>
              </a:tr>
            </a:tbl>
          </a:graphicData>
        </a:graphic>
      </p:graphicFrame>
    </p:spTree>
    <p:extLst>
      <p:ext uri="{BB962C8B-B14F-4D97-AF65-F5344CB8AC3E}">
        <p14:creationId xmlns:p14="http://schemas.microsoft.com/office/powerpoint/2010/main" val="3401535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31235" y="188686"/>
            <a:ext cx="7526080" cy="814613"/>
          </a:xfrm>
          <a:prstGeom prst="rect">
            <a:avLst/>
          </a:prstGeom>
          <a:noFill/>
          <a:ln w="9525">
            <a:noFill/>
            <a:miter lim="800000"/>
            <a:headEnd/>
            <a:tailEnd/>
          </a:ln>
        </p:spPr>
        <p:txBody>
          <a:bodyPr anchor="ctr"/>
          <a:lstStyle/>
          <a:p>
            <a:r>
              <a:rPr lang="ru-RU" sz="2400" dirty="0">
                <a:solidFill>
                  <a:schemeClr val="lt1"/>
                </a:solidFill>
              </a:rPr>
              <a:t>Эталонные переменные для клас­сификации ролевых ожиданий</a:t>
            </a:r>
            <a:r>
              <a:rPr lang="en-US" sz="2400" dirty="0">
                <a:solidFill>
                  <a:schemeClr val="lt1"/>
                </a:solidFill>
              </a:rPr>
              <a:t> (</a:t>
            </a:r>
            <a:r>
              <a:rPr lang="ru-RU" sz="2400" dirty="0">
                <a:solidFill>
                  <a:schemeClr val="lt1"/>
                </a:solidFill>
              </a:rPr>
              <a:t>и нормативного образца)</a:t>
            </a:r>
            <a:r>
              <a:rPr lang="en-US" sz="2400" dirty="0">
                <a:solidFill>
                  <a:schemeClr val="lt1"/>
                </a:solidFill>
              </a:rPr>
              <a:t>: </a:t>
            </a:r>
            <a:endParaRPr lang="ru-RU" sz="2400" dirty="0">
              <a:solidFill>
                <a:srgbClr val="1C2A55"/>
              </a:solidFill>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43148827"/>
              </p:ext>
            </p:extLst>
          </p:nvPr>
        </p:nvGraphicFramePr>
        <p:xfrm>
          <a:off x="1" y="1209369"/>
          <a:ext cx="9143999" cy="6125227"/>
        </p:xfrm>
        <a:graphic>
          <a:graphicData uri="http://schemas.openxmlformats.org/drawingml/2006/table">
            <a:tbl>
              <a:tblPr firstRow="1" bandRow="1">
                <a:tableStyleId>{5C22544A-7EE6-4342-B048-85BDC9FD1C3A}</a:tableStyleId>
              </a:tblPr>
              <a:tblGrid>
                <a:gridCol w="1662544">
                  <a:extLst>
                    <a:ext uri="{9D8B030D-6E8A-4147-A177-3AD203B41FA5}">
                      <a16:colId xmlns:a16="http://schemas.microsoft.com/office/drawing/2014/main" val="3276199462"/>
                    </a:ext>
                  </a:extLst>
                </a:gridCol>
                <a:gridCol w="3075710">
                  <a:extLst>
                    <a:ext uri="{9D8B030D-6E8A-4147-A177-3AD203B41FA5}">
                      <a16:colId xmlns:a16="http://schemas.microsoft.com/office/drawing/2014/main" val="3633271173"/>
                    </a:ext>
                  </a:extLst>
                </a:gridCol>
                <a:gridCol w="3519054">
                  <a:extLst>
                    <a:ext uri="{9D8B030D-6E8A-4147-A177-3AD203B41FA5}">
                      <a16:colId xmlns:a16="http://schemas.microsoft.com/office/drawing/2014/main" val="1861557874"/>
                    </a:ext>
                  </a:extLst>
                </a:gridCol>
                <a:gridCol w="886691">
                  <a:extLst>
                    <a:ext uri="{9D8B030D-6E8A-4147-A177-3AD203B41FA5}">
                      <a16:colId xmlns:a16="http://schemas.microsoft.com/office/drawing/2014/main" val="3262751309"/>
                    </a:ext>
                  </a:extLst>
                </a:gridCol>
              </a:tblGrid>
              <a:tr h="730267">
                <a:tc>
                  <a:txBody>
                    <a:bodyPr/>
                    <a:lstStyle/>
                    <a:p>
                      <a:pPr algn="ctr"/>
                      <a:r>
                        <a:rPr lang="ru-RU" dirty="0">
                          <a:solidFill>
                            <a:schemeClr val="bg1"/>
                          </a:solidFill>
                        </a:rPr>
                        <a:t>Переменные</a:t>
                      </a:r>
                      <a:r>
                        <a:rPr lang="en-US" baseline="0" dirty="0">
                          <a:solidFill>
                            <a:schemeClr val="bg1"/>
                          </a:solidFill>
                        </a:rPr>
                        <a:t> </a:t>
                      </a:r>
                    </a:p>
                    <a:p>
                      <a:pPr algn="ctr"/>
                      <a:r>
                        <a:rPr lang="ru-RU" baseline="0" dirty="0" err="1">
                          <a:solidFill>
                            <a:schemeClr val="bg1"/>
                          </a:solidFill>
                        </a:rPr>
                        <a:t>Парсонса</a:t>
                      </a:r>
                      <a:endParaRPr lang="ru-RU" dirty="0">
                        <a:solidFill>
                          <a:schemeClr val="bg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dirty="0">
                          <a:solidFill>
                            <a:schemeClr val="bg1"/>
                          </a:solidFill>
                        </a:rPr>
                        <a:t>Институциональный</a:t>
                      </a:r>
                      <a:r>
                        <a:rPr lang="ru-RU" baseline="0" dirty="0">
                          <a:solidFill>
                            <a:schemeClr val="bg1"/>
                          </a:solidFill>
                        </a:rPr>
                        <a:t> уровень (Гастингс)</a:t>
                      </a:r>
                      <a:endParaRPr lang="ru-RU" dirty="0">
                        <a:solidFill>
                          <a:schemeClr val="bg1"/>
                        </a:solidFill>
                      </a:endParaRPr>
                    </a:p>
                  </a:txBody>
                  <a:tcPr/>
                </a:tc>
                <a:tc>
                  <a:txBody>
                    <a:bodyPr/>
                    <a:lstStyle/>
                    <a:p>
                      <a:r>
                        <a:rPr lang="ru-RU" sz="1800" b="1" kern="1200" dirty="0">
                          <a:solidFill>
                            <a:schemeClr val="lt1"/>
                          </a:solidFill>
                          <a:effectLst/>
                          <a:latin typeface="+mn-lt"/>
                          <a:ea typeface="+mn-ea"/>
                          <a:cs typeface="+mn-cs"/>
                        </a:rPr>
                        <a:t>Организационный уровень</a:t>
                      </a:r>
                    </a:p>
                    <a:p>
                      <a:r>
                        <a:rPr lang="ru-RU" sz="1800" b="1" kern="1200" dirty="0">
                          <a:solidFill>
                            <a:schemeClr val="lt1"/>
                          </a:solidFill>
                          <a:effectLst/>
                          <a:latin typeface="+mn-lt"/>
                          <a:ea typeface="+mn-ea"/>
                          <a:cs typeface="+mn-cs"/>
                        </a:rPr>
                        <a:t>(Гастингс)</a:t>
                      </a:r>
                      <a:endParaRPr lang="ru-RU" dirty="0"/>
                    </a:p>
                  </a:txBody>
                  <a:tcPr/>
                </a:tc>
                <a:tc>
                  <a:txBody>
                    <a:bodyPr/>
                    <a:lstStyle/>
                    <a:p>
                      <a:r>
                        <a:rPr lang="ru-RU" dirty="0"/>
                        <a:t>Стили </a:t>
                      </a:r>
                    </a:p>
                  </a:txBody>
                  <a:tcPr/>
                </a:tc>
                <a:extLst>
                  <a:ext uri="{0D108BD9-81ED-4DB2-BD59-A6C34878D82A}">
                    <a16:rowId xmlns:a16="http://schemas.microsoft.com/office/drawing/2014/main" val="2863159036"/>
                  </a:ext>
                </a:extLst>
              </a:tr>
              <a:tr h="2770909">
                <a:tc>
                  <a:txBody>
                    <a:bodyPr/>
                    <a:lstStyle/>
                    <a:p>
                      <a:pPr algn="l"/>
                      <a:r>
                        <a:rPr lang="ru-RU" baseline="0" dirty="0">
                          <a:solidFill>
                            <a:srgbClr val="21386F"/>
                          </a:solidFill>
                          <a:latin typeface="Arial Narrow" panose="020B0606020202030204" pitchFamily="34" charset="0"/>
                        </a:rPr>
                        <a:t>Качество</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rgbClr val="21386F"/>
                          </a:solidFill>
                          <a:latin typeface="Arial Narrow" panose="020B0606020202030204" pitchFamily="34" charset="0"/>
                        </a:rPr>
                        <a:t>[</a:t>
                      </a:r>
                      <a:r>
                        <a:rPr lang="ru-RU" sz="1800" dirty="0">
                          <a:solidFill>
                            <a:srgbClr val="21386F"/>
                          </a:solidFill>
                          <a:latin typeface="Arial Narrow" panose="020B0606020202030204" pitchFamily="34" charset="0"/>
                        </a:rPr>
                        <a:t>подразумевается,</a:t>
                      </a:r>
                      <a:r>
                        <a:rPr lang="ru-RU" sz="1800" baseline="0" dirty="0">
                          <a:solidFill>
                            <a:srgbClr val="21386F"/>
                          </a:solidFill>
                          <a:latin typeface="Arial Narrow" panose="020B0606020202030204" pitchFamily="34" charset="0"/>
                        </a:rPr>
                        <a:t> что социальные нормы и ценности общества модерна ориентируют </a:t>
                      </a:r>
                      <a:r>
                        <a:rPr lang="ru-RU" sz="1800" baseline="0" dirty="0" err="1">
                          <a:solidFill>
                            <a:srgbClr val="21386F"/>
                          </a:solidFill>
                          <a:latin typeface="Arial Narrow" panose="020B0606020202030204" pitchFamily="34" charset="0"/>
                        </a:rPr>
                        <a:t>акторов</a:t>
                      </a:r>
                      <a:r>
                        <a:rPr lang="ru-RU" sz="1800" baseline="0" dirty="0">
                          <a:solidFill>
                            <a:srgbClr val="21386F"/>
                          </a:solidFill>
                          <a:latin typeface="Arial Narrow" panose="020B0606020202030204" pitchFamily="34" charset="0"/>
                        </a:rPr>
                        <a:t> при оценке друг друга чаще выбирать полюс «качество», чем это предполагают нормы и ценности позднего модерна</a:t>
                      </a:r>
                      <a:r>
                        <a:rPr lang="en-US" sz="1800" dirty="0">
                          <a:solidFill>
                            <a:srgbClr val="21386F"/>
                          </a:solidFill>
                          <a:latin typeface="Arial Narrow" panose="020B0606020202030204" pitchFamily="34" charset="0"/>
                        </a:rPr>
                        <a:t>]</a:t>
                      </a:r>
                      <a:endParaRPr lang="ru-RU" sz="1800" dirty="0">
                        <a:solidFill>
                          <a:srgbClr val="21386F"/>
                        </a:solidFill>
                        <a:latin typeface="Arial Narrow" panose="020B0606020202030204" pitchFamily="34" charset="0"/>
                      </a:endParaRPr>
                    </a:p>
                    <a:p>
                      <a:endParaRPr lang="ru-RU" dirty="0">
                        <a:solidFill>
                          <a:srgbClr val="21386F"/>
                        </a:solidFill>
                        <a:latin typeface="Arial Narrow" panose="020B0606020202030204" pitchFamily="34" charset="0"/>
                      </a:endParaRPr>
                    </a:p>
                  </a:txBody>
                  <a:tcPr/>
                </a:tc>
                <a:tc>
                  <a:txBody>
                    <a:bodyPr/>
                    <a:lstStyle/>
                    <a:p>
                      <a:r>
                        <a:rPr lang="ru-RU" sz="1800" b="1" kern="1200" dirty="0">
                          <a:solidFill>
                            <a:srgbClr val="21386F"/>
                          </a:solidFill>
                          <a:effectLst/>
                          <a:latin typeface="Arial Narrow" panose="020B0606020202030204" pitchFamily="34" charset="0"/>
                          <a:ea typeface="+mn-ea"/>
                          <a:cs typeface="+mn-cs"/>
                        </a:rPr>
                        <a:t>Требования роли: </a:t>
                      </a:r>
                    </a:p>
                    <a:p>
                      <a:r>
                        <a:rPr lang="ru-RU" sz="1800" kern="1200" dirty="0">
                          <a:solidFill>
                            <a:srgbClr val="21386F"/>
                          </a:solidFill>
                          <a:effectLst/>
                          <a:latin typeface="Arial Narrow" panose="020B0606020202030204" pitchFamily="34" charset="0"/>
                          <a:ea typeface="+mn-ea"/>
                          <a:cs typeface="+mn-cs"/>
                        </a:rPr>
                        <a:t>При</a:t>
                      </a:r>
                      <a:r>
                        <a:rPr lang="ru-RU" sz="1800" kern="1200" baseline="0" dirty="0">
                          <a:solidFill>
                            <a:srgbClr val="21386F"/>
                          </a:solidFill>
                          <a:effectLst/>
                          <a:latin typeface="Arial Narrow" panose="020B0606020202030204" pitchFamily="34" charset="0"/>
                          <a:ea typeface="+mn-ea"/>
                          <a:cs typeface="+mn-cs"/>
                        </a:rPr>
                        <a:t> </a:t>
                      </a:r>
                      <a:r>
                        <a:rPr lang="ru-RU" sz="1800" kern="1200" baseline="0" dirty="0" err="1">
                          <a:solidFill>
                            <a:srgbClr val="21386F"/>
                          </a:solidFill>
                          <a:effectLst/>
                          <a:latin typeface="Arial Narrow" panose="020B0606020202030204" pitchFamily="34" charset="0"/>
                          <a:ea typeface="+mn-ea"/>
                          <a:cs typeface="+mn-cs"/>
                        </a:rPr>
                        <a:t>рекрутировании</a:t>
                      </a:r>
                      <a:r>
                        <a:rPr lang="ru-RU" sz="1800" kern="1200" baseline="0" dirty="0">
                          <a:solidFill>
                            <a:srgbClr val="21386F"/>
                          </a:solidFill>
                          <a:effectLst/>
                          <a:latin typeface="Arial Narrow" panose="020B0606020202030204" pitchFamily="34" charset="0"/>
                          <a:ea typeface="+mn-ea"/>
                          <a:cs typeface="+mn-cs"/>
                        </a:rPr>
                        <a:t> обращается на то, какими качествами обладает претендент </a:t>
                      </a:r>
                      <a:r>
                        <a:rPr lang="ru-RU" sz="1800" kern="1200" baseline="0" dirty="0">
                          <a:solidFill>
                            <a:srgbClr val="21386F"/>
                          </a:solidFill>
                          <a:effectLst/>
                          <a:latin typeface="Arial Narrow" panose="020B0606020202030204" pitchFamily="34" charset="0"/>
                          <a:ea typeface="+mn-ea"/>
                          <a:cs typeface="Arial" panose="020B0604020202020204" pitchFamily="34" charset="0"/>
                        </a:rPr>
                        <a:t>— </a:t>
                      </a:r>
                      <a:r>
                        <a:rPr lang="ru-RU" sz="1800" kern="1200" baseline="0" dirty="0">
                          <a:solidFill>
                            <a:srgbClr val="21386F"/>
                          </a:solidFill>
                          <a:effectLst/>
                          <a:latin typeface="Arial Narrow" panose="020B0606020202030204" pitchFamily="34" charset="0"/>
                          <a:ea typeface="+mn-ea"/>
                          <a:cs typeface="Times New Roman" panose="02020603050405020304" pitchFamily="18" charset="0"/>
                        </a:rPr>
                        <a:t>благие намерения, здравый смысл</a:t>
                      </a:r>
                      <a:r>
                        <a:rPr lang="ru-RU" sz="1800" kern="1200" baseline="0" dirty="0">
                          <a:solidFill>
                            <a:srgbClr val="21386F"/>
                          </a:solidFill>
                          <a:effectLst/>
                          <a:latin typeface="Arial Narrow" panose="020B0606020202030204" pitchFamily="34" charset="0"/>
                          <a:ea typeface="+mn-ea"/>
                          <a:cs typeface="Arial" panose="020B0604020202020204" pitchFamily="34" charset="0"/>
                        </a:rPr>
                        <a:t>.</a:t>
                      </a:r>
                      <a:r>
                        <a:rPr lang="ru-RU" sz="1800" kern="1200" dirty="0">
                          <a:solidFill>
                            <a:srgbClr val="21386F"/>
                          </a:solidFill>
                          <a:effectLst/>
                          <a:latin typeface="Arial Narrow" panose="020B0606020202030204" pitchFamily="34" charset="0"/>
                          <a:ea typeface="+mn-ea"/>
                          <a:cs typeface="+mn-cs"/>
                        </a:rPr>
                        <a:t> </a:t>
                      </a:r>
                      <a:endParaRPr lang="ru-RU" sz="1800" b="1" kern="1200" dirty="0">
                        <a:solidFill>
                          <a:srgbClr val="21386F"/>
                        </a:solidFill>
                        <a:effectLst/>
                        <a:latin typeface="Arial Narrow" panose="020B0606020202030204" pitchFamily="34" charset="0"/>
                        <a:ea typeface="+mn-ea"/>
                        <a:cs typeface="+mn-cs"/>
                      </a:endParaRPr>
                    </a:p>
                    <a:p>
                      <a:r>
                        <a:rPr lang="ru-RU" sz="1800" b="1" kern="1200" dirty="0">
                          <a:solidFill>
                            <a:srgbClr val="21386F"/>
                          </a:solidFill>
                          <a:effectLst/>
                          <a:latin typeface="Arial Narrow" panose="020B0606020202030204" pitchFamily="34" charset="0"/>
                          <a:ea typeface="+mn-ea"/>
                          <a:cs typeface="+mn-cs"/>
                        </a:rPr>
                        <a:t>Волонтер</a:t>
                      </a:r>
                      <a:r>
                        <a:rPr lang="ru-RU" sz="1800" b="1" kern="1200" baseline="0" dirty="0">
                          <a:solidFill>
                            <a:srgbClr val="21386F"/>
                          </a:solidFill>
                          <a:effectLst/>
                          <a:latin typeface="Arial Narrow" panose="020B0606020202030204" pitchFamily="34" charset="0"/>
                          <a:ea typeface="+mn-ea"/>
                          <a:cs typeface="+mn-cs"/>
                        </a:rPr>
                        <a:t> </a:t>
                      </a:r>
                      <a:r>
                        <a:rPr lang="ru-RU" sz="1800" b="1" kern="1200" baseline="0" dirty="0">
                          <a:solidFill>
                            <a:srgbClr val="21386F"/>
                          </a:solidFill>
                          <a:effectLst/>
                          <a:latin typeface="Arial Narrow" panose="020B0606020202030204" pitchFamily="34" charset="0"/>
                          <a:ea typeface="+mn-ea"/>
                          <a:cs typeface="Arial" panose="020B0604020202020204" pitchFamily="34" charset="0"/>
                        </a:rPr>
                        <a:t>— любитель</a:t>
                      </a:r>
                    </a:p>
                    <a:p>
                      <a:pPr marL="0" marR="0" lvl="0" indent="0" algn="l" defTabSz="457200" rtl="0" eaLnBrk="1" fontAlgn="auto" latinLnBrk="0" hangingPunct="1">
                        <a:lnSpc>
                          <a:spcPct val="100000"/>
                        </a:lnSpc>
                        <a:spcBef>
                          <a:spcPts val="0"/>
                        </a:spcBef>
                        <a:spcAft>
                          <a:spcPts val="0"/>
                        </a:spcAft>
                        <a:buClrTx/>
                        <a:buSzTx/>
                        <a:buFontTx/>
                        <a:buNone/>
                        <a:tabLst/>
                        <a:defRPr/>
                      </a:pPr>
                      <a:r>
                        <a:rPr lang="ru-RU" sz="1800" kern="1200" dirty="0">
                          <a:solidFill>
                            <a:srgbClr val="21386F"/>
                          </a:solidFill>
                          <a:effectLst/>
                          <a:latin typeface="Arial Narrow" panose="020B0606020202030204" pitchFamily="34" charset="0"/>
                          <a:ea typeface="+mn-ea"/>
                          <a:cs typeface="+mn-cs"/>
                        </a:rPr>
                        <a:t>Не требовалось экспертизы специалиста,</a:t>
                      </a:r>
                      <a:r>
                        <a:rPr lang="ru-RU" sz="1800" kern="1200" baseline="0" dirty="0">
                          <a:solidFill>
                            <a:srgbClr val="21386F"/>
                          </a:solidFill>
                          <a:effectLst/>
                          <a:latin typeface="Arial Narrow" panose="020B0606020202030204" pitchFamily="34" charset="0"/>
                          <a:ea typeface="+mn-ea"/>
                          <a:cs typeface="+mn-cs"/>
                        </a:rPr>
                        <a:t> («</a:t>
                      </a:r>
                      <a:r>
                        <a:rPr lang="ru-RU" sz="1800" kern="1200" dirty="0">
                          <a:solidFill>
                            <a:srgbClr val="21386F"/>
                          </a:solidFill>
                          <a:effectLst/>
                          <a:latin typeface="Arial Narrow" panose="020B0606020202030204" pitchFamily="34" charset="0"/>
                          <a:ea typeface="+mn-ea"/>
                          <a:cs typeface="+mn-cs"/>
                        </a:rPr>
                        <a:t>минимальные организаторские способности по организации пикника </a:t>
                      </a:r>
                      <a:r>
                        <a:rPr lang="en-US" sz="1800" b="0" kern="1200" dirty="0">
                          <a:solidFill>
                            <a:srgbClr val="21386F"/>
                          </a:solidFill>
                          <a:effectLst/>
                          <a:latin typeface="Arial Narrow" panose="020B0606020202030204" pitchFamily="34" charset="0"/>
                          <a:ea typeface="+mn-ea"/>
                          <a:cs typeface="+mn-cs"/>
                        </a:rPr>
                        <a:t>[</a:t>
                      </a:r>
                      <a:r>
                        <a:rPr lang="ru-RU" sz="1800" b="0" kern="1200" dirty="0" err="1">
                          <a:solidFill>
                            <a:srgbClr val="21386F"/>
                          </a:solidFill>
                          <a:effectLst/>
                          <a:latin typeface="Arial Narrow" panose="020B0606020202030204" pitchFamily="34" charset="0"/>
                          <a:ea typeface="+mn-ea"/>
                          <a:cs typeface="+mn-cs"/>
                        </a:rPr>
                        <a:t>Уайтноу</a:t>
                      </a:r>
                      <a:r>
                        <a:rPr lang="en-US" sz="1800" b="0" kern="1200" dirty="0">
                          <a:solidFill>
                            <a:srgbClr val="21386F"/>
                          </a:solidFill>
                          <a:effectLst/>
                          <a:latin typeface="Arial Narrow" panose="020B0606020202030204" pitchFamily="34" charset="0"/>
                          <a:ea typeface="+mn-ea"/>
                          <a:cs typeface="+mn-cs"/>
                        </a:rPr>
                        <a:t>]</a:t>
                      </a:r>
                      <a:r>
                        <a:rPr lang="ru-RU" sz="1800" b="0" kern="1200" dirty="0">
                          <a:solidFill>
                            <a:srgbClr val="21386F"/>
                          </a:solidFill>
                          <a:effectLst/>
                          <a:latin typeface="Arial Narrow" panose="020B0606020202030204" pitchFamily="34" charset="0"/>
                          <a:ea typeface="+mn-ea"/>
                          <a:cs typeface="+mn-cs"/>
                        </a:rPr>
                        <a:t>).</a:t>
                      </a:r>
                    </a:p>
                  </a:txBody>
                  <a:tcPr/>
                </a:tc>
                <a:tc>
                  <a:txBody>
                    <a:bodyPr/>
                    <a:lstStyle/>
                    <a:p>
                      <a:r>
                        <a:rPr lang="ru-RU" dirty="0">
                          <a:solidFill>
                            <a:srgbClr val="21386F"/>
                          </a:solidFill>
                          <a:latin typeface="Arial Narrow" panose="020B0606020202030204" pitchFamily="34" charset="0"/>
                        </a:rPr>
                        <a:t>КСВ</a:t>
                      </a:r>
                    </a:p>
                  </a:txBody>
                  <a:tcPr/>
                </a:tc>
                <a:extLst>
                  <a:ext uri="{0D108BD9-81ED-4DB2-BD59-A6C34878D82A}">
                    <a16:rowId xmlns:a16="http://schemas.microsoft.com/office/drawing/2014/main" val="1524106414"/>
                  </a:ext>
                </a:extLst>
              </a:tr>
              <a:tr h="2302052">
                <a:tc>
                  <a:txBody>
                    <a:bodyPr/>
                    <a:lstStyle/>
                    <a:p>
                      <a:pPr algn="l"/>
                      <a:r>
                        <a:rPr lang="ru-RU" dirty="0">
                          <a:solidFill>
                            <a:srgbClr val="21386F"/>
                          </a:solidFill>
                          <a:latin typeface="Arial Narrow" panose="020B0606020202030204" pitchFamily="34" charset="0"/>
                        </a:rPr>
                        <a:t>Деятельность</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rgbClr val="21386F"/>
                          </a:solidFill>
                          <a:latin typeface="Arial Narrow" panose="020B0606020202030204" pitchFamily="34" charset="0"/>
                        </a:rPr>
                        <a:t>[</a:t>
                      </a:r>
                      <a:r>
                        <a:rPr lang="ru-RU" sz="1800" dirty="0">
                          <a:solidFill>
                            <a:srgbClr val="21386F"/>
                          </a:solidFill>
                          <a:latin typeface="Arial Narrow" panose="020B0606020202030204" pitchFamily="34" charset="0"/>
                        </a:rPr>
                        <a:t>подразумевается,</a:t>
                      </a:r>
                      <a:r>
                        <a:rPr lang="ru-RU" sz="1800" baseline="0" dirty="0">
                          <a:solidFill>
                            <a:srgbClr val="21386F"/>
                          </a:solidFill>
                          <a:latin typeface="Arial Narrow" panose="020B0606020202030204" pitchFamily="34" charset="0"/>
                        </a:rPr>
                        <a:t> что социальные нормы и ценности в общества позднего модерна ориентируют </a:t>
                      </a:r>
                      <a:r>
                        <a:rPr lang="ru-RU" sz="1800" baseline="0" dirty="0" err="1">
                          <a:solidFill>
                            <a:srgbClr val="21386F"/>
                          </a:solidFill>
                          <a:latin typeface="Arial Narrow" panose="020B0606020202030204" pitchFamily="34" charset="0"/>
                        </a:rPr>
                        <a:t>акторов</a:t>
                      </a:r>
                      <a:r>
                        <a:rPr lang="ru-RU" sz="1800" baseline="0" dirty="0">
                          <a:solidFill>
                            <a:srgbClr val="21386F"/>
                          </a:solidFill>
                          <a:latin typeface="Arial Narrow" panose="020B0606020202030204" pitchFamily="34" charset="0"/>
                        </a:rPr>
                        <a:t> при оценке друг друга чаще полюс «деятельность», чем это предполагают нормы и ценности модерна</a:t>
                      </a:r>
                      <a:r>
                        <a:rPr lang="en-US" sz="1800" dirty="0">
                          <a:solidFill>
                            <a:srgbClr val="21386F"/>
                          </a:solidFill>
                          <a:latin typeface="Arial Narrow" panose="020B0606020202030204" pitchFamily="34" charset="0"/>
                        </a:rPr>
                        <a:t>]</a:t>
                      </a:r>
                      <a:endParaRPr lang="ru-RU" sz="1800" dirty="0">
                        <a:solidFill>
                          <a:srgbClr val="21386F"/>
                        </a:solidFill>
                        <a:latin typeface="Arial Narrow" panose="020B0606020202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ru-RU" dirty="0">
                        <a:solidFill>
                          <a:srgbClr val="21386F"/>
                        </a:solidFill>
                        <a:latin typeface="Arial Narrow" panose="020B0606020202030204" pitchFamily="34" charset="0"/>
                      </a:endParaRPr>
                    </a:p>
                  </a:txBody>
                  <a:tcPr/>
                </a:tc>
                <a:tc>
                  <a:txBody>
                    <a:bodyPr/>
                    <a:lstStyle/>
                    <a:p>
                      <a:pPr marL="0" indent="0">
                        <a:buFont typeface="Arial" panose="020B0604020202020204" pitchFamily="34" charset="0"/>
                        <a:buNone/>
                      </a:pPr>
                      <a:r>
                        <a:rPr lang="ru-RU" sz="1800" b="1" kern="1200" dirty="0">
                          <a:solidFill>
                            <a:srgbClr val="21386F"/>
                          </a:solidFill>
                          <a:effectLst/>
                          <a:latin typeface="Arial Narrow" panose="020B0606020202030204" pitchFamily="34" charset="0"/>
                          <a:ea typeface="+mn-ea"/>
                          <a:cs typeface="+mn-cs"/>
                        </a:rPr>
                        <a:t>Требования роли</a:t>
                      </a:r>
                      <a:r>
                        <a:rPr lang="en-US" sz="1800" b="1" kern="1200" dirty="0">
                          <a:solidFill>
                            <a:srgbClr val="21386F"/>
                          </a:solidFill>
                          <a:effectLst/>
                          <a:latin typeface="Arial Narrow" panose="020B0606020202030204" pitchFamily="34" charset="0"/>
                          <a:ea typeface="+mn-ea"/>
                          <a:cs typeface="+mn-cs"/>
                        </a:rPr>
                        <a:t>: </a:t>
                      </a:r>
                      <a:r>
                        <a:rPr lang="ru-RU" sz="1800" b="0" kern="1200" dirty="0">
                          <a:solidFill>
                            <a:srgbClr val="21386F"/>
                          </a:solidFill>
                          <a:effectLst/>
                          <a:latin typeface="Arial Narrow" panose="020B0606020202030204" pitchFamily="34" charset="0"/>
                          <a:ea typeface="+mn-ea"/>
                          <a:cs typeface="+mn-cs"/>
                        </a:rPr>
                        <a:t>п</a:t>
                      </a:r>
                      <a:r>
                        <a:rPr lang="ru-RU" sz="1800" kern="1200" dirty="0">
                          <a:solidFill>
                            <a:srgbClr val="21386F"/>
                          </a:solidFill>
                          <a:effectLst/>
                          <a:latin typeface="Arial Narrow" panose="020B0606020202030204" pitchFamily="34" charset="0"/>
                          <a:ea typeface="+mn-ea"/>
                          <a:cs typeface="+mn-cs"/>
                        </a:rPr>
                        <a:t>ри</a:t>
                      </a:r>
                      <a:r>
                        <a:rPr lang="ru-RU" sz="1800" kern="1200" baseline="0" dirty="0">
                          <a:solidFill>
                            <a:srgbClr val="21386F"/>
                          </a:solidFill>
                          <a:effectLst/>
                          <a:latin typeface="Arial Narrow" panose="020B0606020202030204" pitchFamily="34" charset="0"/>
                          <a:ea typeface="+mn-ea"/>
                          <a:cs typeface="+mn-cs"/>
                        </a:rPr>
                        <a:t> </a:t>
                      </a:r>
                      <a:r>
                        <a:rPr lang="ru-RU" sz="1800" kern="1200" baseline="0" dirty="0" err="1">
                          <a:solidFill>
                            <a:srgbClr val="21386F"/>
                          </a:solidFill>
                          <a:effectLst/>
                          <a:latin typeface="Arial Narrow" panose="020B0606020202030204" pitchFamily="34" charset="0"/>
                          <a:ea typeface="+mn-ea"/>
                          <a:cs typeface="+mn-cs"/>
                        </a:rPr>
                        <a:t>рекрутировании</a:t>
                      </a:r>
                      <a:r>
                        <a:rPr lang="ru-RU" sz="1800" kern="1200" baseline="0" dirty="0">
                          <a:solidFill>
                            <a:srgbClr val="21386F"/>
                          </a:solidFill>
                          <a:effectLst/>
                          <a:latin typeface="Arial Narrow" panose="020B0606020202030204" pitchFamily="34" charset="0"/>
                          <a:ea typeface="+mn-ea"/>
                          <a:cs typeface="+mn-cs"/>
                        </a:rPr>
                        <a:t> и при выполнении ролевой функции обращается на то, </a:t>
                      </a:r>
                      <a:r>
                        <a:rPr lang="ru-RU" sz="1800" kern="1200" dirty="0">
                          <a:solidFill>
                            <a:srgbClr val="21386F"/>
                          </a:solidFill>
                          <a:effectLst/>
                          <a:latin typeface="Arial Narrow" panose="020B0606020202030204" pitchFamily="34" charset="0"/>
                          <a:ea typeface="+mn-ea"/>
                          <a:cs typeface="+mn-cs"/>
                        </a:rPr>
                        <a:t>что делает претендент</a:t>
                      </a:r>
                      <a:r>
                        <a:rPr lang="ru-RU" sz="1800" kern="1200" baseline="0" dirty="0">
                          <a:solidFill>
                            <a:srgbClr val="21386F"/>
                          </a:solidFill>
                          <a:effectLst/>
                          <a:latin typeface="Arial Narrow" panose="020B0606020202030204" pitchFamily="34" charset="0"/>
                          <a:ea typeface="+mn-ea"/>
                          <a:cs typeface="Arial" panose="020B0604020202020204" pitchFamily="34" charset="0"/>
                        </a:rPr>
                        <a:t>.</a:t>
                      </a:r>
                    </a:p>
                    <a:p>
                      <a:pPr marL="0" indent="0">
                        <a:buFont typeface="Arial" panose="020B0604020202020204" pitchFamily="34" charset="0"/>
                        <a:buNone/>
                      </a:pPr>
                      <a:r>
                        <a:rPr lang="ru-RU" sz="1800" kern="1200" baseline="0" dirty="0">
                          <a:solidFill>
                            <a:srgbClr val="21386F"/>
                          </a:solidFill>
                          <a:effectLst/>
                          <a:latin typeface="Arial Narrow" panose="020B0606020202030204" pitchFamily="34" charset="0"/>
                          <a:ea typeface="+mn-ea"/>
                          <a:cs typeface="Times New Roman" panose="02020603050405020304" pitchFamily="18" charset="0"/>
                        </a:rPr>
                        <a:t>(На этапе </a:t>
                      </a:r>
                      <a:r>
                        <a:rPr lang="ru-RU" sz="1800" kern="1200" baseline="0" dirty="0" err="1">
                          <a:solidFill>
                            <a:srgbClr val="21386F"/>
                          </a:solidFill>
                          <a:effectLst/>
                          <a:latin typeface="Arial Narrow" panose="020B0606020202030204" pitchFamily="34" charset="0"/>
                          <a:ea typeface="+mn-ea"/>
                          <a:cs typeface="Times New Roman" panose="02020603050405020304" pitchFamily="18" charset="0"/>
                        </a:rPr>
                        <a:t>рекрутинга</a:t>
                      </a:r>
                      <a:r>
                        <a:rPr lang="en-US" sz="1800" kern="1200" baseline="0" dirty="0">
                          <a:solidFill>
                            <a:srgbClr val="21386F"/>
                          </a:solidFill>
                          <a:effectLst/>
                          <a:latin typeface="Arial Narrow" panose="020B0606020202030204" pitchFamily="34" charset="0"/>
                          <a:ea typeface="+mn-ea"/>
                          <a:cs typeface="Times New Roman" panose="02020603050405020304" pitchFamily="18" charset="0"/>
                        </a:rPr>
                        <a:t>: </a:t>
                      </a:r>
                      <a:r>
                        <a:rPr lang="ru-RU" sz="1800" kern="1200" baseline="0" dirty="0">
                          <a:solidFill>
                            <a:srgbClr val="21386F"/>
                          </a:solidFill>
                          <a:effectLst/>
                          <a:latin typeface="Arial Narrow" panose="020B0606020202030204" pitchFamily="34" charset="0"/>
                          <a:ea typeface="+mn-ea"/>
                          <a:cs typeface="Times New Roman" panose="02020603050405020304" pitchFamily="18" charset="0"/>
                        </a:rPr>
                        <a:t>пробный день</a:t>
                      </a:r>
                      <a:r>
                        <a:rPr lang="en-US" sz="1800" kern="1200" baseline="0" dirty="0">
                          <a:solidFill>
                            <a:srgbClr val="21386F"/>
                          </a:solidFill>
                          <a:effectLst/>
                          <a:latin typeface="Arial Narrow" panose="020B0606020202030204" pitchFamily="34" charset="0"/>
                          <a:ea typeface="+mn-ea"/>
                          <a:cs typeface="Times New Roman" panose="02020603050405020304" pitchFamily="18" charset="0"/>
                        </a:rPr>
                        <a:t>; </a:t>
                      </a:r>
                      <a:r>
                        <a:rPr lang="ru-RU" sz="1800" kern="1200" baseline="0" dirty="0">
                          <a:solidFill>
                            <a:srgbClr val="21386F"/>
                          </a:solidFill>
                          <a:effectLst/>
                          <a:latin typeface="Arial Narrow" panose="020B0606020202030204" pitchFamily="34" charset="0"/>
                          <a:ea typeface="+mn-ea"/>
                          <a:cs typeface="Times New Roman" panose="02020603050405020304" pitchFamily="18" charset="0"/>
                        </a:rPr>
                        <a:t>оформление договора)</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800" b="1" kern="1200" dirty="0">
                          <a:solidFill>
                            <a:srgbClr val="21386F"/>
                          </a:solidFill>
                          <a:effectLst/>
                          <a:latin typeface="Arial Narrow" panose="020B0606020202030204" pitchFamily="34" charset="0"/>
                          <a:ea typeface="+mn-ea"/>
                          <a:cs typeface="+mn-cs"/>
                        </a:rPr>
                        <a:t>Волонтер</a:t>
                      </a:r>
                      <a:r>
                        <a:rPr lang="ru-RU" sz="1800" b="1" kern="1200" baseline="0" dirty="0">
                          <a:solidFill>
                            <a:srgbClr val="21386F"/>
                          </a:solidFill>
                          <a:effectLst/>
                          <a:latin typeface="Arial Narrow" panose="020B0606020202030204" pitchFamily="34" charset="0"/>
                          <a:ea typeface="+mn-ea"/>
                          <a:cs typeface="+mn-cs"/>
                        </a:rPr>
                        <a:t> </a:t>
                      </a:r>
                      <a:r>
                        <a:rPr lang="ru-RU" sz="1800" b="1" kern="1200" baseline="0" dirty="0">
                          <a:solidFill>
                            <a:srgbClr val="21386F"/>
                          </a:solidFill>
                          <a:effectLst/>
                          <a:latin typeface="Arial Narrow" panose="020B0606020202030204" pitchFamily="34" charset="0"/>
                          <a:ea typeface="+mn-ea"/>
                          <a:cs typeface="Arial" panose="020B0604020202020204" pitchFamily="34" charset="0"/>
                        </a:rPr>
                        <a:t>— профессионал</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800" kern="1200" dirty="0">
                          <a:solidFill>
                            <a:srgbClr val="21386F"/>
                          </a:solidFill>
                          <a:effectLst/>
                          <a:latin typeface="Arial Narrow" panose="020B0606020202030204" pitchFamily="34" charset="0"/>
                          <a:ea typeface="+mn-ea"/>
                          <a:cs typeface="+mn-cs"/>
                        </a:rPr>
                        <a:t>Требуется экспертиза специалиста</a:t>
                      </a:r>
                      <a:endParaRPr lang="ru-RU" sz="1800" kern="1200" baseline="0" dirty="0">
                        <a:solidFill>
                          <a:srgbClr val="21386F"/>
                        </a:solidFill>
                        <a:effectLst/>
                        <a:latin typeface="Arial Narrow" panose="020B0606020202030204" pitchFamily="34" charset="0"/>
                        <a:ea typeface="+mn-ea"/>
                        <a:cs typeface="Times New Roman" panose="02020603050405020304" pitchFamily="18" charset="0"/>
                      </a:endParaRPr>
                    </a:p>
                  </a:txBody>
                  <a:tcPr/>
                </a:tc>
                <a:tc>
                  <a:txBody>
                    <a:bodyPr/>
                    <a:lstStyle/>
                    <a:p>
                      <a:r>
                        <a:rPr lang="ru-RU" dirty="0">
                          <a:solidFill>
                            <a:srgbClr val="21386F"/>
                          </a:solidFill>
                          <a:latin typeface="Arial Narrow" panose="020B0606020202030204" pitchFamily="34" charset="0"/>
                        </a:rPr>
                        <a:t>РСВ</a:t>
                      </a:r>
                    </a:p>
                  </a:txBody>
                  <a:tcPr/>
                </a:tc>
                <a:extLst>
                  <a:ext uri="{0D108BD9-81ED-4DB2-BD59-A6C34878D82A}">
                    <a16:rowId xmlns:a16="http://schemas.microsoft.com/office/drawing/2014/main" val="338657372"/>
                  </a:ext>
                </a:extLst>
              </a:tr>
            </a:tbl>
          </a:graphicData>
        </a:graphic>
      </p:graphicFrame>
    </p:spTree>
    <p:extLst>
      <p:ext uri="{BB962C8B-B14F-4D97-AF65-F5344CB8AC3E}">
        <p14:creationId xmlns:p14="http://schemas.microsoft.com/office/powerpoint/2010/main" val="3992152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06286" y="223838"/>
            <a:ext cx="7837714" cy="779461"/>
          </a:xfrm>
          <a:prstGeom prst="rect">
            <a:avLst/>
          </a:prstGeom>
          <a:noFill/>
          <a:ln w="9525">
            <a:noFill/>
            <a:miter lim="800000"/>
            <a:headEnd/>
            <a:tailEnd/>
          </a:ln>
        </p:spPr>
        <p:txBody>
          <a:bodyPr anchor="ctr"/>
          <a:lstStyle/>
          <a:p>
            <a:r>
              <a:rPr lang="ru-RU" sz="2400" i="1" dirty="0">
                <a:solidFill>
                  <a:schemeClr val="bg1"/>
                </a:solidFill>
                <a:latin typeface="Arial" panose="020B0604020202020204" pitchFamily="34" charset="0"/>
                <a:cs typeface="Arial" panose="020B0604020202020204" pitchFamily="34" charset="0"/>
              </a:rPr>
              <a:t>Модальности объектов в ситуации действия (Т. </a:t>
            </a:r>
            <a:r>
              <a:rPr lang="ru-RU" sz="2400" i="1" dirty="0" err="1">
                <a:solidFill>
                  <a:schemeClr val="bg1"/>
                </a:solidFill>
                <a:latin typeface="Arial" panose="020B0604020202020204" pitchFamily="34" charset="0"/>
                <a:cs typeface="Arial" panose="020B0604020202020204" pitchFamily="34" charset="0"/>
              </a:rPr>
              <a:t>Парсонс</a:t>
            </a:r>
            <a:r>
              <a:rPr lang="ru-RU" sz="2400" i="1" dirty="0">
                <a:solidFill>
                  <a:schemeClr val="bg1"/>
                </a:solidFill>
                <a:latin typeface="Arial" panose="020B0604020202020204" pitchFamily="34" charset="0"/>
                <a:cs typeface="Arial" panose="020B0604020202020204" pitchFamily="34" charset="0"/>
              </a:rPr>
              <a:t>)</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391886" y="1490504"/>
            <a:ext cx="8619592" cy="4493538"/>
          </a:xfrm>
          <a:prstGeom prst="rect">
            <a:avLst/>
          </a:prstGeom>
          <a:noFill/>
          <a:ln w="9525">
            <a:noFill/>
            <a:miter lim="800000"/>
            <a:headEnd/>
            <a:tailEnd/>
          </a:ln>
        </p:spPr>
        <p:txBody>
          <a:bodyPr wrap="square">
            <a:spAutoFit/>
          </a:bodyPr>
          <a:lstStyle/>
          <a:p>
            <a:r>
              <a:rPr lang="ru-RU" sz="2200" dirty="0">
                <a:solidFill>
                  <a:srgbClr val="1C2A55"/>
                </a:solidFill>
                <a:latin typeface="Arial Narrow" panose="020B0606020202030204" pitchFamily="34" charset="0"/>
              </a:rPr>
              <a:t>Модальность имеет дело </a:t>
            </a:r>
            <a:r>
              <a:rPr lang="ru-RU" sz="2200" b="1" dirty="0">
                <a:solidFill>
                  <a:srgbClr val="1C2A55"/>
                </a:solidFill>
                <a:latin typeface="Arial Narrow" panose="020B0606020202030204" pitchFamily="34" charset="0"/>
              </a:rPr>
              <a:t>со значением объек­тов для </a:t>
            </a:r>
            <a:r>
              <a:rPr lang="ru-RU" sz="2200" b="1" dirty="0" err="1">
                <a:solidFill>
                  <a:srgbClr val="1C2A55"/>
                </a:solidFill>
                <a:latin typeface="Arial Narrow" panose="020B0606020202030204" pitchFamily="34" charset="0"/>
              </a:rPr>
              <a:t>актора</a:t>
            </a:r>
            <a:r>
              <a:rPr lang="ru-RU" sz="2200" dirty="0">
                <a:solidFill>
                  <a:srgbClr val="1C2A55"/>
                </a:solidFill>
                <a:latin typeface="Arial Narrow" panose="020B0606020202030204" pitchFamily="34" charset="0"/>
              </a:rPr>
              <a:t>, </a:t>
            </a:r>
            <a:r>
              <a:rPr lang="ru-RU" sz="2200" dirty="0" err="1">
                <a:solidFill>
                  <a:srgbClr val="1C2A55"/>
                </a:solidFill>
                <a:latin typeface="Arial Narrow" panose="020B0606020202030204" pitchFamily="34" charset="0"/>
              </a:rPr>
              <a:t>концептуализирующемся</a:t>
            </a:r>
            <a:r>
              <a:rPr lang="ru-RU" sz="2200" dirty="0">
                <a:solidFill>
                  <a:srgbClr val="1C2A55"/>
                </a:solidFill>
                <a:latin typeface="Arial Narrow" panose="020B0606020202030204" pitchFamily="34" charset="0"/>
              </a:rPr>
              <a:t> переменными</a:t>
            </a:r>
          </a:p>
          <a:p>
            <a:r>
              <a:rPr lang="ru-RU" sz="2200" i="1" dirty="0">
                <a:solidFill>
                  <a:srgbClr val="1C2A55"/>
                </a:solidFill>
                <a:latin typeface="Arial Narrow" panose="020B0606020202030204" pitchFamily="34" charset="0"/>
                <a:cs typeface="Arial" panose="020B0604020202020204" pitchFamily="34" charset="0"/>
              </a:rPr>
              <a:t>―</a:t>
            </a:r>
            <a:r>
              <a:rPr lang="ru-RU" sz="2200" i="1" dirty="0">
                <a:solidFill>
                  <a:srgbClr val="1C2A55"/>
                </a:solidFill>
                <a:latin typeface="Arial Narrow" panose="020B0606020202030204" pitchFamily="34" charset="0"/>
              </a:rPr>
              <a:t>качество</a:t>
            </a:r>
            <a:r>
              <a:rPr lang="ru-RU" sz="2200" dirty="0">
                <a:solidFill>
                  <a:srgbClr val="1C2A55"/>
                </a:solidFill>
                <a:latin typeface="Arial Narrow" panose="020B0606020202030204" pitchFamily="34" charset="0"/>
              </a:rPr>
              <a:t>—</a:t>
            </a:r>
            <a:r>
              <a:rPr lang="ru-RU" sz="2200" i="1" dirty="0">
                <a:solidFill>
                  <a:srgbClr val="1C2A55"/>
                </a:solidFill>
                <a:latin typeface="Arial Narrow" panose="020B0606020202030204" pitchFamily="34" charset="0"/>
              </a:rPr>
              <a:t>резуль­тативность</a:t>
            </a:r>
          </a:p>
          <a:p>
            <a:r>
              <a:rPr lang="ru-RU" sz="2200" i="1" dirty="0">
                <a:solidFill>
                  <a:srgbClr val="1C2A55"/>
                </a:solidFill>
                <a:latin typeface="Arial Narrow" panose="020B0606020202030204" pitchFamily="34" charset="0"/>
              </a:rPr>
              <a:t> </a:t>
            </a:r>
            <a:r>
              <a:rPr lang="ru-RU" sz="2200" i="1" dirty="0">
                <a:solidFill>
                  <a:srgbClr val="1C2A55"/>
                </a:solidFill>
                <a:latin typeface="Arial Narrow" panose="020B0606020202030204" pitchFamily="34" charset="0"/>
                <a:cs typeface="Arial" panose="020B0604020202020204" pitchFamily="34" charset="0"/>
              </a:rPr>
              <a:t>―</a:t>
            </a:r>
            <a:r>
              <a:rPr lang="ru-RU" sz="2200" i="1" dirty="0">
                <a:solidFill>
                  <a:srgbClr val="1C2A55"/>
                </a:solidFill>
                <a:latin typeface="Arial Narrow" panose="020B0606020202030204" pitchFamily="34" charset="0"/>
              </a:rPr>
              <a:t>универсализм</a:t>
            </a:r>
            <a:r>
              <a:rPr lang="ru-RU" sz="2200" dirty="0">
                <a:solidFill>
                  <a:srgbClr val="1C2A55"/>
                </a:solidFill>
                <a:latin typeface="Arial Narrow" panose="020B0606020202030204" pitchFamily="34" charset="0"/>
              </a:rPr>
              <a:t>—</a:t>
            </a:r>
            <a:r>
              <a:rPr lang="ru-RU" sz="2200" i="1" dirty="0">
                <a:solidFill>
                  <a:srgbClr val="1C2A55"/>
                </a:solidFill>
                <a:latin typeface="Arial Narrow" panose="020B0606020202030204" pitchFamily="34" charset="0"/>
              </a:rPr>
              <a:t>партикуляризм. </a:t>
            </a:r>
          </a:p>
          <a:p>
            <a:r>
              <a:rPr lang="ru-RU" sz="2200" dirty="0">
                <a:solidFill>
                  <a:srgbClr val="1C2A55"/>
                </a:solidFill>
                <a:latin typeface="Arial Narrow" panose="020B0606020202030204" pitchFamily="34" charset="0"/>
              </a:rPr>
              <a:t>Они относятся к тем </a:t>
            </a:r>
            <a:r>
              <a:rPr lang="ru-RU" sz="2200" b="1" dirty="0">
                <a:solidFill>
                  <a:srgbClr val="1C2A55"/>
                </a:solidFill>
                <a:latin typeface="Arial Narrow" panose="020B0606020202030204" pitchFamily="34" charset="0"/>
              </a:rPr>
              <a:t>аспектам объекта, которые имеют зна­чение для </a:t>
            </a:r>
            <a:r>
              <a:rPr lang="ru-RU" sz="2200" b="1" dirty="0" err="1">
                <a:solidFill>
                  <a:srgbClr val="1C2A55"/>
                </a:solidFill>
                <a:latin typeface="Arial Narrow" panose="020B0606020202030204" pitchFamily="34" charset="0"/>
              </a:rPr>
              <a:t>актора</a:t>
            </a:r>
            <a:r>
              <a:rPr lang="ru-RU" sz="2200" b="1" dirty="0">
                <a:solidFill>
                  <a:srgbClr val="1C2A55"/>
                </a:solidFill>
                <a:latin typeface="Arial Narrow" panose="020B0606020202030204" pitchFamily="34" charset="0"/>
              </a:rPr>
              <a:t> в данной ситуации</a:t>
            </a:r>
            <a:r>
              <a:rPr lang="ru-RU" sz="2200" dirty="0">
                <a:solidFill>
                  <a:srgbClr val="1C2A55"/>
                </a:solidFill>
                <a:latin typeface="Arial Narrow" panose="020B0606020202030204" pitchFamily="34" charset="0"/>
              </a:rPr>
              <a:t> (мо­дальный набор стандарт­ных переменных рассматривает его со стороны ситуации, состоящей из объектов).</a:t>
            </a:r>
          </a:p>
          <a:p>
            <a:endParaRPr lang="ru-RU" sz="2200" dirty="0">
              <a:solidFill>
                <a:srgbClr val="1C2A55"/>
              </a:solidFill>
              <a:latin typeface="Arial Narrow" panose="020B0606020202030204" pitchFamily="34" charset="0"/>
            </a:endParaRPr>
          </a:p>
          <a:p>
            <a:pPr algn="ctr"/>
            <a:r>
              <a:rPr lang="ru-RU" sz="2200" b="1" dirty="0">
                <a:solidFill>
                  <a:srgbClr val="1C2A55"/>
                </a:solidFill>
                <a:latin typeface="Arial Narrow" panose="020B0606020202030204" pitchFamily="34" charset="0"/>
              </a:rPr>
              <a:t>У Гастингс и Ламмертина</a:t>
            </a:r>
            <a:r>
              <a:rPr lang="en-US" sz="2200" b="1" dirty="0">
                <a:solidFill>
                  <a:srgbClr val="1C2A55"/>
                </a:solidFill>
                <a:latin typeface="Arial Narrow" panose="020B0606020202030204" pitchFamily="34" charset="0"/>
              </a:rPr>
              <a:t>:</a:t>
            </a:r>
            <a:endParaRPr lang="ru-RU" sz="2200" b="1" dirty="0">
              <a:solidFill>
                <a:srgbClr val="1C2A55"/>
              </a:solidFill>
              <a:latin typeface="Arial Narrow" panose="020B0606020202030204" pitchFamily="34" charset="0"/>
            </a:endParaRPr>
          </a:p>
          <a:p>
            <a:r>
              <a:rPr lang="ru-RU" sz="2200" dirty="0">
                <a:solidFill>
                  <a:srgbClr val="1C2A55"/>
                </a:solidFill>
                <a:latin typeface="Arial Narrow" panose="020B0606020202030204" pitchFamily="34" charset="0"/>
              </a:rPr>
              <a:t>Актор </a:t>
            </a:r>
            <a:r>
              <a:rPr lang="ru-RU" sz="2200" dirty="0">
                <a:solidFill>
                  <a:srgbClr val="1C2A55"/>
                </a:solidFill>
                <a:latin typeface="Arial Narrow" panose="020B0606020202030204" pitchFamily="34" charset="0"/>
                <a:cs typeface="Arial" panose="020B0604020202020204" pitchFamily="34" charset="0"/>
              </a:rPr>
              <a:t>― волонтер</a:t>
            </a:r>
            <a:r>
              <a:rPr lang="en-US" sz="2200" dirty="0">
                <a:solidFill>
                  <a:srgbClr val="1C2A55"/>
                </a:solidFill>
                <a:latin typeface="Arial Narrow" panose="020B0606020202030204" pitchFamily="34" charset="0"/>
                <a:cs typeface="Arial" panose="020B0604020202020204" pitchFamily="34" charset="0"/>
              </a:rPr>
              <a:t>.</a:t>
            </a:r>
            <a:endParaRPr lang="ru-RU" sz="2200" dirty="0">
              <a:solidFill>
                <a:srgbClr val="1C2A55"/>
              </a:solidFill>
              <a:latin typeface="Arial Narrow" panose="020B0606020202030204" pitchFamily="34" charset="0"/>
              <a:cs typeface="Arial" panose="020B0604020202020204" pitchFamily="34" charset="0"/>
            </a:endParaRPr>
          </a:p>
          <a:p>
            <a:r>
              <a:rPr lang="ru-RU" sz="2200" dirty="0">
                <a:solidFill>
                  <a:srgbClr val="1C2A55"/>
                </a:solidFill>
                <a:latin typeface="Arial Narrow" panose="020B0606020202030204" pitchFamily="34" charset="0"/>
              </a:rPr>
              <a:t>Социальные объекты ситуации</a:t>
            </a:r>
            <a:r>
              <a:rPr lang="en-US" sz="2200" dirty="0">
                <a:solidFill>
                  <a:srgbClr val="1C2A55"/>
                </a:solidFill>
                <a:latin typeface="Arial Narrow" panose="020B0606020202030204" pitchFamily="34" charset="0"/>
              </a:rPr>
              <a:t>:</a:t>
            </a:r>
            <a:endParaRPr lang="ru-RU" sz="2200" dirty="0">
              <a:solidFill>
                <a:srgbClr val="1C2A55"/>
              </a:solidFill>
              <a:latin typeface="Arial Narrow" panose="020B0606020202030204" pitchFamily="34" charset="0"/>
            </a:endParaRPr>
          </a:p>
          <a:p>
            <a:r>
              <a:rPr lang="ru-RU" sz="2200" dirty="0">
                <a:solidFill>
                  <a:srgbClr val="1C2A55"/>
                </a:solidFill>
                <a:latin typeface="Arial Narrow" panose="020B0606020202030204" pitchFamily="34" charset="0"/>
                <a:cs typeface="Arial" panose="020B0604020202020204" pitchFamily="34" charset="0"/>
              </a:rPr>
              <a:t>КСВ </a:t>
            </a:r>
            <a:r>
              <a:rPr lang="ru-RU" sz="2200" dirty="0">
                <a:solidFill>
                  <a:srgbClr val="1C2A55"/>
                </a:solidFill>
                <a:latin typeface="Arial" panose="020B0604020202020204" pitchFamily="34" charset="0"/>
                <a:cs typeface="Arial" panose="020B0604020202020204" pitchFamily="34" charset="0"/>
              </a:rPr>
              <a:t>—</a:t>
            </a:r>
            <a:r>
              <a:rPr lang="en-US" sz="2200" dirty="0">
                <a:solidFill>
                  <a:srgbClr val="1C2A55"/>
                </a:solidFill>
                <a:latin typeface="Arial" panose="020B0604020202020204" pitchFamily="34" charset="0"/>
                <a:cs typeface="Arial" panose="020B0604020202020204" pitchFamily="34" charset="0"/>
              </a:rPr>
              <a:t> </a:t>
            </a:r>
            <a:r>
              <a:rPr lang="ru-RU" sz="2200" dirty="0">
                <a:solidFill>
                  <a:srgbClr val="1C2A55"/>
                </a:solidFill>
                <a:latin typeface="Arial Narrow" panose="020B0606020202030204" pitchFamily="34" charset="0"/>
                <a:cs typeface="Arial" panose="020B0604020202020204" pitchFamily="34" charset="0"/>
              </a:rPr>
              <a:t>члены волонтерской организации, лидер.</a:t>
            </a:r>
            <a:endParaRPr lang="ru-RU" sz="2200" dirty="0">
              <a:solidFill>
                <a:srgbClr val="FF0000"/>
              </a:solidFill>
              <a:latin typeface="Arial Narrow" panose="020B0606020202030204" pitchFamily="34" charset="0"/>
              <a:cs typeface="Arial" panose="020B0604020202020204" pitchFamily="34" charset="0"/>
            </a:endParaRPr>
          </a:p>
          <a:p>
            <a:r>
              <a:rPr lang="ru-RU" sz="2200" dirty="0">
                <a:solidFill>
                  <a:srgbClr val="1C2A55"/>
                </a:solidFill>
                <a:latin typeface="Arial Narrow" panose="020B0606020202030204" pitchFamily="34" charset="0"/>
                <a:cs typeface="Arial" panose="020B0604020202020204" pitchFamily="34" charset="0"/>
              </a:rPr>
              <a:t>РСВ </a:t>
            </a:r>
            <a:r>
              <a:rPr lang="ru-RU" sz="2200" dirty="0">
                <a:solidFill>
                  <a:srgbClr val="1C2A55"/>
                </a:solidFill>
                <a:latin typeface="Arial" panose="020B0604020202020204" pitchFamily="34" charset="0"/>
                <a:cs typeface="Arial" panose="020B0604020202020204" pitchFamily="34" charset="0"/>
              </a:rPr>
              <a:t>—</a:t>
            </a:r>
            <a:r>
              <a:rPr lang="ru-RU" sz="2200" dirty="0">
                <a:solidFill>
                  <a:srgbClr val="1C2A55"/>
                </a:solidFill>
                <a:latin typeface="Arial Narrow" panose="020B0606020202030204" pitchFamily="34" charset="0"/>
                <a:cs typeface="Arial" panose="020B0604020202020204" pitchFamily="34" charset="0"/>
              </a:rPr>
              <a:t> волонтеры, сотрудники, руководитель.</a:t>
            </a:r>
          </a:p>
        </p:txBody>
      </p:sp>
    </p:spTree>
    <p:extLst>
      <p:ext uri="{BB962C8B-B14F-4D97-AF65-F5344CB8AC3E}">
        <p14:creationId xmlns:p14="http://schemas.microsoft.com/office/powerpoint/2010/main" val="349357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11965" y="166254"/>
            <a:ext cx="7726018" cy="592593"/>
          </a:xfrm>
          <a:prstGeom prst="rect">
            <a:avLst/>
          </a:prstGeom>
          <a:noFill/>
          <a:ln w="9525">
            <a:noFill/>
            <a:miter lim="800000"/>
            <a:headEnd/>
            <a:tailEnd/>
          </a:ln>
        </p:spPr>
        <p:txBody>
          <a:bodyPr anchor="ctr"/>
          <a:lstStyle/>
          <a:p>
            <a:r>
              <a:rPr lang="ru-RU" sz="2200" i="1" dirty="0">
                <a:solidFill>
                  <a:schemeClr val="bg1"/>
                </a:solidFill>
                <a:latin typeface="Arial" panose="020B0604020202020204" pitchFamily="34" charset="0"/>
                <a:cs typeface="Arial" panose="020B0604020202020204" pitchFamily="34" charset="0"/>
              </a:rPr>
              <a:t>Модальности объектов в ситуации волонтерского действия</a:t>
            </a:r>
            <a:r>
              <a:rPr lang="ru-RU" sz="2200" dirty="0">
                <a:solidFill>
                  <a:srgbClr val="1C2A55"/>
                </a:solidFill>
              </a:rPr>
              <a:t> </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863808346"/>
              </p:ext>
            </p:extLst>
          </p:nvPr>
        </p:nvGraphicFramePr>
        <p:xfrm>
          <a:off x="0" y="914398"/>
          <a:ext cx="9144000" cy="5943601"/>
        </p:xfrm>
        <a:graphic>
          <a:graphicData uri="http://schemas.openxmlformats.org/drawingml/2006/table">
            <a:tbl>
              <a:tblPr firstRow="1" bandRow="1">
                <a:tableStyleId>{5C22544A-7EE6-4342-B048-85BDC9FD1C3A}</a:tableStyleId>
              </a:tblPr>
              <a:tblGrid>
                <a:gridCol w="1884218">
                  <a:extLst>
                    <a:ext uri="{9D8B030D-6E8A-4147-A177-3AD203B41FA5}">
                      <a16:colId xmlns:a16="http://schemas.microsoft.com/office/drawing/2014/main" val="3276199462"/>
                    </a:ext>
                  </a:extLst>
                </a:gridCol>
                <a:gridCol w="3768437">
                  <a:extLst>
                    <a:ext uri="{9D8B030D-6E8A-4147-A177-3AD203B41FA5}">
                      <a16:colId xmlns:a16="http://schemas.microsoft.com/office/drawing/2014/main" val="3633271173"/>
                    </a:ext>
                  </a:extLst>
                </a:gridCol>
                <a:gridCol w="3491345">
                  <a:extLst>
                    <a:ext uri="{9D8B030D-6E8A-4147-A177-3AD203B41FA5}">
                      <a16:colId xmlns:a16="http://schemas.microsoft.com/office/drawing/2014/main" val="1861557874"/>
                    </a:ext>
                  </a:extLst>
                </a:gridCol>
              </a:tblGrid>
              <a:tr h="404146">
                <a:tc>
                  <a:txBody>
                    <a:bodyPr/>
                    <a:lstStyle/>
                    <a:p>
                      <a:pPr algn="ctr"/>
                      <a:endParaRPr lang="ru-RU" sz="1600" dirty="0">
                        <a:solidFill>
                          <a:schemeClr val="bg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600" dirty="0">
                          <a:solidFill>
                            <a:schemeClr val="bg1"/>
                          </a:solidFill>
                        </a:rPr>
                        <a:t>Партикуляризм</a:t>
                      </a:r>
                    </a:p>
                  </a:txBody>
                  <a:tcPr/>
                </a:tc>
                <a:tc>
                  <a:txBody>
                    <a:bodyPr/>
                    <a:lstStyle/>
                    <a:p>
                      <a:pPr algn="ctr"/>
                      <a:r>
                        <a:rPr lang="ru-RU" sz="1600" dirty="0"/>
                        <a:t>Универсализм</a:t>
                      </a:r>
                    </a:p>
                  </a:txBody>
                  <a:tcPr/>
                </a:tc>
                <a:extLst>
                  <a:ext uri="{0D108BD9-81ED-4DB2-BD59-A6C34878D82A}">
                    <a16:rowId xmlns:a16="http://schemas.microsoft.com/office/drawing/2014/main" val="2863159036"/>
                  </a:ext>
                </a:extLst>
              </a:tr>
              <a:tr h="567815">
                <a:tc>
                  <a:txBody>
                    <a:bodyPr/>
                    <a:lstStyle/>
                    <a:p>
                      <a:pPr algn="l"/>
                      <a:r>
                        <a:rPr lang="ru-RU" sz="1600" b="1" baseline="0" dirty="0">
                          <a:solidFill>
                            <a:srgbClr val="21386F"/>
                          </a:solidFill>
                          <a:latin typeface="Arial" panose="020B0604020202020204" pitchFamily="34" charset="0"/>
                          <a:cs typeface="Arial" panose="020B0604020202020204" pitchFamily="34" charset="0"/>
                        </a:rPr>
                        <a:t>Деятельность</a:t>
                      </a:r>
                    </a:p>
                  </a:txBody>
                  <a:tcPr/>
                </a:tc>
                <a:tc>
                  <a:txBody>
                    <a:bodyPr/>
                    <a:lstStyle/>
                    <a:p>
                      <a:pPr algn="ctr"/>
                      <a:r>
                        <a:rPr lang="ru-RU" sz="1600" b="1" dirty="0">
                          <a:solidFill>
                            <a:srgbClr val="21386F"/>
                          </a:solidFill>
                        </a:rPr>
                        <a:t>«Объект </a:t>
                      </a:r>
                      <a:r>
                        <a:rPr lang="ru-RU" sz="1600" b="1" dirty="0" err="1">
                          <a:solidFill>
                            <a:srgbClr val="21386F"/>
                          </a:solidFill>
                        </a:rPr>
                        <a:t>катексиса</a:t>
                      </a:r>
                      <a:r>
                        <a:rPr lang="ru-RU" sz="1600" b="1" dirty="0">
                          <a:solidFill>
                            <a:srgbClr val="21386F"/>
                          </a:solidFill>
                        </a:rPr>
                        <a:t>» (удовлетворения)</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600" b="1" dirty="0">
                          <a:solidFill>
                            <a:srgbClr val="21386F"/>
                          </a:solidFill>
                        </a:rPr>
                        <a:t>«Объект полезности»</a:t>
                      </a:r>
                      <a:endParaRPr lang="ru-RU" sz="1600" baseline="0" dirty="0">
                        <a:solidFill>
                          <a:srgbClr val="21386F"/>
                        </a:solidFill>
                      </a:endParaRPr>
                    </a:p>
                  </a:txBody>
                  <a:tcPr/>
                </a:tc>
                <a:extLst>
                  <a:ext uri="{0D108BD9-81ED-4DB2-BD59-A6C34878D82A}">
                    <a16:rowId xmlns:a16="http://schemas.microsoft.com/office/drawing/2014/main" val="1524106414"/>
                  </a:ext>
                </a:extLst>
              </a:tr>
              <a:tr h="1574867">
                <a:tc>
                  <a:txBody>
                    <a:bodyPr/>
                    <a:lstStyle/>
                    <a:p>
                      <a:pPr algn="l"/>
                      <a:r>
                        <a:rPr lang="ru-RU" sz="1600" baseline="0" dirty="0">
                          <a:solidFill>
                            <a:srgbClr val="21386F"/>
                          </a:solidFill>
                        </a:rPr>
                        <a:t>Волонтер оценивает (социальные) объекты из перспективы того, что они делают</a:t>
                      </a:r>
                    </a:p>
                  </a:txBody>
                  <a:tcPr/>
                </a:tc>
                <a:tc>
                  <a:txBody>
                    <a:bodyPr/>
                    <a:lstStyle/>
                    <a:p>
                      <a:pPr algn="l"/>
                      <a:r>
                        <a:rPr lang="ru-RU" sz="1600" b="0" baseline="0" dirty="0">
                          <a:solidFill>
                            <a:srgbClr val="003F82"/>
                          </a:solidFill>
                        </a:rPr>
                        <a:t>Другие члены организации (лидер, организация) рассматриваются волонтером КС </a:t>
                      </a:r>
                      <a:r>
                        <a:rPr lang="ru-RU" sz="1600" b="1" baseline="0" dirty="0">
                          <a:solidFill>
                            <a:srgbClr val="003F82"/>
                          </a:solidFill>
                        </a:rPr>
                        <a:t>как источники подтверждения собственного статуса, авторитета, признания </a:t>
                      </a:r>
                      <a:endParaRPr lang="ru-RU" sz="1600" b="1" dirty="0">
                        <a:solidFill>
                          <a:srgbClr val="003F82"/>
                        </a:solidFill>
                      </a:endParaRPr>
                    </a:p>
                  </a:txBody>
                  <a:tcPr/>
                </a:tc>
                <a:tc>
                  <a:txBody>
                    <a:bodyPr/>
                    <a:lstStyle/>
                    <a:p>
                      <a:pPr algn="l"/>
                      <a:r>
                        <a:rPr lang="ru-RU" sz="1600" b="0" baseline="0" dirty="0">
                          <a:solidFill>
                            <a:srgbClr val="003F82"/>
                          </a:solidFill>
                        </a:rPr>
                        <a:t>Другие члены организации (волонтеры, кураторы, сотрудники) рассматриваются волонтером КС </a:t>
                      </a:r>
                      <a:r>
                        <a:rPr lang="ru-RU" sz="1600" b="1" baseline="0" dirty="0">
                          <a:solidFill>
                            <a:srgbClr val="003F82"/>
                          </a:solidFill>
                        </a:rPr>
                        <a:t>как источники определенных навыков, знаний, умений, опыта</a:t>
                      </a:r>
                      <a:endParaRPr lang="en-US" sz="1600" b="1" baseline="0" dirty="0">
                        <a:solidFill>
                          <a:srgbClr val="003F82"/>
                        </a:solidFill>
                      </a:endParaRPr>
                    </a:p>
                  </a:txBody>
                  <a:tcPr/>
                </a:tc>
                <a:extLst>
                  <a:ext uri="{0D108BD9-81ED-4DB2-BD59-A6C34878D82A}">
                    <a16:rowId xmlns:a16="http://schemas.microsoft.com/office/drawing/2014/main" val="1552424162"/>
                  </a:ext>
                </a:extLst>
              </a:tr>
              <a:tr h="339677">
                <a:tc>
                  <a:txBody>
                    <a:bodyPr/>
                    <a:lstStyle/>
                    <a:p>
                      <a:pPr algn="l"/>
                      <a:r>
                        <a:rPr lang="ru-RU" sz="1600" b="1" dirty="0">
                          <a:solidFill>
                            <a:srgbClr val="21386F"/>
                          </a:solidFill>
                          <a:latin typeface="Arial" panose="020B0604020202020204" pitchFamily="34" charset="0"/>
                          <a:cs typeface="Arial" panose="020B0604020202020204" pitchFamily="34" charset="0"/>
                        </a:rPr>
                        <a:t>Качество</a:t>
                      </a:r>
                      <a:r>
                        <a:rPr lang="ru-RU" sz="1600" dirty="0">
                          <a:solidFill>
                            <a:srgbClr val="21386F"/>
                          </a:solidFill>
                        </a:rPr>
                        <a:t> </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600" b="1" dirty="0">
                          <a:solidFill>
                            <a:srgbClr val="21386F"/>
                          </a:solidFill>
                        </a:rPr>
                        <a:t>«Объекты идентификации»</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600" b="1" dirty="0">
                          <a:solidFill>
                            <a:srgbClr val="21386F"/>
                          </a:solidFill>
                        </a:rPr>
                        <a:t>«Объект</a:t>
                      </a:r>
                      <a:r>
                        <a:rPr lang="ru-RU" sz="1600" b="1" baseline="0" dirty="0">
                          <a:solidFill>
                            <a:srgbClr val="21386F"/>
                          </a:solidFill>
                        </a:rPr>
                        <a:t> обобщенного уважения</a:t>
                      </a:r>
                      <a:r>
                        <a:rPr lang="ru-RU" sz="1600" b="1" dirty="0">
                          <a:solidFill>
                            <a:srgbClr val="21386F"/>
                          </a:solidFill>
                        </a:rPr>
                        <a:t>»</a:t>
                      </a:r>
                    </a:p>
                  </a:txBody>
                  <a:tcPr/>
                </a:tc>
                <a:extLst>
                  <a:ext uri="{0D108BD9-81ED-4DB2-BD59-A6C34878D82A}">
                    <a16:rowId xmlns:a16="http://schemas.microsoft.com/office/drawing/2014/main" val="1432585815"/>
                  </a:ext>
                </a:extLst>
              </a:tr>
              <a:tr h="3057096">
                <a:tc>
                  <a:txBody>
                    <a:bodyPr/>
                    <a:lstStyle/>
                    <a:p>
                      <a:pPr algn="l"/>
                      <a:r>
                        <a:rPr lang="ru-RU" sz="1600" dirty="0">
                          <a:solidFill>
                            <a:srgbClr val="21386F"/>
                          </a:solidFill>
                        </a:rPr>
                        <a:t>Волонтер</a:t>
                      </a:r>
                      <a:r>
                        <a:rPr lang="ru-RU" sz="1600" baseline="0" dirty="0">
                          <a:solidFill>
                            <a:srgbClr val="21386F"/>
                          </a:solidFill>
                        </a:rPr>
                        <a:t> оценивает (социальные) объекты из перспективы того, чем они являются </a:t>
                      </a:r>
                      <a:r>
                        <a:rPr lang="en-US" sz="1600" baseline="0" dirty="0">
                          <a:solidFill>
                            <a:srgbClr val="003F82"/>
                          </a:solidFill>
                        </a:rPr>
                        <a:t>[</a:t>
                      </a:r>
                      <a:r>
                        <a:rPr lang="ru-RU" sz="1600" baseline="0" dirty="0">
                          <a:solidFill>
                            <a:srgbClr val="003F82"/>
                          </a:solidFill>
                        </a:rPr>
                        <a:t>для него</a:t>
                      </a:r>
                      <a:r>
                        <a:rPr lang="en-US" sz="1600" baseline="0" dirty="0">
                          <a:solidFill>
                            <a:srgbClr val="003F82"/>
                          </a:solidFill>
                        </a:rPr>
                        <a:t>]</a:t>
                      </a:r>
                      <a:endParaRPr lang="ru-RU" sz="1600" dirty="0">
                        <a:solidFill>
                          <a:srgbClr val="003F82"/>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600" b="0" baseline="0" dirty="0">
                          <a:solidFill>
                            <a:srgbClr val="003F82"/>
                          </a:solidFill>
                        </a:rPr>
                        <a:t> Члены волонтерской организации и лидер, видятся источником коллективной идентификации, т.к. являются носителями схожих ценностей (этических, религиозных)</a:t>
                      </a:r>
                      <a:r>
                        <a:rPr lang="en-US" sz="1600" b="0" baseline="0" dirty="0">
                          <a:solidFill>
                            <a:srgbClr val="003F82"/>
                          </a:solidFill>
                        </a:rPr>
                        <a:t>;</a:t>
                      </a:r>
                      <a:r>
                        <a:rPr lang="ru-RU" sz="1600" b="0" baseline="0" dirty="0">
                          <a:solidFill>
                            <a:srgbClr val="003F82"/>
                          </a:solidFill>
                        </a:rPr>
                        <a:t> потребностей, интересов</a:t>
                      </a:r>
                      <a:r>
                        <a:rPr lang="en-US" sz="1600" b="0" baseline="0" dirty="0">
                          <a:solidFill>
                            <a:srgbClr val="003F82"/>
                          </a:solidFill>
                        </a:rPr>
                        <a:t>;</a:t>
                      </a:r>
                      <a:r>
                        <a:rPr lang="ru-RU" sz="1600" b="0" baseline="0" dirty="0">
                          <a:solidFill>
                            <a:srgbClr val="003F82"/>
                          </a:solidFill>
                        </a:rPr>
                        <a:t> статусных, расовых, гендерных характеристик </a:t>
                      </a:r>
                    </a:p>
                    <a:p>
                      <a:pPr marL="0" marR="0" lvl="0" indent="0" algn="l" defTabSz="457200" rtl="0" eaLnBrk="1" fontAlgn="auto" latinLnBrk="0" hangingPunct="1">
                        <a:lnSpc>
                          <a:spcPct val="100000"/>
                        </a:lnSpc>
                        <a:spcBef>
                          <a:spcPts val="0"/>
                        </a:spcBef>
                        <a:spcAft>
                          <a:spcPts val="0"/>
                        </a:spcAft>
                        <a:buClrTx/>
                        <a:buSzTx/>
                        <a:buFontTx/>
                        <a:buNone/>
                        <a:tabLst/>
                        <a:defRPr/>
                      </a:pPr>
                      <a:r>
                        <a:rPr lang="ru-RU" sz="1600" b="1" baseline="0" dirty="0">
                          <a:solidFill>
                            <a:srgbClr val="003F82"/>
                          </a:solidFill>
                        </a:rPr>
                        <a:t>Лидер</a:t>
                      </a:r>
                      <a:r>
                        <a:rPr lang="ru-RU" sz="1600" b="0" baseline="0" dirty="0">
                          <a:solidFill>
                            <a:srgbClr val="003F82"/>
                          </a:solidFill>
                        </a:rPr>
                        <a:t> – объект наивысшего авторитета и идентификации, совокупность личных черт которого видится уникальной (харизма, неповторимость значимых индивидуальных качеств)</a:t>
                      </a:r>
                    </a:p>
                  </a:txBody>
                  <a:tcPr/>
                </a:tc>
                <a:tc>
                  <a:txBody>
                    <a:bodyPr/>
                    <a:lstStyle/>
                    <a:p>
                      <a:r>
                        <a:rPr lang="ru-RU" sz="1600" b="0" dirty="0">
                          <a:solidFill>
                            <a:srgbClr val="21386F"/>
                          </a:solidFill>
                        </a:rPr>
                        <a:t>Другие члены организации (волонтеры, кураторы, сотрудники) </a:t>
                      </a:r>
                      <a:r>
                        <a:rPr lang="ru-RU" sz="1600" b="0" baseline="0" dirty="0">
                          <a:solidFill>
                            <a:srgbClr val="21386F"/>
                          </a:solidFill>
                        </a:rPr>
                        <a:t>видятся источником морального авторитета, т.к. в большей степени (чем другие) выражает универсализированную характеристику</a:t>
                      </a:r>
                      <a:r>
                        <a:rPr lang="en-US" sz="1600" b="0" baseline="0" dirty="0">
                          <a:solidFill>
                            <a:srgbClr val="21386F"/>
                          </a:solidFill>
                        </a:rPr>
                        <a:t>, </a:t>
                      </a:r>
                      <a:r>
                        <a:rPr lang="ru-RU" sz="1600" b="0" baseline="0" dirty="0">
                          <a:solidFill>
                            <a:srgbClr val="21386F"/>
                          </a:solidFill>
                        </a:rPr>
                        <a:t> в частности, опыт волонтерской деятельности, умения и навыки (не описывается через категории личных партикулярных свойств)</a:t>
                      </a:r>
                      <a:endParaRPr lang="ru-RU" sz="1600" b="0" dirty="0">
                        <a:solidFill>
                          <a:srgbClr val="21386F"/>
                        </a:solidFill>
                      </a:endParaRPr>
                    </a:p>
                    <a:p>
                      <a:r>
                        <a:rPr lang="en-US" sz="1600" b="1" baseline="0" dirty="0">
                          <a:solidFill>
                            <a:srgbClr val="00B050"/>
                          </a:solidFill>
                        </a:rPr>
                        <a:t>[</a:t>
                      </a:r>
                      <a:r>
                        <a:rPr lang="ru-RU" sz="1600" b="1" baseline="0" dirty="0">
                          <a:solidFill>
                            <a:srgbClr val="00B050"/>
                          </a:solidFill>
                        </a:rPr>
                        <a:t>Мюнхен-Питер, реконструкция</a:t>
                      </a:r>
                      <a:r>
                        <a:rPr lang="en-US" sz="1600" b="1" baseline="0" dirty="0">
                          <a:solidFill>
                            <a:srgbClr val="00B050"/>
                          </a:solidFill>
                        </a:rPr>
                        <a:t>]</a:t>
                      </a:r>
                      <a:endParaRPr lang="ru-RU" sz="1600" b="1" baseline="0" dirty="0">
                        <a:solidFill>
                          <a:srgbClr val="00B050"/>
                        </a:solidFill>
                      </a:endParaRPr>
                    </a:p>
                  </a:txBody>
                  <a:tcPr/>
                </a:tc>
                <a:extLst>
                  <a:ext uri="{0D108BD9-81ED-4DB2-BD59-A6C34878D82A}">
                    <a16:rowId xmlns:a16="http://schemas.microsoft.com/office/drawing/2014/main" val="3074423101"/>
                  </a:ext>
                </a:extLst>
              </a:tr>
            </a:tbl>
          </a:graphicData>
        </a:graphic>
      </p:graphicFrame>
    </p:spTree>
    <p:extLst>
      <p:ext uri="{BB962C8B-B14F-4D97-AF65-F5344CB8AC3E}">
        <p14:creationId xmlns:p14="http://schemas.microsoft.com/office/powerpoint/2010/main" val="316364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Актуальность и проблематика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7" y="1424130"/>
            <a:ext cx="8540069" cy="5078313"/>
          </a:xfrm>
          <a:prstGeom prst="rect">
            <a:avLst/>
          </a:prstGeom>
          <a:noFill/>
          <a:ln w="9525">
            <a:noFill/>
            <a:miter lim="800000"/>
            <a:headEnd/>
            <a:tailEnd/>
          </a:ln>
        </p:spPr>
        <p:txBody>
          <a:bodyPr wrap="square">
            <a:spAutoFit/>
          </a:bodyPr>
          <a:lstStyle/>
          <a:p>
            <a:r>
              <a:rPr lang="ru-RU" sz="2400" b="1" dirty="0">
                <a:solidFill>
                  <a:srgbClr val="003F82"/>
                </a:solidFill>
                <a:latin typeface="Arial Narrow" panose="020B0606020202030204" pitchFamily="34" charset="0"/>
                <a:cs typeface="Arial" panose="020B0604020202020204" pitchFamily="34" charset="0"/>
              </a:rPr>
              <a:t>(2) </a:t>
            </a:r>
            <a:r>
              <a:rPr lang="ru-RU" sz="2400" dirty="0">
                <a:solidFill>
                  <a:srgbClr val="003F82"/>
                </a:solidFill>
                <a:latin typeface="Arial Narrow" panose="020B0606020202030204" pitchFamily="34" charset="0"/>
                <a:cs typeface="Arial" panose="020B0604020202020204" pitchFamily="34" charset="0"/>
              </a:rPr>
              <a:t>«</a:t>
            </a:r>
            <a:r>
              <a:rPr lang="ru-RU" sz="2400" dirty="0" err="1">
                <a:solidFill>
                  <a:srgbClr val="003F82"/>
                </a:solidFill>
                <a:latin typeface="Arial Narrow" panose="020B0606020202030204" pitchFamily="34" charset="0"/>
                <a:cs typeface="Arial" panose="020B0604020202020204" pitchFamily="34" charset="0"/>
              </a:rPr>
              <a:t>Нарративные</a:t>
            </a:r>
            <a:r>
              <a:rPr lang="ru-RU" sz="2400" dirty="0">
                <a:solidFill>
                  <a:srgbClr val="003F82"/>
                </a:solidFill>
                <a:latin typeface="Arial Narrow" panose="020B0606020202030204" pitchFamily="34" charset="0"/>
                <a:cs typeface="Arial" panose="020B0604020202020204" pitchFamily="34" charset="0"/>
              </a:rPr>
              <a:t>» теории, многомерные рамки изучения волонтерства </a:t>
            </a:r>
          </a:p>
          <a:p>
            <a:r>
              <a:rPr lang="ru-RU" sz="2400" b="1" dirty="0">
                <a:solidFill>
                  <a:srgbClr val="FF0000"/>
                </a:solidFill>
                <a:latin typeface="Arial Narrow" panose="020B0606020202030204" pitchFamily="34" charset="0"/>
                <a:cs typeface="Arial" panose="020B0604020202020204" pitchFamily="34" charset="0"/>
              </a:rPr>
              <a:t>Преимущества и ограничения</a:t>
            </a:r>
            <a:r>
              <a:rPr lang="en-US" sz="2400" b="1" dirty="0">
                <a:solidFill>
                  <a:srgbClr val="FF0000"/>
                </a:solidFill>
                <a:latin typeface="Arial Narrow" panose="020B0606020202030204" pitchFamily="34" charset="0"/>
                <a:cs typeface="Arial" panose="020B0604020202020204" pitchFamily="34" charset="0"/>
              </a:rPr>
              <a:t>:</a:t>
            </a:r>
          </a:p>
          <a:p>
            <a:r>
              <a:rPr lang="en-US" sz="2400" dirty="0">
                <a:solidFill>
                  <a:srgbClr val="003F82"/>
                </a:solidFill>
                <a:latin typeface="Arial Narrow" panose="020B060602020203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общая ориентация на многомерность анализа ― на уровне агента и </a:t>
            </a:r>
            <a:r>
              <a:rPr lang="ru-RU" sz="2400" dirty="0" err="1">
                <a:solidFill>
                  <a:srgbClr val="003F82"/>
                </a:solidFill>
                <a:latin typeface="Arial Narrow" panose="020B0606020202030204" pitchFamily="34" charset="0"/>
                <a:cs typeface="Arial" panose="020B0604020202020204" pitchFamily="34" charset="0"/>
              </a:rPr>
              <a:t>структры</a:t>
            </a:r>
            <a:r>
              <a:rPr lang="ru-RU" sz="2400" dirty="0">
                <a:solidFill>
                  <a:srgbClr val="003F82"/>
                </a:solidFill>
                <a:latin typeface="Arial Narrow" panose="020B0606020202030204" pitchFamily="34" charset="0"/>
                <a:cs typeface="Arial" panose="020B0604020202020204" pitchFamily="34" charset="0"/>
              </a:rPr>
              <a:t>, </a:t>
            </a:r>
            <a:r>
              <a:rPr lang="ru-RU" sz="2400" b="1" dirty="0">
                <a:solidFill>
                  <a:srgbClr val="FF0000"/>
                </a:solidFill>
                <a:latin typeface="Arial Narrow" panose="020B0606020202030204" pitchFamily="34" charset="0"/>
                <a:cs typeface="Arial" panose="020B0604020202020204" pitchFamily="34" charset="0"/>
              </a:rPr>
              <a:t>но</a:t>
            </a:r>
            <a:r>
              <a:rPr lang="ru-RU" sz="2400" dirty="0">
                <a:solidFill>
                  <a:srgbClr val="003F82"/>
                </a:solidFill>
                <a:latin typeface="Arial Narrow" panose="020B0606020202030204" pitchFamily="34" charset="0"/>
                <a:cs typeface="Arial" panose="020B0604020202020204" pitchFamily="34" charset="0"/>
              </a:rPr>
              <a:t> слабая проработка теоретической схемы</a:t>
            </a:r>
          </a:p>
          <a:p>
            <a:r>
              <a:rPr lang="ru-RU" sz="2400" dirty="0">
                <a:solidFill>
                  <a:srgbClr val="003F82"/>
                </a:solidFill>
                <a:latin typeface="Arial Narrow" panose="020B0606020202030204" pitchFamily="34" charset="0"/>
                <a:cs typeface="Arial" panose="020B0604020202020204" pitchFamily="34" charset="0"/>
              </a:rPr>
              <a:t>―</a:t>
            </a:r>
            <a:r>
              <a:rPr lang="en-US" sz="2400" dirty="0">
                <a:solidFill>
                  <a:srgbClr val="003F82"/>
                </a:solidFill>
                <a:latin typeface="Arial Narrow" panose="020B060602020203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ответ на вопрос «как осуществляется </a:t>
            </a:r>
            <a:r>
              <a:rPr lang="ru-RU" sz="2400" dirty="0" err="1">
                <a:solidFill>
                  <a:srgbClr val="003F82"/>
                </a:solidFill>
                <a:latin typeface="Arial Narrow" panose="020B0606020202030204" pitchFamily="34" charset="0"/>
                <a:cs typeface="Arial" panose="020B0604020202020204" pitchFamily="34" charset="0"/>
              </a:rPr>
              <a:t>волонтерство</a:t>
            </a:r>
            <a:r>
              <a:rPr lang="ru-RU" sz="2400" dirty="0">
                <a:solidFill>
                  <a:srgbClr val="003F82"/>
                </a:solidFill>
                <a:latin typeface="Arial Narrow" panose="020B0606020202030204" pitchFamily="34" charset="0"/>
                <a:cs typeface="Arial" panose="020B0604020202020204" pitchFamily="34" charset="0"/>
              </a:rPr>
              <a:t>»</a:t>
            </a:r>
          </a:p>
          <a:p>
            <a:r>
              <a:rPr lang="ru-RU" sz="2400" dirty="0">
                <a:solidFill>
                  <a:srgbClr val="003F82"/>
                </a:solidFill>
                <a:latin typeface="Times New Roman" panose="02020603050405020304" pitchFamily="18" charset="0"/>
                <a:cs typeface="Times New Roman" panose="02020603050405020304" pitchFamily="18" charset="0"/>
              </a:rPr>
              <a:t>―</a:t>
            </a:r>
            <a:r>
              <a:rPr lang="en-US" sz="2400" dirty="0">
                <a:solidFill>
                  <a:srgbClr val="003F82"/>
                </a:solidFill>
                <a:latin typeface="Times New Roman" panose="02020603050405020304" pitchFamily="18" charset="0"/>
                <a:cs typeface="Times New Roman" panose="02020603050405020304" pitchFamily="18" charset="0"/>
              </a:rPr>
              <a:t> </a:t>
            </a:r>
            <a:r>
              <a:rPr lang="ru-RU" sz="2400" dirty="0" err="1">
                <a:solidFill>
                  <a:srgbClr val="003F82"/>
                </a:solidFill>
                <a:latin typeface="Arial Narrow" panose="020B0606020202030204" pitchFamily="34" charset="0"/>
                <a:cs typeface="Arial" panose="020B0604020202020204" pitchFamily="34" charset="0"/>
              </a:rPr>
              <a:t>индуктивны</a:t>
            </a:r>
            <a:r>
              <a:rPr lang="ru-RU" sz="2400" dirty="0">
                <a:solidFill>
                  <a:srgbClr val="003F82"/>
                </a:solidFill>
                <a:latin typeface="Arial Narrow" panose="020B0606020202030204" pitchFamily="34" charset="0"/>
                <a:cs typeface="Arial" panose="020B0604020202020204" pitchFamily="34" charset="0"/>
              </a:rPr>
              <a:t>, не выходят за границы объекта описания, дефицит надежности при перенесении на другие непартикулярные объекты</a:t>
            </a:r>
          </a:p>
          <a:p>
            <a:r>
              <a:rPr lang="ru-RU" sz="2200" i="1" dirty="0">
                <a:solidFill>
                  <a:srgbClr val="21386F"/>
                </a:solidFill>
                <a:latin typeface="Arial Narrow" panose="020B0606020202030204" pitchFamily="34" charset="0"/>
              </a:rPr>
              <a:t>«Идеальные» типы волонтерства: </a:t>
            </a:r>
          </a:p>
          <a:p>
            <a:r>
              <a:rPr lang="ru-RU" sz="2200" i="1" dirty="0">
                <a:solidFill>
                  <a:srgbClr val="21386F"/>
                </a:solidFill>
                <a:latin typeface="Arial Narrow" panose="020B0606020202030204" pitchFamily="34" charset="0"/>
              </a:rPr>
              <a:t>старое-новое (Т. </a:t>
            </a:r>
            <a:r>
              <a:rPr lang="ru-RU" sz="2200" i="1" dirty="0" err="1">
                <a:solidFill>
                  <a:srgbClr val="21386F"/>
                </a:solidFill>
                <a:latin typeface="Arial Narrow" panose="020B0606020202030204" pitchFamily="34" charset="0"/>
              </a:rPr>
              <a:t>Ольк</a:t>
            </a:r>
            <a:r>
              <a:rPr lang="ru-RU" sz="2200" i="1" dirty="0">
                <a:solidFill>
                  <a:srgbClr val="21386F"/>
                </a:solidFill>
                <a:latin typeface="Arial Narrow" panose="020B0606020202030204" pitchFamily="34" charset="0"/>
              </a:rPr>
              <a:t>), традиционное-новое (</a:t>
            </a:r>
            <a:r>
              <a:rPr lang="ru-RU" sz="2200" i="1" dirty="0" err="1">
                <a:solidFill>
                  <a:srgbClr val="21386F"/>
                </a:solidFill>
                <a:latin typeface="Arial Narrow" panose="020B0606020202030204" pitchFamily="34" charset="0"/>
              </a:rPr>
              <a:t>Роммель</a:t>
            </a:r>
            <a:r>
              <a:rPr lang="ru-RU" sz="2200" i="1" dirty="0">
                <a:solidFill>
                  <a:srgbClr val="21386F"/>
                </a:solidFill>
                <a:latin typeface="Arial Narrow" panose="020B0606020202030204" pitchFamily="34" charset="0"/>
              </a:rPr>
              <a:t> и др.), </a:t>
            </a:r>
          </a:p>
          <a:p>
            <a:r>
              <a:rPr lang="ru-RU" sz="2200" i="1" dirty="0">
                <a:solidFill>
                  <a:srgbClr val="21386F"/>
                </a:solidFill>
                <a:latin typeface="Arial Narrow" panose="020B0606020202030204" pitchFamily="34" charset="0"/>
              </a:rPr>
              <a:t>коллективистское-индивидуалистическое (С. </a:t>
            </a:r>
            <a:r>
              <a:rPr lang="ru-RU" sz="2200" i="1" dirty="0" err="1">
                <a:solidFill>
                  <a:srgbClr val="21386F"/>
                </a:solidFill>
                <a:latin typeface="Arial Narrow" panose="020B0606020202030204" pitchFamily="34" charset="0"/>
              </a:rPr>
              <a:t>Экштейн</a:t>
            </a:r>
            <a:r>
              <a:rPr lang="ru-RU" sz="2200" i="1" dirty="0">
                <a:solidFill>
                  <a:srgbClr val="21386F"/>
                </a:solidFill>
                <a:latin typeface="Arial Narrow" panose="020B0606020202030204" pitchFamily="34" charset="0"/>
              </a:rPr>
              <a:t>), ориентированное на служение-ориентированное на себя (Г. Якоб)</a:t>
            </a:r>
          </a:p>
          <a:p>
            <a:pPr algn="ctr"/>
            <a:r>
              <a:rPr lang="ru-RU" sz="2200" b="1" i="1" dirty="0">
                <a:solidFill>
                  <a:srgbClr val="21386F"/>
                </a:solidFill>
                <a:latin typeface="Arial Narrow" panose="020B0606020202030204" pitchFamily="34" charset="0"/>
                <a:cs typeface="Arial" panose="020B0604020202020204" pitchFamily="34" charset="0"/>
              </a:rPr>
              <a:t>1 –й индуктивный этап накопления категорий / переменных для описания паттернов волонтерского действия</a:t>
            </a:r>
          </a:p>
        </p:txBody>
      </p:sp>
    </p:spTree>
    <p:extLst>
      <p:ext uri="{BB962C8B-B14F-4D97-AF65-F5344CB8AC3E}">
        <p14:creationId xmlns:p14="http://schemas.microsoft.com/office/powerpoint/2010/main" val="3899687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676399" y="10486"/>
            <a:ext cx="7218219" cy="1146412"/>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Уровни анализа системы социального действия и стиля волонтерства</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302370182"/>
              </p:ext>
            </p:extLst>
          </p:nvPr>
        </p:nvGraphicFramePr>
        <p:xfrm>
          <a:off x="0" y="1156896"/>
          <a:ext cx="9144000" cy="5712980"/>
        </p:xfrm>
        <a:graphic>
          <a:graphicData uri="http://schemas.openxmlformats.org/drawingml/2006/table">
            <a:tbl>
              <a:tblPr firstRow="1" firstCol="1" bandRow="1">
                <a:tableStyleId>{5C22544A-7EE6-4342-B048-85BDC9FD1C3A}</a:tableStyleId>
              </a:tblPr>
              <a:tblGrid>
                <a:gridCol w="4571511">
                  <a:extLst>
                    <a:ext uri="{9D8B030D-6E8A-4147-A177-3AD203B41FA5}">
                      <a16:colId xmlns:a16="http://schemas.microsoft.com/office/drawing/2014/main" val="3127247009"/>
                    </a:ext>
                  </a:extLst>
                </a:gridCol>
                <a:gridCol w="4572489">
                  <a:extLst>
                    <a:ext uri="{9D8B030D-6E8A-4147-A177-3AD203B41FA5}">
                      <a16:colId xmlns:a16="http://schemas.microsoft.com/office/drawing/2014/main" val="923567649"/>
                    </a:ext>
                  </a:extLst>
                </a:gridCol>
              </a:tblGrid>
              <a:tr h="249045">
                <a:tc>
                  <a:txBody>
                    <a:bodyPr/>
                    <a:lstStyle/>
                    <a:p>
                      <a:pPr>
                        <a:lnSpc>
                          <a:spcPct val="107000"/>
                        </a:lnSpc>
                        <a:spcAft>
                          <a:spcPts val="0"/>
                        </a:spcAft>
                      </a:pPr>
                      <a:r>
                        <a:rPr lang="ru-RU" sz="1600" b="0">
                          <a:effectLst/>
                          <a:latin typeface="Arial Narrow" panose="020B0606020202030204" pitchFamily="34" charset="0"/>
                        </a:rPr>
                        <a:t>Парсонс</a:t>
                      </a:r>
                      <a:endParaRPr lang="ru-RU" sz="1600" b="0">
                        <a:effectLst/>
                        <a:latin typeface="Arial Narrow" panose="020B0606020202030204" pitchFamily="34" charset="0"/>
                        <a:ea typeface="Calibri" panose="020F0502020204030204" pitchFamily="34" charset="0"/>
                        <a:cs typeface="Times New Roman" panose="02020603050405020304" pitchFamily="18" charset="0"/>
                      </a:endParaRPr>
                    </a:p>
                  </a:txBody>
                  <a:tcPr marL="55874" marR="55874" marT="0" marB="0"/>
                </a:tc>
                <a:tc>
                  <a:txBody>
                    <a:bodyPr/>
                    <a:lstStyle/>
                    <a:p>
                      <a:pPr>
                        <a:lnSpc>
                          <a:spcPct val="107000"/>
                        </a:lnSpc>
                        <a:spcAft>
                          <a:spcPts val="0"/>
                        </a:spcAft>
                      </a:pPr>
                      <a:r>
                        <a:rPr lang="ru-RU" sz="1600" b="0">
                          <a:effectLst/>
                          <a:latin typeface="Arial Narrow" panose="020B0606020202030204" pitchFamily="34" charset="0"/>
                        </a:rPr>
                        <a:t>Гастингс</a:t>
                      </a:r>
                      <a:endParaRPr lang="ru-RU" sz="1600" b="0">
                        <a:effectLst/>
                        <a:latin typeface="Arial Narrow" panose="020B0606020202030204" pitchFamily="34" charset="0"/>
                        <a:ea typeface="Calibri" panose="020F0502020204030204" pitchFamily="34" charset="0"/>
                        <a:cs typeface="Times New Roman" panose="02020603050405020304" pitchFamily="18" charset="0"/>
                      </a:endParaRPr>
                    </a:p>
                  </a:txBody>
                  <a:tcPr marL="55874" marR="55874" marT="0" marB="0"/>
                </a:tc>
                <a:extLst>
                  <a:ext uri="{0D108BD9-81ED-4DB2-BD59-A6C34878D82A}">
                    <a16:rowId xmlns:a16="http://schemas.microsoft.com/office/drawing/2014/main" val="2725794452"/>
                  </a:ext>
                </a:extLst>
              </a:tr>
              <a:tr h="1551481">
                <a:tc>
                  <a:txBody>
                    <a:bodyPr/>
                    <a:lstStyle/>
                    <a:p>
                      <a:pPr indent="252095" algn="l">
                        <a:spcAft>
                          <a:spcPts val="0"/>
                        </a:spcAft>
                      </a:pPr>
                      <a:r>
                        <a:rPr lang="ru-RU" sz="1600" b="1" dirty="0">
                          <a:effectLst/>
                          <a:latin typeface="Arial Narrow" panose="020B0606020202030204" pitchFamily="34" charset="0"/>
                        </a:rPr>
                        <a:t>На уровне личности </a:t>
                      </a:r>
                      <a:r>
                        <a:rPr lang="ru-RU" sz="1600" b="0" dirty="0">
                          <a:effectLst/>
                          <a:latin typeface="Arial Narrow" panose="020B0606020202030204" pitchFamily="34" charset="0"/>
                        </a:rPr>
                        <a:t>переменные представляю собой «навыки выбора» и </a:t>
                      </a:r>
                      <a:r>
                        <a:rPr lang="ru-RU" sz="1600" b="0" dirty="0" err="1">
                          <a:effectLst/>
                          <a:latin typeface="Arial Narrow" panose="020B0606020202030204" pitchFamily="34" charset="0"/>
                        </a:rPr>
                        <a:t>предствлают</a:t>
                      </a:r>
                      <a:r>
                        <a:rPr lang="ru-RU" sz="1600" b="0" baseline="0" dirty="0">
                          <a:effectLst/>
                          <a:latin typeface="Arial Narrow" panose="020B0606020202030204" pitchFamily="34" charset="0"/>
                        </a:rPr>
                        <a:t> собой </a:t>
                      </a:r>
                      <a:r>
                        <a:rPr lang="ru-RU" sz="1600" b="0" dirty="0">
                          <a:effectLst/>
                          <a:latin typeface="Arial Narrow" panose="020B0606020202030204" pitchFamily="34" charset="0"/>
                        </a:rPr>
                        <a:t>диспозиции потребностей. Наборы привычек трактуются как </a:t>
                      </a:r>
                      <a:r>
                        <a:rPr lang="ru-RU" sz="1600" b="0" dirty="0" err="1">
                          <a:effectLst/>
                          <a:latin typeface="Arial Narrow" panose="020B0606020202030204" pitchFamily="34" charset="0"/>
                        </a:rPr>
                        <a:t>интернализованные</a:t>
                      </a:r>
                      <a:r>
                        <a:rPr lang="ru-RU" sz="1600" b="0" dirty="0">
                          <a:effectLst/>
                          <a:latin typeface="Arial Narrow" panose="020B0606020202030204" pitchFamily="34" charset="0"/>
                        </a:rPr>
                        <a:t> ценностные образцы и потому относятся к компонентам «эталонов ценностной ориентации </a:t>
                      </a:r>
                      <a:r>
                        <a:rPr lang="ru-RU" sz="1600" b="0" dirty="0" err="1">
                          <a:effectLst/>
                          <a:latin typeface="Arial Narrow" panose="020B0606020202030204" pitchFamily="34" charset="0"/>
                        </a:rPr>
                        <a:t>актора</a:t>
                      </a:r>
                      <a:r>
                        <a:rPr lang="ru-RU" sz="1600" b="0" dirty="0">
                          <a:effectLst/>
                          <a:latin typeface="Arial Narrow" panose="020B0606020202030204" pitchFamily="34" charset="0"/>
                        </a:rPr>
                        <a:t>». </a:t>
                      </a:r>
                      <a:endParaRPr lang="ru-RU" sz="1600" b="0" dirty="0">
                        <a:effectLst/>
                        <a:latin typeface="Arial Narrow" panose="020B0606020202030204" pitchFamily="34" charset="0"/>
                        <a:ea typeface="Times New Roman" panose="02020603050405020304" pitchFamily="18" charset="0"/>
                      </a:endParaRPr>
                    </a:p>
                  </a:txBody>
                  <a:tcPr marL="55874" marR="55874" marT="0" marB="0"/>
                </a:tc>
                <a:tc>
                  <a:txBody>
                    <a:bodyPr/>
                    <a:lstStyle/>
                    <a:p>
                      <a:pPr>
                        <a:lnSpc>
                          <a:spcPct val="107000"/>
                        </a:lnSpc>
                        <a:spcAft>
                          <a:spcPts val="0"/>
                        </a:spcAft>
                      </a:pPr>
                      <a:r>
                        <a:rPr lang="ru-RU" sz="1600" b="0" dirty="0">
                          <a:solidFill>
                            <a:srgbClr val="21386F"/>
                          </a:solidFill>
                          <a:effectLst/>
                          <a:latin typeface="Arial Narrow" panose="020B0606020202030204" pitchFamily="34" charset="0"/>
                        </a:rPr>
                        <a:t>На уровне индивида стили выступают как типизированные мотивационные установки и ориентации действия, нормативные ориентации действия, типичные мотивации и установки </a:t>
                      </a:r>
                      <a:r>
                        <a:rPr lang="ru-RU" sz="1600" b="0" dirty="0" err="1">
                          <a:solidFill>
                            <a:srgbClr val="21386F"/>
                          </a:solidFill>
                          <a:effectLst/>
                          <a:latin typeface="Arial Narrow" panose="020B0606020202030204" pitchFamily="34" charset="0"/>
                        </a:rPr>
                        <a:t>актора</a:t>
                      </a:r>
                      <a:r>
                        <a:rPr lang="ru-RU" sz="1600" b="0" dirty="0">
                          <a:solidFill>
                            <a:srgbClr val="21386F"/>
                          </a:solidFill>
                          <a:effectLst/>
                          <a:latin typeface="Arial Narrow" panose="020B0606020202030204" pitchFamily="34" charset="0"/>
                        </a:rPr>
                        <a:t>.</a:t>
                      </a:r>
                      <a:endParaRPr lang="ru-RU" sz="1600" b="0" dirty="0">
                        <a:solidFill>
                          <a:srgbClr val="21386F"/>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5874" marR="55874" marT="0" marB="0"/>
                </a:tc>
                <a:extLst>
                  <a:ext uri="{0D108BD9-81ED-4DB2-BD59-A6C34878D82A}">
                    <a16:rowId xmlns:a16="http://schemas.microsoft.com/office/drawing/2014/main" val="448416391"/>
                  </a:ext>
                </a:extLst>
              </a:tr>
              <a:tr h="2136596">
                <a:tc>
                  <a:txBody>
                    <a:bodyPr/>
                    <a:lstStyle/>
                    <a:p>
                      <a:pPr indent="252095" algn="just">
                        <a:spcAft>
                          <a:spcPts val="0"/>
                        </a:spcAft>
                      </a:pPr>
                      <a:r>
                        <a:rPr lang="ru-RU" sz="1600" b="0" dirty="0">
                          <a:effectLst/>
                          <a:latin typeface="Arial Narrow" panose="020B0606020202030204" pitchFamily="34" charset="0"/>
                        </a:rPr>
                        <a:t>На уровне коллектива эталонные переменные выступают как «аспекты определения ролей», они определяют права и обязанности членов коллектива, «предписывают выполняющему роль навык выбирать ту или иную сторону каждой» из указанной дилемм. </a:t>
                      </a:r>
                    </a:p>
                    <a:p>
                      <a:pPr>
                        <a:lnSpc>
                          <a:spcPct val="107000"/>
                        </a:lnSpc>
                        <a:spcAft>
                          <a:spcPts val="0"/>
                        </a:spcAft>
                      </a:pPr>
                      <a:r>
                        <a:rPr lang="ru-RU" sz="1600" b="0" dirty="0">
                          <a:effectLst/>
                          <a:latin typeface="Arial Narrow" panose="020B0606020202030204" pitchFamily="34" charset="0"/>
                        </a:rPr>
                        <a:t> </a:t>
                      </a:r>
                      <a:endParaRPr lang="ru-RU" sz="16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5874" marR="55874" marT="0" marB="0"/>
                </a:tc>
                <a:tc>
                  <a:txBody>
                    <a:bodyPr/>
                    <a:lstStyle/>
                    <a:p>
                      <a:pPr>
                        <a:lnSpc>
                          <a:spcPct val="107000"/>
                        </a:lnSpc>
                        <a:spcAft>
                          <a:spcPts val="0"/>
                        </a:spcAft>
                      </a:pPr>
                      <a:r>
                        <a:rPr lang="ru-RU" sz="1600" b="0" dirty="0">
                          <a:solidFill>
                            <a:srgbClr val="21386F"/>
                          </a:solidFill>
                          <a:effectLst/>
                          <a:latin typeface="Arial Narrow" panose="020B0606020202030204" pitchFamily="34" charset="0"/>
                        </a:rPr>
                        <a:t>На организационном уровне стили волонтерства выступают как (1)</a:t>
                      </a:r>
                      <a:r>
                        <a:rPr lang="ru-RU" sz="1600" b="0" baseline="0" dirty="0">
                          <a:solidFill>
                            <a:srgbClr val="21386F"/>
                          </a:solidFill>
                          <a:effectLst/>
                          <a:latin typeface="Arial Narrow" panose="020B0606020202030204" pitchFamily="34" charset="0"/>
                        </a:rPr>
                        <a:t> аспекты роли</a:t>
                      </a:r>
                      <a:r>
                        <a:rPr lang="ru-RU" sz="1600" b="0" dirty="0">
                          <a:solidFill>
                            <a:srgbClr val="21386F"/>
                          </a:solidFill>
                          <a:effectLst/>
                          <a:latin typeface="Arial Narrow" panose="020B0606020202030204" pitchFamily="34" charset="0"/>
                        </a:rPr>
                        <a:t>, они определяют права и обязанности</a:t>
                      </a:r>
                      <a:r>
                        <a:rPr lang="ru-RU" sz="1600" b="0" baseline="0" dirty="0">
                          <a:solidFill>
                            <a:srgbClr val="21386F"/>
                          </a:solidFill>
                          <a:effectLst/>
                          <a:latin typeface="Arial Narrow" panose="020B0606020202030204" pitchFamily="34" charset="0"/>
                        </a:rPr>
                        <a:t> </a:t>
                      </a:r>
                      <a:r>
                        <a:rPr lang="ru-RU" sz="1600" b="0" dirty="0">
                          <a:solidFill>
                            <a:srgbClr val="21386F"/>
                          </a:solidFill>
                          <a:effectLst/>
                          <a:latin typeface="Arial Narrow" panose="020B0606020202030204" pitchFamily="34" charset="0"/>
                        </a:rPr>
                        <a:t>волонтера, задают круг ролевых ожиданий,  предопределяют форму волонтерского участия, характер и длительность организационной приверженности и др. (2) компоненты организационного окружения, в котором совершается волонтерское действие (институциональный контекст волонтерства).</a:t>
                      </a:r>
                    </a:p>
                  </a:txBody>
                  <a:tcPr marL="55874" marR="55874" marT="0" marB="0"/>
                </a:tc>
                <a:extLst>
                  <a:ext uri="{0D108BD9-81ED-4DB2-BD59-A6C34878D82A}">
                    <a16:rowId xmlns:a16="http://schemas.microsoft.com/office/drawing/2014/main" val="784131629"/>
                  </a:ext>
                </a:extLst>
              </a:tr>
              <a:tr h="1763981">
                <a:tc>
                  <a:txBody>
                    <a:bodyPr/>
                    <a:lstStyle/>
                    <a:p>
                      <a:pPr indent="252095" algn="just">
                        <a:spcAft>
                          <a:spcPts val="0"/>
                        </a:spcAft>
                      </a:pPr>
                      <a:r>
                        <a:rPr lang="ru-RU" sz="1600" b="0">
                          <a:effectLst/>
                          <a:latin typeface="Arial Narrow" panose="020B0606020202030204" pitchFamily="34" charset="0"/>
                        </a:rPr>
                        <a:t>На культурном уровне данные переменные отражаются как «аспекты ценностных эталонов», поскольку ценностные эталоны, как правило, предписывают актору действовать тем или иным образом. Интернализация актором той или иной ценности, означает его склонность к выбору того или иного полюса переменной.</a:t>
                      </a:r>
                      <a:endParaRPr lang="ru-RU" sz="1600" b="0">
                        <a:effectLst/>
                        <a:latin typeface="Arial Narrow" panose="020B0606020202030204" pitchFamily="34" charset="0"/>
                        <a:ea typeface="Times New Roman" panose="02020603050405020304" pitchFamily="18" charset="0"/>
                      </a:endParaRPr>
                    </a:p>
                  </a:txBody>
                  <a:tcPr marL="55874" marR="55874" marT="0" marB="0"/>
                </a:tc>
                <a:tc>
                  <a:txBody>
                    <a:bodyPr/>
                    <a:lstStyle/>
                    <a:p>
                      <a:pPr>
                        <a:lnSpc>
                          <a:spcPct val="107000"/>
                        </a:lnSpc>
                        <a:spcAft>
                          <a:spcPts val="0"/>
                        </a:spcAft>
                      </a:pPr>
                      <a:r>
                        <a:rPr lang="ru-RU" sz="1600" b="0" dirty="0">
                          <a:solidFill>
                            <a:srgbClr val="21386F"/>
                          </a:solidFill>
                          <a:effectLst/>
                          <a:latin typeface="Arial Narrow" panose="020B0606020202030204" pitchFamily="34" charset="0"/>
                        </a:rPr>
                        <a:t>Институциональной уровень представлен компонентами общей социальной структуры, задающей матрицу социальных ролей, и общие паттерны поведения.</a:t>
                      </a:r>
                      <a:endParaRPr lang="ru-RU" sz="1600" b="0" dirty="0">
                        <a:solidFill>
                          <a:srgbClr val="21386F"/>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5874" marR="55874" marT="0" marB="0"/>
                </a:tc>
                <a:extLst>
                  <a:ext uri="{0D108BD9-81ED-4DB2-BD59-A6C34878D82A}">
                    <a16:rowId xmlns:a16="http://schemas.microsoft.com/office/drawing/2014/main" val="2798020095"/>
                  </a:ext>
                </a:extLst>
              </a:tr>
            </a:tbl>
          </a:graphicData>
        </a:graphic>
      </p:graphicFrame>
    </p:spTree>
    <p:extLst>
      <p:ext uri="{BB962C8B-B14F-4D97-AF65-F5344CB8AC3E}">
        <p14:creationId xmlns:p14="http://schemas.microsoft.com/office/powerpoint/2010/main" val="3836589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306286" y="223838"/>
            <a:ext cx="7837714" cy="779461"/>
          </a:xfrm>
          <a:prstGeom prst="rect">
            <a:avLst/>
          </a:prstGeom>
          <a:noFill/>
          <a:ln w="9525">
            <a:noFill/>
            <a:miter lim="800000"/>
            <a:headEnd/>
            <a:tailEnd/>
          </a:ln>
        </p:spPr>
        <p:txBody>
          <a:bodyPr anchor="ctr"/>
          <a:lstStyle/>
          <a:p>
            <a:endParaRPr lang="ru-RU" sz="2400" i="1"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391886" y="1490504"/>
            <a:ext cx="8619592" cy="2339102"/>
          </a:xfrm>
          <a:prstGeom prst="rect">
            <a:avLst/>
          </a:prstGeom>
          <a:noFill/>
          <a:ln w="9525">
            <a:noFill/>
            <a:miter lim="800000"/>
            <a:headEnd/>
            <a:tailEnd/>
          </a:ln>
        </p:spPr>
        <p:txBody>
          <a:bodyPr wrap="square">
            <a:spAutoFit/>
          </a:bodyPr>
          <a:lstStyle/>
          <a:p>
            <a:endParaRPr lang="en-US" sz="2200" dirty="0">
              <a:solidFill>
                <a:srgbClr val="1C2A55"/>
              </a:solidFill>
              <a:latin typeface="Arial Narrow" panose="020B0606020202030204" pitchFamily="34" charset="0"/>
              <a:cs typeface="Arial" panose="020B0604020202020204" pitchFamily="34" charset="0"/>
            </a:endParaRPr>
          </a:p>
          <a:p>
            <a:endParaRPr lang="en-US" sz="2200" dirty="0">
              <a:solidFill>
                <a:srgbClr val="1C2A55"/>
              </a:solidFill>
              <a:latin typeface="Arial Narrow" panose="020B0606020202030204" pitchFamily="34" charset="0"/>
              <a:cs typeface="Arial" panose="020B0604020202020204" pitchFamily="34" charset="0"/>
            </a:endParaRPr>
          </a:p>
          <a:p>
            <a:endParaRPr lang="en-US" sz="2200" dirty="0">
              <a:solidFill>
                <a:srgbClr val="1C2A55"/>
              </a:solidFill>
              <a:latin typeface="Arial Narrow" panose="020B0606020202030204" pitchFamily="34" charset="0"/>
              <a:cs typeface="Arial" panose="020B0604020202020204" pitchFamily="34" charset="0"/>
            </a:endParaRPr>
          </a:p>
          <a:p>
            <a:pPr algn="ctr"/>
            <a:endParaRPr lang="ru-RU" sz="4000" b="1" dirty="0">
              <a:solidFill>
                <a:srgbClr val="1C2A55"/>
              </a:solidFill>
              <a:latin typeface="Arial Narrow" panose="020B0606020202030204" pitchFamily="34" charset="0"/>
              <a:cs typeface="Arial" panose="020B0604020202020204" pitchFamily="34" charset="0"/>
            </a:endParaRPr>
          </a:p>
          <a:p>
            <a:pPr algn="ctr"/>
            <a:r>
              <a:rPr lang="ru-RU" sz="4000" b="1" dirty="0">
                <a:solidFill>
                  <a:srgbClr val="1C2A55"/>
                </a:solidFill>
                <a:latin typeface="Arial Narrow" panose="020B0606020202030204" pitchFamily="34" charset="0"/>
                <a:cs typeface="Arial" panose="020B0604020202020204" pitchFamily="34" charset="0"/>
              </a:rPr>
              <a:t>Спасибо за внимание!</a:t>
            </a:r>
          </a:p>
        </p:txBody>
      </p:sp>
    </p:spTree>
    <p:extLst>
      <p:ext uri="{BB962C8B-B14F-4D97-AF65-F5344CB8AC3E}">
        <p14:creationId xmlns:p14="http://schemas.microsoft.com/office/powerpoint/2010/main" val="257117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Актуальность и проблематика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8" y="1424130"/>
            <a:ext cx="8728756" cy="5139869"/>
          </a:xfrm>
          <a:prstGeom prst="rect">
            <a:avLst/>
          </a:prstGeom>
          <a:noFill/>
          <a:ln w="9525">
            <a:noFill/>
            <a:miter lim="800000"/>
            <a:headEnd/>
            <a:tailEnd/>
          </a:ln>
        </p:spPr>
        <p:txBody>
          <a:bodyPr wrap="square">
            <a:spAutoFit/>
          </a:bodyPr>
          <a:lstStyle/>
          <a:p>
            <a:r>
              <a:rPr lang="ru-RU" sz="2400" b="1" dirty="0">
                <a:solidFill>
                  <a:srgbClr val="003F82"/>
                </a:solidFill>
                <a:latin typeface="Arial Narrow" panose="020B0606020202030204" pitchFamily="34" charset="0"/>
                <a:cs typeface="Arial" panose="020B0604020202020204" pitchFamily="34" charset="0"/>
              </a:rPr>
              <a:t>2 этап</a:t>
            </a:r>
            <a:r>
              <a:rPr lang="en-US" sz="2400" b="1" dirty="0">
                <a:solidFill>
                  <a:srgbClr val="003F82"/>
                </a:solidFill>
                <a:latin typeface="Arial Narrow" panose="020B0606020202030204" pitchFamily="34" charset="0"/>
                <a:cs typeface="Arial" panose="020B0604020202020204" pitchFamily="34" charset="0"/>
              </a:rPr>
              <a:t>: </a:t>
            </a:r>
            <a:r>
              <a:rPr lang="ru-RU" sz="2400" b="1" dirty="0">
                <a:solidFill>
                  <a:srgbClr val="003F82"/>
                </a:solidFill>
                <a:latin typeface="Arial Narrow" panose="020B0606020202030204" pitchFamily="34" charset="0"/>
                <a:cs typeface="Arial" panose="020B0604020202020204" pitchFamily="34" charset="0"/>
              </a:rPr>
              <a:t>систематизация </a:t>
            </a:r>
            <a:r>
              <a:rPr lang="ru-RU" sz="2400" dirty="0">
                <a:solidFill>
                  <a:srgbClr val="003F82"/>
                </a:solidFill>
                <a:latin typeface="Arial Narrow" panose="020B0606020202030204" pitchFamily="34" charset="0"/>
                <a:cs typeface="Arial" panose="020B0604020202020204" pitchFamily="34" charset="0"/>
              </a:rPr>
              <a:t>категорий индуктивных аналитических рамок </a:t>
            </a:r>
          </a:p>
          <a:p>
            <a:endParaRPr lang="en-US" sz="800" dirty="0">
              <a:solidFill>
                <a:srgbClr val="003F82"/>
              </a:solidFill>
              <a:latin typeface="Arial Narrow" panose="020B0606020202030204" pitchFamily="34" charset="0"/>
              <a:cs typeface="Arial" panose="020B0604020202020204" pitchFamily="34" charset="0"/>
            </a:endParaRPr>
          </a:p>
          <a:p>
            <a:pPr algn="ctr"/>
            <a:r>
              <a:rPr lang="ru-RU" sz="2400" i="1" dirty="0">
                <a:solidFill>
                  <a:srgbClr val="003F82"/>
                </a:solidFill>
                <a:latin typeface="Arial Narrow" panose="020B0606020202030204" pitchFamily="34" charset="0"/>
                <a:cs typeface="Arial" panose="020B0604020202020204" pitchFamily="34" charset="0"/>
              </a:rPr>
              <a:t>Теория стилей волонтерства </a:t>
            </a:r>
            <a:r>
              <a:rPr lang="ru-RU" sz="2400" i="1" dirty="0" err="1">
                <a:solidFill>
                  <a:srgbClr val="003F82"/>
                </a:solidFill>
                <a:latin typeface="Arial Narrow" panose="020B0606020202030204" pitchFamily="34" charset="0"/>
                <a:cs typeface="Arial" panose="020B0604020202020204" pitchFamily="34" charset="0"/>
              </a:rPr>
              <a:t>Гастинсг</a:t>
            </a:r>
            <a:r>
              <a:rPr lang="ru-RU" sz="2400" i="1" dirty="0">
                <a:solidFill>
                  <a:srgbClr val="003F82"/>
                </a:solidFill>
                <a:latin typeface="Arial Narrow" panose="020B0606020202030204" pitchFamily="34" charset="0"/>
                <a:cs typeface="Arial" panose="020B0604020202020204" pitchFamily="34" charset="0"/>
              </a:rPr>
              <a:t> и Ламмертина </a:t>
            </a:r>
            <a:endParaRPr lang="en-US" sz="2400" i="1" dirty="0">
              <a:solidFill>
                <a:srgbClr val="003F82"/>
              </a:solidFill>
              <a:latin typeface="Arial Narrow" panose="020B0606020202030204" pitchFamily="34" charset="0"/>
              <a:cs typeface="Arial" panose="020B0604020202020204" pitchFamily="34" charset="0"/>
            </a:endParaRPr>
          </a:p>
          <a:p>
            <a:r>
              <a:rPr lang="ru-RU" sz="2400" dirty="0">
                <a:solidFill>
                  <a:srgbClr val="FF0000"/>
                </a:solidFill>
                <a:latin typeface="Arial Narrow" panose="020B0606020202030204" pitchFamily="34" charset="0"/>
                <a:cs typeface="Times New Roman" panose="02020603050405020304" pitchFamily="18" charset="0"/>
              </a:rPr>
              <a:t>Способ построения</a:t>
            </a:r>
            <a:r>
              <a:rPr lang="en-US" sz="2400" dirty="0">
                <a:solidFill>
                  <a:srgbClr val="FF0000"/>
                </a:solidFill>
                <a:latin typeface="Arial Narrow" panose="020B0606020202030204" pitchFamily="34" charset="0"/>
                <a:cs typeface="Times New Roman" panose="02020603050405020304" pitchFamily="18" charset="0"/>
              </a:rPr>
              <a:t>: </a:t>
            </a:r>
          </a:p>
          <a:p>
            <a:r>
              <a:rPr lang="en-US" sz="2400" dirty="0">
                <a:solidFill>
                  <a:srgbClr val="003F82"/>
                </a:solidFill>
                <a:latin typeface="Arial Narrow" panose="020B0606020202030204" pitchFamily="34" charset="0"/>
                <a:cs typeface="Times New Roman" panose="02020603050405020304" pitchFamily="18" charset="0"/>
              </a:rPr>
              <a:t>— </a:t>
            </a:r>
            <a:r>
              <a:rPr lang="ru-RU" sz="2400" dirty="0">
                <a:solidFill>
                  <a:srgbClr val="003F82"/>
                </a:solidFill>
                <a:latin typeface="Arial Narrow" panose="020B0606020202030204" pitchFamily="34" charset="0"/>
                <a:cs typeface="Times New Roman" panose="02020603050405020304" pitchFamily="18" charset="0"/>
              </a:rPr>
              <a:t>обнаруживают концептуальную близость индуктивно выведенных типов волонтерства, заданную единым </a:t>
            </a:r>
            <a:r>
              <a:rPr lang="ru-RU" sz="2400" dirty="0" err="1">
                <a:solidFill>
                  <a:srgbClr val="003F82"/>
                </a:solidFill>
                <a:latin typeface="Arial Narrow" panose="020B0606020202030204" pitchFamily="34" charset="0"/>
                <a:cs typeface="Times New Roman" panose="02020603050405020304" pitchFamily="18" charset="0"/>
              </a:rPr>
              <a:t>модернизационным</a:t>
            </a:r>
            <a:r>
              <a:rPr lang="ru-RU" sz="2400" dirty="0">
                <a:solidFill>
                  <a:srgbClr val="003F82"/>
                </a:solidFill>
                <a:latin typeface="Arial Narrow" panose="020B0606020202030204" pitchFamily="34" charset="0"/>
                <a:cs typeface="Times New Roman" panose="02020603050405020304" pitchFamily="18" charset="0"/>
              </a:rPr>
              <a:t> фокусом </a:t>
            </a:r>
            <a:endParaRPr lang="en-US" sz="2400" dirty="0">
              <a:solidFill>
                <a:srgbClr val="003F82"/>
              </a:solidFill>
              <a:latin typeface="Arial Narrow" panose="020B0606020202030204" pitchFamily="34" charset="0"/>
              <a:cs typeface="Times New Roman" panose="02020603050405020304" pitchFamily="18" charset="0"/>
            </a:endParaRPr>
          </a:p>
          <a:p>
            <a:r>
              <a:rPr lang="ru-RU" sz="2400" dirty="0">
                <a:solidFill>
                  <a:srgbClr val="003F82"/>
                </a:solidFill>
                <a:latin typeface="Arial Narrow" panose="020B0606020202030204" pitchFamily="34" charset="0"/>
                <a:cs typeface="Times New Roman" panose="02020603050405020304" pitchFamily="18" charset="0"/>
              </a:rPr>
              <a:t>=&gt; подбор общей концептуальной рамки</a:t>
            </a:r>
            <a:r>
              <a:rPr lang="en-US" sz="2400" dirty="0">
                <a:solidFill>
                  <a:srgbClr val="003F82"/>
                </a:solidFill>
                <a:latin typeface="Arial Narrow" panose="020B0606020202030204" pitchFamily="34" charset="0"/>
                <a:cs typeface="Times New Roman" panose="02020603050405020304" pitchFamily="18" charset="0"/>
              </a:rPr>
              <a:t>: </a:t>
            </a:r>
            <a:r>
              <a:rPr lang="ru-RU" sz="2400" dirty="0">
                <a:solidFill>
                  <a:srgbClr val="003F82"/>
                </a:solidFill>
                <a:latin typeface="Arial Narrow" panose="020B0606020202030204" pitchFamily="34" charset="0"/>
                <a:cs typeface="Times New Roman" panose="02020603050405020304" pitchFamily="18" charset="0"/>
              </a:rPr>
              <a:t>теории «рефлексивной модернизации» Бека, </a:t>
            </a:r>
            <a:r>
              <a:rPr lang="ru-RU" sz="2400" dirty="0" err="1">
                <a:solidFill>
                  <a:srgbClr val="003F82"/>
                </a:solidFill>
                <a:latin typeface="Arial Narrow" panose="020B0606020202030204" pitchFamily="34" charset="0"/>
                <a:cs typeface="Times New Roman" panose="02020603050405020304" pitchFamily="18" charset="0"/>
              </a:rPr>
              <a:t>Гидденса</a:t>
            </a:r>
            <a:r>
              <a:rPr lang="ru-RU" sz="2400" dirty="0">
                <a:solidFill>
                  <a:srgbClr val="003F82"/>
                </a:solidFill>
                <a:latin typeface="Arial Narrow" panose="020B0606020202030204" pitchFamily="34" charset="0"/>
                <a:cs typeface="Times New Roman" panose="02020603050405020304" pitchFamily="18" charset="0"/>
              </a:rPr>
              <a:t>, </a:t>
            </a:r>
            <a:r>
              <a:rPr lang="ru-RU" sz="2400" dirty="0" err="1">
                <a:solidFill>
                  <a:srgbClr val="003F82"/>
                </a:solidFill>
                <a:latin typeface="Arial Narrow" panose="020B0606020202030204" pitchFamily="34" charset="0"/>
                <a:cs typeface="Times New Roman" panose="02020603050405020304" pitchFamily="18" charset="0"/>
              </a:rPr>
              <a:t>Лэша</a:t>
            </a:r>
            <a:r>
              <a:rPr lang="ru-RU" sz="2400" dirty="0">
                <a:solidFill>
                  <a:srgbClr val="003F82"/>
                </a:solidFill>
                <a:latin typeface="Arial Narrow" panose="020B0606020202030204" pitchFamily="34" charset="0"/>
                <a:cs typeface="Times New Roman" panose="02020603050405020304" pitchFamily="18" charset="0"/>
              </a:rPr>
              <a:t> </a:t>
            </a:r>
          </a:p>
          <a:p>
            <a:endParaRPr lang="en-US" sz="800" b="1" dirty="0">
              <a:solidFill>
                <a:srgbClr val="003F82"/>
              </a:solidFill>
              <a:latin typeface="Arial Narrow" panose="020B0606020202030204" pitchFamily="34" charset="0"/>
              <a:cs typeface="Times New Roman" panose="02020603050405020304" pitchFamily="18" charset="0"/>
            </a:endParaRPr>
          </a:p>
          <a:p>
            <a:r>
              <a:rPr lang="en-US" sz="2400" b="1" dirty="0">
                <a:solidFill>
                  <a:srgbClr val="003F82"/>
                </a:solidFill>
                <a:latin typeface="Arial Narrow" panose="020B0606020202030204" pitchFamily="34" charset="0"/>
                <a:cs typeface="Times New Roman" panose="02020603050405020304" pitchFamily="18" charset="0"/>
              </a:rPr>
              <a:t>―</a:t>
            </a:r>
            <a:r>
              <a:rPr lang="ru-RU" sz="2400" dirty="0">
                <a:solidFill>
                  <a:srgbClr val="003F82"/>
                </a:solidFill>
                <a:latin typeface="Arial Narrow" panose="020B0606020202030204" pitchFamily="34" charset="0"/>
                <a:cs typeface="Times New Roman" panose="02020603050405020304" pitchFamily="18" charset="0"/>
              </a:rPr>
              <a:t> стили конструируются как многомерные, т.е. волонтерское действие как результат динамического взаимодействия субъективных и объективных, индивидуальных и коллективных, инструментальных и нормативных компонентов</a:t>
            </a:r>
            <a:r>
              <a:rPr lang="ru-RU" sz="2400" dirty="0">
                <a:solidFill>
                  <a:srgbClr val="003F82"/>
                </a:solidFill>
                <a:latin typeface="Arial Narrow" panose="020B0606020202030204" pitchFamily="34" charset="0"/>
              </a:rPr>
              <a:t>.</a:t>
            </a:r>
          </a:p>
          <a:p>
            <a:r>
              <a:rPr lang="ru-RU" sz="2400" b="1" dirty="0">
                <a:solidFill>
                  <a:srgbClr val="FF0000"/>
                </a:solidFill>
                <a:latin typeface="Arial Narrow" panose="020B0606020202030204" pitchFamily="34" charset="0"/>
                <a:cs typeface="Times New Roman" panose="02020603050405020304" pitchFamily="18" charset="0"/>
              </a:rPr>
              <a:t>Преимущества</a:t>
            </a:r>
            <a:r>
              <a:rPr lang="en-US" sz="2400" b="1" dirty="0">
                <a:solidFill>
                  <a:srgbClr val="FF0000"/>
                </a:solidFill>
                <a:latin typeface="Arial Narrow" panose="020B0606020202030204" pitchFamily="34" charset="0"/>
                <a:cs typeface="Times New Roman" panose="02020603050405020304" pitchFamily="18" charset="0"/>
              </a:rPr>
              <a:t>: </a:t>
            </a:r>
            <a:r>
              <a:rPr lang="en-US" sz="2400" dirty="0">
                <a:solidFill>
                  <a:srgbClr val="003F82"/>
                </a:solidFill>
                <a:latin typeface="Arial Narrow" panose="020B0606020202030204" pitchFamily="34" charset="0"/>
                <a:cs typeface="Times New Roman" panose="02020603050405020304" pitchFamily="18" charset="0"/>
              </a:rPr>
              <a:t>(1) </a:t>
            </a:r>
            <a:r>
              <a:rPr lang="ru-RU" sz="2400" dirty="0">
                <a:solidFill>
                  <a:srgbClr val="003F82"/>
                </a:solidFill>
                <a:latin typeface="Arial Narrow" panose="020B0606020202030204" pitchFamily="34" charset="0"/>
                <a:cs typeface="Times New Roman" panose="02020603050405020304" pitchFamily="18" charset="0"/>
              </a:rPr>
              <a:t>многомерность теории</a:t>
            </a:r>
            <a:r>
              <a:rPr lang="en-US" sz="2400" dirty="0">
                <a:solidFill>
                  <a:srgbClr val="003F82"/>
                </a:solidFill>
                <a:latin typeface="Arial Narrow" panose="020B0606020202030204" pitchFamily="34" charset="0"/>
                <a:cs typeface="Times New Roman" panose="02020603050405020304" pitchFamily="18" charset="0"/>
              </a:rPr>
              <a:t>; (2) </a:t>
            </a:r>
            <a:r>
              <a:rPr lang="ru-RU" sz="2400" dirty="0">
                <a:solidFill>
                  <a:srgbClr val="003F82"/>
                </a:solidFill>
                <a:latin typeface="Arial Narrow" panose="020B0606020202030204" pitchFamily="34" charset="0"/>
                <a:cs typeface="Times New Roman" panose="02020603050405020304" pitchFamily="18" charset="0"/>
              </a:rPr>
              <a:t>большая теоретическая </a:t>
            </a:r>
            <a:r>
              <a:rPr lang="ru-RU" sz="2400" dirty="0" err="1">
                <a:solidFill>
                  <a:srgbClr val="003F82"/>
                </a:solidFill>
                <a:latin typeface="Arial Narrow" panose="020B0606020202030204" pitchFamily="34" charset="0"/>
                <a:cs typeface="Times New Roman" panose="02020603050405020304" pitchFamily="18" charset="0"/>
              </a:rPr>
              <a:t>фундированность</a:t>
            </a:r>
            <a:r>
              <a:rPr lang="en-US" sz="2400" dirty="0">
                <a:solidFill>
                  <a:srgbClr val="003F82"/>
                </a:solidFill>
                <a:latin typeface="Arial Narrow" panose="020B0606020202030204" pitchFamily="34" charset="0"/>
                <a:cs typeface="Times New Roman" panose="02020603050405020304" pitchFamily="18" charset="0"/>
              </a:rPr>
              <a:t>;</a:t>
            </a:r>
            <a:r>
              <a:rPr lang="ru-RU" sz="2400" dirty="0">
                <a:solidFill>
                  <a:srgbClr val="003F82"/>
                </a:solidFill>
                <a:latin typeface="Arial Narrow" panose="020B0606020202030204" pitchFamily="34" charset="0"/>
                <a:cs typeface="Times New Roman" panose="02020603050405020304" pitchFamily="18" charset="0"/>
              </a:rPr>
              <a:t> (3) преодоление дефицитов </a:t>
            </a:r>
            <a:r>
              <a:rPr lang="ru-RU" sz="2400" dirty="0" err="1">
                <a:solidFill>
                  <a:srgbClr val="003F82"/>
                </a:solidFill>
                <a:latin typeface="Arial Narrow" panose="020B0606020202030204" pitchFamily="34" charset="0"/>
                <a:cs typeface="Times New Roman" panose="02020603050405020304" pitchFamily="18" charset="0"/>
              </a:rPr>
              <a:t>индуктивизма</a:t>
            </a:r>
            <a:r>
              <a:rPr lang="ru-RU" sz="2400" dirty="0">
                <a:solidFill>
                  <a:srgbClr val="003F82"/>
                </a:solidFill>
                <a:latin typeface="Arial Narrow" panose="020B0606020202030204" pitchFamily="34" charset="0"/>
                <a:cs typeface="Times New Roman" panose="02020603050405020304" pitchFamily="18" charset="0"/>
              </a:rPr>
              <a:t>.</a:t>
            </a:r>
            <a:endParaRPr lang="en-US" sz="2400" dirty="0">
              <a:solidFill>
                <a:srgbClr val="003F82"/>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08316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Актуальность и проблематика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255588" y="1424130"/>
            <a:ext cx="8511041" cy="4801314"/>
          </a:xfrm>
          <a:prstGeom prst="rect">
            <a:avLst/>
          </a:prstGeom>
          <a:noFill/>
          <a:ln w="9525">
            <a:noFill/>
            <a:miter lim="800000"/>
            <a:headEnd/>
            <a:tailEnd/>
          </a:ln>
        </p:spPr>
        <p:txBody>
          <a:bodyPr wrap="square">
            <a:spAutoFit/>
          </a:bodyPr>
          <a:lstStyle/>
          <a:p>
            <a:r>
              <a:rPr lang="ru-RU" sz="2400" b="1" dirty="0">
                <a:solidFill>
                  <a:srgbClr val="003F82"/>
                </a:solidFill>
                <a:latin typeface="Arial Narrow" panose="020B0606020202030204" pitchFamily="34" charset="0"/>
                <a:cs typeface="Arial" panose="020B0604020202020204" pitchFamily="34" charset="0"/>
              </a:rPr>
              <a:t>Стили </a:t>
            </a:r>
            <a:r>
              <a:rPr lang="ru-RU" sz="2400" b="1" dirty="0">
                <a:solidFill>
                  <a:srgbClr val="003F82"/>
                </a:solidFill>
                <a:latin typeface="Arial" panose="020B060402020202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биографически встроенные образцы волонтерского участия</a:t>
            </a:r>
            <a:endParaRPr lang="en-US" sz="2400" dirty="0">
              <a:solidFill>
                <a:srgbClr val="003F82"/>
              </a:solidFill>
              <a:latin typeface="Arial Narrow" panose="020B0606020202030204" pitchFamily="34" charset="0"/>
              <a:cs typeface="Arial" panose="020B0604020202020204" pitchFamily="34" charset="0"/>
            </a:endParaRPr>
          </a:p>
          <a:p>
            <a:endParaRPr lang="en-US" sz="600" dirty="0">
              <a:solidFill>
                <a:srgbClr val="003F82"/>
              </a:solidFill>
              <a:latin typeface="Arial Narrow" panose="020B0606020202030204" pitchFamily="34" charset="0"/>
              <a:cs typeface="Arial" panose="020B0604020202020204" pitchFamily="34" charset="0"/>
            </a:endParaRPr>
          </a:p>
          <a:p>
            <a:r>
              <a:rPr lang="ru-RU" sz="2400" dirty="0">
                <a:solidFill>
                  <a:srgbClr val="003F82"/>
                </a:solidFill>
                <a:latin typeface="Arial Narrow" panose="020B0606020202030204" pitchFamily="34" charset="0"/>
                <a:cs typeface="Arial" panose="020B0604020202020204" pitchFamily="34" charset="0"/>
              </a:rPr>
              <a:t>Базовая ось</a:t>
            </a:r>
            <a:r>
              <a:rPr lang="en-US" sz="2400" dirty="0">
                <a:solidFill>
                  <a:srgbClr val="003F82"/>
                </a:solidFill>
                <a:latin typeface="Arial Narrow" panose="020B060602020203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демаркации стилей</a:t>
            </a:r>
            <a:r>
              <a:rPr lang="en-US" sz="2400" dirty="0">
                <a:solidFill>
                  <a:srgbClr val="003F82"/>
                </a:solidFill>
                <a:latin typeface="Arial Narrow" panose="020B0606020202030204" pitchFamily="34" charset="0"/>
                <a:cs typeface="Arial" panose="020B0604020202020204" pitchFamily="34" charset="0"/>
              </a:rPr>
              <a:t>: </a:t>
            </a:r>
            <a:r>
              <a:rPr lang="ru-RU" sz="2400" b="1" dirty="0">
                <a:solidFill>
                  <a:srgbClr val="003F82"/>
                </a:solidFill>
                <a:latin typeface="Arial Narrow" panose="020B0606020202030204" pitchFamily="34" charset="0"/>
                <a:cs typeface="Arial" panose="020B0604020202020204" pitchFamily="34" charset="0"/>
              </a:rPr>
              <a:t>источники детерминации биографии индивида</a:t>
            </a:r>
          </a:p>
          <a:p>
            <a:r>
              <a:rPr lang="ru-RU" sz="2400" dirty="0">
                <a:solidFill>
                  <a:srgbClr val="003F82"/>
                </a:solidFill>
                <a:latin typeface="Arial Narrow" panose="020B0606020202030204" pitchFamily="34" charset="0"/>
                <a:cs typeface="Arial" panose="020B0604020202020204" pitchFamily="34" charset="0"/>
              </a:rPr>
              <a:t>Модерн </a:t>
            </a:r>
            <a:r>
              <a:rPr lang="en-US" sz="2400" dirty="0">
                <a:solidFill>
                  <a:srgbClr val="003F82"/>
                </a:solidFill>
                <a:latin typeface="Arial" panose="020B0604020202020204" pitchFamily="34" charset="0"/>
                <a:cs typeface="Arial" panose="020B0604020202020204" pitchFamily="34" charset="0"/>
              </a:rPr>
              <a:t>— </a:t>
            </a:r>
            <a:r>
              <a:rPr lang="ru-RU" sz="2400" dirty="0">
                <a:solidFill>
                  <a:srgbClr val="003F82"/>
                </a:solidFill>
                <a:latin typeface="Arial Narrow" panose="020B0606020202030204" pitchFamily="34" charset="0"/>
                <a:cs typeface="Arial" panose="020B0604020202020204" pitchFamily="34" charset="0"/>
              </a:rPr>
              <a:t>поздний модерн</a:t>
            </a:r>
            <a:r>
              <a:rPr lang="en-US" sz="2400" dirty="0">
                <a:solidFill>
                  <a:srgbClr val="003F82"/>
                </a:solidFill>
                <a:latin typeface="Arial Narrow" panose="020B0606020202030204" pitchFamily="34" charset="0"/>
                <a:cs typeface="Arial" panose="020B0604020202020204" pitchFamily="34" charset="0"/>
              </a:rPr>
              <a:t>:</a:t>
            </a:r>
            <a:r>
              <a:rPr lang="ru-RU" sz="2400" dirty="0">
                <a:solidFill>
                  <a:srgbClr val="003F82"/>
                </a:solidFill>
                <a:latin typeface="Arial Narrow" panose="020B0606020202030204" pitchFamily="34" charset="0"/>
                <a:cs typeface="Arial" panose="020B0604020202020204" pitchFamily="34" charset="0"/>
              </a:rPr>
              <a:t> </a:t>
            </a:r>
            <a:r>
              <a:rPr lang="ru-RU" sz="2400" dirty="0" err="1">
                <a:solidFill>
                  <a:srgbClr val="003F82"/>
                </a:solidFill>
                <a:latin typeface="Arial Narrow" panose="020B0606020202030204" pitchFamily="34" charset="0"/>
                <a:cs typeface="Arial" panose="020B0604020202020204" pitchFamily="34" charset="0"/>
              </a:rPr>
              <a:t>геторономные</a:t>
            </a:r>
            <a:r>
              <a:rPr lang="ru-RU" sz="2400" dirty="0">
                <a:solidFill>
                  <a:srgbClr val="003F82"/>
                </a:solidFill>
                <a:latin typeface="Arial Narrow" panose="020B0606020202030204" pitchFamily="34" charset="0"/>
                <a:cs typeface="Arial" panose="020B0604020202020204" pitchFamily="34" charset="0"/>
              </a:rPr>
              <a:t> </a:t>
            </a:r>
            <a:r>
              <a:rPr lang="en-US" sz="2400" dirty="0">
                <a:solidFill>
                  <a:srgbClr val="003F82"/>
                </a:solidFill>
                <a:latin typeface="Arial Narrow" panose="020B0606020202030204" pitchFamily="34" charset="0"/>
                <a:cs typeface="Arial" panose="020B0604020202020204" pitchFamily="34" charset="0"/>
              </a:rPr>
              <a:t>vs </a:t>
            </a:r>
            <a:r>
              <a:rPr lang="ru-RU" sz="2400" dirty="0">
                <a:solidFill>
                  <a:srgbClr val="003F82"/>
                </a:solidFill>
                <a:latin typeface="Arial Narrow" panose="020B0606020202030204" pitchFamily="34" charset="0"/>
                <a:cs typeface="Arial" panose="020B0604020202020204" pitchFamily="34" charset="0"/>
              </a:rPr>
              <a:t>автономные</a:t>
            </a:r>
            <a:r>
              <a:rPr lang="en-US" sz="2400" dirty="0">
                <a:solidFill>
                  <a:srgbClr val="003F82"/>
                </a:solidFill>
                <a:latin typeface="Arial Narrow" panose="020B0606020202030204" pitchFamily="34" charset="0"/>
                <a:cs typeface="Arial" panose="020B0604020202020204" pitchFamily="34" charset="0"/>
              </a:rPr>
              <a:t>, </a:t>
            </a:r>
            <a:endParaRPr lang="ru-RU" sz="2400" dirty="0">
              <a:solidFill>
                <a:srgbClr val="003F82"/>
              </a:solidFill>
              <a:latin typeface="Arial Narrow" panose="020B0606020202030204" pitchFamily="34" charset="0"/>
              <a:cs typeface="Arial" panose="020B0604020202020204" pitchFamily="34" charset="0"/>
            </a:endParaRPr>
          </a:p>
          <a:p>
            <a:r>
              <a:rPr lang="ru-RU" sz="2400" dirty="0">
                <a:solidFill>
                  <a:srgbClr val="003F82"/>
                </a:solidFill>
                <a:latin typeface="Arial Narrow" panose="020B0606020202030204" pitchFamily="34" charset="0"/>
                <a:cs typeface="Arial" panose="020B0604020202020204" pitchFamily="34" charset="0"/>
              </a:rPr>
              <a:t>т.е. </a:t>
            </a:r>
            <a:r>
              <a:rPr lang="ru-RU" sz="2400" i="1" dirty="0">
                <a:solidFill>
                  <a:srgbClr val="003F82"/>
                </a:solidFill>
                <a:latin typeface="Arial Narrow" panose="020B0606020202030204" pitchFamily="34" charset="0"/>
                <a:cs typeface="Arial" panose="020B0604020202020204" pitchFamily="34" charset="0"/>
              </a:rPr>
              <a:t>коллектив</a:t>
            </a:r>
            <a:r>
              <a:rPr lang="ru-RU" sz="2400" dirty="0">
                <a:solidFill>
                  <a:srgbClr val="003F82"/>
                </a:solidFill>
                <a:latin typeface="Arial Narrow" panose="020B0606020202030204" pitchFamily="34" charset="0"/>
                <a:cs typeface="Arial" panose="020B0604020202020204" pitchFamily="34" charset="0"/>
              </a:rPr>
              <a:t> </a:t>
            </a:r>
            <a:r>
              <a:rPr lang="en-US" sz="2400" dirty="0">
                <a:solidFill>
                  <a:srgbClr val="003F82"/>
                </a:solidFill>
                <a:latin typeface="Arial Narrow" panose="020B0606020202030204" pitchFamily="34" charset="0"/>
                <a:cs typeface="Arial" panose="020B0604020202020204" pitchFamily="34" charset="0"/>
              </a:rPr>
              <a:t>vs </a:t>
            </a:r>
            <a:r>
              <a:rPr lang="ru-RU" sz="2400" i="1" dirty="0">
                <a:solidFill>
                  <a:srgbClr val="003F82"/>
                </a:solidFill>
                <a:latin typeface="Arial Narrow" panose="020B0606020202030204" pitchFamily="34" charset="0"/>
                <a:cs typeface="Arial" panose="020B0604020202020204" pitchFamily="34" charset="0"/>
              </a:rPr>
              <a:t>индивид</a:t>
            </a:r>
            <a:r>
              <a:rPr lang="ru-RU" sz="2400" dirty="0">
                <a:solidFill>
                  <a:srgbClr val="003F82"/>
                </a:solidFill>
                <a:latin typeface="Arial Narrow" panose="020B0606020202030204" pitchFamily="34" charset="0"/>
                <a:cs typeface="Arial" panose="020B0604020202020204" pitchFamily="34" charset="0"/>
              </a:rPr>
              <a:t> как точка отсчета биографической системы координат</a:t>
            </a:r>
          </a:p>
          <a:p>
            <a:r>
              <a:rPr lang="en-US" sz="2400" dirty="0">
                <a:solidFill>
                  <a:srgbClr val="003F82"/>
                </a:solidFill>
                <a:latin typeface="Arial Narrow" panose="020B0606020202030204" pitchFamily="34" charset="0"/>
                <a:cs typeface="Arial" panose="020B0604020202020204" pitchFamily="34" charset="0"/>
              </a:rPr>
              <a:t>=&gt;</a:t>
            </a:r>
            <a:r>
              <a:rPr lang="ru-RU" sz="2400" dirty="0">
                <a:solidFill>
                  <a:srgbClr val="003F82"/>
                </a:solidFill>
                <a:latin typeface="Arial Narrow" panose="020B0606020202030204" pitchFamily="34" charset="0"/>
                <a:cs typeface="Arial" panose="020B0604020202020204" pitchFamily="34" charset="0"/>
              </a:rPr>
              <a:t> </a:t>
            </a:r>
            <a:r>
              <a:rPr lang="ru-RU" sz="2400" i="1" dirty="0">
                <a:solidFill>
                  <a:srgbClr val="003F82"/>
                </a:solidFill>
                <a:latin typeface="Arial Narrow" panose="020B0606020202030204" pitchFamily="34" charset="0"/>
                <a:cs typeface="Arial" panose="020B0604020202020204" pitchFamily="34" charset="0"/>
              </a:rPr>
              <a:t>Коллективный</a:t>
            </a:r>
            <a:r>
              <a:rPr lang="ru-RU" sz="2400" dirty="0">
                <a:solidFill>
                  <a:srgbClr val="003F82"/>
                </a:solidFill>
                <a:latin typeface="Arial Narrow" panose="020B0606020202030204" pitchFamily="34" charset="0"/>
                <a:cs typeface="Arial" panose="020B0604020202020204" pitchFamily="34" charset="0"/>
              </a:rPr>
              <a:t>― </a:t>
            </a:r>
            <a:r>
              <a:rPr lang="ru-RU" sz="2400" i="1" dirty="0">
                <a:solidFill>
                  <a:srgbClr val="003F82"/>
                </a:solidFill>
                <a:latin typeface="Arial Narrow" panose="020B0606020202030204" pitchFamily="34" charset="0"/>
                <a:cs typeface="Arial" panose="020B0604020202020204" pitchFamily="34" charset="0"/>
              </a:rPr>
              <a:t>рефлексивный</a:t>
            </a:r>
            <a:r>
              <a:rPr lang="ru-RU" sz="2400" dirty="0">
                <a:solidFill>
                  <a:srgbClr val="003F82"/>
                </a:solidFill>
                <a:latin typeface="Arial Narrow" panose="020B0606020202030204" pitchFamily="34" charset="0"/>
                <a:cs typeface="Arial" panose="020B0604020202020204" pitchFamily="34" charset="0"/>
              </a:rPr>
              <a:t> стиль </a:t>
            </a:r>
            <a:r>
              <a:rPr lang="ru-RU" sz="2400" dirty="0" err="1">
                <a:solidFill>
                  <a:srgbClr val="003F82"/>
                </a:solidFill>
                <a:latin typeface="Arial Narrow" panose="020B0606020202030204" pitchFamily="34" charset="0"/>
                <a:cs typeface="Arial" panose="020B0604020202020204" pitchFamily="34" charset="0"/>
              </a:rPr>
              <a:t>волонетрства</a:t>
            </a:r>
            <a:endParaRPr lang="ru-RU" sz="800" b="1" dirty="0">
              <a:solidFill>
                <a:srgbClr val="003F82"/>
              </a:solidFill>
              <a:latin typeface="Arial Narrow" panose="020B0606020202030204" pitchFamily="34" charset="0"/>
              <a:cs typeface="Arial" panose="020B0604020202020204" pitchFamily="34" charset="0"/>
            </a:endParaRPr>
          </a:p>
          <a:p>
            <a:r>
              <a:rPr lang="ru-RU" sz="2200" dirty="0">
                <a:solidFill>
                  <a:srgbClr val="003F82"/>
                </a:solidFill>
                <a:latin typeface="Arial Narrow" panose="020B0606020202030204" pitchFamily="34" charset="0"/>
                <a:cs typeface="Arial" panose="020B0604020202020204" pitchFamily="34" charset="0"/>
              </a:rPr>
              <a:t>Жизнь конкретного индивида — на </a:t>
            </a:r>
            <a:r>
              <a:rPr lang="ru-RU" sz="2200" i="1" dirty="0">
                <a:solidFill>
                  <a:srgbClr val="003F82"/>
                </a:solidFill>
                <a:latin typeface="Arial Narrow" panose="020B0606020202030204" pitchFamily="34" charset="0"/>
                <a:cs typeface="Arial" panose="020B0604020202020204" pitchFamily="34" charset="0"/>
              </a:rPr>
              <a:t>пересечении</a:t>
            </a:r>
            <a:r>
              <a:rPr lang="ru-RU" sz="2200" dirty="0">
                <a:solidFill>
                  <a:srgbClr val="003F82"/>
                </a:solidFill>
                <a:latin typeface="Arial Narrow" panose="020B0606020202030204" pitchFamily="34" charset="0"/>
                <a:cs typeface="Arial" panose="020B0604020202020204" pitchFamily="34" charset="0"/>
              </a:rPr>
              <a:t> гетерономных и автономных источников </a:t>
            </a:r>
          </a:p>
          <a:p>
            <a:r>
              <a:rPr lang="ru-RU" sz="2200" b="1" dirty="0">
                <a:solidFill>
                  <a:srgbClr val="00B050"/>
                </a:solidFill>
                <a:latin typeface="Arial Narrow" panose="020B0606020202030204" pitchFamily="34" charset="0"/>
                <a:cs typeface="Arial" panose="020B0604020202020204" pitchFamily="34" charset="0"/>
              </a:rPr>
              <a:t>Теоретически обосновано 2 уровня стилей</a:t>
            </a:r>
            <a:r>
              <a:rPr lang="en-US" sz="2200" dirty="0">
                <a:solidFill>
                  <a:srgbClr val="003F82"/>
                </a:solidFill>
                <a:latin typeface="Arial Narrow" panose="020B060602020203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институциональный и индивидуальный</a:t>
            </a:r>
          </a:p>
          <a:p>
            <a:r>
              <a:rPr lang="ru-RU" sz="2200" b="1" dirty="0">
                <a:solidFill>
                  <a:srgbClr val="FF0000"/>
                </a:solidFill>
                <a:latin typeface="Arial Narrow" panose="020B0606020202030204" pitchFamily="34" charset="0"/>
                <a:cs typeface="Arial" panose="020B0604020202020204" pitchFamily="34" charset="0"/>
              </a:rPr>
              <a:t>По факту</a:t>
            </a:r>
            <a:r>
              <a:rPr lang="en-US" sz="2200" b="1" dirty="0">
                <a:solidFill>
                  <a:srgbClr val="FF0000"/>
                </a:solidFill>
                <a:latin typeface="Arial Narrow" panose="020B0606020202030204" pitchFamily="34" charset="0"/>
                <a:cs typeface="Arial" panose="020B0604020202020204" pitchFamily="34" charset="0"/>
              </a:rPr>
              <a:t>: </a:t>
            </a:r>
            <a:r>
              <a:rPr lang="ru-RU" sz="2200" b="1" dirty="0">
                <a:solidFill>
                  <a:srgbClr val="FF0000"/>
                </a:solidFill>
                <a:latin typeface="Arial Narrow" panose="020B0606020202030204" pitchFamily="34" charset="0"/>
                <a:cs typeface="Arial" panose="020B0604020202020204" pitchFamily="34" charset="0"/>
              </a:rPr>
              <a:t>3 уровня</a:t>
            </a:r>
            <a:r>
              <a:rPr lang="en-US" sz="2200" b="1" dirty="0">
                <a:solidFill>
                  <a:srgbClr val="003F82"/>
                </a:solidFill>
                <a:latin typeface="Arial Narrow" panose="020B0606020202030204" pitchFamily="34" charset="0"/>
                <a:cs typeface="Arial" panose="020B0604020202020204" pitchFamily="34" charset="0"/>
              </a:rPr>
              <a:t>:</a:t>
            </a:r>
            <a:r>
              <a:rPr lang="en-US" sz="2200" dirty="0">
                <a:solidFill>
                  <a:srgbClr val="003F82"/>
                </a:solidFill>
                <a:latin typeface="Arial Narrow" panose="020B0606020202030204" pitchFamily="34" charset="0"/>
                <a:cs typeface="Arial" panose="020B0604020202020204" pitchFamily="34" charset="0"/>
              </a:rPr>
              <a:t> </a:t>
            </a:r>
            <a:r>
              <a:rPr lang="ru-RU" sz="2200" dirty="0">
                <a:solidFill>
                  <a:srgbClr val="003F82"/>
                </a:solidFill>
                <a:latin typeface="Arial Narrow" panose="020B0606020202030204" pitchFamily="34" charset="0"/>
                <a:cs typeface="Arial" panose="020B0604020202020204" pitchFamily="34" charset="0"/>
              </a:rPr>
              <a:t>институциональный, организационный, индивидуальный</a:t>
            </a:r>
            <a:endParaRPr lang="ru-RU" sz="2400" dirty="0">
              <a:solidFill>
                <a:srgbClr val="003F82"/>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89059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2016</a:t>
            </a:r>
            <a:endParaRPr kumimoji="1" lang="ru-RU" sz="800" dirty="0">
              <a:solidFill>
                <a:schemeClr val="bg1"/>
              </a:solidFill>
              <a:latin typeface="Myriad Pro"/>
            </a:endParaRPr>
          </a:p>
        </p:txBody>
      </p:sp>
      <p:sp>
        <p:nvSpPr>
          <p:cNvPr id="14339" name="Title 1"/>
          <p:cNvSpPr txBox="1">
            <a:spLocks/>
          </p:cNvSpPr>
          <p:nvPr/>
        </p:nvSpPr>
        <p:spPr bwMode="auto">
          <a:xfrm>
            <a:off x="1428750" y="223838"/>
            <a:ext cx="7213600" cy="922574"/>
          </a:xfrm>
          <a:prstGeom prst="rect">
            <a:avLst/>
          </a:prstGeom>
          <a:noFill/>
          <a:ln w="9525">
            <a:noFill/>
            <a:miter lim="800000"/>
            <a:headEnd/>
            <a:tailEnd/>
          </a:ln>
        </p:spPr>
        <p:txBody>
          <a:bodyPr anchor="ctr"/>
          <a:lstStyle/>
          <a:p>
            <a:r>
              <a:rPr lang="ru-RU" sz="2400" dirty="0">
                <a:solidFill>
                  <a:schemeClr val="bg1"/>
                </a:solidFill>
                <a:latin typeface="Arial" panose="020B0604020202020204" pitchFamily="34" charset="0"/>
                <a:cs typeface="Arial" panose="020B0604020202020204" pitchFamily="34" charset="0"/>
              </a:rPr>
              <a:t>Актуальность и проблематика</a:t>
            </a:r>
            <a:endParaRPr lang="en-US" sz="2400" dirty="0">
              <a:solidFill>
                <a:schemeClr val="bg1"/>
              </a:solidFill>
              <a:latin typeface="Arial" panose="020B0604020202020204" pitchFamily="34" charset="0"/>
              <a:cs typeface="Arial" panose="020B0604020202020204" pitchFamily="34" charset="0"/>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6" name="Rectangle 12"/>
          <p:cNvSpPr>
            <a:spLocks noChangeArrowheads="1"/>
          </p:cNvSpPr>
          <p:nvPr/>
        </p:nvSpPr>
        <p:spPr bwMode="auto">
          <a:xfrm>
            <a:off x="116113" y="1424130"/>
            <a:ext cx="8868229" cy="4832092"/>
          </a:xfrm>
          <a:prstGeom prst="rect">
            <a:avLst/>
          </a:prstGeom>
          <a:noFill/>
          <a:ln w="9525">
            <a:noFill/>
            <a:miter lim="800000"/>
            <a:headEnd/>
            <a:tailEnd/>
          </a:ln>
        </p:spPr>
        <p:txBody>
          <a:bodyPr wrap="square">
            <a:spAutoFit/>
          </a:bodyPr>
          <a:lstStyle/>
          <a:p>
            <a:r>
              <a:rPr lang="ru-RU" sz="2400" b="1" dirty="0">
                <a:solidFill>
                  <a:srgbClr val="FF0000"/>
                </a:solidFill>
                <a:latin typeface="Arial Narrow" panose="020B0606020202030204" pitchFamily="34" charset="0"/>
                <a:cs typeface="Arial" panose="020B0604020202020204" pitchFamily="34" charset="0"/>
              </a:rPr>
              <a:t>Ограничения</a:t>
            </a:r>
            <a:r>
              <a:rPr lang="en-US" sz="2400" b="1" dirty="0">
                <a:solidFill>
                  <a:srgbClr val="FF0000"/>
                </a:solidFill>
                <a:latin typeface="Arial Narrow" panose="020B0606020202030204" pitchFamily="34" charset="0"/>
                <a:cs typeface="Arial" panose="020B0604020202020204" pitchFamily="34" charset="0"/>
              </a:rPr>
              <a:t>:</a:t>
            </a:r>
            <a:endParaRPr lang="ru-RU" sz="2400" b="1" dirty="0">
              <a:solidFill>
                <a:srgbClr val="FF0000"/>
              </a:solidFill>
              <a:latin typeface="Arial Narrow" panose="020B0606020202030204" pitchFamily="34" charset="0"/>
              <a:cs typeface="Arial" panose="020B0604020202020204" pitchFamily="34" charset="0"/>
            </a:endParaRPr>
          </a:p>
          <a:p>
            <a:r>
              <a:rPr lang="ru-RU" sz="2000" dirty="0">
                <a:solidFill>
                  <a:srgbClr val="21386F"/>
                </a:solidFill>
                <a:latin typeface="Arial" panose="020B0604020202020204" pitchFamily="34" charset="0"/>
                <a:cs typeface="Arial" panose="020B0604020202020204" pitchFamily="34" charset="0"/>
              </a:rPr>
              <a:t>― </a:t>
            </a:r>
            <a:r>
              <a:rPr lang="ru-RU" sz="2000" dirty="0">
                <a:solidFill>
                  <a:srgbClr val="21386F"/>
                </a:solidFill>
              </a:rPr>
              <a:t>теоретически не аргументировано выделение шести базовых категории (измерений, осей) для сравнения стилей</a:t>
            </a:r>
            <a:r>
              <a:rPr lang="en-US" sz="2000" dirty="0">
                <a:solidFill>
                  <a:srgbClr val="21386F"/>
                </a:solidFill>
              </a:rPr>
              <a:t>:</a:t>
            </a:r>
          </a:p>
          <a:p>
            <a:endParaRPr lang="ru-RU" sz="800" dirty="0">
              <a:solidFill>
                <a:srgbClr val="21386F"/>
              </a:solidFill>
            </a:endParaRPr>
          </a:p>
          <a:p>
            <a:pPr marL="342900" indent="-342900">
              <a:buAutoNum type="arabicParenBoth"/>
            </a:pPr>
            <a:r>
              <a:rPr lang="ru-RU" sz="1600" dirty="0">
                <a:solidFill>
                  <a:srgbClr val="21386F"/>
                </a:solidFill>
              </a:rPr>
              <a:t>биографическая система координат,</a:t>
            </a:r>
            <a:r>
              <a:rPr lang="en-US" sz="1600" dirty="0">
                <a:solidFill>
                  <a:srgbClr val="21386F"/>
                </a:solidFill>
              </a:rPr>
              <a:t> </a:t>
            </a:r>
          </a:p>
          <a:p>
            <a:pPr marL="342900" indent="-342900">
              <a:buAutoNum type="arabicParenBoth"/>
            </a:pPr>
            <a:r>
              <a:rPr lang="en-US" sz="1600" dirty="0">
                <a:solidFill>
                  <a:srgbClr val="21386F"/>
                </a:solidFill>
              </a:rPr>
              <a:t> </a:t>
            </a:r>
            <a:r>
              <a:rPr lang="ru-RU" sz="1600" dirty="0">
                <a:solidFill>
                  <a:srgbClr val="21386F"/>
                </a:solidFill>
              </a:rPr>
              <a:t>мотивационная структура, </a:t>
            </a:r>
          </a:p>
          <a:p>
            <a:pPr marL="342900" indent="-342900">
              <a:buAutoNum type="arabicParenBoth"/>
            </a:pPr>
            <a:r>
              <a:rPr lang="ru-RU" sz="1600" dirty="0">
                <a:solidFill>
                  <a:srgbClr val="21386F"/>
                </a:solidFill>
              </a:rPr>
              <a:t>направление и сила приверженности, </a:t>
            </a:r>
            <a:r>
              <a:rPr lang="en-US" sz="1600" dirty="0">
                <a:solidFill>
                  <a:srgbClr val="21386F"/>
                </a:solidFill>
              </a:rPr>
              <a:t> </a:t>
            </a:r>
          </a:p>
          <a:p>
            <a:pPr marL="342900" indent="-342900">
              <a:buAutoNum type="arabicParenBoth"/>
            </a:pPr>
            <a:r>
              <a:rPr lang="ru-RU" sz="1600" dirty="0">
                <a:solidFill>
                  <a:srgbClr val="21386F"/>
                </a:solidFill>
              </a:rPr>
              <a:t>организационное окружение, </a:t>
            </a:r>
          </a:p>
          <a:p>
            <a:pPr marL="342900" indent="-342900">
              <a:buAutoNum type="arabicParenBoth"/>
            </a:pPr>
            <a:r>
              <a:rPr lang="ru-RU" sz="1600" dirty="0">
                <a:solidFill>
                  <a:srgbClr val="21386F"/>
                </a:solidFill>
              </a:rPr>
              <a:t>выбор (области) деятельности, </a:t>
            </a:r>
          </a:p>
          <a:p>
            <a:pPr marL="342900" indent="-342900">
              <a:buAutoNum type="arabicParenBoth"/>
            </a:pPr>
            <a:r>
              <a:rPr lang="ru-RU" sz="1600" dirty="0">
                <a:solidFill>
                  <a:srgbClr val="21386F"/>
                </a:solidFill>
              </a:rPr>
              <a:t>отношение к оплачиваемой работе.</a:t>
            </a:r>
            <a:endParaRPr lang="en-US" sz="1600" dirty="0">
              <a:solidFill>
                <a:srgbClr val="21386F"/>
              </a:solidFill>
            </a:endParaRPr>
          </a:p>
          <a:p>
            <a:r>
              <a:rPr lang="ru-RU" sz="1600" dirty="0">
                <a:solidFill>
                  <a:srgbClr val="21386F"/>
                </a:solidFill>
              </a:rPr>
              <a:t> </a:t>
            </a:r>
            <a:r>
              <a:rPr lang="ru-RU" sz="2000" dirty="0">
                <a:solidFill>
                  <a:srgbClr val="21386F"/>
                </a:solidFill>
                <a:latin typeface="Arial" panose="020B0604020202020204" pitchFamily="34" charset="0"/>
                <a:cs typeface="Arial" panose="020B0604020202020204" pitchFamily="34" charset="0"/>
              </a:rPr>
              <a:t>― </a:t>
            </a:r>
            <a:r>
              <a:rPr lang="ru-RU" sz="2000" dirty="0" err="1">
                <a:solidFill>
                  <a:srgbClr val="21386F"/>
                </a:solidFill>
              </a:rPr>
              <a:t>разноуровневость</a:t>
            </a:r>
            <a:r>
              <a:rPr lang="ru-RU" sz="2000" dirty="0">
                <a:solidFill>
                  <a:srgbClr val="21386F"/>
                </a:solidFill>
              </a:rPr>
              <a:t> и </a:t>
            </a:r>
            <a:r>
              <a:rPr lang="ru-RU" sz="2000" dirty="0" err="1">
                <a:solidFill>
                  <a:srgbClr val="21386F"/>
                </a:solidFill>
              </a:rPr>
              <a:t>разнопорядковость</a:t>
            </a:r>
            <a:r>
              <a:rPr lang="ru-RU" sz="2000" dirty="0">
                <a:solidFill>
                  <a:srgbClr val="21386F"/>
                </a:solidFill>
              </a:rPr>
              <a:t> базовых категорий; </a:t>
            </a:r>
            <a:endParaRPr lang="en-US" sz="2000" dirty="0">
              <a:solidFill>
                <a:srgbClr val="21386F"/>
              </a:solidFill>
            </a:endParaRPr>
          </a:p>
          <a:p>
            <a:r>
              <a:rPr lang="ru-RU" sz="2000" dirty="0">
                <a:solidFill>
                  <a:srgbClr val="21386F"/>
                </a:solidFill>
                <a:latin typeface="Arial" panose="020B0604020202020204" pitchFamily="34" charset="0"/>
                <a:cs typeface="Arial" panose="020B0604020202020204" pitchFamily="34" charset="0"/>
              </a:rPr>
              <a:t>― не реализована задача построения </a:t>
            </a:r>
            <a:r>
              <a:rPr lang="ru-RU" sz="2000" dirty="0">
                <a:solidFill>
                  <a:srgbClr val="21386F"/>
                </a:solidFill>
              </a:rPr>
              <a:t>системы чистых дихотомических категорий / переменных описания стилей</a:t>
            </a:r>
            <a:r>
              <a:rPr lang="en-US" sz="2000" dirty="0">
                <a:solidFill>
                  <a:srgbClr val="21386F"/>
                </a:solidFill>
              </a:rPr>
              <a:t>; </a:t>
            </a:r>
          </a:p>
          <a:p>
            <a:r>
              <a:rPr lang="ru-RU" sz="2000" dirty="0">
                <a:solidFill>
                  <a:srgbClr val="21386F"/>
                </a:solidFill>
                <a:latin typeface="Arial" panose="020B0604020202020204" pitchFamily="34" charset="0"/>
                <a:cs typeface="Arial" panose="020B0604020202020204" pitchFamily="34" charset="0"/>
              </a:rPr>
              <a:t>― </a:t>
            </a:r>
            <a:r>
              <a:rPr lang="ru-RU" sz="2000" dirty="0">
                <a:solidFill>
                  <a:srgbClr val="21386F"/>
                </a:solidFill>
              </a:rPr>
              <a:t>принцип отбора категорий / переменных описания стилей теоретически не фундируется,</a:t>
            </a:r>
          </a:p>
          <a:p>
            <a:r>
              <a:rPr lang="ru-RU" sz="2000" dirty="0">
                <a:solidFill>
                  <a:srgbClr val="21386F"/>
                </a:solidFill>
                <a:latin typeface="Arial" panose="020B0604020202020204" pitchFamily="34" charset="0"/>
                <a:cs typeface="Arial" panose="020B0604020202020204" pitchFamily="34" charset="0"/>
              </a:rPr>
              <a:t>―</a:t>
            </a:r>
            <a:r>
              <a:rPr lang="ru-RU" sz="2000" dirty="0">
                <a:solidFill>
                  <a:srgbClr val="21386F"/>
                </a:solidFill>
              </a:rPr>
              <a:t> не соблюдается заявленный уровень категории</a:t>
            </a:r>
            <a:r>
              <a:rPr lang="en-US" sz="2000" dirty="0">
                <a:solidFill>
                  <a:srgbClr val="21386F"/>
                </a:solidFill>
              </a:rPr>
              <a:t> </a:t>
            </a:r>
            <a:r>
              <a:rPr lang="ru-RU" sz="2000" dirty="0">
                <a:solidFill>
                  <a:srgbClr val="21386F"/>
                </a:solidFill>
              </a:rPr>
              <a:t>(к примеру, категория «политика группы» скорее атрибут структуры, нежели агента). </a:t>
            </a:r>
          </a:p>
        </p:txBody>
      </p:sp>
    </p:spTree>
    <p:extLst>
      <p:ext uri="{BB962C8B-B14F-4D97-AF65-F5344CB8AC3E}">
        <p14:creationId xmlns:p14="http://schemas.microsoft.com/office/powerpoint/2010/main" val="406438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2014</a:t>
            </a:r>
            <a:endParaRPr kumimoji="1" lang="ru-RU" sz="800" dirty="0">
              <a:solidFill>
                <a:schemeClr val="bg1"/>
              </a:solidFill>
              <a:latin typeface="Myriad Pro"/>
            </a:endParaRPr>
          </a:p>
        </p:txBody>
      </p:sp>
      <p:sp>
        <p:nvSpPr>
          <p:cNvPr id="14339" name="Title 1"/>
          <p:cNvSpPr txBox="1">
            <a:spLocks/>
          </p:cNvSpPr>
          <p:nvPr/>
        </p:nvSpPr>
        <p:spPr bwMode="auto">
          <a:xfrm>
            <a:off x="1447799" y="0"/>
            <a:ext cx="7493001" cy="736600"/>
          </a:xfrm>
          <a:prstGeom prst="rect">
            <a:avLst/>
          </a:prstGeom>
          <a:noFill/>
          <a:ln w="9525">
            <a:noFill/>
            <a:miter lim="800000"/>
            <a:headEnd/>
            <a:tailEnd/>
          </a:ln>
        </p:spPr>
        <p:txBody>
          <a:bodyPr anchor="ctr"/>
          <a:lstStyle/>
          <a:p>
            <a:r>
              <a:rPr lang="ru-RU" b="1" dirty="0" err="1">
                <a:solidFill>
                  <a:schemeClr val="bg1"/>
                </a:solidFill>
                <a:latin typeface="Arial Narrow" panose="020B0606020202030204" pitchFamily="34" charset="0"/>
                <a:cs typeface="Arial" panose="020B0604020202020204" pitchFamily="34" charset="0"/>
              </a:rPr>
              <a:t>Аалитическая</a:t>
            </a:r>
            <a:r>
              <a:rPr lang="ru-RU" b="1" dirty="0">
                <a:solidFill>
                  <a:schemeClr val="bg1"/>
                </a:solidFill>
                <a:latin typeface="Arial Narrow" panose="020B0606020202030204" pitchFamily="34" charset="0"/>
                <a:cs typeface="Arial" panose="020B0604020202020204" pitchFamily="34" charset="0"/>
              </a:rPr>
              <a:t> рамка для исследования коллективистского и рефлексивного стилей волонтерства Л. Гастингс и Ф. Ламмертина</a:t>
            </a: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2" name="Таблица 1"/>
          <p:cNvGraphicFramePr>
            <a:graphicFrameLocks noGrp="1"/>
          </p:cNvGraphicFramePr>
          <p:nvPr>
            <p:extLst/>
          </p:nvPr>
        </p:nvGraphicFramePr>
        <p:xfrm>
          <a:off x="-2" y="0"/>
          <a:ext cx="9144002" cy="6991095"/>
        </p:xfrm>
        <a:graphic>
          <a:graphicData uri="http://schemas.openxmlformats.org/drawingml/2006/table">
            <a:tbl>
              <a:tblPr firstRow="1" firstCol="1" bandRow="1" bandCol="1">
                <a:tableStyleId>{5C22544A-7EE6-4342-B048-85BDC9FD1C3A}</a:tableStyleId>
              </a:tblPr>
              <a:tblGrid>
                <a:gridCol w="1246910">
                  <a:extLst>
                    <a:ext uri="{9D8B030D-6E8A-4147-A177-3AD203B41FA5}">
                      <a16:colId xmlns:a16="http://schemas.microsoft.com/office/drawing/2014/main" val="1554327607"/>
                    </a:ext>
                  </a:extLst>
                </a:gridCol>
                <a:gridCol w="1997738">
                  <a:extLst>
                    <a:ext uri="{9D8B030D-6E8A-4147-A177-3AD203B41FA5}">
                      <a16:colId xmlns:a16="http://schemas.microsoft.com/office/drawing/2014/main" val="331862382"/>
                    </a:ext>
                  </a:extLst>
                </a:gridCol>
                <a:gridCol w="1820841">
                  <a:extLst>
                    <a:ext uri="{9D8B030D-6E8A-4147-A177-3AD203B41FA5}">
                      <a16:colId xmlns:a16="http://schemas.microsoft.com/office/drawing/2014/main" val="3083500424"/>
                    </a:ext>
                  </a:extLst>
                </a:gridCol>
                <a:gridCol w="382075">
                  <a:extLst>
                    <a:ext uri="{9D8B030D-6E8A-4147-A177-3AD203B41FA5}">
                      <a16:colId xmlns:a16="http://schemas.microsoft.com/office/drawing/2014/main" val="3367250242"/>
                    </a:ext>
                  </a:extLst>
                </a:gridCol>
                <a:gridCol w="1720155">
                  <a:extLst>
                    <a:ext uri="{9D8B030D-6E8A-4147-A177-3AD203B41FA5}">
                      <a16:colId xmlns:a16="http://schemas.microsoft.com/office/drawing/2014/main" val="1630762523"/>
                    </a:ext>
                  </a:extLst>
                </a:gridCol>
                <a:gridCol w="1976283">
                  <a:extLst>
                    <a:ext uri="{9D8B030D-6E8A-4147-A177-3AD203B41FA5}">
                      <a16:colId xmlns:a16="http://schemas.microsoft.com/office/drawing/2014/main" val="2573344052"/>
                    </a:ext>
                  </a:extLst>
                </a:gridCol>
              </a:tblGrid>
              <a:tr h="390038">
                <a:tc rowSpan="4">
                  <a:txBody>
                    <a:bodyPr/>
                    <a:lstStyle/>
                    <a:p>
                      <a:pPr marL="0" indent="0" algn="l">
                        <a:lnSpc>
                          <a:spcPct val="107000"/>
                        </a:lnSpc>
                        <a:spcAft>
                          <a:spcPts val="0"/>
                        </a:spcAft>
                      </a:pPr>
                      <a:endParaRPr lang="ru-RU" sz="1150" dirty="0">
                        <a:effectLst/>
                      </a:endParaRPr>
                    </a:p>
                    <a:p>
                      <a:pPr marL="0" indent="0" algn="l">
                        <a:lnSpc>
                          <a:spcPct val="107000"/>
                        </a:lnSpc>
                        <a:spcAft>
                          <a:spcPts val="0"/>
                        </a:spcAft>
                      </a:pPr>
                      <a:r>
                        <a:rPr lang="ru-RU" sz="1150" dirty="0">
                          <a:effectLst/>
                        </a:rPr>
                        <a:t>Базовые</a:t>
                      </a:r>
                      <a:br>
                        <a:rPr lang="ru-RU" sz="1150" dirty="0">
                          <a:effectLst/>
                        </a:rPr>
                      </a:br>
                      <a:r>
                        <a:rPr lang="ru-RU" sz="1150" dirty="0">
                          <a:effectLst/>
                        </a:rPr>
                        <a:t>категории</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gridSpan="5">
                  <a:txBody>
                    <a:bodyPr/>
                    <a:lstStyle/>
                    <a:p>
                      <a:pPr indent="252095" algn="ctr">
                        <a:lnSpc>
                          <a:spcPct val="107000"/>
                        </a:lnSpc>
                        <a:spcAft>
                          <a:spcPts val="0"/>
                        </a:spcAft>
                      </a:pPr>
                      <a:r>
                        <a:rPr lang="ru-RU" sz="1400" dirty="0">
                          <a:effectLst/>
                        </a:rPr>
                        <a:t>Стили волонтерства</a:t>
                      </a:r>
                    </a:p>
                    <a:p>
                      <a:pPr indent="252095" algn="ctr">
                        <a:lnSpc>
                          <a:spcPct val="107000"/>
                        </a:lnSpc>
                        <a:spcAft>
                          <a:spcPts val="0"/>
                        </a:spcAft>
                      </a:pPr>
                      <a:endParaRPr lang="ru-RU" sz="1150" dirty="0">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tc hMerge="1">
                  <a:txBody>
                    <a:bodyPr/>
                    <a:lstStyle/>
                    <a:p>
                      <a:endParaRPr lang="ru-RU"/>
                    </a:p>
                  </a:txBody>
                  <a:tcPr/>
                </a:tc>
                <a:tc hMerge="1">
                  <a:txBody>
                    <a:bodyPr/>
                    <a:lstStyle/>
                    <a:p>
                      <a:endParaRPr lang="ru-RU" dirty="0"/>
                    </a:p>
                  </a:txBody>
                  <a:tcPr/>
                </a:tc>
                <a:tc hMerge="1">
                  <a:txBody>
                    <a:bodyPr/>
                    <a:lstStyle/>
                    <a:p>
                      <a:endParaRPr lang="ru-RU"/>
                    </a:p>
                  </a:txBody>
                  <a:tcPr/>
                </a:tc>
                <a:extLst>
                  <a:ext uri="{0D108BD9-81ED-4DB2-BD59-A6C34878D82A}">
                    <a16:rowId xmlns:a16="http://schemas.microsoft.com/office/drawing/2014/main" val="698399830"/>
                  </a:ext>
                </a:extLst>
              </a:tr>
              <a:tr h="212927">
                <a:tc vMerge="1">
                  <a:txBody>
                    <a:bodyPr/>
                    <a:lstStyle/>
                    <a:p>
                      <a:endParaRPr lang="ru-RU"/>
                    </a:p>
                  </a:txBody>
                  <a:tcPr/>
                </a:tc>
                <a:tc gridSpan="3">
                  <a:txBody>
                    <a:bodyPr/>
                    <a:lstStyle/>
                    <a:p>
                      <a:pPr indent="252095" algn="ctr">
                        <a:lnSpc>
                          <a:spcPct val="107000"/>
                        </a:lnSpc>
                        <a:spcAft>
                          <a:spcPts val="0"/>
                        </a:spcAft>
                      </a:pPr>
                      <a:r>
                        <a:rPr lang="ru-RU" sz="1200" b="1" i="0" dirty="0">
                          <a:solidFill>
                            <a:srgbClr val="1C2A55"/>
                          </a:solidFill>
                          <a:effectLst/>
                        </a:rPr>
                        <a:t>Коллективное </a:t>
                      </a:r>
                      <a:r>
                        <a:rPr lang="ru-RU" sz="1200" b="1" i="0" dirty="0" err="1">
                          <a:solidFill>
                            <a:srgbClr val="1C2A55"/>
                          </a:solidFill>
                          <a:effectLst/>
                        </a:rPr>
                        <a:t>волонтерство</a:t>
                      </a:r>
                      <a:endParaRPr lang="ru-RU" sz="1200" b="1" i="0" dirty="0">
                        <a:solidFill>
                          <a:srgbClr val="1C2A55"/>
                        </a:solidFill>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tc hMerge="1">
                  <a:txBody>
                    <a:bodyPr/>
                    <a:lstStyle/>
                    <a:p>
                      <a:endParaRPr lang="ru-RU"/>
                    </a:p>
                  </a:txBody>
                  <a:tcPr/>
                </a:tc>
                <a:tc gridSpan="2">
                  <a:txBody>
                    <a:bodyPr/>
                    <a:lstStyle/>
                    <a:p>
                      <a:pPr indent="252095" algn="ctr">
                        <a:lnSpc>
                          <a:spcPct val="107000"/>
                        </a:lnSpc>
                        <a:spcAft>
                          <a:spcPts val="0"/>
                        </a:spcAft>
                      </a:pPr>
                      <a:r>
                        <a:rPr lang="ru-RU" sz="1200" b="1" i="0" dirty="0">
                          <a:solidFill>
                            <a:srgbClr val="1C2A55"/>
                          </a:solidFill>
                          <a:effectLst/>
                        </a:rPr>
                        <a:t>Рефлексивное </a:t>
                      </a:r>
                      <a:r>
                        <a:rPr lang="ru-RU" sz="1200" b="1" i="0" dirty="0" err="1">
                          <a:solidFill>
                            <a:srgbClr val="1C2A55"/>
                          </a:solidFill>
                          <a:effectLst/>
                        </a:rPr>
                        <a:t>волонтерство</a:t>
                      </a:r>
                      <a:endParaRPr lang="ru-RU" sz="1200" b="1" i="0" dirty="0">
                        <a:solidFill>
                          <a:srgbClr val="1C2A55"/>
                        </a:solidFill>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extLst>
                  <a:ext uri="{0D108BD9-81ED-4DB2-BD59-A6C34878D82A}">
                    <a16:rowId xmlns:a16="http://schemas.microsoft.com/office/drawing/2014/main" val="4212449441"/>
                  </a:ext>
                </a:extLst>
              </a:tr>
              <a:tr h="198741">
                <a:tc vMerge="1">
                  <a:txBody>
                    <a:bodyPr/>
                    <a:lstStyle/>
                    <a:p>
                      <a:endParaRPr lang="ru-RU"/>
                    </a:p>
                  </a:txBody>
                  <a:tcPr/>
                </a:tc>
                <a:tc gridSpan="5">
                  <a:txBody>
                    <a:bodyPr/>
                    <a:lstStyle/>
                    <a:p>
                      <a:pPr indent="252095" algn="ctr">
                        <a:lnSpc>
                          <a:spcPct val="107000"/>
                        </a:lnSpc>
                        <a:spcAft>
                          <a:spcPts val="0"/>
                        </a:spcAft>
                      </a:pPr>
                      <a:r>
                        <a:rPr lang="ru-RU" sz="1200" b="1" i="1" dirty="0">
                          <a:solidFill>
                            <a:srgbClr val="1C2A55"/>
                          </a:solidFill>
                          <a:effectLst/>
                        </a:rPr>
                        <a:t>Уровни описания волонтерства</a:t>
                      </a:r>
                      <a:endParaRPr lang="ru-RU" sz="1200" b="1" i="1" dirty="0">
                        <a:solidFill>
                          <a:srgbClr val="1C2A55"/>
                        </a:solidFill>
                        <a:effectLst/>
                        <a:latin typeface="Times New Roman" panose="02020603050405020304" pitchFamily="18" charset="0"/>
                        <a:ea typeface="Times New Roman" panose="02020603050405020304" pitchFamily="18" charset="0"/>
                      </a:endParaRPr>
                    </a:p>
                  </a:txBody>
                  <a:tcPr marL="60432" marR="60432"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78927771"/>
                  </a:ext>
                </a:extLst>
              </a:tr>
              <a:tr h="524179">
                <a:tc vMerge="1">
                  <a:txBody>
                    <a:bodyPr/>
                    <a:lstStyle/>
                    <a:p>
                      <a:endParaRPr lang="ru-RU"/>
                    </a:p>
                  </a:txBody>
                  <a:tcPr/>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gridSpan="2">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hMerge="1">
                  <a:txBody>
                    <a:bodyPr/>
                    <a:lstStyle/>
                    <a:p>
                      <a:pPr indent="252095" algn="ctr">
                        <a:lnSpc>
                          <a:spcPct val="107000"/>
                        </a:lnSpc>
                        <a:spcAft>
                          <a:spcPts val="0"/>
                        </a:spcAft>
                      </a:pPr>
                      <a:endParaRPr lang="ru-RU" sz="1200" b="0"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extLst>
                  <a:ext uri="{0D108BD9-81ED-4DB2-BD59-A6C34878D82A}">
                    <a16:rowId xmlns:a16="http://schemas.microsoft.com/office/drawing/2014/main" val="3987807511"/>
                  </a:ext>
                </a:extLst>
              </a:tr>
              <a:tr h="1696401">
                <a:tc>
                  <a:txBody>
                    <a:bodyPr/>
                    <a:lstStyle/>
                    <a:p>
                      <a:pPr marL="0" indent="0" algn="l">
                        <a:lnSpc>
                          <a:spcPct val="107000"/>
                        </a:lnSpc>
                        <a:spcAft>
                          <a:spcPts val="0"/>
                        </a:spcAft>
                      </a:pPr>
                      <a:r>
                        <a:rPr lang="ru-RU" sz="1150" dirty="0">
                          <a:effectLst/>
                        </a:rPr>
                        <a:t>Биографическая система координат</a:t>
                      </a:r>
                    </a:p>
                    <a:p>
                      <a:pPr indent="252095" algn="l">
                        <a:lnSpc>
                          <a:spcPct val="107000"/>
                        </a:lnSpc>
                        <a:spcAft>
                          <a:spcPts val="0"/>
                        </a:spcAft>
                      </a:pPr>
                      <a:r>
                        <a:rPr lang="ru-RU" sz="1150" dirty="0">
                          <a:effectLst/>
                        </a:rPr>
                        <a:t> </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a:txBody>
                    <a:bodyPr/>
                    <a:lstStyle/>
                    <a:p>
                      <a:pPr marL="0" indent="0" algn="l">
                        <a:lnSpc>
                          <a:spcPct val="107000"/>
                        </a:lnSpc>
                        <a:spcAft>
                          <a:spcPts val="0"/>
                        </a:spcAft>
                      </a:pPr>
                      <a:r>
                        <a:rPr lang="ru-RU" sz="1150" b="0" dirty="0">
                          <a:solidFill>
                            <a:srgbClr val="1C2A55"/>
                          </a:solidFill>
                          <a:effectLst/>
                          <a:latin typeface="+mn-lt"/>
                        </a:rPr>
                        <a:t>― типичная для группы биография </a:t>
                      </a:r>
                    </a:p>
                    <a:p>
                      <a:pPr marL="0" indent="0" algn="l">
                        <a:lnSpc>
                          <a:spcPct val="107000"/>
                        </a:lnSpc>
                        <a:spcAft>
                          <a:spcPts val="0"/>
                        </a:spcAft>
                        <a:tabLst>
                          <a:tab pos="204470" algn="l"/>
                        </a:tabLst>
                      </a:pPr>
                      <a:r>
                        <a:rPr lang="ru-RU" sz="1150" b="0" dirty="0">
                          <a:solidFill>
                            <a:srgbClr val="1C2A55"/>
                          </a:solidFill>
                          <a:effectLst/>
                          <a:latin typeface="+mn-lt"/>
                        </a:rPr>
                        <a:t>― непрерывность биографии </a:t>
                      </a:r>
                    </a:p>
                    <a:p>
                      <a:pPr marL="0" indent="0" algn="l">
                        <a:lnSpc>
                          <a:spcPct val="107000"/>
                        </a:lnSpc>
                        <a:spcAft>
                          <a:spcPts val="0"/>
                        </a:spcAft>
                      </a:pPr>
                      <a:r>
                        <a:rPr lang="ru-RU" sz="1150" b="0" dirty="0">
                          <a:solidFill>
                            <a:srgbClr val="1C2A55"/>
                          </a:solidFill>
                          <a:effectLst/>
                          <a:latin typeface="+mn-lt"/>
                        </a:rPr>
                        <a:t>― предписанное групповое членство </a:t>
                      </a:r>
                    </a:p>
                    <a:p>
                      <a:pPr marL="0" indent="0" algn="l">
                        <a:lnSpc>
                          <a:spcPct val="107000"/>
                        </a:lnSpc>
                        <a:spcAft>
                          <a:spcPts val="0"/>
                        </a:spcAft>
                      </a:pPr>
                      <a:r>
                        <a:rPr lang="ru-RU" sz="1150" b="0" dirty="0">
                          <a:solidFill>
                            <a:srgbClr val="1C2A55"/>
                          </a:solidFill>
                          <a:effectLst/>
                          <a:latin typeface="+mn-lt"/>
                        </a:rPr>
                        <a:t>― следование коллективно предписанному поведенческому кодексу </a:t>
                      </a:r>
                      <a:endParaRPr lang="ru-RU" sz="1150" b="0" dirty="0">
                        <a:solidFill>
                          <a:srgbClr val="1C2A55"/>
                        </a:solidFill>
                        <a:effectLst/>
                        <a:latin typeface="+mn-lt"/>
                        <a:ea typeface="Times New Roman" panose="02020603050405020304" pitchFamily="18"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latin typeface="+mn-lt"/>
                        </a:rPr>
                        <a:t>― групповая идентичность</a:t>
                      </a:r>
                    </a:p>
                    <a:p>
                      <a:pPr algn="l">
                        <a:lnSpc>
                          <a:spcPct val="107000"/>
                        </a:lnSpc>
                        <a:tabLst>
                          <a:tab pos="204470" algn="l"/>
                        </a:tabLst>
                      </a:pPr>
                      <a:r>
                        <a:rPr lang="ru-RU" sz="1150" b="0" dirty="0">
                          <a:solidFill>
                            <a:srgbClr val="1C2A55"/>
                          </a:solidFill>
                          <a:effectLst/>
                          <a:latin typeface="+mn-lt"/>
                        </a:rPr>
                        <a:t>― явное подчинение коллективному целеполаганию</a:t>
                      </a:r>
                    </a:p>
                    <a:p>
                      <a:pPr algn="l">
                        <a:lnSpc>
                          <a:spcPct val="107000"/>
                        </a:lnSpc>
                        <a:tabLst>
                          <a:tab pos="204470" algn="l"/>
                        </a:tabLst>
                      </a:pPr>
                      <a:r>
                        <a:rPr lang="ru-RU" sz="1150" b="0" dirty="0">
                          <a:solidFill>
                            <a:srgbClr val="1C2A55"/>
                          </a:solidFill>
                          <a:effectLst/>
                          <a:latin typeface="+mn-lt"/>
                        </a:rPr>
                        <a:t>―признание принадлежности индивида группой</a:t>
                      </a:r>
                    </a:p>
                    <a:p>
                      <a:pPr algn="l">
                        <a:lnSpc>
                          <a:spcPct val="107000"/>
                        </a:lnSpc>
                        <a:tabLst>
                          <a:tab pos="204470" algn="l"/>
                        </a:tabLst>
                      </a:pPr>
                      <a:r>
                        <a:rPr lang="ru-RU" sz="1150" b="0" dirty="0">
                          <a:solidFill>
                            <a:srgbClr val="1C2A55"/>
                          </a:solidFill>
                          <a:effectLst/>
                          <a:latin typeface="+mn-lt"/>
                        </a:rPr>
                        <a:t>― гетерономный контроль</a:t>
                      </a:r>
                    </a:p>
                    <a:p>
                      <a:pPr marL="252095" algn="l">
                        <a:lnSpc>
                          <a:spcPct val="107000"/>
                        </a:lnSpc>
                        <a:tabLst>
                          <a:tab pos="204470" algn="l"/>
                        </a:tabLst>
                      </a:pPr>
                      <a:r>
                        <a:rPr lang="ru-RU" sz="1150" b="0" dirty="0">
                          <a:solidFill>
                            <a:srgbClr val="1C2A55"/>
                          </a:solidFill>
                          <a:effectLst/>
                          <a:latin typeface="+mn-lt"/>
                        </a:rPr>
                        <a:t> </a:t>
                      </a:r>
                    </a:p>
                    <a:p>
                      <a:pPr marL="252095" algn="l">
                        <a:lnSpc>
                          <a:spcPct val="107000"/>
                        </a:lnSpc>
                        <a:tabLst>
                          <a:tab pos="204470" algn="l"/>
                        </a:tabLst>
                      </a:pPr>
                      <a:r>
                        <a:rPr lang="ru-RU" sz="1150" b="0" dirty="0">
                          <a:solidFill>
                            <a:srgbClr val="1C2A55"/>
                          </a:solidFill>
                          <a:effectLst/>
                          <a:latin typeface="+mn-lt"/>
                        </a:rPr>
                        <a:t> </a:t>
                      </a:r>
                    </a:p>
                  </a:txBody>
                  <a:tcPr marL="60432" marR="60432" marT="0" marB="0"/>
                </a:tc>
                <a:tc gridSpan="2">
                  <a:txBody>
                    <a:bodyPr/>
                    <a:lstStyle/>
                    <a:p>
                      <a:pPr algn="l">
                        <a:lnSpc>
                          <a:spcPct val="107000"/>
                        </a:lnSpc>
                        <a:tabLst>
                          <a:tab pos="204470" algn="l"/>
                        </a:tabLst>
                      </a:pPr>
                      <a:r>
                        <a:rPr lang="ru-RU" sz="1150" b="0" dirty="0">
                          <a:solidFill>
                            <a:srgbClr val="1C2A55"/>
                          </a:solidFill>
                          <a:effectLst/>
                          <a:latin typeface="+mn-lt"/>
                        </a:rPr>
                        <a:t>―самостоятельно конструируемая биография</a:t>
                      </a:r>
                    </a:p>
                    <a:p>
                      <a:pPr algn="l">
                        <a:lnSpc>
                          <a:spcPct val="107000"/>
                        </a:lnSpc>
                        <a:tabLst>
                          <a:tab pos="204470" algn="l"/>
                        </a:tabLst>
                      </a:pPr>
                      <a:r>
                        <a:rPr lang="ru-RU" sz="1150" b="0" dirty="0">
                          <a:solidFill>
                            <a:srgbClr val="1C2A55"/>
                          </a:solidFill>
                          <a:effectLst/>
                          <a:latin typeface="+mn-lt"/>
                        </a:rPr>
                        <a:t>дискретность биографии</a:t>
                      </a:r>
                    </a:p>
                    <a:p>
                      <a:pPr algn="l">
                        <a:lnSpc>
                          <a:spcPct val="107000"/>
                        </a:lnSpc>
                        <a:tabLst>
                          <a:tab pos="204470" algn="l"/>
                        </a:tabLst>
                      </a:pPr>
                      <a:r>
                        <a:rPr lang="ru-RU" sz="1150" b="0" dirty="0">
                          <a:solidFill>
                            <a:srgbClr val="1C2A55"/>
                          </a:solidFill>
                          <a:effectLst/>
                          <a:latin typeface="+mn-lt"/>
                        </a:rPr>
                        <a:t>избирательное групповое членство</a:t>
                      </a:r>
                    </a:p>
                    <a:p>
                      <a:pPr algn="l">
                        <a:lnSpc>
                          <a:spcPct val="107000"/>
                        </a:lnSpc>
                        <a:tabLst>
                          <a:tab pos="204470" algn="l"/>
                        </a:tabLst>
                      </a:pPr>
                      <a:r>
                        <a:rPr lang="ru-RU" sz="1150" b="0" dirty="0">
                          <a:solidFill>
                            <a:srgbClr val="1C2A55"/>
                          </a:solidFill>
                          <a:effectLst/>
                          <a:latin typeface="+mn-lt"/>
                        </a:rPr>
                        <a:t>― самостоятельное определение линии поведения</a:t>
                      </a:r>
                    </a:p>
                  </a:txBody>
                  <a:tcPr marL="60432" marR="60432" marT="0" marB="0"/>
                </a:tc>
                <a:tc hMerge="1">
                  <a:txBody>
                    <a:bodyPr/>
                    <a:lstStyle/>
                    <a:p>
                      <a:pPr algn="l">
                        <a:lnSpc>
                          <a:spcPct val="107000"/>
                        </a:lnSpc>
                        <a:tabLst>
                          <a:tab pos="204470" algn="l"/>
                        </a:tabLst>
                      </a:pPr>
                      <a:endParaRPr lang="ru-RU" sz="1200" b="0" dirty="0">
                        <a:solidFill>
                          <a:srgbClr val="1C2A55"/>
                        </a:solidFill>
                        <a:effectLst/>
                        <a:latin typeface="+mn-lt"/>
                      </a:endParaRPr>
                    </a:p>
                  </a:txBody>
                  <a:tcPr marL="60432" marR="60432" marT="0" marB="0"/>
                </a:tc>
                <a:tc>
                  <a:txBody>
                    <a:bodyPr/>
                    <a:lstStyle/>
                    <a:p>
                      <a:pPr algn="l">
                        <a:lnSpc>
                          <a:spcPct val="107000"/>
                        </a:lnSpc>
                        <a:tabLst>
                          <a:tab pos="204470" algn="l"/>
                        </a:tabLst>
                      </a:pPr>
                      <a:r>
                        <a:rPr lang="ru-RU" sz="1150" b="0" dirty="0">
                          <a:solidFill>
                            <a:srgbClr val="1C2A55"/>
                          </a:solidFill>
                          <a:effectLst/>
                          <a:latin typeface="+mn-lt"/>
                        </a:rPr>
                        <a:t>― </a:t>
                      </a:r>
                      <a:r>
                        <a:rPr lang="ru-RU" sz="1150" b="0" dirty="0" err="1">
                          <a:solidFill>
                            <a:srgbClr val="1C2A55"/>
                          </a:solidFill>
                          <a:effectLst/>
                          <a:latin typeface="+mn-lt"/>
                        </a:rPr>
                        <a:t>самоидентичность</a:t>
                      </a:r>
                      <a:r>
                        <a:rPr lang="ru-RU" sz="1150" b="0" dirty="0">
                          <a:solidFill>
                            <a:srgbClr val="1C2A55"/>
                          </a:solidFill>
                          <a:effectLst/>
                          <a:latin typeface="+mn-lt"/>
                        </a:rPr>
                        <a:t> и </a:t>
                      </a:r>
                      <a:r>
                        <a:rPr lang="ru-RU" sz="1150" b="0" dirty="0" err="1">
                          <a:solidFill>
                            <a:srgbClr val="1C2A55"/>
                          </a:solidFill>
                          <a:effectLst/>
                          <a:latin typeface="+mn-lt"/>
                        </a:rPr>
                        <a:t>саморефлексия</a:t>
                      </a:r>
                      <a:endParaRPr lang="ru-RU" sz="1150" b="0" dirty="0">
                        <a:solidFill>
                          <a:srgbClr val="1C2A55"/>
                        </a:solidFill>
                        <a:effectLst/>
                        <a:latin typeface="+mn-lt"/>
                      </a:endParaRPr>
                    </a:p>
                    <a:p>
                      <a:pPr algn="l">
                        <a:lnSpc>
                          <a:spcPct val="107000"/>
                        </a:lnSpc>
                        <a:tabLst>
                          <a:tab pos="204470" algn="l"/>
                        </a:tabLst>
                      </a:pPr>
                      <a:r>
                        <a:rPr lang="ru-RU" sz="1150" b="0" dirty="0">
                          <a:solidFill>
                            <a:srgbClr val="1C2A55"/>
                          </a:solidFill>
                          <a:effectLst/>
                          <a:latin typeface="+mn-lt"/>
                        </a:rPr>
                        <a:t>― биографическое соответствие</a:t>
                      </a:r>
                    </a:p>
                    <a:p>
                      <a:pPr algn="l">
                        <a:lnSpc>
                          <a:spcPct val="107000"/>
                        </a:lnSpc>
                        <a:tabLst>
                          <a:tab pos="204470" algn="l"/>
                        </a:tabLst>
                      </a:pPr>
                      <a:r>
                        <a:rPr lang="ru-RU" sz="1150" b="0" dirty="0">
                          <a:solidFill>
                            <a:srgbClr val="1C2A55"/>
                          </a:solidFill>
                          <a:effectLst/>
                          <a:latin typeface="+mn-lt"/>
                        </a:rPr>
                        <a:t>свобода и неопределенность</a:t>
                      </a:r>
                    </a:p>
                    <a:p>
                      <a:pPr algn="l">
                        <a:lnSpc>
                          <a:spcPct val="107000"/>
                        </a:lnSpc>
                        <a:tabLst>
                          <a:tab pos="204470" algn="l"/>
                        </a:tabLst>
                      </a:pPr>
                      <a:r>
                        <a:rPr lang="ru-RU" sz="1150" b="0" dirty="0">
                          <a:solidFill>
                            <a:srgbClr val="1C2A55"/>
                          </a:solidFill>
                          <a:effectLst/>
                          <a:latin typeface="+mn-lt"/>
                        </a:rPr>
                        <a:t>автономный контроль</a:t>
                      </a:r>
                    </a:p>
                  </a:txBody>
                  <a:tcPr marL="60432" marR="60432" marT="0" marB="0"/>
                </a:tc>
                <a:extLst>
                  <a:ext uri="{0D108BD9-81ED-4DB2-BD59-A6C34878D82A}">
                    <a16:rowId xmlns:a16="http://schemas.microsoft.com/office/drawing/2014/main" val="682727760"/>
                  </a:ext>
                </a:extLst>
              </a:tr>
              <a:tr h="1526005">
                <a:tc>
                  <a:txBody>
                    <a:bodyPr/>
                    <a:lstStyle/>
                    <a:p>
                      <a:pPr marL="0" indent="0" algn="l">
                        <a:lnSpc>
                          <a:spcPct val="107000"/>
                        </a:lnSpc>
                        <a:spcAft>
                          <a:spcPts val="0"/>
                        </a:spcAft>
                      </a:pPr>
                      <a:r>
                        <a:rPr lang="en-US" sz="1150" dirty="0" err="1">
                          <a:effectLst/>
                        </a:rPr>
                        <a:t>Мотива</a:t>
                      </a:r>
                      <a:r>
                        <a:rPr lang="ru-RU" sz="1150" dirty="0" err="1">
                          <a:effectLst/>
                        </a:rPr>
                        <a:t>ционная</a:t>
                      </a:r>
                      <a:r>
                        <a:rPr lang="ru-RU" sz="1150" dirty="0">
                          <a:effectLst/>
                        </a:rPr>
                        <a:t> структура</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―наличие координирующей религиозно-идеологической системы значений</a:t>
                      </a:r>
                    </a:p>
                    <a:p>
                      <a:pPr algn="l">
                        <a:lnSpc>
                          <a:spcPct val="107000"/>
                        </a:lnSpc>
                        <a:tabLst>
                          <a:tab pos="204470" algn="l"/>
                        </a:tabLst>
                      </a:pPr>
                      <a:r>
                        <a:rPr lang="ru-RU" sz="1150" b="0" dirty="0">
                          <a:solidFill>
                            <a:srgbClr val="1C2A55"/>
                          </a:solidFill>
                          <a:effectLst/>
                        </a:rPr>
                        <a:t>―строгая определенность статусов и ролей в значимом сообществе</a:t>
                      </a:r>
                      <a:endParaRPr lang="ru-RU" sz="1150" b="0" dirty="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―осознанное чувство долга и ответственности перед сообществом ―добровольчество как инструмент достижения биографической стабильности и подтверждения идентичности</a:t>
                      </a:r>
                      <a:endParaRPr lang="ru-RU" sz="1150" b="0" dirty="0">
                        <a:solidFill>
                          <a:srgbClr val="1C2A55"/>
                        </a:solidFill>
                        <a:effectLst/>
                        <a:latin typeface="Calibri" panose="020F0502020204030204" pitchFamily="34" charset="0"/>
                      </a:endParaRPr>
                    </a:p>
                  </a:txBody>
                  <a:tcPr marL="60432" marR="60432" marT="0" marB="0"/>
                </a:tc>
                <a:tc gridSpan="2">
                  <a:txBody>
                    <a:bodyPr/>
                    <a:lstStyle/>
                    <a:p>
                      <a:pPr algn="l">
                        <a:lnSpc>
                          <a:spcPct val="107000"/>
                        </a:lnSpc>
                        <a:tabLst>
                          <a:tab pos="204470" algn="l"/>
                        </a:tabLst>
                      </a:pPr>
                      <a:r>
                        <a:rPr lang="ru-RU" sz="1150" b="0">
                          <a:solidFill>
                            <a:srgbClr val="1C2A55"/>
                          </a:solidFill>
                          <a:effectLst/>
                        </a:rPr>
                        <a:t>― интенсивное взаимодействие между биографическими условиями и опытом добровольца</a:t>
                      </a:r>
                    </a:p>
                    <a:p>
                      <a:pPr algn="l">
                        <a:lnSpc>
                          <a:spcPct val="107000"/>
                        </a:lnSpc>
                        <a:tabLst>
                          <a:tab pos="204470" algn="l"/>
                        </a:tabLst>
                      </a:pPr>
                      <a:r>
                        <a:rPr lang="ru-RU" sz="1150" b="0">
                          <a:solidFill>
                            <a:srgbClr val="1C2A55"/>
                          </a:solidFill>
                          <a:effectLst/>
                        </a:rPr>
                        <a:t>прерывание жизненного пути периодами кризиса и активной переориентации</a:t>
                      </a:r>
                      <a:endParaRPr lang="ru-RU" sz="1150" b="0">
                        <a:solidFill>
                          <a:srgbClr val="1C2A55"/>
                        </a:solidFill>
                        <a:effectLst/>
                        <a:latin typeface="Calibri" panose="020F0502020204030204" pitchFamily="34" charset="0"/>
                      </a:endParaRPr>
                    </a:p>
                  </a:txBody>
                  <a:tcPr marL="60432" marR="60432" marT="0" marB="0"/>
                </a:tc>
                <a:tc hMerge="1">
                  <a:txBody>
                    <a:bodyPr/>
                    <a:lstStyle/>
                    <a:p>
                      <a:pPr algn="l">
                        <a:lnSpc>
                          <a:spcPct val="107000"/>
                        </a:lnSpc>
                        <a:tabLst>
                          <a:tab pos="204470" algn="l"/>
                        </a:tabLst>
                      </a:pPr>
                      <a:endParaRPr lang="ru-RU" sz="1200" b="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―ориентация на себя</a:t>
                      </a:r>
                    </a:p>
                    <a:p>
                      <a:pPr algn="l">
                        <a:lnSpc>
                          <a:spcPct val="107000"/>
                        </a:lnSpc>
                        <a:tabLst>
                          <a:tab pos="204470" algn="l"/>
                        </a:tabLst>
                      </a:pPr>
                      <a:r>
                        <a:rPr lang="ru-RU" sz="1150" b="0" dirty="0">
                          <a:solidFill>
                            <a:srgbClr val="1C2A55"/>
                          </a:solidFill>
                          <a:effectLst/>
                        </a:rPr>
                        <a:t>―инструмент </a:t>
                      </a:r>
                      <a:r>
                        <a:rPr lang="ru-RU" sz="1150" b="0" dirty="0" err="1">
                          <a:solidFill>
                            <a:srgbClr val="1C2A55"/>
                          </a:solidFill>
                          <a:effectLst/>
                        </a:rPr>
                        <a:t>совладания</a:t>
                      </a:r>
                      <a:r>
                        <a:rPr lang="ru-RU" sz="1150" b="0" dirty="0">
                          <a:solidFill>
                            <a:srgbClr val="1C2A55"/>
                          </a:solidFill>
                          <a:effectLst/>
                        </a:rPr>
                        <a:t> с биографической неопределенностью и активной самореализации</a:t>
                      </a:r>
                    </a:p>
                    <a:p>
                      <a:pPr algn="l">
                        <a:lnSpc>
                          <a:spcPct val="107000"/>
                        </a:lnSpc>
                        <a:tabLst>
                          <a:tab pos="204470" algn="l"/>
                        </a:tabLst>
                      </a:pPr>
                      <a:r>
                        <a:rPr lang="ru-RU" sz="1150" b="0" dirty="0">
                          <a:solidFill>
                            <a:srgbClr val="1C2A55"/>
                          </a:solidFill>
                          <a:effectLst/>
                        </a:rPr>
                        <a:t>― «солидарный», «альтруистический» индивидуализм</a:t>
                      </a:r>
                      <a:endParaRPr lang="ru-RU" sz="1150" b="0" dirty="0">
                        <a:solidFill>
                          <a:srgbClr val="1C2A55"/>
                        </a:solidFill>
                        <a:effectLst/>
                        <a:latin typeface="Calibri" panose="020F0502020204030204" pitchFamily="34" charset="0"/>
                      </a:endParaRPr>
                    </a:p>
                  </a:txBody>
                  <a:tcPr marL="60432" marR="60432" marT="0" marB="0"/>
                </a:tc>
                <a:extLst>
                  <a:ext uri="{0D108BD9-81ED-4DB2-BD59-A6C34878D82A}">
                    <a16:rowId xmlns:a16="http://schemas.microsoft.com/office/drawing/2014/main" val="2121499460"/>
                  </a:ext>
                </a:extLst>
              </a:tr>
              <a:tr h="1866797">
                <a:tc>
                  <a:txBody>
                    <a:bodyPr/>
                    <a:lstStyle/>
                    <a:p>
                      <a:pPr marL="0" indent="0" algn="l">
                        <a:lnSpc>
                          <a:spcPct val="107000"/>
                        </a:lnSpc>
                        <a:spcAft>
                          <a:spcPts val="0"/>
                        </a:spcAft>
                      </a:pPr>
                      <a:r>
                        <a:rPr lang="ru-RU" sz="1150" dirty="0">
                          <a:effectLst/>
                        </a:rPr>
                        <a:t>Объект и интенсивность лояльности</a:t>
                      </a:r>
                      <a:endParaRPr lang="ru-RU" sz="1150" dirty="0">
                        <a:effectLst/>
                        <a:latin typeface="Times New Roman" panose="02020603050405020304" pitchFamily="18" charset="0"/>
                        <a:ea typeface="Times New Roman" panose="02020603050405020304" pitchFamily="18" charset="0"/>
                      </a:endParaRPr>
                    </a:p>
                  </a:txBody>
                  <a:tcPr marL="60432" marR="60432" marT="0" marB="0"/>
                </a:tc>
                <a:tc>
                  <a:txBody>
                    <a:bodyPr/>
                    <a:lstStyle/>
                    <a:p>
                      <a:pPr algn="l">
                        <a:lnSpc>
                          <a:spcPct val="107000"/>
                        </a:lnSpc>
                        <a:tabLst>
                          <a:tab pos="204470" algn="l"/>
                        </a:tabLst>
                      </a:pPr>
                      <a:r>
                        <a:rPr lang="ru-RU" sz="1150" b="0">
                          <a:solidFill>
                            <a:srgbClr val="1C2A55"/>
                          </a:solidFill>
                          <a:effectLst/>
                        </a:rPr>
                        <a:t>―предсказуемость жизненного пути как основа для долговременного и постоянного участия</a:t>
                      </a:r>
                    </a:p>
                    <a:p>
                      <a:pPr algn="l">
                        <a:lnSpc>
                          <a:spcPct val="107000"/>
                        </a:lnSpc>
                        <a:tabLst>
                          <a:tab pos="204470" algn="l"/>
                        </a:tabLst>
                      </a:pPr>
                      <a:r>
                        <a:rPr lang="ru-RU" sz="1150" b="0">
                          <a:solidFill>
                            <a:srgbClr val="1C2A55"/>
                          </a:solidFill>
                          <a:effectLst/>
                        </a:rPr>
                        <a:t>интенсивное участие </a:t>
                      </a:r>
                    </a:p>
                    <a:p>
                      <a:pPr algn="l">
                        <a:lnSpc>
                          <a:spcPct val="107000"/>
                        </a:lnSpc>
                        <a:tabLst>
                          <a:tab pos="204470" algn="l"/>
                        </a:tabLst>
                      </a:pPr>
                      <a:r>
                        <a:rPr lang="ru-RU" sz="1150" b="0">
                          <a:solidFill>
                            <a:srgbClr val="1C2A55"/>
                          </a:solidFill>
                          <a:effectLst/>
                        </a:rPr>
                        <a:t>― участие в качестве стержневой фигуры </a:t>
                      </a:r>
                      <a:endParaRPr lang="ru-RU" sz="1150" b="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a:solidFill>
                            <a:srgbClr val="1C2A55"/>
                          </a:solidFill>
                          <a:effectLst/>
                        </a:rPr>
                        <a:t>―безусловная, явная лояльность</a:t>
                      </a:r>
                    </a:p>
                    <a:p>
                      <a:pPr algn="l">
                        <a:lnSpc>
                          <a:spcPct val="107000"/>
                        </a:lnSpc>
                        <a:tabLst>
                          <a:tab pos="204470" algn="l"/>
                        </a:tabLst>
                      </a:pPr>
                      <a:r>
                        <a:rPr lang="ru-RU" sz="1150" b="0">
                          <a:solidFill>
                            <a:srgbClr val="1C2A55"/>
                          </a:solidFill>
                          <a:effectLst/>
                        </a:rPr>
                        <a:t>― всеохватная, тотальная преданность</a:t>
                      </a:r>
                      <a:endParaRPr lang="ru-RU" sz="1150" b="0">
                        <a:solidFill>
                          <a:srgbClr val="1C2A55"/>
                        </a:solidFill>
                        <a:effectLst/>
                        <a:latin typeface="Calibri" panose="020F0502020204030204" pitchFamily="34" charset="0"/>
                      </a:endParaRPr>
                    </a:p>
                  </a:txBody>
                  <a:tcPr marL="60432" marR="60432" marT="0" marB="0"/>
                </a:tc>
                <a:tc gridSpan="2">
                  <a:txBody>
                    <a:bodyPr/>
                    <a:lstStyle/>
                    <a:p>
                      <a:pPr algn="l">
                        <a:lnSpc>
                          <a:spcPct val="107000"/>
                        </a:lnSpc>
                        <a:tabLst>
                          <a:tab pos="204470" algn="l"/>
                        </a:tabLst>
                      </a:pPr>
                      <a:r>
                        <a:rPr lang="ru-RU" sz="1150" b="0">
                          <a:solidFill>
                            <a:srgbClr val="1C2A55"/>
                          </a:solidFill>
                          <a:effectLst/>
                        </a:rPr>
                        <a:t>― непредсказуемость жизненного пути как основа для краткосрочного и нерегулярного, случайного участия</a:t>
                      </a:r>
                    </a:p>
                    <a:p>
                      <a:pPr algn="l">
                        <a:lnSpc>
                          <a:spcPct val="107000"/>
                        </a:lnSpc>
                        <a:tabLst>
                          <a:tab pos="204470" algn="l"/>
                        </a:tabLst>
                      </a:pPr>
                      <a:r>
                        <a:rPr lang="ru-RU" sz="1150" b="0">
                          <a:solidFill>
                            <a:srgbClr val="1C2A55"/>
                          </a:solidFill>
                          <a:effectLst/>
                        </a:rPr>
                        <a:t>― динамичная вовлеченность: постоянные «входы» и «выходы»</a:t>
                      </a:r>
                    </a:p>
                    <a:p>
                      <a:pPr algn="l">
                        <a:lnSpc>
                          <a:spcPct val="107000"/>
                        </a:lnSpc>
                        <a:tabLst>
                          <a:tab pos="204470" algn="l"/>
                        </a:tabLst>
                      </a:pPr>
                      <a:r>
                        <a:rPr lang="ru-RU" sz="1150" b="0">
                          <a:solidFill>
                            <a:srgbClr val="1C2A55"/>
                          </a:solidFill>
                          <a:effectLst/>
                        </a:rPr>
                        <a:t>― гибкость и мобильность</a:t>
                      </a:r>
                    </a:p>
                    <a:p>
                      <a:pPr algn="l">
                        <a:lnSpc>
                          <a:spcPct val="107000"/>
                        </a:lnSpc>
                        <a:tabLst>
                          <a:tab pos="204470" algn="l"/>
                        </a:tabLst>
                      </a:pPr>
                      <a:r>
                        <a:rPr lang="ru-RU" sz="1150" b="0">
                          <a:solidFill>
                            <a:srgbClr val="1C2A55"/>
                          </a:solidFill>
                          <a:effectLst/>
                        </a:rPr>
                        <a:t>кратковременное и свободное участие</a:t>
                      </a:r>
                      <a:endParaRPr lang="ru-RU" sz="1150" b="0">
                        <a:solidFill>
                          <a:srgbClr val="1C2A55"/>
                        </a:solidFill>
                        <a:effectLst/>
                        <a:latin typeface="Calibri" panose="020F0502020204030204" pitchFamily="34" charset="0"/>
                      </a:endParaRPr>
                    </a:p>
                  </a:txBody>
                  <a:tcPr marL="60432" marR="60432" marT="0" marB="0"/>
                </a:tc>
                <a:tc hMerge="1">
                  <a:txBody>
                    <a:bodyPr/>
                    <a:lstStyle/>
                    <a:p>
                      <a:pPr algn="l">
                        <a:lnSpc>
                          <a:spcPct val="107000"/>
                        </a:lnSpc>
                        <a:tabLst>
                          <a:tab pos="204470" algn="l"/>
                        </a:tabLst>
                      </a:pPr>
                      <a:endParaRPr lang="ru-RU" sz="1200" b="0">
                        <a:solidFill>
                          <a:srgbClr val="1C2A55"/>
                        </a:solidFill>
                        <a:effectLst/>
                        <a:latin typeface="Calibri" panose="020F0502020204030204" pitchFamily="34" charset="0"/>
                      </a:endParaRPr>
                    </a:p>
                  </a:txBody>
                  <a:tcPr marL="60432" marR="60432" marT="0" marB="0"/>
                </a:tc>
                <a:tc>
                  <a:txBody>
                    <a:bodyPr/>
                    <a:lstStyle/>
                    <a:p>
                      <a:pPr algn="l">
                        <a:lnSpc>
                          <a:spcPct val="107000"/>
                        </a:lnSpc>
                        <a:tabLst>
                          <a:tab pos="204470" algn="l"/>
                        </a:tabLst>
                      </a:pPr>
                      <a:r>
                        <a:rPr lang="ru-RU" sz="1150" b="0" dirty="0">
                          <a:solidFill>
                            <a:srgbClr val="1C2A55"/>
                          </a:solidFill>
                          <a:effectLst/>
                        </a:rPr>
                        <a:t>― лояльность, обусловленная биографическими потребностями и ситуациями</a:t>
                      </a:r>
                    </a:p>
                    <a:p>
                      <a:pPr algn="l">
                        <a:lnSpc>
                          <a:spcPct val="107000"/>
                        </a:lnSpc>
                        <a:tabLst>
                          <a:tab pos="204470" algn="l"/>
                        </a:tabLst>
                      </a:pPr>
                      <a:r>
                        <a:rPr lang="ru-RU" sz="1150" b="0" dirty="0">
                          <a:solidFill>
                            <a:srgbClr val="1C2A55"/>
                          </a:solidFill>
                          <a:effectLst/>
                        </a:rPr>
                        <a:t>― предпочтение сменяющих друг друга проектных соглашений</a:t>
                      </a:r>
                      <a:endParaRPr lang="ru-RU" sz="1150" b="0" dirty="0">
                        <a:solidFill>
                          <a:srgbClr val="1C2A55"/>
                        </a:solidFill>
                        <a:effectLst/>
                        <a:latin typeface="Calibri" panose="020F0502020204030204" pitchFamily="34" charset="0"/>
                      </a:endParaRPr>
                    </a:p>
                  </a:txBody>
                  <a:tcPr marL="60432" marR="60432" marT="0" marB="0"/>
                </a:tc>
                <a:extLst>
                  <a:ext uri="{0D108BD9-81ED-4DB2-BD59-A6C34878D82A}">
                    <a16:rowId xmlns:a16="http://schemas.microsoft.com/office/drawing/2014/main" val="633033440"/>
                  </a:ext>
                </a:extLst>
              </a:tr>
            </a:tbl>
          </a:graphicData>
        </a:graphic>
      </p:graphicFrame>
    </p:spTree>
    <p:extLst>
      <p:ext uri="{BB962C8B-B14F-4D97-AF65-F5344CB8AC3E}">
        <p14:creationId xmlns:p14="http://schemas.microsoft.com/office/powerpoint/2010/main" val="2853279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2014</a:t>
            </a:r>
            <a:endParaRPr kumimoji="1" lang="ru-RU" sz="800" dirty="0">
              <a:solidFill>
                <a:schemeClr val="bg1"/>
              </a:solidFill>
              <a:latin typeface="Myriad Pro"/>
            </a:endParaRPr>
          </a:p>
        </p:txBody>
      </p:sp>
      <p:sp>
        <p:nvSpPr>
          <p:cNvPr id="14343" name="Rectangle 9"/>
          <p:cNvSpPr>
            <a:spLocks noChangeArrowheads="1"/>
          </p:cNvSpPr>
          <p:nvPr/>
        </p:nvSpPr>
        <p:spPr bwMode="auto">
          <a:xfrm>
            <a:off x="7300913" y="2255838"/>
            <a:ext cx="674687" cy="369887"/>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sp>
        <p:nvSpPr>
          <p:cNvPr id="14344" name="Rectangle 10"/>
          <p:cNvSpPr>
            <a:spLocks noChangeArrowheads="1"/>
          </p:cNvSpPr>
          <p:nvPr/>
        </p:nvSpPr>
        <p:spPr bwMode="auto">
          <a:xfrm>
            <a:off x="7300913" y="3967163"/>
            <a:ext cx="674687" cy="368300"/>
          </a:xfrm>
          <a:prstGeom prst="rect">
            <a:avLst/>
          </a:prstGeom>
          <a:noFill/>
          <a:ln w="9525">
            <a:noFill/>
            <a:miter lim="800000"/>
            <a:headEnd/>
            <a:tailEnd/>
          </a:ln>
        </p:spPr>
        <p:txBody>
          <a:bodyPr wrap="none">
            <a:spAutoFit/>
          </a:bodyPr>
          <a:lstStyle/>
          <a:p>
            <a:r>
              <a:rPr lang="ru-RU" dirty="0">
                <a:solidFill>
                  <a:srgbClr val="FFFFFF"/>
                </a:solidFill>
                <a:latin typeface="Myriad Pro"/>
              </a:rPr>
              <a:t>фото</a:t>
            </a:r>
            <a:endParaRPr lang="en-US" dirty="0">
              <a:solidFill>
                <a:srgbClr val="FFFFFF"/>
              </a:solidFill>
            </a:endParaRPr>
          </a:p>
        </p:txBody>
      </p:sp>
      <p:sp>
        <p:nvSpPr>
          <p:cNvPr id="14345" name="Rectangle 11"/>
          <p:cNvSpPr>
            <a:spLocks noChangeArrowheads="1"/>
          </p:cNvSpPr>
          <p:nvPr/>
        </p:nvSpPr>
        <p:spPr bwMode="auto">
          <a:xfrm>
            <a:off x="7300913" y="5591175"/>
            <a:ext cx="674687" cy="369888"/>
          </a:xfrm>
          <a:prstGeom prst="rect">
            <a:avLst/>
          </a:prstGeom>
          <a:noFill/>
          <a:ln w="9525">
            <a:noFill/>
            <a:miter lim="800000"/>
            <a:headEnd/>
            <a:tailEnd/>
          </a:ln>
        </p:spPr>
        <p:txBody>
          <a:bodyPr wrap="none">
            <a:spAutoFit/>
          </a:bodyPr>
          <a:lstStyle/>
          <a:p>
            <a:r>
              <a:rPr lang="ru-RU">
                <a:solidFill>
                  <a:srgbClr val="FFFFFF"/>
                </a:solidFill>
                <a:latin typeface="Myriad Pro"/>
              </a:rPr>
              <a:t>фото</a:t>
            </a:r>
            <a:endParaRPr lang="en-US">
              <a:solidFill>
                <a:srgbClr val="FFFFFF"/>
              </a:solidFill>
            </a:endParaRPr>
          </a:p>
        </p:txBody>
      </p:sp>
      <p:graphicFrame>
        <p:nvGraphicFramePr>
          <p:cNvPr id="3" name="Таблица 2"/>
          <p:cNvGraphicFramePr>
            <a:graphicFrameLocks noGrp="1"/>
          </p:cNvGraphicFramePr>
          <p:nvPr>
            <p:extLst/>
          </p:nvPr>
        </p:nvGraphicFramePr>
        <p:xfrm>
          <a:off x="2" y="0"/>
          <a:ext cx="9143997" cy="7119474"/>
        </p:xfrm>
        <a:graphic>
          <a:graphicData uri="http://schemas.openxmlformats.org/drawingml/2006/table">
            <a:tbl>
              <a:tblPr firstRow="1" firstCol="1" bandRow="1" bandCol="1">
                <a:tableStyleId>{5C22544A-7EE6-4342-B048-85BDC9FD1C3A}</a:tableStyleId>
              </a:tblPr>
              <a:tblGrid>
                <a:gridCol w="1277254">
                  <a:extLst>
                    <a:ext uri="{9D8B030D-6E8A-4147-A177-3AD203B41FA5}">
                      <a16:colId xmlns:a16="http://schemas.microsoft.com/office/drawing/2014/main" val="2470125418"/>
                    </a:ext>
                  </a:extLst>
                </a:gridCol>
                <a:gridCol w="1790408">
                  <a:extLst>
                    <a:ext uri="{9D8B030D-6E8A-4147-A177-3AD203B41FA5}">
                      <a16:colId xmlns:a16="http://schemas.microsoft.com/office/drawing/2014/main" val="25035148"/>
                    </a:ext>
                  </a:extLst>
                </a:gridCol>
                <a:gridCol w="2035276">
                  <a:extLst>
                    <a:ext uri="{9D8B030D-6E8A-4147-A177-3AD203B41FA5}">
                      <a16:colId xmlns:a16="http://schemas.microsoft.com/office/drawing/2014/main" val="1514709436"/>
                    </a:ext>
                  </a:extLst>
                </a:gridCol>
                <a:gridCol w="421756">
                  <a:extLst>
                    <a:ext uri="{9D8B030D-6E8A-4147-A177-3AD203B41FA5}">
                      <a16:colId xmlns:a16="http://schemas.microsoft.com/office/drawing/2014/main" val="2249393584"/>
                    </a:ext>
                  </a:extLst>
                </a:gridCol>
                <a:gridCol w="1527268">
                  <a:extLst>
                    <a:ext uri="{9D8B030D-6E8A-4147-A177-3AD203B41FA5}">
                      <a16:colId xmlns:a16="http://schemas.microsoft.com/office/drawing/2014/main" val="3311919805"/>
                    </a:ext>
                  </a:extLst>
                </a:gridCol>
                <a:gridCol w="2092035">
                  <a:extLst>
                    <a:ext uri="{9D8B030D-6E8A-4147-A177-3AD203B41FA5}">
                      <a16:colId xmlns:a16="http://schemas.microsoft.com/office/drawing/2014/main" val="1105424154"/>
                    </a:ext>
                  </a:extLst>
                </a:gridCol>
              </a:tblGrid>
              <a:tr h="182236">
                <a:tc rowSpan="4">
                  <a:txBody>
                    <a:bodyPr/>
                    <a:lstStyle/>
                    <a:p>
                      <a:pPr marL="0" indent="0" algn="l">
                        <a:lnSpc>
                          <a:spcPct val="107000"/>
                        </a:lnSpc>
                        <a:spcAft>
                          <a:spcPts val="0"/>
                        </a:spcAft>
                      </a:pPr>
                      <a:endParaRPr lang="ru-RU" sz="1150" dirty="0">
                        <a:effectLst/>
                      </a:endParaRPr>
                    </a:p>
                    <a:p>
                      <a:pPr marL="0" indent="0" algn="l">
                        <a:lnSpc>
                          <a:spcPct val="107000"/>
                        </a:lnSpc>
                        <a:spcAft>
                          <a:spcPts val="0"/>
                        </a:spcAft>
                      </a:pPr>
                      <a:r>
                        <a:rPr lang="ru-RU" sz="1150" dirty="0">
                          <a:effectLst/>
                        </a:rPr>
                        <a:t>Базовые</a:t>
                      </a:r>
                      <a:br>
                        <a:rPr lang="ru-RU" sz="1150" dirty="0">
                          <a:effectLst/>
                        </a:rPr>
                      </a:br>
                      <a:r>
                        <a:rPr lang="ru-RU" sz="1150" dirty="0">
                          <a:effectLst/>
                        </a:rPr>
                        <a:t>категории</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gridSpan="5">
                  <a:txBody>
                    <a:bodyPr/>
                    <a:lstStyle/>
                    <a:p>
                      <a:pPr algn="ctr">
                        <a:lnSpc>
                          <a:spcPct val="107000"/>
                        </a:lnSpc>
                        <a:tabLst>
                          <a:tab pos="204470" algn="l"/>
                        </a:tabLst>
                      </a:pPr>
                      <a:r>
                        <a:rPr lang="ru-RU" sz="1400" dirty="0">
                          <a:effectLst/>
                        </a:rPr>
                        <a:t>Стили волонтерства</a:t>
                      </a:r>
                    </a:p>
                    <a:p>
                      <a:pPr algn="ctr">
                        <a:lnSpc>
                          <a:spcPct val="107000"/>
                        </a:lnSpc>
                        <a:tabLst>
                          <a:tab pos="204470" algn="l"/>
                        </a:tabLst>
                      </a:pPr>
                      <a:endParaRPr lang="ru-RU" sz="1150" dirty="0">
                        <a:effectLst/>
                        <a:latin typeface="Calibri" panose="020F0502020204030204" pitchFamily="34" charset="0"/>
                      </a:endParaRPr>
                    </a:p>
                  </a:txBody>
                  <a:tcPr marL="50360" marR="5036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45171544"/>
                  </a:ext>
                </a:extLst>
              </a:tr>
              <a:tr h="181267">
                <a:tc vMerge="1">
                  <a:txBody>
                    <a:bodyPr/>
                    <a:lstStyle/>
                    <a:p>
                      <a:endParaRPr lang="ru-RU"/>
                    </a:p>
                  </a:txBody>
                  <a:tcPr/>
                </a:tc>
                <a:tc gridSpan="3">
                  <a:txBody>
                    <a:bodyPr/>
                    <a:lstStyle/>
                    <a:p>
                      <a:pPr indent="252095" algn="ctr">
                        <a:lnSpc>
                          <a:spcPct val="107000"/>
                        </a:lnSpc>
                        <a:spcAft>
                          <a:spcPts val="0"/>
                        </a:spcAft>
                      </a:pPr>
                      <a:r>
                        <a:rPr lang="ru-RU" sz="1200" b="1" dirty="0">
                          <a:solidFill>
                            <a:srgbClr val="1C2A55"/>
                          </a:solidFill>
                          <a:effectLst/>
                        </a:rPr>
                        <a:t>Коллективистское</a:t>
                      </a:r>
                      <a:r>
                        <a:rPr lang="ru-RU" sz="1200" b="1" baseline="0" dirty="0">
                          <a:solidFill>
                            <a:srgbClr val="1C2A55"/>
                          </a:solidFill>
                          <a:effectLst/>
                        </a:rPr>
                        <a:t> </a:t>
                      </a:r>
                      <a:r>
                        <a:rPr lang="ru-RU" sz="1200" b="1" baseline="0" dirty="0" err="1">
                          <a:solidFill>
                            <a:srgbClr val="1C2A55"/>
                          </a:solidFill>
                          <a:effectLst/>
                        </a:rPr>
                        <a:t>волонтерство</a:t>
                      </a:r>
                      <a:endParaRPr lang="ru-RU" sz="1200" b="1" dirty="0">
                        <a:solidFill>
                          <a:srgbClr val="1C2A55"/>
                        </a:solidFill>
                        <a:effectLst/>
                        <a:latin typeface="Times New Roman" panose="02020603050405020304" pitchFamily="18" charset="0"/>
                        <a:ea typeface="Times New Roman" panose="02020603050405020304" pitchFamily="18" charset="0"/>
                      </a:endParaRPr>
                    </a:p>
                  </a:txBody>
                  <a:tcPr marL="50360" marR="50360" marT="0" marB="0"/>
                </a:tc>
                <a:tc hMerge="1">
                  <a:txBody>
                    <a:bodyPr/>
                    <a:lstStyle/>
                    <a:p>
                      <a:endParaRPr lang="ru-RU"/>
                    </a:p>
                  </a:txBody>
                  <a:tcPr/>
                </a:tc>
                <a:tc hMerge="1">
                  <a:txBody>
                    <a:bodyPr/>
                    <a:lstStyle/>
                    <a:p>
                      <a:endParaRPr lang="ru-RU"/>
                    </a:p>
                  </a:txBody>
                  <a:tcPr/>
                </a:tc>
                <a:tc gridSpan="2">
                  <a:txBody>
                    <a:bodyPr/>
                    <a:lstStyle/>
                    <a:p>
                      <a:pPr marL="252095" indent="252095" algn="ctr">
                        <a:lnSpc>
                          <a:spcPct val="107000"/>
                        </a:lnSpc>
                        <a:spcAft>
                          <a:spcPts val="0"/>
                        </a:spcAft>
                      </a:pPr>
                      <a:r>
                        <a:rPr lang="ru-RU" sz="1200" b="1" dirty="0">
                          <a:solidFill>
                            <a:srgbClr val="1C2A55"/>
                          </a:solidFill>
                          <a:effectLst/>
                        </a:rPr>
                        <a:t>Рефлексивное </a:t>
                      </a:r>
                      <a:r>
                        <a:rPr lang="ru-RU" sz="1200" b="1" dirty="0" err="1">
                          <a:solidFill>
                            <a:srgbClr val="1C2A55"/>
                          </a:solidFill>
                          <a:effectLst/>
                        </a:rPr>
                        <a:t>волонтерство</a:t>
                      </a:r>
                      <a:endParaRPr lang="ru-RU" sz="1200" b="1" dirty="0">
                        <a:solidFill>
                          <a:srgbClr val="1C2A55"/>
                        </a:solidFill>
                        <a:effectLst/>
                        <a:latin typeface="Times New Roman" panose="02020603050405020304" pitchFamily="18" charset="0"/>
                        <a:ea typeface="Times New Roman" panose="02020603050405020304" pitchFamily="18" charset="0"/>
                      </a:endParaRPr>
                    </a:p>
                  </a:txBody>
                  <a:tcPr marL="50360" marR="50360" marT="0" marB="0"/>
                </a:tc>
                <a:tc hMerge="1">
                  <a:txBody>
                    <a:bodyPr/>
                    <a:lstStyle/>
                    <a:p>
                      <a:endParaRPr lang="ru-RU"/>
                    </a:p>
                  </a:txBody>
                  <a:tcPr/>
                </a:tc>
                <a:extLst>
                  <a:ext uri="{0D108BD9-81ED-4DB2-BD59-A6C34878D82A}">
                    <a16:rowId xmlns:a16="http://schemas.microsoft.com/office/drawing/2014/main" val="4014233423"/>
                  </a:ext>
                </a:extLst>
              </a:tr>
              <a:tr h="182236">
                <a:tc vMerge="1">
                  <a:txBody>
                    <a:bodyPr/>
                    <a:lstStyle/>
                    <a:p>
                      <a:endParaRPr lang="ru-RU"/>
                    </a:p>
                  </a:txBody>
                  <a:tcPr/>
                </a:tc>
                <a:tc gridSpan="5">
                  <a:txBody>
                    <a:bodyPr/>
                    <a:lstStyle/>
                    <a:p>
                      <a:pPr algn="ctr">
                        <a:lnSpc>
                          <a:spcPct val="107000"/>
                        </a:lnSpc>
                        <a:tabLst>
                          <a:tab pos="204470" algn="l"/>
                        </a:tabLst>
                      </a:pPr>
                      <a:r>
                        <a:rPr lang="ru-RU" sz="1200" b="1" i="1" dirty="0">
                          <a:solidFill>
                            <a:srgbClr val="1C2A55"/>
                          </a:solidFill>
                          <a:effectLst/>
                        </a:rPr>
                        <a:t>Уровни описания волонтерства</a:t>
                      </a:r>
                      <a:endParaRPr lang="ru-RU" sz="1200" b="1" i="1" dirty="0">
                        <a:solidFill>
                          <a:srgbClr val="1C2A55"/>
                        </a:solidFill>
                        <a:effectLst/>
                        <a:latin typeface="Calibri" panose="020F0502020204030204" pitchFamily="34" charset="0"/>
                      </a:endParaRPr>
                    </a:p>
                  </a:txBody>
                  <a:tcPr marL="50360" marR="5036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228376405"/>
                  </a:ext>
                </a:extLst>
              </a:tr>
              <a:tr h="392589">
                <a:tc vMerge="1">
                  <a:txBody>
                    <a:bodyPr/>
                    <a:lstStyle/>
                    <a:p>
                      <a:endParaRPr lang="ru-RU"/>
                    </a:p>
                  </a:txBody>
                  <a:tcPr/>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gridSpan="2">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объективный: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структурно-поведенческий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hMerge="1">
                  <a:txBody>
                    <a:bodyPr/>
                    <a:lstStyle/>
                    <a:p>
                      <a:pPr indent="252095" algn="ctr">
                        <a:lnSpc>
                          <a:spcPct val="107000"/>
                        </a:lnSpc>
                        <a:spcAft>
                          <a:spcPts val="0"/>
                        </a:spcAft>
                      </a:pPr>
                      <a:endParaRPr lang="ru-RU" sz="1200" b="0"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tc>
                  <a:txBody>
                    <a:bodyPr/>
                    <a:lstStyle/>
                    <a:p>
                      <a:pPr indent="252095" algn="ctr">
                        <a:lnSpc>
                          <a:spcPct val="107000"/>
                        </a:lnSpc>
                        <a:spcAft>
                          <a:spcPts val="0"/>
                        </a:spcAft>
                      </a:pPr>
                      <a:r>
                        <a:rPr lang="ru-RU" sz="1100" b="1" i="1" dirty="0">
                          <a:solidFill>
                            <a:srgbClr val="1C2A55"/>
                          </a:solidFill>
                          <a:effectLst/>
                          <a:latin typeface="Arial Narrow" panose="020B0606020202030204" pitchFamily="34" charset="0"/>
                        </a:rPr>
                        <a:t>субъективный:</a:t>
                      </a:r>
                      <a:br>
                        <a:rPr lang="ru-RU" sz="1100" b="1" i="1" dirty="0">
                          <a:solidFill>
                            <a:srgbClr val="1C2A55"/>
                          </a:solidFill>
                          <a:effectLst/>
                          <a:latin typeface="Arial Narrow" panose="020B0606020202030204" pitchFamily="34" charset="0"/>
                        </a:rPr>
                      </a:br>
                      <a:r>
                        <a:rPr lang="ru-RU" sz="1100" b="1" i="1" dirty="0">
                          <a:solidFill>
                            <a:srgbClr val="1C2A55"/>
                          </a:solidFill>
                          <a:effectLst/>
                          <a:latin typeface="Arial Narrow" panose="020B0606020202030204" pitchFamily="34" charset="0"/>
                        </a:rPr>
                        <a:t>мотивационно-установочный</a:t>
                      </a:r>
                      <a:endParaRPr lang="ru-RU" sz="1100" b="1" i="1" dirty="0">
                        <a:solidFill>
                          <a:srgbClr val="1C2A55"/>
                        </a:solidFill>
                        <a:effectLst/>
                        <a:latin typeface="Arial Narrow" panose="020B0606020202030204" pitchFamily="34" charset="0"/>
                        <a:ea typeface="Times New Roman" panose="02020603050405020304" pitchFamily="18" charset="0"/>
                      </a:endParaRPr>
                    </a:p>
                  </a:txBody>
                  <a:tcPr marL="60432" marR="60432" marT="0" marB="0"/>
                </a:tc>
                <a:extLst>
                  <a:ext uri="{0D108BD9-81ED-4DB2-BD59-A6C34878D82A}">
                    <a16:rowId xmlns:a16="http://schemas.microsoft.com/office/drawing/2014/main" val="1666480965"/>
                  </a:ext>
                </a:extLst>
              </a:tr>
              <a:tr h="2470578">
                <a:tc>
                  <a:txBody>
                    <a:bodyPr/>
                    <a:lstStyle/>
                    <a:p>
                      <a:pPr marL="0" indent="0" algn="l">
                        <a:lnSpc>
                          <a:spcPct val="107000"/>
                        </a:lnSpc>
                        <a:spcAft>
                          <a:spcPts val="0"/>
                        </a:spcAft>
                      </a:pPr>
                      <a:r>
                        <a:rPr lang="ru-RU" sz="1150" dirty="0">
                          <a:effectLst/>
                        </a:rPr>
                        <a:t>Организационная среда</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―иерархическое, социально или идеологически сегментированное общество </a:t>
                      </a:r>
                    </a:p>
                    <a:p>
                      <a:pPr algn="l">
                        <a:lnSpc>
                          <a:spcPct val="107000"/>
                        </a:lnSpc>
                        <a:tabLst>
                          <a:tab pos="204470" algn="l"/>
                        </a:tabLst>
                      </a:pPr>
                      <a:r>
                        <a:rPr lang="ru-RU" sz="1150" dirty="0">
                          <a:solidFill>
                            <a:srgbClr val="1C2A55"/>
                          </a:solidFill>
                          <a:effectLst/>
                        </a:rPr>
                        <a:t>―сильное руководящее ядро </a:t>
                      </a:r>
                    </a:p>
                    <a:p>
                      <a:pPr algn="l">
                        <a:lnSpc>
                          <a:spcPct val="107000"/>
                        </a:lnSpc>
                        <a:tabLst>
                          <a:tab pos="204470" algn="l"/>
                        </a:tabLst>
                      </a:pPr>
                      <a:r>
                        <a:rPr lang="ru-RU" sz="1150" dirty="0">
                          <a:solidFill>
                            <a:srgbClr val="1C2A55"/>
                          </a:solidFill>
                          <a:effectLst/>
                        </a:rPr>
                        <a:t>― тесная связь между формальным групповым членством и добровольчеством ― членское </a:t>
                      </a:r>
                      <a:r>
                        <a:rPr lang="ru-RU" sz="1150" dirty="0" err="1">
                          <a:solidFill>
                            <a:srgbClr val="1C2A55"/>
                          </a:solidFill>
                          <a:effectLst/>
                        </a:rPr>
                        <a:t>волонтерство</a:t>
                      </a:r>
                      <a:endParaRPr lang="ru-RU" sz="1150" dirty="0">
                        <a:solidFill>
                          <a:srgbClr val="1C2A55"/>
                        </a:solidFill>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сильная привязка к организации</a:t>
                      </a:r>
                    </a:p>
                    <a:p>
                      <a:pPr algn="l">
                        <a:lnSpc>
                          <a:spcPct val="107000"/>
                        </a:lnSpc>
                        <a:tabLst>
                          <a:tab pos="204470" algn="l"/>
                        </a:tabLst>
                      </a:pPr>
                      <a:r>
                        <a:rPr lang="ru-RU" sz="1150" dirty="0">
                          <a:solidFill>
                            <a:srgbClr val="1C2A55"/>
                          </a:solidFill>
                          <a:effectLst/>
                        </a:rPr>
                        <a:t>― принятие ответственности за разные аспекты дела</a:t>
                      </a:r>
                    </a:p>
                    <a:p>
                      <a:pPr algn="l">
                        <a:lnSpc>
                          <a:spcPct val="107000"/>
                        </a:lnSpc>
                        <a:tabLst>
                          <a:tab pos="204470" algn="l"/>
                        </a:tabLst>
                      </a:pPr>
                      <a:r>
                        <a:rPr lang="ru-RU" sz="1150" dirty="0">
                          <a:solidFill>
                            <a:srgbClr val="1C2A55"/>
                          </a:solidFill>
                          <a:effectLst/>
                        </a:rPr>
                        <a:t>― социализация и интеграция посредством принятия ответственности</a:t>
                      </a:r>
                    </a:p>
                    <a:p>
                      <a:pPr algn="l">
                        <a:lnSpc>
                          <a:spcPct val="107000"/>
                        </a:lnSpc>
                        <a:tabLst>
                          <a:tab pos="204470" algn="l"/>
                        </a:tabLst>
                      </a:pPr>
                      <a:r>
                        <a:rPr lang="ru-RU" sz="1150" dirty="0">
                          <a:solidFill>
                            <a:srgbClr val="1C2A55"/>
                          </a:solidFill>
                          <a:effectLst/>
                        </a:rPr>
                        <a:t>― служение как лояльность</a:t>
                      </a:r>
                    </a:p>
                    <a:p>
                      <a:pPr algn="l">
                        <a:lnSpc>
                          <a:spcPct val="107000"/>
                        </a:lnSpc>
                        <a:tabLst>
                          <a:tab pos="204470" algn="l"/>
                        </a:tabLst>
                      </a:pPr>
                      <a:r>
                        <a:rPr lang="ru-RU" sz="1150" dirty="0">
                          <a:solidFill>
                            <a:srgbClr val="1C2A55"/>
                          </a:solidFill>
                          <a:effectLst/>
                        </a:rPr>
                        <a:t>― сильная преданность организационным ценностям и целям</a:t>
                      </a:r>
                      <a:endParaRPr lang="ru-RU" sz="1150" dirty="0">
                        <a:solidFill>
                          <a:srgbClr val="1C2A55"/>
                        </a:solidFill>
                        <a:effectLst/>
                        <a:latin typeface="Calibri" panose="020F0502020204030204" pitchFamily="34" charset="0"/>
                      </a:endParaRPr>
                    </a:p>
                  </a:txBody>
                  <a:tcPr marL="50360" marR="50360" marT="0" marB="0"/>
                </a:tc>
                <a:tc gridSpan="2">
                  <a:txBody>
                    <a:bodyPr/>
                    <a:lstStyle/>
                    <a:p>
                      <a:pPr algn="l">
                        <a:lnSpc>
                          <a:spcPct val="107000"/>
                        </a:lnSpc>
                        <a:tabLst>
                          <a:tab pos="204470" algn="l"/>
                        </a:tabLst>
                      </a:pPr>
                      <a:r>
                        <a:rPr lang="ru-RU" sz="1150" dirty="0">
                          <a:solidFill>
                            <a:srgbClr val="1C2A55"/>
                          </a:solidFill>
                          <a:effectLst/>
                        </a:rPr>
                        <a:t>― НКО и организации третьего сектора, децентрализованные инициативы </a:t>
                      </a:r>
                    </a:p>
                    <a:p>
                      <a:pPr algn="l">
                        <a:lnSpc>
                          <a:spcPct val="107000"/>
                        </a:lnSpc>
                        <a:tabLst>
                          <a:tab pos="204470" algn="l"/>
                        </a:tabLst>
                      </a:pPr>
                      <a:r>
                        <a:rPr lang="ru-RU" sz="1150" dirty="0">
                          <a:solidFill>
                            <a:srgbClr val="1C2A55"/>
                          </a:solidFill>
                          <a:effectLst/>
                        </a:rPr>
                        <a:t>― отсутствие связи между членством и </a:t>
                      </a:r>
                      <a:r>
                        <a:rPr lang="ru-RU" sz="1150" dirty="0" err="1">
                          <a:solidFill>
                            <a:srgbClr val="1C2A55"/>
                          </a:solidFill>
                          <a:effectLst/>
                        </a:rPr>
                        <a:t>волонтерством</a:t>
                      </a:r>
                      <a:r>
                        <a:rPr lang="ru-RU" sz="1150" dirty="0">
                          <a:solidFill>
                            <a:srgbClr val="1C2A55"/>
                          </a:solidFill>
                          <a:effectLst/>
                        </a:rPr>
                        <a:t> </a:t>
                      </a:r>
                      <a:r>
                        <a:rPr lang="ru-RU" sz="1150" dirty="0">
                          <a:solidFill>
                            <a:srgbClr val="1C2A55"/>
                          </a:solidFill>
                          <a:effectLst/>
                          <a:latin typeface="Arial" panose="020B0604020202020204" pitchFamily="34" charset="0"/>
                          <a:cs typeface="Arial" panose="020B0604020202020204" pitchFamily="34" charset="0"/>
                        </a:rPr>
                        <a:t>—</a:t>
                      </a:r>
                      <a:r>
                        <a:rPr lang="ru-RU" sz="1150" dirty="0">
                          <a:solidFill>
                            <a:srgbClr val="1C2A55"/>
                          </a:solidFill>
                          <a:effectLst/>
                        </a:rPr>
                        <a:t>новые </a:t>
                      </a:r>
                      <a:r>
                        <a:rPr lang="ru-RU" sz="1150" dirty="0" err="1">
                          <a:solidFill>
                            <a:srgbClr val="1C2A55"/>
                          </a:solidFill>
                          <a:effectLst/>
                        </a:rPr>
                        <a:t>волонтероцентричные</a:t>
                      </a:r>
                      <a:r>
                        <a:rPr lang="ru-RU" sz="1150" dirty="0">
                          <a:solidFill>
                            <a:srgbClr val="1C2A55"/>
                          </a:solidFill>
                          <a:effectLst/>
                        </a:rPr>
                        <a:t> институциональные структуры и формы </a:t>
                      </a:r>
                      <a:r>
                        <a:rPr lang="ru-RU" sz="1150" dirty="0" err="1">
                          <a:solidFill>
                            <a:srgbClr val="1C2A55"/>
                          </a:solidFill>
                          <a:effectLst/>
                        </a:rPr>
                        <a:t>рекрутирования</a:t>
                      </a:r>
                      <a:endParaRPr lang="ru-RU" sz="1150" dirty="0">
                        <a:solidFill>
                          <a:srgbClr val="1C2A55"/>
                        </a:solidFill>
                        <a:effectLst/>
                      </a:endParaRPr>
                    </a:p>
                    <a:p>
                      <a:pPr algn="l">
                        <a:lnSpc>
                          <a:spcPct val="107000"/>
                        </a:lnSpc>
                        <a:tabLst>
                          <a:tab pos="204470" algn="l"/>
                        </a:tabLst>
                      </a:pPr>
                      <a:r>
                        <a:rPr lang="ru-RU" sz="1150" dirty="0">
                          <a:solidFill>
                            <a:srgbClr val="1C2A55"/>
                          </a:solidFill>
                          <a:effectLst/>
                        </a:rPr>
                        <a:t>― программное </a:t>
                      </a:r>
                      <a:r>
                        <a:rPr lang="ru-RU" sz="1150" dirty="0" err="1">
                          <a:solidFill>
                            <a:srgbClr val="1C2A55"/>
                          </a:solidFill>
                          <a:effectLst/>
                        </a:rPr>
                        <a:t>волонтерство</a:t>
                      </a:r>
                      <a:endParaRPr lang="ru-RU" sz="1150" dirty="0">
                        <a:solidFill>
                          <a:srgbClr val="1C2A55"/>
                        </a:solidFill>
                        <a:effectLst/>
                        <a:latin typeface="Calibri" panose="020F0502020204030204" pitchFamily="34" charset="0"/>
                      </a:endParaRPr>
                    </a:p>
                  </a:txBody>
                  <a:tcPr marL="50360" marR="50360" marT="0" marB="0"/>
                </a:tc>
                <a:tc hMerge="1">
                  <a:txBody>
                    <a:bodyPr/>
                    <a:lstStyle/>
                    <a:p>
                      <a:pPr algn="l">
                        <a:lnSpc>
                          <a:spcPct val="107000"/>
                        </a:lnSpc>
                        <a:tabLst>
                          <a:tab pos="204470" algn="l"/>
                        </a:tabLst>
                      </a:pPr>
                      <a:endParaRPr lang="ru-RU" sz="1150" dirty="0">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слабая привязка к организации</a:t>
                      </a:r>
                    </a:p>
                    <a:p>
                      <a:pPr algn="l">
                        <a:lnSpc>
                          <a:spcPct val="107000"/>
                        </a:lnSpc>
                        <a:tabLst>
                          <a:tab pos="204470" algn="l"/>
                        </a:tabLst>
                      </a:pPr>
                      <a:r>
                        <a:rPr lang="ru-RU" sz="1150" dirty="0">
                          <a:solidFill>
                            <a:srgbClr val="1C2A55"/>
                          </a:solidFill>
                          <a:effectLst/>
                        </a:rPr>
                        <a:t>― временная лояльность</a:t>
                      </a:r>
                    </a:p>
                    <a:p>
                      <a:pPr algn="l">
                        <a:lnSpc>
                          <a:spcPct val="107000"/>
                        </a:lnSpc>
                        <a:tabLst>
                          <a:tab pos="204470" algn="l"/>
                        </a:tabLst>
                      </a:pPr>
                      <a:r>
                        <a:rPr lang="ru-RU" sz="1150" dirty="0">
                          <a:solidFill>
                            <a:srgbClr val="1C2A55"/>
                          </a:solidFill>
                          <a:effectLst/>
                        </a:rPr>
                        <a:t>― не привязанная к пространству лояльность</a:t>
                      </a:r>
                    </a:p>
                    <a:p>
                      <a:pPr algn="l">
                        <a:lnSpc>
                          <a:spcPct val="107000"/>
                        </a:lnSpc>
                        <a:tabLst>
                          <a:tab pos="204470" algn="l"/>
                        </a:tabLst>
                      </a:pPr>
                      <a:r>
                        <a:rPr lang="ru-RU" sz="1150" dirty="0">
                          <a:solidFill>
                            <a:srgbClr val="1C2A55"/>
                          </a:solidFill>
                          <a:effectLst/>
                        </a:rPr>
                        <a:t>― функциональная ориентация: фокусировка на предложенной деятельности, а не на организации, в которой она производится </a:t>
                      </a:r>
                      <a:endParaRPr lang="ru-RU" sz="1150" dirty="0">
                        <a:solidFill>
                          <a:srgbClr val="1C2A55"/>
                        </a:solidFill>
                        <a:effectLst/>
                        <a:latin typeface="Calibri" panose="020F0502020204030204" pitchFamily="34" charset="0"/>
                      </a:endParaRPr>
                    </a:p>
                  </a:txBody>
                  <a:tcPr marL="50360" marR="50360" marT="0" marB="0"/>
                </a:tc>
                <a:extLst>
                  <a:ext uri="{0D108BD9-81ED-4DB2-BD59-A6C34878D82A}">
                    <a16:rowId xmlns:a16="http://schemas.microsoft.com/office/drawing/2014/main" val="359094649"/>
                  </a:ext>
                </a:extLst>
              </a:tr>
              <a:tr h="2122688">
                <a:tc>
                  <a:txBody>
                    <a:bodyPr/>
                    <a:lstStyle/>
                    <a:p>
                      <a:pPr marL="0" indent="0" algn="l">
                        <a:lnSpc>
                          <a:spcPct val="107000"/>
                        </a:lnSpc>
                        <a:spcAft>
                          <a:spcPts val="0"/>
                        </a:spcAft>
                      </a:pPr>
                      <a:r>
                        <a:rPr lang="ru-RU" sz="1150" dirty="0">
                          <a:effectLst/>
                        </a:rPr>
                        <a:t>Выбор (области) деятельности</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a:txBody>
                    <a:bodyPr/>
                    <a:lstStyle/>
                    <a:p>
                      <a:pPr algn="l">
                        <a:lnSpc>
                          <a:spcPct val="107000"/>
                        </a:lnSpc>
                        <a:tabLst>
                          <a:tab pos="204470" algn="l"/>
                        </a:tabLst>
                      </a:pPr>
                      <a:r>
                        <a:rPr lang="ru-RU" sz="1150">
                          <a:solidFill>
                            <a:srgbClr val="1C2A55"/>
                          </a:solidFill>
                          <a:effectLst/>
                        </a:rPr>
                        <a:t>― включение/ исключение по принципу универсализации общей культуры и образа жизни</a:t>
                      </a:r>
                    </a:p>
                    <a:p>
                      <a:pPr algn="l">
                        <a:lnSpc>
                          <a:spcPct val="107000"/>
                        </a:lnSpc>
                        <a:tabLst>
                          <a:tab pos="204470" algn="l"/>
                        </a:tabLst>
                      </a:pPr>
                      <a:r>
                        <a:rPr lang="ru-RU" sz="1150">
                          <a:solidFill>
                            <a:srgbClr val="1C2A55"/>
                          </a:solidFill>
                          <a:effectLst/>
                        </a:rPr>
                        <a:t>― инициируется и контролируется другими</a:t>
                      </a:r>
                    </a:p>
                    <a:p>
                      <a:pPr algn="l">
                        <a:lnSpc>
                          <a:spcPct val="107000"/>
                        </a:lnSpc>
                        <a:tabLst>
                          <a:tab pos="204470" algn="l"/>
                        </a:tabLst>
                      </a:pPr>
                      <a:r>
                        <a:rPr lang="ru-RU" sz="1150">
                          <a:solidFill>
                            <a:srgbClr val="1C2A55"/>
                          </a:solidFill>
                          <a:effectLst/>
                        </a:rPr>
                        <a:t>― воспроизведение традиционных гендерных образцов</a:t>
                      </a:r>
                      <a:endParaRPr lang="ru-RU" sz="1150">
                        <a:solidFill>
                          <a:srgbClr val="1C2A55"/>
                        </a:solidFill>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a:solidFill>
                            <a:srgbClr val="1C2A55"/>
                          </a:solidFill>
                          <a:effectLst/>
                        </a:rPr>
                        <a:t>― политика группы</a:t>
                      </a:r>
                    </a:p>
                    <a:p>
                      <a:pPr algn="l">
                        <a:lnSpc>
                          <a:spcPct val="107000"/>
                        </a:lnSpc>
                        <a:tabLst>
                          <a:tab pos="204470" algn="l"/>
                        </a:tabLst>
                      </a:pPr>
                      <a:r>
                        <a:rPr lang="ru-RU" sz="1150">
                          <a:solidFill>
                            <a:srgbClr val="1C2A55"/>
                          </a:solidFill>
                          <a:effectLst/>
                        </a:rPr>
                        <a:t>― обязывающая местническая солидарность</a:t>
                      </a:r>
                    </a:p>
                    <a:p>
                      <a:pPr algn="l">
                        <a:lnSpc>
                          <a:spcPct val="107000"/>
                        </a:lnSpc>
                        <a:tabLst>
                          <a:tab pos="204470" algn="l"/>
                        </a:tabLst>
                      </a:pPr>
                      <a:r>
                        <a:rPr lang="ru-RU" sz="1150">
                          <a:solidFill>
                            <a:srgbClr val="1C2A55"/>
                          </a:solidFill>
                          <a:effectLst/>
                        </a:rPr>
                        <a:t>― идеализм</a:t>
                      </a:r>
                    </a:p>
                    <a:p>
                      <a:pPr algn="l">
                        <a:lnSpc>
                          <a:spcPct val="107000"/>
                        </a:lnSpc>
                        <a:tabLst>
                          <a:tab pos="204470" algn="l"/>
                        </a:tabLst>
                      </a:pPr>
                      <a:r>
                        <a:rPr lang="ru-RU" sz="1150">
                          <a:solidFill>
                            <a:srgbClr val="1C2A55"/>
                          </a:solidFill>
                          <a:effectLst/>
                        </a:rPr>
                        <a:t>― широкомасштабное, многоцелевое включение в сообщество </a:t>
                      </a:r>
                      <a:endParaRPr lang="ru-RU" sz="1150">
                        <a:solidFill>
                          <a:srgbClr val="1C2A55"/>
                        </a:solidFill>
                        <a:effectLst/>
                        <a:latin typeface="Calibri" panose="020F0502020204030204" pitchFamily="34" charset="0"/>
                      </a:endParaRPr>
                    </a:p>
                  </a:txBody>
                  <a:tcPr marL="50360" marR="50360" marT="0" marB="0"/>
                </a:tc>
                <a:tc gridSpan="2">
                  <a:txBody>
                    <a:bodyPr/>
                    <a:lstStyle/>
                    <a:p>
                      <a:pPr algn="l">
                        <a:lnSpc>
                          <a:spcPct val="107000"/>
                        </a:lnSpc>
                        <a:tabLst>
                          <a:tab pos="204470" algn="l"/>
                        </a:tabLst>
                      </a:pPr>
                      <a:r>
                        <a:rPr lang="ru-RU" sz="1150">
                          <a:solidFill>
                            <a:srgbClr val="1C2A55"/>
                          </a:solidFill>
                          <a:effectLst/>
                        </a:rPr>
                        <a:t>― локальная дезинтеграция в условиях глобальной интеграцией: глобализированные сети селективных контактов</a:t>
                      </a:r>
                    </a:p>
                    <a:p>
                      <a:pPr algn="l">
                        <a:lnSpc>
                          <a:spcPct val="107000"/>
                        </a:lnSpc>
                        <a:tabLst>
                          <a:tab pos="204470" algn="l"/>
                        </a:tabLst>
                      </a:pPr>
                      <a:r>
                        <a:rPr lang="ru-RU" sz="1150">
                          <a:solidFill>
                            <a:srgbClr val="1C2A55"/>
                          </a:solidFill>
                          <a:effectLst/>
                        </a:rPr>
                        <a:t>― взаимодействие между локальным действием и глобальными проблемами</a:t>
                      </a:r>
                      <a:endParaRPr lang="ru-RU" sz="1150">
                        <a:solidFill>
                          <a:srgbClr val="1C2A55"/>
                        </a:solidFill>
                        <a:effectLst/>
                        <a:latin typeface="Calibri" panose="020F0502020204030204" pitchFamily="34" charset="0"/>
                      </a:endParaRPr>
                    </a:p>
                  </a:txBody>
                  <a:tcPr marL="50360" marR="50360" marT="0" marB="0"/>
                </a:tc>
                <a:tc hMerge="1">
                  <a:txBody>
                    <a:bodyPr/>
                    <a:lstStyle/>
                    <a:p>
                      <a:pPr algn="l">
                        <a:lnSpc>
                          <a:spcPct val="107000"/>
                        </a:lnSpc>
                        <a:tabLst>
                          <a:tab pos="204470" algn="l"/>
                        </a:tabLst>
                      </a:pPr>
                      <a:endParaRPr lang="ru-RU" sz="1150">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a:solidFill>
                            <a:srgbClr val="1C2A55"/>
                          </a:solidFill>
                          <a:effectLst/>
                        </a:rPr>
                        <a:t>― политика [индивидуального] стиля жизни и идентичности </a:t>
                      </a:r>
                    </a:p>
                    <a:p>
                      <a:pPr algn="l">
                        <a:lnSpc>
                          <a:spcPct val="107000"/>
                        </a:lnSpc>
                        <a:tabLst>
                          <a:tab pos="204470" algn="l"/>
                        </a:tabLst>
                      </a:pPr>
                      <a:r>
                        <a:rPr lang="ru-RU" sz="1150">
                          <a:solidFill>
                            <a:srgbClr val="1C2A55"/>
                          </a:solidFill>
                          <a:effectLst/>
                        </a:rPr>
                        <a:t>― каждодневно возобновляемое чувство солидарности</a:t>
                      </a:r>
                    </a:p>
                    <a:p>
                      <a:pPr algn="l">
                        <a:lnSpc>
                          <a:spcPct val="107000"/>
                        </a:lnSpc>
                        <a:tabLst>
                          <a:tab pos="204470" algn="l"/>
                        </a:tabLst>
                      </a:pPr>
                      <a:r>
                        <a:rPr lang="ru-RU" sz="1150">
                          <a:solidFill>
                            <a:srgbClr val="1C2A55"/>
                          </a:solidFill>
                          <a:effectLst/>
                        </a:rPr>
                        <a:t>― прагматизм, проблемно-ориентированная активность</a:t>
                      </a:r>
                    </a:p>
                    <a:p>
                      <a:pPr algn="l">
                        <a:lnSpc>
                          <a:spcPct val="107000"/>
                        </a:lnSpc>
                        <a:tabLst>
                          <a:tab pos="204470" algn="l"/>
                        </a:tabLst>
                      </a:pPr>
                      <a:r>
                        <a:rPr lang="ru-RU" sz="1150">
                          <a:solidFill>
                            <a:srgbClr val="1C2A55"/>
                          </a:solidFill>
                          <a:effectLst/>
                        </a:rPr>
                        <a:t>― приоритет личного служения конкретным людям</a:t>
                      </a:r>
                    </a:p>
                    <a:p>
                      <a:pPr algn="l">
                        <a:lnSpc>
                          <a:spcPct val="107000"/>
                        </a:lnSpc>
                        <a:tabLst>
                          <a:tab pos="204470" algn="l"/>
                        </a:tabLst>
                      </a:pPr>
                      <a:r>
                        <a:rPr lang="ru-RU" sz="1150">
                          <a:solidFill>
                            <a:srgbClr val="1C2A55"/>
                          </a:solidFill>
                          <a:effectLst/>
                        </a:rPr>
                        <a:t>― постматериалистические ценностные образцы</a:t>
                      </a:r>
                      <a:endParaRPr lang="ru-RU" sz="1150">
                        <a:solidFill>
                          <a:srgbClr val="1C2A55"/>
                        </a:solidFill>
                        <a:effectLst/>
                        <a:latin typeface="Calibri" panose="020F0502020204030204" pitchFamily="34" charset="0"/>
                      </a:endParaRPr>
                    </a:p>
                  </a:txBody>
                  <a:tcPr marL="50360" marR="50360" marT="0" marB="0"/>
                </a:tc>
                <a:extLst>
                  <a:ext uri="{0D108BD9-81ED-4DB2-BD59-A6C34878D82A}">
                    <a16:rowId xmlns:a16="http://schemas.microsoft.com/office/drawing/2014/main" val="2849530489"/>
                  </a:ext>
                </a:extLst>
              </a:tr>
              <a:tr h="1326407">
                <a:tc>
                  <a:txBody>
                    <a:bodyPr/>
                    <a:lstStyle/>
                    <a:p>
                      <a:pPr marL="0" indent="0" algn="l">
                        <a:lnSpc>
                          <a:spcPct val="107000"/>
                        </a:lnSpc>
                        <a:spcAft>
                          <a:spcPts val="0"/>
                        </a:spcAft>
                      </a:pPr>
                      <a:r>
                        <a:rPr lang="ru-RU" sz="1150" dirty="0">
                          <a:effectLst/>
                        </a:rPr>
                        <a:t>Отношение к оплачиваемой работе</a:t>
                      </a:r>
                      <a:endParaRPr lang="ru-RU" sz="1150" dirty="0">
                        <a:effectLst/>
                        <a:latin typeface="Times New Roman" panose="02020603050405020304" pitchFamily="18" charset="0"/>
                        <a:ea typeface="Times New Roman" panose="02020603050405020304" pitchFamily="18"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общество, центрированное на оплачиваемой работе</a:t>
                      </a:r>
                    </a:p>
                    <a:p>
                      <a:pPr algn="l">
                        <a:lnSpc>
                          <a:spcPct val="107000"/>
                        </a:lnSpc>
                        <a:tabLst>
                          <a:tab pos="204470" algn="l"/>
                        </a:tabLst>
                      </a:pPr>
                      <a:r>
                        <a:rPr lang="ru-RU" sz="1150" dirty="0">
                          <a:solidFill>
                            <a:srgbClr val="1C2A55"/>
                          </a:solidFill>
                          <a:effectLst/>
                        </a:rPr>
                        <a:t>― авторитет профессионализма </a:t>
                      </a:r>
                    </a:p>
                    <a:p>
                      <a:pPr algn="l">
                        <a:lnSpc>
                          <a:spcPct val="107000"/>
                        </a:lnSpc>
                        <a:tabLst>
                          <a:tab pos="204470" algn="l"/>
                        </a:tabLst>
                      </a:pPr>
                      <a:r>
                        <a:rPr lang="ru-RU" sz="1150" dirty="0">
                          <a:solidFill>
                            <a:srgbClr val="1C2A55"/>
                          </a:solidFill>
                          <a:effectLst/>
                        </a:rPr>
                        <a:t>― </a:t>
                      </a:r>
                      <a:r>
                        <a:rPr lang="ru-RU" sz="1150" dirty="0" err="1">
                          <a:solidFill>
                            <a:srgbClr val="1C2A55"/>
                          </a:solidFill>
                          <a:effectLst/>
                        </a:rPr>
                        <a:t>вспомогательность</a:t>
                      </a:r>
                      <a:r>
                        <a:rPr lang="ru-RU" sz="1150" dirty="0">
                          <a:solidFill>
                            <a:srgbClr val="1C2A55"/>
                          </a:solidFill>
                          <a:effectLst/>
                        </a:rPr>
                        <a:t> статуса волонтера</a:t>
                      </a:r>
                      <a:endParaRPr lang="ru-RU" sz="1150" dirty="0">
                        <a:solidFill>
                          <a:srgbClr val="1C2A55"/>
                        </a:solidFill>
                        <a:effectLst/>
                        <a:latin typeface="Calibri" panose="020F0502020204030204" pitchFamily="34" charset="0"/>
                      </a:endParaRPr>
                    </a:p>
                  </a:txBody>
                  <a:tcPr marL="50360" marR="50360" marT="0" marB="0"/>
                </a:tc>
                <a:tc>
                  <a:txBody>
                    <a:bodyPr/>
                    <a:lstStyle/>
                    <a:p>
                      <a:pPr marL="0" lvl="0" indent="0" algn="l">
                        <a:lnSpc>
                          <a:spcPct val="107000"/>
                        </a:lnSpc>
                        <a:buFont typeface="Symbol" panose="05050102010706020507" pitchFamily="18" charset="2"/>
                        <a:buNone/>
                        <a:tabLst>
                          <a:tab pos="204470" algn="l"/>
                        </a:tabLst>
                      </a:pPr>
                      <a:r>
                        <a:rPr lang="ru-RU" sz="1150" dirty="0">
                          <a:solidFill>
                            <a:srgbClr val="1C2A55"/>
                          </a:solidFill>
                          <a:effectLst/>
                          <a:latin typeface="Arial" panose="020B0604020202020204" pitchFamily="34" charset="0"/>
                          <a:cs typeface="Arial" panose="020B0604020202020204" pitchFamily="34" charset="0"/>
                        </a:rPr>
                        <a:t>―</a:t>
                      </a:r>
                      <a:r>
                        <a:rPr lang="ru-RU" sz="1150" dirty="0">
                          <a:solidFill>
                            <a:srgbClr val="1C2A55"/>
                          </a:solidFill>
                          <a:effectLst/>
                        </a:rPr>
                        <a:t>«благонамеренные любители»: главенствуют добрые устремления и здравый смысл </a:t>
                      </a:r>
                      <a:endParaRPr lang="ru-RU" sz="1150" dirty="0">
                        <a:solidFill>
                          <a:srgbClr val="1C2A55"/>
                        </a:solidFill>
                        <a:effectLst/>
                        <a:latin typeface="Calibri" panose="020F0502020204030204" pitchFamily="34" charset="0"/>
                      </a:endParaRPr>
                    </a:p>
                  </a:txBody>
                  <a:tcPr marL="50360" marR="50360" marT="0" marB="0"/>
                </a:tc>
                <a:tc gridSpan="2">
                  <a:txBody>
                    <a:bodyPr/>
                    <a:lstStyle/>
                    <a:p>
                      <a:pPr algn="l">
                        <a:lnSpc>
                          <a:spcPct val="107000"/>
                        </a:lnSpc>
                        <a:tabLst>
                          <a:tab pos="204470" algn="l"/>
                        </a:tabLst>
                      </a:pPr>
                      <a:r>
                        <a:rPr lang="ru-RU" sz="1150" dirty="0">
                          <a:solidFill>
                            <a:srgbClr val="1C2A55"/>
                          </a:solidFill>
                          <a:effectLst/>
                        </a:rPr>
                        <a:t>― расширенное понятие работы: добровольчество часть «триады работы» </a:t>
                      </a:r>
                    </a:p>
                    <a:p>
                      <a:pPr algn="l">
                        <a:lnSpc>
                          <a:spcPct val="107000"/>
                        </a:lnSpc>
                        <a:tabLst>
                          <a:tab pos="204470" algn="l"/>
                        </a:tabLst>
                      </a:pPr>
                      <a:r>
                        <a:rPr lang="ru-RU" sz="1150" dirty="0">
                          <a:solidFill>
                            <a:srgbClr val="1C2A55"/>
                          </a:solidFill>
                          <a:effectLst/>
                        </a:rPr>
                        <a:t>― профессионализация </a:t>
                      </a:r>
                      <a:r>
                        <a:rPr lang="ru-RU" sz="1150" dirty="0" err="1">
                          <a:solidFill>
                            <a:srgbClr val="1C2A55"/>
                          </a:solidFill>
                          <a:effectLst/>
                        </a:rPr>
                        <a:t>волонтертства</a:t>
                      </a:r>
                      <a:endParaRPr lang="ru-RU" sz="1150" dirty="0">
                        <a:solidFill>
                          <a:srgbClr val="1C2A55"/>
                        </a:solidFill>
                        <a:effectLst/>
                      </a:endParaRPr>
                    </a:p>
                    <a:p>
                      <a:pPr algn="l">
                        <a:lnSpc>
                          <a:spcPct val="107000"/>
                        </a:lnSpc>
                        <a:tabLst>
                          <a:tab pos="204470" algn="l"/>
                        </a:tabLst>
                      </a:pPr>
                      <a:r>
                        <a:rPr lang="ru-RU" sz="1150" dirty="0">
                          <a:solidFill>
                            <a:srgbClr val="1C2A55"/>
                          </a:solidFill>
                          <a:effectLst/>
                        </a:rPr>
                        <a:t>― корпоративное </a:t>
                      </a:r>
                      <a:r>
                        <a:rPr lang="ru-RU" sz="1150" dirty="0" err="1">
                          <a:solidFill>
                            <a:srgbClr val="1C2A55"/>
                          </a:solidFill>
                          <a:effectLst/>
                        </a:rPr>
                        <a:t>волонтерство</a:t>
                      </a:r>
                      <a:endParaRPr lang="ru-RU" sz="1150" dirty="0">
                        <a:solidFill>
                          <a:srgbClr val="1C2A55"/>
                        </a:solidFill>
                        <a:effectLst/>
                        <a:latin typeface="Calibri" panose="020F0502020204030204" pitchFamily="34" charset="0"/>
                      </a:endParaRPr>
                    </a:p>
                  </a:txBody>
                  <a:tcPr marL="50360" marR="50360" marT="0" marB="0"/>
                </a:tc>
                <a:tc hMerge="1">
                  <a:txBody>
                    <a:bodyPr/>
                    <a:lstStyle/>
                    <a:p>
                      <a:pPr algn="l">
                        <a:lnSpc>
                          <a:spcPct val="107000"/>
                        </a:lnSpc>
                        <a:tabLst>
                          <a:tab pos="204470" algn="l"/>
                        </a:tabLst>
                      </a:pPr>
                      <a:endParaRPr lang="ru-RU" sz="1150">
                        <a:effectLst/>
                        <a:latin typeface="Calibri" panose="020F0502020204030204" pitchFamily="34" charset="0"/>
                      </a:endParaRPr>
                    </a:p>
                  </a:txBody>
                  <a:tcPr marL="50360" marR="50360" marT="0" marB="0"/>
                </a:tc>
                <a:tc>
                  <a:txBody>
                    <a:bodyPr/>
                    <a:lstStyle/>
                    <a:p>
                      <a:pPr algn="l">
                        <a:lnSpc>
                          <a:spcPct val="107000"/>
                        </a:lnSpc>
                        <a:tabLst>
                          <a:tab pos="204470" algn="l"/>
                        </a:tabLst>
                      </a:pPr>
                      <a:r>
                        <a:rPr lang="ru-RU" sz="1150" dirty="0">
                          <a:solidFill>
                            <a:srgbClr val="1C2A55"/>
                          </a:solidFill>
                          <a:effectLst/>
                        </a:rPr>
                        <a:t>― профессиональные волонтеры</a:t>
                      </a:r>
                      <a:endParaRPr lang="ru-RU" sz="1150" dirty="0">
                        <a:solidFill>
                          <a:srgbClr val="1C2A55"/>
                        </a:solidFill>
                        <a:effectLst/>
                        <a:latin typeface="Calibri" panose="020F0502020204030204" pitchFamily="34" charset="0"/>
                      </a:endParaRPr>
                    </a:p>
                  </a:txBody>
                  <a:tcPr marL="50360" marR="50360" marT="0" marB="0"/>
                </a:tc>
                <a:extLst>
                  <a:ext uri="{0D108BD9-81ED-4DB2-BD59-A6C34878D82A}">
                    <a16:rowId xmlns:a16="http://schemas.microsoft.com/office/drawing/2014/main" val="3007387106"/>
                  </a:ext>
                </a:extLst>
              </a:tr>
            </a:tbl>
          </a:graphicData>
        </a:graphic>
      </p:graphicFrame>
    </p:spTree>
    <p:extLst>
      <p:ext uri="{BB962C8B-B14F-4D97-AF65-F5344CB8AC3E}">
        <p14:creationId xmlns:p14="http://schemas.microsoft.com/office/powerpoint/2010/main" val="3111352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6167</TotalTime>
  <Words>5323</Words>
  <Application>Microsoft Office PowerPoint</Application>
  <PresentationFormat>Экран (4:3)</PresentationFormat>
  <Paragraphs>783</Paragraphs>
  <Slides>41</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41</vt:i4>
      </vt:variant>
    </vt:vector>
  </HeadingPairs>
  <TitlesOfParts>
    <vt:vector size="50" baseType="lpstr">
      <vt:lpstr>ＭＳ Ｐゴシック</vt:lpstr>
      <vt:lpstr>Arial</vt:lpstr>
      <vt:lpstr>Arial Narrow</vt:lpstr>
      <vt:lpstr>Calibri</vt:lpstr>
      <vt:lpstr>Myriad Pro</vt:lpstr>
      <vt:lpstr>Myriad Pro Semibold</vt:lpstr>
      <vt:lpstr>Symbol</vt:lpstr>
      <vt:lpstr>Times New Roman</vt:lpstr>
      <vt:lpstr>Office Theme</vt:lpstr>
      <vt:lpstr>  Категории многомерного анализа  стилей волонтерства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Анна Истомина</cp:lastModifiedBy>
  <cp:revision>278</cp:revision>
  <dcterms:created xsi:type="dcterms:W3CDTF">2010-09-30T06:45:29Z</dcterms:created>
  <dcterms:modified xsi:type="dcterms:W3CDTF">2016-07-04T11:08:41Z</dcterms:modified>
</cp:coreProperties>
</file>