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25" r:id="rId3"/>
    <p:sldId id="265" r:id="rId4"/>
    <p:sldId id="268" r:id="rId5"/>
    <p:sldId id="269" r:id="rId6"/>
    <p:sldId id="295" r:id="rId7"/>
    <p:sldId id="296" r:id="rId8"/>
    <p:sldId id="297" r:id="rId9"/>
    <p:sldId id="298" r:id="rId10"/>
    <p:sldId id="299" r:id="rId11"/>
    <p:sldId id="301" r:id="rId12"/>
    <p:sldId id="303" r:id="rId13"/>
    <p:sldId id="304" r:id="rId14"/>
    <p:sldId id="305" r:id="rId15"/>
    <p:sldId id="306" r:id="rId16"/>
    <p:sldId id="315" r:id="rId17"/>
    <p:sldId id="308" r:id="rId18"/>
    <p:sldId id="309" r:id="rId19"/>
    <p:sldId id="310" r:id="rId20"/>
    <p:sldId id="311" r:id="rId21"/>
    <p:sldId id="312" r:id="rId22"/>
    <p:sldId id="271" r:id="rId23"/>
    <p:sldId id="272" r:id="rId24"/>
    <p:sldId id="273" r:id="rId25"/>
    <p:sldId id="274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7281-EE6E-4D5A-AF73-784814ABFC7F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6CE63-08E5-46B9-B33E-0B03B97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CE63-08E5-46B9-B33E-0B03B97B6EE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1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F419-E6A7-49AA-8BDD-6FE0C6E6BDB8}" type="datetime1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753A-17B8-4497-8D6A-CCF70CFD6670}" type="datetime1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0078-D545-4E4C-BC85-47CD2E2C8E82}" type="datetime1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23C-925A-4C9E-A9BF-38D06329C77F}" type="datetime1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28F-71A8-4618-8A99-D47E086DA28A}" type="datetime1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E3F-5CBE-426E-84D4-063D4D988818}" type="datetime1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314B-98C0-4B05-ADE7-FBD3E9706593}" type="datetime1">
              <a:rPr lang="ru-RU" smtClean="0"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C575-F653-4263-8FFD-8DC3AFDE3417}" type="datetime1">
              <a:rPr lang="ru-RU" smtClean="0"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5DE-60D8-4869-B40D-665BFB9D6516}" type="datetime1">
              <a:rPr lang="ru-RU" smtClean="0"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9454-1ECF-4512-BBD1-CAB966242E90}" type="datetime1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3AE2-7109-4B8A-B95D-C7845AF665A7}" type="datetime1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75E5-B115-4C7A-8A17-A4D159989EBF}" type="datetime1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436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Интернет-сообщества </a:t>
            </a:r>
            <a:br>
              <a:rPr lang="ru-RU" dirty="0" smtClean="0"/>
            </a:br>
            <a:r>
              <a:rPr lang="ru-RU" dirty="0" smtClean="0"/>
              <a:t>дарообмена России и Запада:</a:t>
            </a:r>
            <a:br>
              <a:rPr lang="ru-RU" dirty="0" smtClean="0"/>
            </a:br>
            <a:r>
              <a:rPr lang="ru-RU" dirty="0" smtClean="0"/>
              <a:t>сравнительный анализ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84168" y="4365104"/>
            <a:ext cx="2192288" cy="175260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Выполнили:</a:t>
            </a:r>
          </a:p>
          <a:p>
            <a:pPr algn="l"/>
            <a:r>
              <a:rPr lang="ru-RU" sz="1400" dirty="0" err="1" smtClean="0"/>
              <a:t>Тамбасов</a:t>
            </a:r>
            <a:r>
              <a:rPr lang="ru-RU" sz="1400" dirty="0" smtClean="0"/>
              <a:t> Е.С., группа 232</a:t>
            </a:r>
          </a:p>
          <a:p>
            <a:pPr algn="l"/>
            <a:r>
              <a:rPr lang="ru-RU" sz="1400" dirty="0" smtClean="0"/>
              <a:t>Ткачук Д.С., группа 232</a:t>
            </a:r>
          </a:p>
          <a:p>
            <a:pPr algn="l"/>
            <a:endParaRPr lang="ru-RU" sz="1400" dirty="0" smtClean="0"/>
          </a:p>
          <a:p>
            <a:pPr algn="l"/>
            <a:r>
              <a:rPr lang="ru-RU" sz="1400" dirty="0" smtClean="0"/>
              <a:t>Научный руководитель:</a:t>
            </a:r>
          </a:p>
          <a:p>
            <a:pPr algn="l"/>
            <a:r>
              <a:rPr lang="ru-RU" sz="1400" dirty="0" smtClean="0"/>
              <a:t>Стрельникова А.В.</a:t>
            </a:r>
          </a:p>
        </p:txBody>
      </p:sp>
    </p:spTree>
    <p:extLst>
      <p:ext uri="{BB962C8B-B14F-4D97-AF65-F5344CB8AC3E}">
        <p14:creationId xmlns:p14="http://schemas.microsoft.com/office/powerpoint/2010/main" val="2706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15945" y="920658"/>
            <a:ext cx="23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респондента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9527" y="1328123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Материальное положение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798" y="2204864"/>
            <a:ext cx="6243528" cy="3072929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15945" y="920658"/>
            <a:ext cx="23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респондента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4141" y="1339141"/>
            <a:ext cx="685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Количество сообществ дарообмена, в которых состоит респондент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730" y="2276872"/>
            <a:ext cx="5533663" cy="2868141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16471" y="1350225"/>
            <a:ext cx="390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Источник информации о сообществе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5945" y="920658"/>
            <a:ext cx="23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респондента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94" y="2347912"/>
            <a:ext cx="6167135" cy="316932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4338" y="1052736"/>
            <a:ext cx="6390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Задача. </a:t>
            </a:r>
            <a:r>
              <a:rPr lang="ru-RU" sz="1600" b="1" dirty="0"/>
              <a:t>Описать респондентов по частоте посещаемости</a:t>
            </a:r>
            <a:br>
              <a:rPr lang="ru-RU" sz="1600" b="1" dirty="0"/>
            </a:br>
            <a:r>
              <a:rPr lang="ru-RU" sz="1600" b="1" dirty="0"/>
              <a:t>ими сайта сообщества дарообмена</a:t>
            </a:r>
            <a:endParaRPr lang="ru-RU" sz="16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00" y="2283842"/>
            <a:ext cx="4831331" cy="3377406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4338" y="1052736"/>
            <a:ext cx="6390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Задача. </a:t>
            </a:r>
            <a:r>
              <a:rPr lang="ru-RU" sz="1600" b="1" dirty="0"/>
              <a:t>Определить, какие категории благ с наибольшей и</a:t>
            </a:r>
            <a:br>
              <a:rPr lang="ru-RU" sz="1600" b="1" dirty="0"/>
            </a:br>
            <a:r>
              <a:rPr lang="ru-RU" sz="1600" b="1" dirty="0"/>
              <a:t>наименьшей частотой становятся объектом сделок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60" y="2373182"/>
            <a:ext cx="5151010" cy="328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4338" y="1052736"/>
            <a:ext cx="6390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Задача. </a:t>
            </a:r>
            <a:r>
              <a:rPr lang="ru-RU" sz="1600" b="1" dirty="0"/>
              <a:t>Описать участников сообществ дарообмена</a:t>
            </a:r>
            <a:br>
              <a:rPr lang="ru-RU" sz="1600" b="1" dirty="0"/>
            </a:br>
            <a:r>
              <a:rPr lang="ru-RU" sz="1600" b="1" dirty="0"/>
              <a:t>по соотношению отданных и принятых в дар благ</a:t>
            </a:r>
            <a:endParaRPr lang="ru-RU" sz="16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043" y="2276134"/>
            <a:ext cx="5955044" cy="3267805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4338" y="1052736"/>
            <a:ext cx="6390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Задача. </a:t>
            </a:r>
            <a:r>
              <a:rPr lang="ru-RU" sz="1600" b="1" dirty="0"/>
              <a:t>Описать участников сообществ дарообмена по частоте</a:t>
            </a:r>
            <a:br>
              <a:rPr lang="ru-RU" sz="1600" b="1" dirty="0"/>
            </a:br>
            <a:r>
              <a:rPr lang="ru-RU" sz="1600" b="1" dirty="0"/>
              <a:t>их общения на отвлеченные темы с другими участниками</a:t>
            </a:r>
            <a:endParaRPr lang="ru-RU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7" y="2852936"/>
            <a:ext cx="5179695" cy="250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6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92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Задача. Классифицировать участников ИСД по целям, которые они преследовали при вступлении в свое сообщество</a:t>
            </a:r>
          </a:p>
          <a:p>
            <a:pPr algn="ctr"/>
            <a:r>
              <a:rPr lang="ru-RU" sz="2200" dirty="0" smtClean="0"/>
              <a:t>Метод: Иерархический кластерный анализ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52" y="2276872"/>
            <a:ext cx="5652628" cy="36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122" y="926043"/>
            <a:ext cx="799288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кластер, «Любопытные и общительные»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92% вступили из любопытства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Треть вступила из желания найти знакомых (эта цель представлена только в 1 кластере)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2 кластер, «Люди с излишками»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хотели избавиться от лишних вещей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Другие цели не представлены абсолютно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3 кластер, «Искатели»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вступили чтобы найти конкретную вещь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Всего лишь 5% хотели извлечь материальную выгоду из участия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53% хотели избавиться от лишних вещей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4 кластер, «Корыстные»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85% человек в кластере хотели получить выгоду от участия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Всего лишь каждый третий искал конкретную вещь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Задача. </a:t>
            </a:r>
            <a:r>
              <a:rPr lang="ru-RU" sz="2200" b="1" dirty="0"/>
              <a:t>Классифицировать участников </a:t>
            </a:r>
            <a:r>
              <a:rPr lang="ru-RU" sz="2200" b="1" dirty="0" smtClean="0"/>
              <a:t>ИСД по </a:t>
            </a:r>
            <a:r>
              <a:rPr lang="ru-RU" sz="2200" b="1" dirty="0"/>
              <a:t>опыту и готовности совершения определенных действий, подразумевающих включение в процесс </a:t>
            </a:r>
            <a:r>
              <a:rPr lang="ru-RU" sz="2200" b="1" dirty="0" smtClean="0"/>
              <a:t>дарообмена</a:t>
            </a:r>
          </a:p>
          <a:p>
            <a:pPr algn="ctr"/>
            <a:r>
              <a:rPr lang="ru-RU" sz="2200" dirty="0" smtClean="0"/>
              <a:t>Метод: Иерархический кластерный анализ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12" y="2420888"/>
            <a:ext cx="5849908" cy="36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2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345" y="2331284"/>
            <a:ext cx="8229600" cy="1185672"/>
          </a:xfrm>
        </p:spPr>
        <p:txBody>
          <a:bodyPr/>
          <a:lstStyle/>
          <a:p>
            <a:r>
              <a:rPr lang="ru-RU" dirty="0" smtClean="0"/>
              <a:t>Проблемная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Изучение особенностей действий участников ИСД в России и за рубежом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730164" y="3863181"/>
            <a:ext cx="5683672" cy="1492671"/>
            <a:chOff x="1715896" y="1391043"/>
            <a:chExt cx="5683672" cy="1492671"/>
          </a:xfrm>
        </p:grpSpPr>
        <p:sp>
          <p:nvSpPr>
            <p:cNvPr id="7" name="TextBox 6"/>
            <p:cNvSpPr txBox="1"/>
            <p:nvPr/>
          </p:nvSpPr>
          <p:spPr>
            <a:xfrm>
              <a:off x="3275908" y="1940453"/>
              <a:ext cx="2592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/>
                <a:t>Феномен </a:t>
              </a:r>
              <a:r>
                <a:rPr lang="ru-RU" sz="2000" dirty="0" smtClean="0"/>
                <a:t>развивается</a:t>
              </a:r>
              <a:endParaRPr lang="ru-RU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34558" y="1391043"/>
              <a:ext cx="3046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/>
                <a:t>Малоизученный </a:t>
              </a:r>
              <a:r>
                <a:rPr lang="ru-RU" sz="2000" dirty="0" smtClean="0"/>
                <a:t>феномен</a:t>
              </a:r>
              <a:endParaRPr lang="ru-RU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15896" y="2483604"/>
              <a:ext cx="5683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/>
                <a:t>Перемещение в интернет рождает новые </a:t>
              </a:r>
              <a:r>
                <a:rPr lang="ru-RU" sz="2000" dirty="0" smtClean="0"/>
                <a:t>аспекты</a:t>
              </a:r>
              <a:endParaRPr lang="ru-RU" sz="2000" dirty="0"/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27038"/>
            <a:ext cx="8229600" cy="118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Цель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79904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кластер, «Отзывчивые участники»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100% встречались с другими участниками и хотят повторить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Никто не оказывал безвозмездных услуг, но все хотят попробовать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400" dirty="0" smtClean="0"/>
              <a:t>2 кластер, «Активные участники»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Все встречались лично с другими, 89% даже встречались группой, а 60% встречались на дому. Все они хотят повторения.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90% людей выкладывали личную информацию и готовы сделать так снова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42% даже оказывали безвозмездные услуги другим и готовы повторить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 кластер, «Скрытные и нежелающие участвовать»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5% никогда не встречались с другими и не хотят попробовать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Две трети не встречались с группой и не хотят этого делать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79% не встречались на дому и не хотят попробовать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32% даже не выложили личные данные и не собираются этого делать</a:t>
            </a:r>
          </a:p>
          <a:p>
            <a:endParaRPr lang="ru-RU" sz="2400" dirty="0" smtClean="0"/>
          </a:p>
          <a:p>
            <a:r>
              <a:rPr lang="ru-RU" sz="2400" dirty="0" smtClean="0"/>
              <a:t>4 кластер, «Альтруисты»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54% уже оказывали другим участникам безвозмездные услуги и готовы продолжать это делать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Еще не все встречались лично с другими участниками, но все уже к этому готовы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89% хотят встретиться с несколькими участниками одновременно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1114" y="148478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</a:t>
            </a:r>
            <a:r>
              <a:rPr lang="ru-RU" sz="2400" b="1" dirty="0"/>
              <a:t>а</a:t>
            </a:r>
            <a:r>
              <a:rPr lang="ru-RU" sz="2400" b="1" dirty="0" smtClean="0"/>
              <a:t>. Выявить факторы, влияющие на доверие участников ИСД к другим участникам ИСД</a:t>
            </a:r>
          </a:p>
          <a:p>
            <a:pPr algn="ctr"/>
            <a:r>
              <a:rPr lang="ru-RU" sz="2400" dirty="0" smtClean="0"/>
              <a:t>Метод: факторный анализ (метод главных компонент)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800" dirty="0" smtClean="0"/>
              <a:t>Измерение концепта доверия</a:t>
            </a:r>
          </a:p>
          <a:p>
            <a:pPr algn="ctr"/>
            <a:endParaRPr lang="ru-R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Личный опыт сделок с другим участником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Близость знакомства с другим участником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Заполненность</a:t>
            </a:r>
            <a:r>
              <a:rPr lang="ru-RU" sz="2400" dirty="0" smtClean="0"/>
              <a:t> профиля другого участника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Статус другого участника в сообществе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1094" y="926043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фактор: «Я знаю лучше»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Склонность высоко ценить опыт сделок и близость общения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Отсутствие доверия к человеку если у него просто заполнен профиль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Указывает на склонность к оценке другого участника лично</a:t>
            </a:r>
            <a:endParaRPr lang="ru-RU" sz="2000" dirty="0"/>
          </a:p>
          <a:p>
            <a:endParaRPr lang="ru-RU" dirty="0" smtClean="0"/>
          </a:p>
          <a:p>
            <a:r>
              <a:rPr lang="ru-RU" sz="2400" dirty="0" smtClean="0"/>
              <a:t>2 фактор: «Статус важнее всего»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Подчеркивает важность статуса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Тенденция доверять незнакомцу с высоким статусом даже если у него не заполнен профиль</a:t>
            </a:r>
            <a:endParaRPr lang="ru-RU" sz="2000" dirty="0"/>
          </a:p>
          <a:p>
            <a:endParaRPr lang="ru-RU" dirty="0" smtClean="0"/>
          </a:p>
          <a:p>
            <a:r>
              <a:rPr lang="ru-RU" sz="2400" dirty="0" smtClean="0"/>
              <a:t>3 фактор: «Доверяю мнению других»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доверия высоко ценятся статус и заполненный профиль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Опыт сделок и близость знакомства не имеют значения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Подразумевает нежелание дарить или меняться с незнакомцем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090" y="926043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 фактор, «Не вижу человека за сделкой»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Свидетельствует о высокой значимости опыта сделок для доверия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Отрицает важность общения для доверия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 задействует </a:t>
            </a:r>
            <a:r>
              <a:rPr lang="ru-RU" sz="2000" dirty="0" err="1" smtClean="0"/>
              <a:t>заполненности</a:t>
            </a:r>
            <a:r>
              <a:rPr lang="ru-RU" sz="2000" dirty="0" smtClean="0"/>
              <a:t> профиля и статуса другого участника</a:t>
            </a:r>
            <a:endParaRPr lang="ru-RU" sz="2000" dirty="0"/>
          </a:p>
          <a:p>
            <a:endParaRPr lang="ru-RU" dirty="0" smtClean="0"/>
          </a:p>
          <a:p>
            <a:r>
              <a:rPr lang="ru-RU" sz="2400" dirty="0" smtClean="0"/>
              <a:t>5 фактор, «Безразличен к статусу»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Выражен у тех, кто не ориентирован на статус в сообществе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«Безразличные к статусу» не будут обращать внимания на статус, если у другого участника заполнен профиль или они знакомы</a:t>
            </a:r>
          </a:p>
          <a:p>
            <a:endParaRPr lang="ru-RU" dirty="0" smtClean="0"/>
          </a:p>
          <a:p>
            <a:r>
              <a:rPr lang="ru-RU" sz="2400" dirty="0" smtClean="0"/>
              <a:t>6 фактор, «Ищу повод доверять»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Свойство доверять другому участнику с которым знаком или у которого заполнен профиль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Кажется, что здесь важно выполнение индивидуального критерия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6" y="1268760"/>
            <a:ext cx="8280920" cy="511256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Выводы</a:t>
            </a: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1342" y="926043"/>
            <a:ext cx="8356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Интернет-сообщества дарообмена представлены в России и на Западе по-разному.</a:t>
            </a:r>
            <a:r>
              <a:rPr lang="ru-RU" sz="2400" dirty="0"/>
              <a:t> </a:t>
            </a:r>
            <a:r>
              <a:rPr lang="ru-RU" sz="2400" dirty="0" smtClean="0"/>
              <a:t>В целом, ИСД в России более развиты, чем на Западе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Среди западных сообществ дарообмена под наше исходное определение ИСД попадают единицы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Мы предложили критерии для классификации сообществ дарообмена, однако сложно создать единую систему, основанную на архетипах – их слишком много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Большинство участников русских ИСД – женщины, люди до 30 лет, имеют высшее образование, со средним достатком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Мы выяснили наличие некоторых связей, к примеру, положительные связи между статусом и достижением цели, частотой посещения и частотой общения, длительностью членства в сообществе и статусом в нем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82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Контент-анализ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7078" y="926043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/>
              <a:t>Задачи:</a:t>
            </a:r>
          </a:p>
          <a:p>
            <a:pPr lvl="0" algn="ctr"/>
            <a:endParaRPr lang="ru-RU" sz="2400" dirty="0" smtClean="0"/>
          </a:p>
          <a:p>
            <a:pPr lvl="0"/>
            <a:r>
              <a:rPr lang="ru-RU" sz="2400" dirty="0" smtClean="0"/>
              <a:t>1. Проанализировать </a:t>
            </a:r>
            <a:r>
              <a:rPr lang="ru-RU" sz="2400" dirty="0"/>
              <a:t>параметры измерения популярности </a:t>
            </a:r>
            <a:r>
              <a:rPr lang="ru-RU" sz="2400" dirty="0" smtClean="0"/>
              <a:t>ИСД </a:t>
            </a:r>
            <a:r>
              <a:rPr lang="ru-RU" sz="2400" dirty="0"/>
              <a:t>и составить список наиболее популярных </a:t>
            </a:r>
            <a:r>
              <a:rPr lang="ru-RU" sz="2400" dirty="0" smtClean="0"/>
              <a:t>сайтов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2. Сравнить </a:t>
            </a:r>
            <a:r>
              <a:rPr lang="ru-RU" sz="2400" dirty="0"/>
              <a:t>основные типы русскоязычных и англоязычных сайтов по таким характеристикам как характер деятельности на сайте, закрытость аккаунта, специализация, роль денег в процессе деятельности на сайте, тип аккаунта, способ связи с другими </a:t>
            </a:r>
            <a:r>
              <a:rPr lang="ru-RU" sz="2400" dirty="0" smtClean="0"/>
              <a:t>участниками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3. Определить </a:t>
            </a:r>
            <a:r>
              <a:rPr lang="ru-RU" sz="2400" dirty="0"/>
              <a:t>наличие </a:t>
            </a:r>
            <a:r>
              <a:rPr lang="ru-RU" sz="2400" dirty="0" smtClean="0"/>
              <a:t>корреляции </a:t>
            </a:r>
            <a:r>
              <a:rPr lang="ru-RU" sz="2400" dirty="0"/>
              <a:t>(но не причинной связи) между вышеперечисленными характеристиками </a:t>
            </a:r>
            <a:r>
              <a:rPr lang="ru-RU" sz="2400" dirty="0" smtClean="0"/>
              <a:t>сайтов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Контент-анализ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6751" y="922372"/>
            <a:ext cx="2808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Характер сайта:</a:t>
            </a:r>
          </a:p>
          <a:p>
            <a:r>
              <a:rPr lang="ru-RU" dirty="0" smtClean="0"/>
              <a:t>Тайный Санта</a:t>
            </a:r>
          </a:p>
          <a:p>
            <a:r>
              <a:rPr lang="ru-RU" dirty="0" err="1" smtClean="0"/>
              <a:t>Каучсерфинг</a:t>
            </a:r>
            <a:r>
              <a:rPr lang="ru-RU" dirty="0" smtClean="0"/>
              <a:t>-сообщество</a:t>
            </a:r>
          </a:p>
          <a:p>
            <a:r>
              <a:rPr lang="ru-RU" dirty="0" smtClean="0"/>
              <a:t>Сообщество дарообмена</a:t>
            </a:r>
          </a:p>
          <a:p>
            <a:r>
              <a:rPr lang="ru-RU" dirty="0" smtClean="0"/>
              <a:t>Сайт с объявлениями</a:t>
            </a:r>
          </a:p>
          <a:p>
            <a:r>
              <a:rPr lang="ru-RU" dirty="0" smtClean="0"/>
              <a:t>Интернет-магазин</a:t>
            </a:r>
          </a:p>
          <a:p>
            <a:r>
              <a:rPr lang="ru-RU" dirty="0" smtClean="0"/>
              <a:t>Форум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9566" y="922372"/>
            <a:ext cx="34563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Характер деятельности на сайте:</a:t>
            </a:r>
          </a:p>
          <a:p>
            <a:r>
              <a:rPr lang="ru-RU" dirty="0"/>
              <a:t>Дарение</a:t>
            </a:r>
          </a:p>
          <a:p>
            <a:r>
              <a:rPr lang="ru-RU" dirty="0"/>
              <a:t>Обмен</a:t>
            </a:r>
          </a:p>
          <a:p>
            <a:r>
              <a:rPr lang="ru-RU" dirty="0"/>
              <a:t>Дарение и обмен</a:t>
            </a:r>
          </a:p>
          <a:p>
            <a:r>
              <a:rPr lang="ru-RU" dirty="0"/>
              <a:t>Покупка</a:t>
            </a:r>
          </a:p>
          <a:p>
            <a:r>
              <a:rPr lang="ru-RU" dirty="0"/>
              <a:t>Групповой обмен </a:t>
            </a:r>
            <a:r>
              <a:rPr lang="ru-RU" dirty="0" smtClean="0"/>
              <a:t>дарами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83775" y="3522443"/>
            <a:ext cx="36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Закрытость аккаунта:</a:t>
            </a:r>
          </a:p>
          <a:p>
            <a:r>
              <a:rPr lang="ru-RU" dirty="0" smtClean="0"/>
              <a:t>Аккаунты открыты</a:t>
            </a:r>
          </a:p>
          <a:p>
            <a:r>
              <a:rPr lang="ru-RU" dirty="0" smtClean="0"/>
              <a:t>Аккаунты закрыты</a:t>
            </a:r>
            <a:br>
              <a:rPr lang="ru-RU" dirty="0" smtClean="0"/>
            </a:br>
            <a:r>
              <a:rPr lang="ru-RU" dirty="0" smtClean="0"/>
              <a:t>или отсутствуют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69566" y="3522442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Тип аккаунта:</a:t>
            </a:r>
          </a:p>
          <a:p>
            <a:r>
              <a:rPr lang="ru-RU" dirty="0" smtClean="0"/>
              <a:t>Единовременный</a:t>
            </a:r>
          </a:p>
          <a:p>
            <a:r>
              <a:rPr lang="ru-RU" dirty="0" smtClean="0"/>
              <a:t>Профильный</a:t>
            </a:r>
          </a:p>
          <a:p>
            <a:r>
              <a:rPr lang="ru-RU" dirty="0" smtClean="0"/>
              <a:t>Смешанный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7318" y="4941168"/>
            <a:ext cx="4464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Другое:</a:t>
            </a:r>
          </a:p>
          <a:p>
            <a:r>
              <a:rPr lang="ru-RU" dirty="0" smtClean="0"/>
              <a:t>Наличие специализации</a:t>
            </a:r>
          </a:p>
          <a:p>
            <a:r>
              <a:rPr lang="ru-RU" dirty="0" smtClean="0"/>
              <a:t>Наличие встроенных инструментов связи</a:t>
            </a:r>
          </a:p>
          <a:p>
            <a:r>
              <a:rPr lang="ru-RU" dirty="0" smtClean="0"/>
              <a:t>Роль денег в процессе деятельности ИСД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Контент-анализ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5110" y="991808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Выводы:</a:t>
            </a:r>
          </a:p>
          <a:p>
            <a:pPr algn="ctr"/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1.1. За рубежом услуги чаще становятся предметом дарения или обмена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1.2. За рубежом деньги чаще используются как движущая сила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1.3. Обмен в целом популярнее дарения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2.1. Существует связь между закрытостью аккаунта и типом аккаунта (открытые аккаунты чаще профильные, закрытые – чаще смешанные)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2.2. Слабо связаны характер сайта и характер деятельности на сайте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2.3. Характер деятельности на сайте и роль денег в системе тесно связаны (деньги используются только в тех сайтах, что мы назвали интернет-магазинами, где вещи покупаются)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2.4. Выводы неочевидны: характер сайта и наличие встроенных инструментов связи связаны тесно, однако характер сайта и наличие конкретных способов связи – слабо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614" y="1916832"/>
            <a:ext cx="6227893" cy="3956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81231" y="854994"/>
            <a:ext cx="277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Описание участников ИСД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3650" y="1300103"/>
            <a:ext cx="57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15945" y="920658"/>
            <a:ext cx="23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респондента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90107" y="132812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Возраст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12" y="1916832"/>
            <a:ext cx="6605500" cy="417646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15945" y="920658"/>
            <a:ext cx="23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респондента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90107" y="132812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Возраст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35809" y="1793230"/>
            <a:ext cx="566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Гипотеза: в ИСД большинство участников старше 30 лет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9323" y="2492896"/>
            <a:ext cx="5500486" cy="28553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05311" y="5661248"/>
            <a:ext cx="29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Гипотеза не подтвердилась</a:t>
            </a:r>
            <a:endParaRPr lang="ru-RU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4028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 данных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15945" y="920658"/>
            <a:ext cx="23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респондента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09582" y="1328123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Образование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596" y="2208530"/>
            <a:ext cx="6269940" cy="3452718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Особенности российских и Западных интернет-сообществ дарообмена: сравнительный анализ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1308</Words>
  <Application>Microsoft Office PowerPoint</Application>
  <PresentationFormat>Экран (4:3)</PresentationFormat>
  <Paragraphs>223</Paragraphs>
  <Slides>26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Тема Office</vt:lpstr>
      <vt:lpstr>Интернет-сообщества  дарообмена России и Запада: сравнительный анализ</vt:lpstr>
      <vt:lpstr>Проблемная ситуация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Интернет-сообщества  дарообмена России и Запада: сравнительный анализ</dc:title>
  <dc:creator>User</dc:creator>
  <cp:lastModifiedBy>Tduty</cp:lastModifiedBy>
  <cp:revision>50</cp:revision>
  <dcterms:created xsi:type="dcterms:W3CDTF">2015-06-28T14:05:13Z</dcterms:created>
  <dcterms:modified xsi:type="dcterms:W3CDTF">2016-04-02T16:15:53Z</dcterms:modified>
</cp:coreProperties>
</file>