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4" r:id="rId3"/>
    <p:sldId id="261" r:id="rId4"/>
    <p:sldId id="262" r:id="rId5"/>
    <p:sldId id="263" r:id="rId6"/>
    <p:sldId id="268" r:id="rId7"/>
    <p:sldId id="266" r:id="rId8"/>
    <p:sldId id="267" r:id="rId9"/>
    <p:sldId id="265" r:id="rId10"/>
    <p:sldId id="269" r:id="rId11"/>
    <p:sldId id="272"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0" d="100"/>
          <a:sy n="80" d="100"/>
        </p:scale>
        <p:origin x="-108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FC8DF6-60D7-4990-B79E-0308CE7F8234}" type="doc">
      <dgm:prSet loTypeId="urn:microsoft.com/office/officeart/2005/8/layout/hList1" loCatId="list" qsTypeId="urn:microsoft.com/office/officeart/2005/8/quickstyle/3d3" qsCatId="3D" csTypeId="urn:microsoft.com/office/officeart/2005/8/colors/accent1_2" csCatId="accent1" phldr="1"/>
      <dgm:spPr/>
      <dgm:t>
        <a:bodyPr/>
        <a:lstStyle/>
        <a:p>
          <a:endParaRPr lang="ru-RU"/>
        </a:p>
      </dgm:t>
    </dgm:pt>
    <dgm:pt modelId="{506B27DD-78EA-432B-8B40-D9432D3E263D}">
      <dgm:prSet phldrT="[Текст]"/>
      <dgm:spPr/>
      <dgm:t>
        <a:bodyPr/>
        <a:lstStyle/>
        <a:p>
          <a:r>
            <a:rPr lang="ru-RU" b="1" dirty="0" smtClean="0"/>
            <a:t>Парадигма преобразования</a:t>
          </a:r>
          <a:endParaRPr lang="ru-RU" b="1" dirty="0"/>
        </a:p>
      </dgm:t>
    </dgm:pt>
    <dgm:pt modelId="{EDF9A1D5-8EF8-4ED1-9EC3-2A5B098A8943}" type="parTrans" cxnId="{9FCC1DF8-33A2-4EDD-88D4-0B190008D0A1}">
      <dgm:prSet/>
      <dgm:spPr/>
      <dgm:t>
        <a:bodyPr/>
        <a:lstStyle/>
        <a:p>
          <a:endParaRPr lang="ru-RU"/>
        </a:p>
      </dgm:t>
    </dgm:pt>
    <dgm:pt modelId="{ED52E9FC-EAB7-4398-8C1F-D43EE922904F}" type="sibTrans" cxnId="{9FCC1DF8-33A2-4EDD-88D4-0B190008D0A1}">
      <dgm:prSet/>
      <dgm:spPr/>
      <dgm:t>
        <a:bodyPr/>
        <a:lstStyle/>
        <a:p>
          <a:endParaRPr lang="ru-RU"/>
        </a:p>
      </dgm:t>
    </dgm:pt>
    <dgm:pt modelId="{8AE7A5E2-F2BA-4038-9761-F8BD92CD3B85}">
      <dgm:prSet phldrT="[Текст]"/>
      <dgm:spPr/>
      <dgm:t>
        <a:bodyPr/>
        <a:lstStyle/>
        <a:p>
          <a:r>
            <a:rPr lang="ru-RU" dirty="0" smtClean="0"/>
            <a:t>философская рамка для MMR;</a:t>
          </a:r>
          <a:endParaRPr lang="ru-RU" dirty="0"/>
        </a:p>
      </dgm:t>
    </dgm:pt>
    <dgm:pt modelId="{2889CE5C-FD38-4392-97E1-20F03E3A6FC4}" type="parTrans" cxnId="{796165E7-2C7B-4DC7-ADA2-FCE7697BF347}">
      <dgm:prSet/>
      <dgm:spPr/>
      <dgm:t>
        <a:bodyPr/>
        <a:lstStyle/>
        <a:p>
          <a:endParaRPr lang="ru-RU"/>
        </a:p>
      </dgm:t>
    </dgm:pt>
    <dgm:pt modelId="{B36429CB-A8BF-41E5-BFA7-52A1338CA5E1}" type="sibTrans" cxnId="{796165E7-2C7B-4DC7-ADA2-FCE7697BF347}">
      <dgm:prSet/>
      <dgm:spPr/>
      <dgm:t>
        <a:bodyPr/>
        <a:lstStyle/>
        <a:p>
          <a:endParaRPr lang="ru-RU"/>
        </a:p>
      </dgm:t>
    </dgm:pt>
    <dgm:pt modelId="{8ECC6CC6-EF92-41C3-8FE2-AF43DC7E6E26}">
      <dgm:prSet phldrT="[Текст]"/>
      <dgm:spPr/>
      <dgm:t>
        <a:bodyPr/>
        <a:lstStyle/>
        <a:p>
          <a:r>
            <a:rPr lang="ru-RU" b="1" dirty="0" smtClean="0"/>
            <a:t>Коммуникативная парадигма</a:t>
          </a:r>
          <a:endParaRPr lang="ru-RU" b="1" dirty="0"/>
        </a:p>
      </dgm:t>
    </dgm:pt>
    <dgm:pt modelId="{96F7CF9A-7E57-46FA-8FD4-B0459F3EC5E5}" type="parTrans" cxnId="{790F79C6-BFB5-476A-9162-64834D08104D}">
      <dgm:prSet/>
      <dgm:spPr/>
      <dgm:t>
        <a:bodyPr/>
        <a:lstStyle/>
        <a:p>
          <a:endParaRPr lang="ru-RU"/>
        </a:p>
      </dgm:t>
    </dgm:pt>
    <dgm:pt modelId="{AB304ECC-9D07-400B-8086-B7D84ED79612}" type="sibTrans" cxnId="{790F79C6-BFB5-476A-9162-64834D08104D}">
      <dgm:prSet/>
      <dgm:spPr/>
      <dgm:t>
        <a:bodyPr/>
        <a:lstStyle/>
        <a:p>
          <a:endParaRPr lang="ru-RU"/>
        </a:p>
      </dgm:t>
    </dgm:pt>
    <dgm:pt modelId="{23911409-0418-4730-BE6E-3B4B224BE645}">
      <dgm:prSet phldrT="[Текст]"/>
      <dgm:spPr/>
      <dgm:t>
        <a:bodyPr/>
        <a:lstStyle/>
        <a:p>
          <a:r>
            <a:rPr lang="ru-RU" dirty="0" smtClean="0"/>
            <a:t>диалог между исследователем и исследуемым;</a:t>
          </a:r>
          <a:endParaRPr lang="ru-RU" dirty="0"/>
        </a:p>
      </dgm:t>
    </dgm:pt>
    <dgm:pt modelId="{DDC0DFD0-3EE3-4B07-830B-B5C529EF80A1}" type="parTrans" cxnId="{A428394B-3419-4A3B-88B8-D9EE91A20FD0}">
      <dgm:prSet/>
      <dgm:spPr/>
      <dgm:t>
        <a:bodyPr/>
        <a:lstStyle/>
        <a:p>
          <a:endParaRPr lang="ru-RU"/>
        </a:p>
      </dgm:t>
    </dgm:pt>
    <dgm:pt modelId="{8989B08E-668D-430D-B46E-56754E9C3F80}" type="sibTrans" cxnId="{A428394B-3419-4A3B-88B8-D9EE91A20FD0}">
      <dgm:prSet/>
      <dgm:spPr/>
      <dgm:t>
        <a:bodyPr/>
        <a:lstStyle/>
        <a:p>
          <a:endParaRPr lang="ru-RU"/>
        </a:p>
      </dgm:t>
    </dgm:pt>
    <dgm:pt modelId="{5E09352E-7593-4C36-96BA-F538E5E5CD31}">
      <dgm:prSet phldrT="[Текст]"/>
      <dgm:spPr/>
      <dgm:t>
        <a:bodyPr/>
        <a:lstStyle/>
        <a:p>
          <a:r>
            <a:rPr lang="ru-RU" dirty="0" smtClean="0"/>
            <a:t>проблемы социальной справедливости;</a:t>
          </a:r>
          <a:endParaRPr lang="ru-RU" dirty="0"/>
        </a:p>
      </dgm:t>
    </dgm:pt>
    <dgm:pt modelId="{DB6B8876-1800-4C93-AA63-02A1494067F5}" type="parTrans" cxnId="{9BBEB55E-CC17-4867-A090-2987E7220D7E}">
      <dgm:prSet/>
      <dgm:spPr/>
      <dgm:t>
        <a:bodyPr/>
        <a:lstStyle/>
        <a:p>
          <a:endParaRPr lang="ru-RU"/>
        </a:p>
      </dgm:t>
    </dgm:pt>
    <dgm:pt modelId="{E698F8A4-15E3-4689-BF3F-6A89F5D7AF21}" type="sibTrans" cxnId="{9BBEB55E-CC17-4867-A090-2987E7220D7E}">
      <dgm:prSet/>
      <dgm:spPr/>
      <dgm:t>
        <a:bodyPr/>
        <a:lstStyle/>
        <a:p>
          <a:endParaRPr lang="ru-RU"/>
        </a:p>
      </dgm:t>
    </dgm:pt>
    <dgm:pt modelId="{94776C5E-DF10-4B21-90CE-DF1DF40BAF51}">
      <dgm:prSet phldrT="[Текст]"/>
      <dgm:spPr/>
      <dgm:t>
        <a:bodyPr/>
        <a:lstStyle/>
        <a:p>
          <a:r>
            <a:rPr lang="ru-RU" smtClean="0"/>
            <a:t>голос </a:t>
          </a:r>
          <a:r>
            <a:rPr lang="ru-RU" dirty="0" smtClean="0"/>
            <a:t>непривилегированным группам населения.</a:t>
          </a:r>
          <a:endParaRPr lang="ru-RU" dirty="0"/>
        </a:p>
      </dgm:t>
    </dgm:pt>
    <dgm:pt modelId="{9D724B6F-34EC-41D9-8A96-2F1730C1E781}" type="parTrans" cxnId="{F6CC928F-3D96-4480-95BA-BD6EE5281185}">
      <dgm:prSet/>
      <dgm:spPr/>
      <dgm:t>
        <a:bodyPr/>
        <a:lstStyle/>
        <a:p>
          <a:endParaRPr lang="ru-RU"/>
        </a:p>
      </dgm:t>
    </dgm:pt>
    <dgm:pt modelId="{FB72FD63-269D-4C0F-8657-12ADCE369BCE}" type="sibTrans" cxnId="{F6CC928F-3D96-4480-95BA-BD6EE5281185}">
      <dgm:prSet/>
      <dgm:spPr/>
      <dgm:t>
        <a:bodyPr/>
        <a:lstStyle/>
        <a:p>
          <a:endParaRPr lang="ru-RU"/>
        </a:p>
      </dgm:t>
    </dgm:pt>
    <dgm:pt modelId="{624F06F9-209D-4B53-94D8-09EAD62CA8C4}">
      <dgm:prSet phldrT="[Текст]"/>
      <dgm:spPr/>
      <dgm:t>
        <a:bodyPr/>
        <a:lstStyle/>
        <a:p>
          <a:r>
            <a:rPr lang="ru-RU" smtClean="0"/>
            <a:t>коллективные </a:t>
          </a:r>
          <a:r>
            <a:rPr lang="ru-RU" dirty="0" smtClean="0"/>
            <a:t>усилия по созданию научного знания.</a:t>
          </a:r>
          <a:endParaRPr lang="ru-RU" dirty="0"/>
        </a:p>
      </dgm:t>
    </dgm:pt>
    <dgm:pt modelId="{0D0333CE-1D96-4186-B78E-5E18A28EE25F}" type="parTrans" cxnId="{F9023127-0ED7-41F1-BB42-08EDD5957F35}">
      <dgm:prSet/>
      <dgm:spPr/>
      <dgm:t>
        <a:bodyPr/>
        <a:lstStyle/>
        <a:p>
          <a:endParaRPr lang="ru-RU"/>
        </a:p>
      </dgm:t>
    </dgm:pt>
    <dgm:pt modelId="{9C2669D1-C8FF-4E2E-BDD5-0A975DB05185}" type="sibTrans" cxnId="{F9023127-0ED7-41F1-BB42-08EDD5957F35}">
      <dgm:prSet/>
      <dgm:spPr/>
      <dgm:t>
        <a:bodyPr/>
        <a:lstStyle/>
        <a:p>
          <a:endParaRPr lang="ru-RU"/>
        </a:p>
      </dgm:t>
    </dgm:pt>
    <dgm:pt modelId="{57FD6DF2-5FF9-44B5-9B5F-82F4063A7E6B}" type="pres">
      <dgm:prSet presAssocID="{D1FC8DF6-60D7-4990-B79E-0308CE7F8234}" presName="Name0" presStyleCnt="0">
        <dgm:presLayoutVars>
          <dgm:dir/>
          <dgm:animLvl val="lvl"/>
          <dgm:resizeHandles val="exact"/>
        </dgm:presLayoutVars>
      </dgm:prSet>
      <dgm:spPr/>
      <dgm:t>
        <a:bodyPr/>
        <a:lstStyle/>
        <a:p>
          <a:endParaRPr lang="ru-RU"/>
        </a:p>
      </dgm:t>
    </dgm:pt>
    <dgm:pt modelId="{25AF0528-02A0-4135-B894-3EB707F0C4A5}" type="pres">
      <dgm:prSet presAssocID="{506B27DD-78EA-432B-8B40-D9432D3E263D}" presName="composite" presStyleCnt="0"/>
      <dgm:spPr/>
    </dgm:pt>
    <dgm:pt modelId="{25F8D9E1-C2F0-440F-B09D-73DE7D84C678}" type="pres">
      <dgm:prSet presAssocID="{506B27DD-78EA-432B-8B40-D9432D3E263D}" presName="parTx" presStyleLbl="alignNode1" presStyleIdx="0" presStyleCnt="2">
        <dgm:presLayoutVars>
          <dgm:chMax val="0"/>
          <dgm:chPref val="0"/>
          <dgm:bulletEnabled val="1"/>
        </dgm:presLayoutVars>
      </dgm:prSet>
      <dgm:spPr/>
      <dgm:t>
        <a:bodyPr/>
        <a:lstStyle/>
        <a:p>
          <a:endParaRPr lang="ru-RU"/>
        </a:p>
      </dgm:t>
    </dgm:pt>
    <dgm:pt modelId="{25064E46-2250-484F-B254-8E2AFFAC0A78}" type="pres">
      <dgm:prSet presAssocID="{506B27DD-78EA-432B-8B40-D9432D3E263D}" presName="desTx" presStyleLbl="alignAccFollowNode1" presStyleIdx="0" presStyleCnt="2">
        <dgm:presLayoutVars>
          <dgm:bulletEnabled val="1"/>
        </dgm:presLayoutVars>
      </dgm:prSet>
      <dgm:spPr/>
      <dgm:t>
        <a:bodyPr/>
        <a:lstStyle/>
        <a:p>
          <a:endParaRPr lang="ru-RU"/>
        </a:p>
      </dgm:t>
    </dgm:pt>
    <dgm:pt modelId="{20260F9B-97F6-44EA-A872-DAE37C65D5BF}" type="pres">
      <dgm:prSet presAssocID="{ED52E9FC-EAB7-4398-8C1F-D43EE922904F}" presName="space" presStyleCnt="0"/>
      <dgm:spPr/>
    </dgm:pt>
    <dgm:pt modelId="{06F9CF7A-040E-4B7C-A4D4-9F7F69CD2348}" type="pres">
      <dgm:prSet presAssocID="{8ECC6CC6-EF92-41C3-8FE2-AF43DC7E6E26}" presName="composite" presStyleCnt="0"/>
      <dgm:spPr/>
    </dgm:pt>
    <dgm:pt modelId="{32171517-5F6F-4D82-A862-DB90013D1E5B}" type="pres">
      <dgm:prSet presAssocID="{8ECC6CC6-EF92-41C3-8FE2-AF43DC7E6E26}" presName="parTx" presStyleLbl="alignNode1" presStyleIdx="1" presStyleCnt="2">
        <dgm:presLayoutVars>
          <dgm:chMax val="0"/>
          <dgm:chPref val="0"/>
          <dgm:bulletEnabled val="1"/>
        </dgm:presLayoutVars>
      </dgm:prSet>
      <dgm:spPr/>
      <dgm:t>
        <a:bodyPr/>
        <a:lstStyle/>
        <a:p>
          <a:endParaRPr lang="ru-RU"/>
        </a:p>
      </dgm:t>
    </dgm:pt>
    <dgm:pt modelId="{C0ED35B5-B57F-4F08-B2E6-2AC2685B6065}" type="pres">
      <dgm:prSet presAssocID="{8ECC6CC6-EF92-41C3-8FE2-AF43DC7E6E26}" presName="desTx" presStyleLbl="alignAccFollowNode1" presStyleIdx="1" presStyleCnt="2">
        <dgm:presLayoutVars>
          <dgm:bulletEnabled val="1"/>
        </dgm:presLayoutVars>
      </dgm:prSet>
      <dgm:spPr/>
      <dgm:t>
        <a:bodyPr/>
        <a:lstStyle/>
        <a:p>
          <a:endParaRPr lang="ru-RU"/>
        </a:p>
      </dgm:t>
    </dgm:pt>
  </dgm:ptLst>
  <dgm:cxnLst>
    <dgm:cxn modelId="{F6CC928F-3D96-4480-95BA-BD6EE5281185}" srcId="{506B27DD-78EA-432B-8B40-D9432D3E263D}" destId="{94776C5E-DF10-4B21-90CE-DF1DF40BAF51}" srcOrd="2" destOrd="0" parTransId="{9D724B6F-34EC-41D9-8A96-2F1730C1E781}" sibTransId="{FB72FD63-269D-4C0F-8657-12ADCE369BCE}"/>
    <dgm:cxn modelId="{A428394B-3419-4A3B-88B8-D9EE91A20FD0}" srcId="{8ECC6CC6-EF92-41C3-8FE2-AF43DC7E6E26}" destId="{23911409-0418-4730-BE6E-3B4B224BE645}" srcOrd="0" destOrd="0" parTransId="{DDC0DFD0-3EE3-4B07-830B-B5C529EF80A1}" sibTransId="{8989B08E-668D-430D-B46E-56754E9C3F80}"/>
    <dgm:cxn modelId="{796165E7-2C7B-4DC7-ADA2-FCE7697BF347}" srcId="{506B27DD-78EA-432B-8B40-D9432D3E263D}" destId="{8AE7A5E2-F2BA-4038-9761-F8BD92CD3B85}" srcOrd="0" destOrd="0" parTransId="{2889CE5C-FD38-4392-97E1-20F03E3A6FC4}" sibTransId="{B36429CB-A8BF-41E5-BFA7-52A1338CA5E1}"/>
    <dgm:cxn modelId="{2943642D-C4E1-4893-9D97-0DA87CB5AB04}" type="presOf" srcId="{506B27DD-78EA-432B-8B40-D9432D3E263D}" destId="{25F8D9E1-C2F0-440F-B09D-73DE7D84C678}" srcOrd="0" destOrd="0" presId="urn:microsoft.com/office/officeart/2005/8/layout/hList1"/>
    <dgm:cxn modelId="{0461300D-CD80-4AB5-AE3A-EC882B4A57ED}" type="presOf" srcId="{624F06F9-209D-4B53-94D8-09EAD62CA8C4}" destId="{C0ED35B5-B57F-4F08-B2E6-2AC2685B6065}" srcOrd="0" destOrd="1" presId="urn:microsoft.com/office/officeart/2005/8/layout/hList1"/>
    <dgm:cxn modelId="{12516332-446B-44C5-B61A-937833F3999B}" type="presOf" srcId="{8ECC6CC6-EF92-41C3-8FE2-AF43DC7E6E26}" destId="{32171517-5F6F-4D82-A862-DB90013D1E5B}" srcOrd="0" destOrd="0" presId="urn:microsoft.com/office/officeart/2005/8/layout/hList1"/>
    <dgm:cxn modelId="{692432A3-4805-4768-9EA5-6183D8A21731}" type="presOf" srcId="{23911409-0418-4730-BE6E-3B4B224BE645}" destId="{C0ED35B5-B57F-4F08-B2E6-2AC2685B6065}" srcOrd="0" destOrd="0" presId="urn:microsoft.com/office/officeart/2005/8/layout/hList1"/>
    <dgm:cxn modelId="{9BBEB55E-CC17-4867-A090-2987E7220D7E}" srcId="{506B27DD-78EA-432B-8B40-D9432D3E263D}" destId="{5E09352E-7593-4C36-96BA-F538E5E5CD31}" srcOrd="1" destOrd="0" parTransId="{DB6B8876-1800-4C93-AA63-02A1494067F5}" sibTransId="{E698F8A4-15E3-4689-BF3F-6A89F5D7AF21}"/>
    <dgm:cxn modelId="{9FCC1DF8-33A2-4EDD-88D4-0B190008D0A1}" srcId="{D1FC8DF6-60D7-4990-B79E-0308CE7F8234}" destId="{506B27DD-78EA-432B-8B40-D9432D3E263D}" srcOrd="0" destOrd="0" parTransId="{EDF9A1D5-8EF8-4ED1-9EC3-2A5B098A8943}" sibTransId="{ED52E9FC-EAB7-4398-8C1F-D43EE922904F}"/>
    <dgm:cxn modelId="{F9023127-0ED7-41F1-BB42-08EDD5957F35}" srcId="{8ECC6CC6-EF92-41C3-8FE2-AF43DC7E6E26}" destId="{624F06F9-209D-4B53-94D8-09EAD62CA8C4}" srcOrd="1" destOrd="0" parTransId="{0D0333CE-1D96-4186-B78E-5E18A28EE25F}" sibTransId="{9C2669D1-C8FF-4E2E-BDD5-0A975DB05185}"/>
    <dgm:cxn modelId="{430A8905-AB59-4FC4-96B4-8B9ACB65AA70}" type="presOf" srcId="{8AE7A5E2-F2BA-4038-9761-F8BD92CD3B85}" destId="{25064E46-2250-484F-B254-8E2AFFAC0A78}" srcOrd="0" destOrd="0" presId="urn:microsoft.com/office/officeart/2005/8/layout/hList1"/>
    <dgm:cxn modelId="{9CDD733C-0324-41FA-A331-5273E29785B0}" type="presOf" srcId="{94776C5E-DF10-4B21-90CE-DF1DF40BAF51}" destId="{25064E46-2250-484F-B254-8E2AFFAC0A78}" srcOrd="0" destOrd="2" presId="urn:microsoft.com/office/officeart/2005/8/layout/hList1"/>
    <dgm:cxn modelId="{4E76AC14-7D12-4536-9B57-BD0C21DECB99}" type="presOf" srcId="{D1FC8DF6-60D7-4990-B79E-0308CE7F8234}" destId="{57FD6DF2-5FF9-44B5-9B5F-82F4063A7E6B}" srcOrd="0" destOrd="0" presId="urn:microsoft.com/office/officeart/2005/8/layout/hList1"/>
    <dgm:cxn modelId="{790F79C6-BFB5-476A-9162-64834D08104D}" srcId="{D1FC8DF6-60D7-4990-B79E-0308CE7F8234}" destId="{8ECC6CC6-EF92-41C3-8FE2-AF43DC7E6E26}" srcOrd="1" destOrd="0" parTransId="{96F7CF9A-7E57-46FA-8FD4-B0459F3EC5E5}" sibTransId="{AB304ECC-9D07-400B-8086-B7D84ED79612}"/>
    <dgm:cxn modelId="{42B4B0B8-0EAD-4597-A671-3F5A4D812B64}" type="presOf" srcId="{5E09352E-7593-4C36-96BA-F538E5E5CD31}" destId="{25064E46-2250-484F-B254-8E2AFFAC0A78}" srcOrd="0" destOrd="1" presId="urn:microsoft.com/office/officeart/2005/8/layout/hList1"/>
    <dgm:cxn modelId="{96C7ABB0-2F49-4B3B-8F98-E699CA950F77}" type="presParOf" srcId="{57FD6DF2-5FF9-44B5-9B5F-82F4063A7E6B}" destId="{25AF0528-02A0-4135-B894-3EB707F0C4A5}" srcOrd="0" destOrd="0" presId="urn:microsoft.com/office/officeart/2005/8/layout/hList1"/>
    <dgm:cxn modelId="{6640CFC4-CA67-49E5-9685-D5D0F2013FD6}" type="presParOf" srcId="{25AF0528-02A0-4135-B894-3EB707F0C4A5}" destId="{25F8D9E1-C2F0-440F-B09D-73DE7D84C678}" srcOrd="0" destOrd="0" presId="urn:microsoft.com/office/officeart/2005/8/layout/hList1"/>
    <dgm:cxn modelId="{4BC245C6-335D-473D-A6B6-E22C6AFD9118}" type="presParOf" srcId="{25AF0528-02A0-4135-B894-3EB707F0C4A5}" destId="{25064E46-2250-484F-B254-8E2AFFAC0A78}" srcOrd="1" destOrd="0" presId="urn:microsoft.com/office/officeart/2005/8/layout/hList1"/>
    <dgm:cxn modelId="{FE467088-7371-4031-BC4B-0FE9FB0A9CD6}" type="presParOf" srcId="{57FD6DF2-5FF9-44B5-9B5F-82F4063A7E6B}" destId="{20260F9B-97F6-44EA-A872-DAE37C65D5BF}" srcOrd="1" destOrd="0" presId="urn:microsoft.com/office/officeart/2005/8/layout/hList1"/>
    <dgm:cxn modelId="{EF196F05-FDB0-49A9-9700-F67E7A0E0FD0}" type="presParOf" srcId="{57FD6DF2-5FF9-44B5-9B5F-82F4063A7E6B}" destId="{06F9CF7A-040E-4B7C-A4D4-9F7F69CD2348}" srcOrd="2" destOrd="0" presId="urn:microsoft.com/office/officeart/2005/8/layout/hList1"/>
    <dgm:cxn modelId="{7B8190B8-B46F-4087-A959-8B7FBFFFF315}" type="presParOf" srcId="{06F9CF7A-040E-4B7C-A4D4-9F7F69CD2348}" destId="{32171517-5F6F-4D82-A862-DB90013D1E5B}" srcOrd="0" destOrd="0" presId="urn:microsoft.com/office/officeart/2005/8/layout/hList1"/>
    <dgm:cxn modelId="{49FA3F89-0A15-4C6E-84BF-64C50841913D}" type="presParOf" srcId="{06F9CF7A-040E-4B7C-A4D4-9F7F69CD2348}" destId="{C0ED35B5-B57F-4F08-B2E6-2AC2685B6065}"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8D9E1-C2F0-440F-B09D-73DE7D84C678}">
      <dsp:nvSpPr>
        <dsp:cNvPr id="0" name=""/>
        <dsp:cNvSpPr/>
      </dsp:nvSpPr>
      <dsp:spPr>
        <a:xfrm>
          <a:off x="29" y="563038"/>
          <a:ext cx="2848570" cy="6952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ru-RU" sz="1900" b="1" kern="1200" dirty="0" smtClean="0"/>
            <a:t>Парадигма преобразования</a:t>
          </a:r>
          <a:endParaRPr lang="ru-RU" sz="1900" b="1" kern="1200" dirty="0"/>
        </a:p>
      </dsp:txBody>
      <dsp:txXfrm>
        <a:off x="29" y="563038"/>
        <a:ext cx="2848570" cy="695257"/>
      </dsp:txXfrm>
    </dsp:sp>
    <dsp:sp modelId="{25064E46-2250-484F-B254-8E2AFFAC0A78}">
      <dsp:nvSpPr>
        <dsp:cNvPr id="0" name=""/>
        <dsp:cNvSpPr/>
      </dsp:nvSpPr>
      <dsp:spPr>
        <a:xfrm>
          <a:off x="29" y="1258296"/>
          <a:ext cx="2848570" cy="2242664"/>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ru-RU" sz="1900" kern="1200" dirty="0" smtClean="0"/>
            <a:t>философская рамка для MMR;</a:t>
          </a:r>
          <a:endParaRPr lang="ru-RU" sz="1900" kern="1200" dirty="0"/>
        </a:p>
        <a:p>
          <a:pPr marL="171450" lvl="1" indent="-171450" algn="l" defTabSz="844550">
            <a:lnSpc>
              <a:spcPct val="90000"/>
            </a:lnSpc>
            <a:spcBef>
              <a:spcPct val="0"/>
            </a:spcBef>
            <a:spcAft>
              <a:spcPct val="15000"/>
            </a:spcAft>
            <a:buChar char="••"/>
          </a:pPr>
          <a:r>
            <a:rPr lang="ru-RU" sz="1900" kern="1200" dirty="0" smtClean="0"/>
            <a:t>проблемы социальной справедливости;</a:t>
          </a:r>
          <a:endParaRPr lang="ru-RU" sz="1900" kern="1200" dirty="0"/>
        </a:p>
        <a:p>
          <a:pPr marL="171450" lvl="1" indent="-171450" algn="l" defTabSz="844550">
            <a:lnSpc>
              <a:spcPct val="90000"/>
            </a:lnSpc>
            <a:spcBef>
              <a:spcPct val="0"/>
            </a:spcBef>
            <a:spcAft>
              <a:spcPct val="15000"/>
            </a:spcAft>
            <a:buChar char="••"/>
          </a:pPr>
          <a:r>
            <a:rPr lang="ru-RU" sz="1900" kern="1200" smtClean="0"/>
            <a:t>голос </a:t>
          </a:r>
          <a:r>
            <a:rPr lang="ru-RU" sz="1900" kern="1200" dirty="0" smtClean="0"/>
            <a:t>непривилегированным группам населения.</a:t>
          </a:r>
          <a:endParaRPr lang="ru-RU" sz="1900" kern="1200" dirty="0"/>
        </a:p>
      </dsp:txBody>
      <dsp:txXfrm>
        <a:off x="29" y="1258296"/>
        <a:ext cx="2848570" cy="2242664"/>
      </dsp:txXfrm>
    </dsp:sp>
    <dsp:sp modelId="{32171517-5F6F-4D82-A862-DB90013D1E5B}">
      <dsp:nvSpPr>
        <dsp:cNvPr id="0" name=""/>
        <dsp:cNvSpPr/>
      </dsp:nvSpPr>
      <dsp:spPr>
        <a:xfrm>
          <a:off x="3247399" y="563038"/>
          <a:ext cx="2848570" cy="6952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ru-RU" sz="1900" b="1" kern="1200" dirty="0" smtClean="0"/>
            <a:t>Коммуникативная парадигма</a:t>
          </a:r>
          <a:endParaRPr lang="ru-RU" sz="1900" b="1" kern="1200" dirty="0"/>
        </a:p>
      </dsp:txBody>
      <dsp:txXfrm>
        <a:off x="3247399" y="563038"/>
        <a:ext cx="2848570" cy="695257"/>
      </dsp:txXfrm>
    </dsp:sp>
    <dsp:sp modelId="{C0ED35B5-B57F-4F08-B2E6-2AC2685B6065}">
      <dsp:nvSpPr>
        <dsp:cNvPr id="0" name=""/>
        <dsp:cNvSpPr/>
      </dsp:nvSpPr>
      <dsp:spPr>
        <a:xfrm>
          <a:off x="3247399" y="1258296"/>
          <a:ext cx="2848570" cy="2242664"/>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ru-RU" sz="1900" kern="1200" dirty="0" smtClean="0"/>
            <a:t>диалог между исследователем и исследуемым;</a:t>
          </a:r>
          <a:endParaRPr lang="ru-RU" sz="1900" kern="1200" dirty="0"/>
        </a:p>
        <a:p>
          <a:pPr marL="171450" lvl="1" indent="-171450" algn="l" defTabSz="844550">
            <a:lnSpc>
              <a:spcPct val="90000"/>
            </a:lnSpc>
            <a:spcBef>
              <a:spcPct val="0"/>
            </a:spcBef>
            <a:spcAft>
              <a:spcPct val="15000"/>
            </a:spcAft>
            <a:buChar char="••"/>
          </a:pPr>
          <a:r>
            <a:rPr lang="ru-RU" sz="1900" kern="1200" smtClean="0"/>
            <a:t>коллективные </a:t>
          </a:r>
          <a:r>
            <a:rPr lang="ru-RU" sz="1900" kern="1200" dirty="0" smtClean="0"/>
            <a:t>усилия по созданию научного знания.</a:t>
          </a:r>
          <a:endParaRPr lang="ru-RU" sz="1900" kern="1200" dirty="0"/>
        </a:p>
      </dsp:txBody>
      <dsp:txXfrm>
        <a:off x="3247399" y="1258296"/>
        <a:ext cx="2848570" cy="224266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3C7366F-D9D3-432D-942B-B74E1D60DA55}" type="datetimeFigureOut">
              <a:rPr lang="ru-RU"/>
              <a:pPr>
                <a:defRPr/>
              </a:pPr>
              <a:t>17.09.2015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69A54D4-3ADC-40C5-BEA2-F25B3B7CE0F6}" type="slidenum">
              <a:rPr lang="ru-RU"/>
              <a:pPr>
                <a:defRPr/>
              </a:pPr>
              <a:t>‹#›</a:t>
            </a:fld>
            <a:endParaRPr lang="ru-RU"/>
          </a:p>
        </p:txBody>
      </p:sp>
    </p:spTree>
    <p:extLst>
      <p:ext uri="{BB962C8B-B14F-4D97-AF65-F5344CB8AC3E}">
        <p14:creationId xmlns:p14="http://schemas.microsoft.com/office/powerpoint/2010/main" val="3211033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126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BEE4039-2EFB-47B4-8921-A9920BE65809}" type="slidenum">
              <a:rPr lang="ru-RU" altLang="ru-RU"/>
              <a:pPr eaLnBrk="1" hangingPunct="1"/>
              <a:t>5</a:t>
            </a:fld>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33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D88EF5D-5B9C-4A95-AF27-451A1309FD90}" type="slidenum">
              <a:rPr lang="ru-RU" altLang="ru-RU"/>
              <a:pPr eaLnBrk="1" hangingPunct="1"/>
              <a:t>6</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33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D88EF5D-5B9C-4A95-AF27-451A1309FD90}" type="slidenum">
              <a:rPr lang="ru-RU" altLang="ru-RU"/>
              <a:pPr eaLnBrk="1" hangingPunct="1"/>
              <a:t>7</a:t>
            </a:fld>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434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9AB7100-8C50-4652-B1CA-3D0883AE8CA7}" type="slidenum">
              <a:rPr lang="ru-RU" altLang="ru-RU"/>
              <a:pPr eaLnBrk="1" hangingPunct="1"/>
              <a:t>8</a:t>
            </a:fld>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841D7E3-0B2B-40E7-8A7F-A80312FEF91B}" type="slidenum">
              <a:rPr lang="ru-RU" altLang="ru-RU"/>
              <a:pPr eaLnBrk="1" hangingPunct="1"/>
              <a:t>9</a:t>
            </a:fld>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841D7E3-0B2B-40E7-8A7F-A80312FEF91B}" type="slidenum">
              <a:rPr lang="ru-RU" altLang="ru-RU"/>
              <a:pPr eaLnBrk="1" hangingPunct="1"/>
              <a:t>10</a:t>
            </a:fld>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841D7E3-0B2B-40E7-8A7F-A80312FEF91B}" type="slidenum">
              <a:rPr lang="ru-RU" altLang="ru-RU"/>
              <a:pPr eaLnBrk="1" hangingPunct="1"/>
              <a:t>11</a:t>
            </a:fld>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7FB01CB-CD3F-4298-8B64-CDD36577D882}" type="datetime1">
              <a:rPr lang="en-US"/>
              <a:pPr>
                <a:defRPr/>
              </a:pPr>
              <a:t>9/17/2015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2B9288-4C3F-44A6-B059-C58BD629437C}" type="slidenum">
              <a:rPr lang="en-US"/>
              <a:pPr>
                <a:defRPr/>
              </a:pPr>
              <a:t>‹#›</a:t>
            </a:fld>
            <a:endParaRPr lang="en-US"/>
          </a:p>
        </p:txBody>
      </p:sp>
    </p:spTree>
    <p:extLst>
      <p:ext uri="{BB962C8B-B14F-4D97-AF65-F5344CB8AC3E}">
        <p14:creationId xmlns:p14="http://schemas.microsoft.com/office/powerpoint/2010/main" val="105560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A9D1C7-8F2C-4970-B34F-ED7E8E6B660A}" type="datetime1">
              <a:rPr lang="en-US"/>
              <a:pPr>
                <a:defRPr/>
              </a:pPr>
              <a:t>9/17/2015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2F63CA-EA89-44D8-BCCB-677577F2561A}" type="slidenum">
              <a:rPr lang="en-US"/>
              <a:pPr>
                <a:defRPr/>
              </a:pPr>
              <a:t>‹#›</a:t>
            </a:fld>
            <a:endParaRPr lang="en-US"/>
          </a:p>
        </p:txBody>
      </p:sp>
    </p:spTree>
    <p:extLst>
      <p:ext uri="{BB962C8B-B14F-4D97-AF65-F5344CB8AC3E}">
        <p14:creationId xmlns:p14="http://schemas.microsoft.com/office/powerpoint/2010/main" val="64455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24FC93-FB64-4494-9B1F-A2B3FE4450AE}" type="datetime1">
              <a:rPr lang="en-US"/>
              <a:pPr>
                <a:defRPr/>
              </a:pPr>
              <a:t>9/17/2015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A7293-A572-47FD-9101-5871CB5BF43C}" type="slidenum">
              <a:rPr lang="en-US"/>
              <a:pPr>
                <a:defRPr/>
              </a:pPr>
              <a:t>‹#›</a:t>
            </a:fld>
            <a:endParaRPr lang="en-US"/>
          </a:p>
        </p:txBody>
      </p:sp>
    </p:spTree>
    <p:extLst>
      <p:ext uri="{BB962C8B-B14F-4D97-AF65-F5344CB8AC3E}">
        <p14:creationId xmlns:p14="http://schemas.microsoft.com/office/powerpoint/2010/main" val="193636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DAEFA7-495C-408F-ADCA-B60FAE27E8B3}" type="datetime1">
              <a:rPr lang="en-US"/>
              <a:pPr>
                <a:defRPr/>
              </a:pPr>
              <a:t>9/17/2015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CD14C3-5695-4E29-AF64-7037E173AC4D}" type="slidenum">
              <a:rPr lang="en-US"/>
              <a:pPr>
                <a:defRPr/>
              </a:pPr>
              <a:t>‹#›</a:t>
            </a:fld>
            <a:endParaRPr lang="en-US"/>
          </a:p>
        </p:txBody>
      </p:sp>
    </p:spTree>
    <p:extLst>
      <p:ext uri="{BB962C8B-B14F-4D97-AF65-F5344CB8AC3E}">
        <p14:creationId xmlns:p14="http://schemas.microsoft.com/office/powerpoint/2010/main" val="207750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6DF0710-D7EA-45A6-8B96-E0F95952AB07}" type="datetime1">
              <a:rPr lang="en-US"/>
              <a:pPr>
                <a:defRPr/>
              </a:pPr>
              <a:t>9/17/2015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FB78B8-87C0-4442-9BB3-B47C4ABD55EB}" type="slidenum">
              <a:rPr lang="en-US"/>
              <a:pPr>
                <a:defRPr/>
              </a:pPr>
              <a:t>‹#›</a:t>
            </a:fld>
            <a:endParaRPr lang="en-US"/>
          </a:p>
        </p:txBody>
      </p:sp>
    </p:spTree>
    <p:extLst>
      <p:ext uri="{BB962C8B-B14F-4D97-AF65-F5344CB8AC3E}">
        <p14:creationId xmlns:p14="http://schemas.microsoft.com/office/powerpoint/2010/main" val="224643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8D2F8A-DF13-4FEA-A520-5C0EB32310E9}" type="datetime1">
              <a:rPr lang="en-US"/>
              <a:pPr>
                <a:defRPr/>
              </a:pPr>
              <a:t>9/17/2015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AC9E2-4C7C-4DD3-86E6-33C111BB9EFC}" type="slidenum">
              <a:rPr lang="en-US"/>
              <a:pPr>
                <a:defRPr/>
              </a:pPr>
              <a:t>‹#›</a:t>
            </a:fld>
            <a:endParaRPr lang="en-US"/>
          </a:p>
        </p:txBody>
      </p:sp>
    </p:spTree>
    <p:extLst>
      <p:ext uri="{BB962C8B-B14F-4D97-AF65-F5344CB8AC3E}">
        <p14:creationId xmlns:p14="http://schemas.microsoft.com/office/powerpoint/2010/main" val="400424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59B926-8F3D-4849-90C1-6F6039BF0799}" type="datetime1">
              <a:rPr lang="en-US"/>
              <a:pPr>
                <a:defRPr/>
              </a:pPr>
              <a:t>9/17/2015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D9AC9BD-C00C-4808-B035-52815395E414}" type="slidenum">
              <a:rPr lang="en-US"/>
              <a:pPr>
                <a:defRPr/>
              </a:pPr>
              <a:t>‹#›</a:t>
            </a:fld>
            <a:endParaRPr lang="en-US"/>
          </a:p>
        </p:txBody>
      </p:sp>
    </p:spTree>
    <p:extLst>
      <p:ext uri="{BB962C8B-B14F-4D97-AF65-F5344CB8AC3E}">
        <p14:creationId xmlns:p14="http://schemas.microsoft.com/office/powerpoint/2010/main" val="169054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713BCD-3BB3-4ED3-97A7-794884BCC79D}" type="datetime1">
              <a:rPr lang="en-US"/>
              <a:pPr>
                <a:defRPr/>
              </a:pPr>
              <a:t>9/17/2015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EC922B-8ECD-480A-99D8-A1FB4C6C6C9F}" type="slidenum">
              <a:rPr lang="en-US"/>
              <a:pPr>
                <a:defRPr/>
              </a:pPr>
              <a:t>‹#›</a:t>
            </a:fld>
            <a:endParaRPr lang="en-US"/>
          </a:p>
        </p:txBody>
      </p:sp>
    </p:spTree>
    <p:extLst>
      <p:ext uri="{BB962C8B-B14F-4D97-AF65-F5344CB8AC3E}">
        <p14:creationId xmlns:p14="http://schemas.microsoft.com/office/powerpoint/2010/main" val="379701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978255-5D30-4C38-9D23-000F342E4BB9}" type="datetime1">
              <a:rPr lang="en-US"/>
              <a:pPr>
                <a:defRPr/>
              </a:pPr>
              <a:t>9/17/2015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E02B1A2-D2A4-4A4B-9BDA-3AB3A35673CC}" type="slidenum">
              <a:rPr lang="en-US"/>
              <a:pPr>
                <a:defRPr/>
              </a:pPr>
              <a:t>‹#›</a:t>
            </a:fld>
            <a:endParaRPr lang="en-US"/>
          </a:p>
        </p:txBody>
      </p:sp>
    </p:spTree>
    <p:extLst>
      <p:ext uri="{BB962C8B-B14F-4D97-AF65-F5344CB8AC3E}">
        <p14:creationId xmlns:p14="http://schemas.microsoft.com/office/powerpoint/2010/main" val="156045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A45248-91BD-4FFD-A839-1892F3A914EF}" type="datetime1">
              <a:rPr lang="en-US"/>
              <a:pPr>
                <a:defRPr/>
              </a:pPr>
              <a:t>9/17/2015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F02A9B-3F51-4DCE-9A4D-5923F93FD1FF}" type="slidenum">
              <a:rPr lang="en-US"/>
              <a:pPr>
                <a:defRPr/>
              </a:pPr>
              <a:t>‹#›</a:t>
            </a:fld>
            <a:endParaRPr lang="en-US"/>
          </a:p>
        </p:txBody>
      </p:sp>
    </p:spTree>
    <p:extLst>
      <p:ext uri="{BB962C8B-B14F-4D97-AF65-F5344CB8AC3E}">
        <p14:creationId xmlns:p14="http://schemas.microsoft.com/office/powerpoint/2010/main" val="49373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561660-DC56-4C59-9A6C-DBC63507A367}" type="datetime1">
              <a:rPr lang="en-US"/>
              <a:pPr>
                <a:defRPr/>
              </a:pPr>
              <a:t>9/17/2015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EF754F-5795-44DF-B0DE-2662CD32D28D}" type="slidenum">
              <a:rPr lang="en-US"/>
              <a:pPr>
                <a:defRPr/>
              </a:pPr>
              <a:t>‹#›</a:t>
            </a:fld>
            <a:endParaRPr lang="en-US"/>
          </a:p>
        </p:txBody>
      </p:sp>
    </p:spTree>
    <p:extLst>
      <p:ext uri="{BB962C8B-B14F-4D97-AF65-F5344CB8AC3E}">
        <p14:creationId xmlns:p14="http://schemas.microsoft.com/office/powerpoint/2010/main" val="118914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2B182B44-B911-4392-906E-58395D6A30A6}" type="datetime1">
              <a:rPr lang="en-US"/>
              <a:pPr>
                <a:defRPr/>
              </a:pPr>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82A3D137-036E-4861-9A8D-916F3331F6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461962" y="2130425"/>
            <a:ext cx="8220075" cy="2338388"/>
          </a:xfrm>
        </p:spPr>
        <p:txBody>
          <a:bodyPr/>
          <a:lstStyle/>
          <a:p>
            <a:pPr>
              <a:defRPr/>
            </a:pPr>
            <a:r>
              <a:rPr lang="ru-RU" sz="3200" b="1" dirty="0" smtClean="0">
                <a:solidFill>
                  <a:schemeClr val="accent1">
                    <a:lumMod val="50000"/>
                  </a:schemeClr>
                </a:solidFill>
              </a:rPr>
              <a:t>Использование </a:t>
            </a:r>
            <a:r>
              <a:rPr lang="en-US" sz="3200" b="1" dirty="0" smtClean="0">
                <a:solidFill>
                  <a:schemeClr val="accent1">
                    <a:lumMod val="50000"/>
                  </a:schemeClr>
                </a:solidFill>
              </a:rPr>
              <a:t>mixed methods </a:t>
            </a:r>
            <a:r>
              <a:rPr lang="ru-RU" sz="3200" b="1" dirty="0" smtClean="0">
                <a:solidFill>
                  <a:schemeClr val="accent1">
                    <a:lumMod val="50000"/>
                  </a:schemeClr>
                </a:solidFill>
              </a:rPr>
              <a:t>для повышения качества исследования: </a:t>
            </a:r>
            <a:br>
              <a:rPr lang="ru-RU" sz="3200" b="1" dirty="0" smtClean="0">
                <a:solidFill>
                  <a:schemeClr val="accent1">
                    <a:lumMod val="50000"/>
                  </a:schemeClr>
                </a:solidFill>
              </a:rPr>
            </a:br>
            <a:r>
              <a:rPr lang="ru-RU" sz="3200" b="1" dirty="0" smtClean="0">
                <a:solidFill>
                  <a:schemeClr val="accent1">
                    <a:lumMod val="50000"/>
                  </a:schemeClr>
                </a:solidFill>
              </a:rPr>
              <a:t>вопросы этики</a:t>
            </a:r>
            <a:endParaRPr lang="ru-RU" sz="3200" b="1" dirty="0">
              <a:solidFill>
                <a:schemeClr val="accent1">
                  <a:lumMod val="50000"/>
                </a:schemeClr>
              </a:solidFill>
            </a:endParaRPr>
          </a:p>
        </p:txBody>
      </p:sp>
      <p:sp>
        <p:nvSpPr>
          <p:cNvPr id="2051" name="Subtitle 2"/>
          <p:cNvSpPr>
            <a:spLocks noGrp="1"/>
          </p:cNvSpPr>
          <p:nvPr>
            <p:ph type="subTitle" idx="1"/>
          </p:nvPr>
        </p:nvSpPr>
        <p:spPr>
          <a:xfrm>
            <a:off x="4572000" y="4829164"/>
            <a:ext cx="4346369" cy="1171965"/>
          </a:xfrm>
        </p:spPr>
        <p:txBody>
          <a:bodyPr/>
          <a:lstStyle/>
          <a:p>
            <a:pPr algn="l" eaLnBrk="1" hangingPunct="1"/>
            <a:r>
              <a:rPr kumimoji="1" lang="ru-RU" altLang="ru-RU" sz="1800" i="1" dirty="0" smtClean="0">
                <a:solidFill>
                  <a:srgbClr val="000066"/>
                </a:solidFill>
                <a:latin typeface="Myriad Pro" pitchFamily="34" charset="0"/>
                <a:ea typeface="ＭＳ Ｐゴシック" pitchFamily="34" charset="-128"/>
              </a:rPr>
              <a:t>Подготовила</a:t>
            </a:r>
            <a:r>
              <a:rPr kumimoji="1" lang="ru-RU" altLang="ru-RU" sz="1800" dirty="0" smtClean="0">
                <a:solidFill>
                  <a:srgbClr val="000066"/>
                </a:solidFill>
                <a:latin typeface="Myriad Pro" pitchFamily="34" charset="0"/>
                <a:ea typeface="ＭＳ Ｐゴシック" pitchFamily="34" charset="-128"/>
              </a:rPr>
              <a:t>: Ларкина Т.Ю.,</a:t>
            </a:r>
          </a:p>
          <a:p>
            <a:pPr algn="l" eaLnBrk="1" hangingPunct="1"/>
            <a:r>
              <a:rPr kumimoji="1" lang="ru-RU" altLang="ru-RU" sz="1800" dirty="0">
                <a:solidFill>
                  <a:srgbClr val="000066"/>
                </a:solidFill>
                <a:latin typeface="Myriad Pro" pitchFamily="34" charset="0"/>
                <a:ea typeface="ＭＳ Ｐゴシック" pitchFamily="34" charset="-128"/>
              </a:rPr>
              <a:t>НУГ «Стратегии смешивания методов в социальных исследованиях</a:t>
            </a:r>
            <a:r>
              <a:rPr kumimoji="1" lang="ru-RU" altLang="ru-RU" sz="1800" dirty="0" smtClean="0">
                <a:solidFill>
                  <a:srgbClr val="000066"/>
                </a:solidFill>
                <a:latin typeface="Myriad Pro" pitchFamily="34" charset="0"/>
                <a:ea typeface="ＭＳ Ｐゴシック" pitchFamily="34" charset="-128"/>
              </a:rPr>
              <a:t>»</a:t>
            </a:r>
            <a:endParaRPr kumimoji="1" lang="ru-RU" altLang="ru-RU" sz="1800" dirty="0">
              <a:solidFill>
                <a:srgbClr val="000066"/>
              </a:solidFill>
              <a:latin typeface="Myriad Pro" pitchFamily="34" charset="0"/>
              <a:ea typeface="ＭＳ Ｐゴシック" pitchFamily="34" charset="-128"/>
            </a:endParaRPr>
          </a:p>
        </p:txBody>
      </p:sp>
      <p:sp>
        <p:nvSpPr>
          <p:cNvPr id="2052" name="Subtitle 2"/>
          <p:cNvSpPr txBox="1">
            <a:spLocks/>
          </p:cNvSpPr>
          <p:nvPr/>
        </p:nvSpPr>
        <p:spPr bwMode="auto">
          <a:xfrm>
            <a:off x="1371600" y="6467475"/>
            <a:ext cx="640080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buFontTx/>
              <a:buNone/>
            </a:pPr>
            <a:r>
              <a:rPr lang="ru-RU" altLang="ru-RU" sz="800">
                <a:solidFill>
                  <a:schemeClr val="bg1"/>
                </a:solidFill>
                <a:latin typeface="Arial" charset="0"/>
              </a:rPr>
              <a:t>Высшая школа экономики, Москва, 2015</a:t>
            </a:r>
          </a:p>
          <a:p>
            <a:pPr algn="ctr" eaLnBrk="1" hangingPunct="1">
              <a:buFontTx/>
              <a:buNone/>
            </a:pPr>
            <a:r>
              <a:rPr lang="en-US" altLang="ru-RU" sz="800">
                <a:solidFill>
                  <a:schemeClr val="bg1"/>
                </a:solidFill>
                <a:latin typeface="Arial" charset="0"/>
              </a:rPr>
              <a:t>www.hse.ru</a:t>
            </a:r>
            <a:r>
              <a:rPr lang="ru-RU" altLang="ru-RU" sz="800">
                <a:solidFill>
                  <a:schemeClr val="bg1"/>
                </a:solidFill>
                <a:latin typeface="Arial" charset="0"/>
              </a:rPr>
              <a:t> </a:t>
            </a:r>
            <a:endParaRPr kumimoji="1" lang="ru-RU" altLang="ru-RU" sz="800">
              <a:solidFill>
                <a:schemeClr val="bg1"/>
              </a:solidFill>
              <a:latin typeface="Myriad Pro"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7171" name="Title 1"/>
          <p:cNvSpPr txBox="1">
            <a:spLocks/>
          </p:cNvSpPr>
          <p:nvPr/>
        </p:nvSpPr>
        <p:spPr bwMode="auto">
          <a:xfrm>
            <a:off x="1403350" y="309872"/>
            <a:ext cx="645795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dirty="0" smtClean="0">
                <a:solidFill>
                  <a:schemeClr val="bg1"/>
                </a:solidFill>
                <a:latin typeface="Verdana" pitchFamily="34" charset="0"/>
              </a:rPr>
              <a:t>Выводы</a:t>
            </a:r>
            <a:endParaRPr lang="en-US" altLang="ru-RU" sz="2400" dirty="0">
              <a:solidFill>
                <a:schemeClr val="bg1"/>
              </a:solidFill>
              <a:latin typeface="Verdana" pitchFamily="34" charset="0"/>
            </a:endParaRPr>
          </a:p>
        </p:txBody>
      </p:sp>
      <p:sp>
        <p:nvSpPr>
          <p:cNvPr id="7172"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3"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4"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5" name="Объект 3"/>
          <p:cNvSpPr>
            <a:spLocks noGrp="1"/>
          </p:cNvSpPr>
          <p:nvPr>
            <p:ph sz="half" idx="2"/>
          </p:nvPr>
        </p:nvSpPr>
        <p:spPr>
          <a:xfrm>
            <a:off x="82550" y="1290638"/>
            <a:ext cx="8774113" cy="5248275"/>
          </a:xfrm>
        </p:spPr>
        <p:txBody>
          <a:bodyPr/>
          <a:lstStyle/>
          <a:p>
            <a:pPr marL="0" lvl="0" indent="0">
              <a:buNone/>
            </a:pPr>
            <a:endParaRPr lang="ru-RU" altLang="ru-RU" sz="1800" dirty="0">
              <a:solidFill>
                <a:srgbClr val="1F497D"/>
              </a:solidFill>
              <a:latin typeface="Verdana" pitchFamily="34" charset="0"/>
              <a:ea typeface="ＭＳ Ｐゴシック" pitchFamily="34" charset="-128"/>
            </a:endParaRPr>
          </a:p>
          <a:p>
            <a:r>
              <a:rPr lang="ru-RU" altLang="ru-RU" sz="2000" dirty="0" smtClean="0">
                <a:solidFill>
                  <a:srgbClr val="1F497D"/>
                </a:solidFill>
                <a:latin typeface="Verdana" pitchFamily="34" charset="0"/>
                <a:ea typeface="ＭＳ Ｐゴシック" pitchFamily="34" charset="-128"/>
              </a:rPr>
              <a:t>Интеграция данных и результатов – важный компонент </a:t>
            </a:r>
            <a:r>
              <a:rPr lang="en-US" altLang="ru-RU" sz="2000" dirty="0" smtClean="0">
                <a:solidFill>
                  <a:srgbClr val="1F497D"/>
                </a:solidFill>
                <a:latin typeface="Verdana" pitchFamily="34" charset="0"/>
                <a:ea typeface="ＭＳ Ｐゴシック" pitchFamily="34" charset="-128"/>
              </a:rPr>
              <a:t>MMR</a:t>
            </a:r>
            <a:r>
              <a:rPr lang="ru-RU" altLang="ru-RU" sz="2000" dirty="0" smtClean="0">
                <a:solidFill>
                  <a:srgbClr val="1F497D"/>
                </a:solidFill>
                <a:latin typeface="Verdana" pitchFamily="34" charset="0"/>
                <a:ea typeface="ＭＳ Ｐゴシック" pitchFamily="34" charset="-128"/>
              </a:rPr>
              <a:t>.</a:t>
            </a:r>
            <a:endParaRPr lang="en-US" altLang="ru-RU" sz="2000" dirty="0" smtClean="0">
              <a:solidFill>
                <a:srgbClr val="1F497D"/>
              </a:solidFill>
              <a:latin typeface="Verdana" pitchFamily="34" charset="0"/>
              <a:ea typeface="ＭＳ Ｐゴシック" pitchFamily="34" charset="-128"/>
            </a:endParaRPr>
          </a:p>
          <a:p>
            <a:r>
              <a:rPr lang="ru-RU" altLang="ru-RU" sz="2000" dirty="0" smtClean="0">
                <a:solidFill>
                  <a:srgbClr val="1F497D"/>
                </a:solidFill>
                <a:latin typeface="Verdana" pitchFamily="34" charset="0"/>
                <a:ea typeface="ＭＳ Ｐゴシック" pitchFamily="34" charset="-128"/>
              </a:rPr>
              <a:t>Создаются институциональные условия для «расколдовывания» процедуры интеграции данных и результатов.</a:t>
            </a:r>
          </a:p>
          <a:p>
            <a:r>
              <a:rPr lang="ru-RU" altLang="ru-RU" sz="2000" dirty="0" smtClean="0">
                <a:solidFill>
                  <a:srgbClr val="1F497D"/>
                </a:solidFill>
                <a:latin typeface="Verdana" pitchFamily="34" charset="0"/>
                <a:ea typeface="ＭＳ Ｐゴシック" pitchFamily="34" charset="-128"/>
              </a:rPr>
              <a:t>Этика исследования строится вокруг проблемы «исследователь-исследуемый».</a:t>
            </a:r>
            <a:endParaRPr lang="ru-RU" altLang="ru-RU" sz="2000" dirty="0" smtClean="0">
              <a:solidFill>
                <a:srgbClr val="1F497D"/>
              </a:solidFill>
              <a:latin typeface="Verdana" pitchFamily="34" charset="0"/>
              <a:ea typeface="ＭＳ Ｐゴシック" pitchFamily="34" charset="-128"/>
            </a:endParaRPr>
          </a:p>
        </p:txBody>
      </p:sp>
      <p:pic>
        <p:nvPicPr>
          <p:cNvPr id="27650" name="Picture 2" descr="C:\Users\User\Desktop\Mixed methods\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534" y="4278942"/>
            <a:ext cx="3390708" cy="203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463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7171" name="Title 1"/>
          <p:cNvSpPr txBox="1">
            <a:spLocks/>
          </p:cNvSpPr>
          <p:nvPr/>
        </p:nvSpPr>
        <p:spPr bwMode="auto">
          <a:xfrm>
            <a:off x="1403350" y="309872"/>
            <a:ext cx="645795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ru-RU" sz="2400" dirty="0">
              <a:solidFill>
                <a:schemeClr val="bg1"/>
              </a:solidFill>
              <a:latin typeface="Verdana" pitchFamily="34" charset="0"/>
            </a:endParaRPr>
          </a:p>
        </p:txBody>
      </p:sp>
      <p:sp>
        <p:nvSpPr>
          <p:cNvPr id="7172"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3"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4"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5" name="Объект 3"/>
          <p:cNvSpPr>
            <a:spLocks noGrp="1"/>
          </p:cNvSpPr>
          <p:nvPr>
            <p:ph sz="half" idx="2"/>
          </p:nvPr>
        </p:nvSpPr>
        <p:spPr>
          <a:xfrm>
            <a:off x="245268" y="2501900"/>
            <a:ext cx="8774113" cy="3913188"/>
          </a:xfrm>
        </p:spPr>
        <p:txBody>
          <a:bodyPr/>
          <a:lstStyle/>
          <a:p>
            <a:pPr marL="0" indent="0">
              <a:buFont typeface="Arial" charset="0"/>
              <a:buNone/>
            </a:pPr>
            <a:endParaRPr lang="ru-RU" altLang="ru-RU" sz="1800" dirty="0" smtClean="0">
              <a:solidFill>
                <a:schemeClr val="tx2"/>
              </a:solidFill>
              <a:latin typeface="Verdana" pitchFamily="34" charset="0"/>
              <a:ea typeface="ＭＳ Ｐゴシック" pitchFamily="34" charset="-128"/>
            </a:endParaRPr>
          </a:p>
          <a:p>
            <a:pPr marL="0" indent="0">
              <a:buFont typeface="Arial" charset="0"/>
              <a:buNone/>
            </a:pPr>
            <a:endParaRPr lang="ru-RU" altLang="ru-RU" sz="1600" dirty="0" smtClean="0">
              <a:solidFill>
                <a:srgbClr val="1F497D"/>
              </a:solidFill>
              <a:latin typeface="Verdana" pitchFamily="34" charset="0"/>
              <a:ea typeface="ＭＳ Ｐゴシック" pitchFamily="34" charset="-128"/>
            </a:endParaRPr>
          </a:p>
          <a:p>
            <a:pPr marL="0" indent="0" algn="ctr">
              <a:buFont typeface="Arial" charset="0"/>
              <a:buNone/>
            </a:pPr>
            <a:r>
              <a:rPr lang="ru-RU" altLang="ru-RU" sz="3200" b="1" dirty="0" smtClean="0">
                <a:solidFill>
                  <a:srgbClr val="1F497D"/>
                </a:solidFill>
                <a:latin typeface="Verdana" pitchFamily="34" charset="0"/>
                <a:ea typeface="ＭＳ Ｐゴシック" pitchFamily="34" charset="-128"/>
              </a:rPr>
              <a:t>Спасибо за внимание!</a:t>
            </a:r>
          </a:p>
        </p:txBody>
      </p:sp>
    </p:spTree>
    <p:extLst>
      <p:ext uri="{BB962C8B-B14F-4D97-AF65-F5344CB8AC3E}">
        <p14:creationId xmlns:p14="http://schemas.microsoft.com/office/powerpoint/2010/main" val="2400376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3075" name="Title 1"/>
          <p:cNvSpPr txBox="1">
            <a:spLocks/>
          </p:cNvSpPr>
          <p:nvPr/>
        </p:nvSpPr>
        <p:spPr bwMode="auto">
          <a:xfrm>
            <a:off x="1417638" y="428625"/>
            <a:ext cx="70691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a:solidFill>
                  <a:schemeClr val="bg1"/>
                </a:solidFill>
                <a:latin typeface="Verdana" pitchFamily="34" charset="0"/>
              </a:rPr>
              <a:t>Этика социологических исследований</a:t>
            </a:r>
            <a:endParaRPr lang="en-US" altLang="ru-RU" sz="2400">
              <a:solidFill>
                <a:schemeClr val="bg1"/>
              </a:solidFill>
              <a:latin typeface="Verdana" pitchFamily="34" charset="0"/>
            </a:endParaRPr>
          </a:p>
        </p:txBody>
      </p:sp>
      <p:sp>
        <p:nvSpPr>
          <p:cNvPr id="3076"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3077"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3078"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3079" name="Объект 3"/>
          <p:cNvSpPr>
            <a:spLocks noGrp="1"/>
          </p:cNvSpPr>
          <p:nvPr>
            <p:ph sz="half" idx="2"/>
          </p:nvPr>
        </p:nvSpPr>
        <p:spPr>
          <a:xfrm>
            <a:off x="82550" y="1290638"/>
            <a:ext cx="8774113" cy="5248275"/>
          </a:xfrm>
        </p:spPr>
        <p:txBody>
          <a:bodyPr/>
          <a:lstStyle/>
          <a:p>
            <a:pPr marL="0" indent="0">
              <a:buFont typeface="Arial" charset="0"/>
              <a:buNone/>
              <a:defRPr/>
            </a:pPr>
            <a:r>
              <a:rPr lang="ru-RU" altLang="ru-RU" sz="2400" dirty="0" smtClean="0">
                <a:ea typeface="ＭＳ Ｐゴシック" pitchFamily="34" charset="-128"/>
              </a:rPr>
              <a:t>   </a:t>
            </a:r>
            <a:endParaRPr lang="ru-RU" altLang="ru-RU" sz="2000" dirty="0" smtClean="0">
              <a:solidFill>
                <a:schemeClr val="tx2"/>
              </a:solidFill>
              <a:latin typeface="Verdana" pitchFamily="34" charset="0"/>
              <a:ea typeface="ＭＳ Ｐゴシック" pitchFamily="34" charset="-128"/>
            </a:endParaRPr>
          </a:p>
          <a:p>
            <a:pPr>
              <a:defRPr/>
            </a:pPr>
            <a:r>
              <a:rPr lang="ru-RU" altLang="ru-RU" sz="2000" dirty="0" smtClean="0">
                <a:solidFill>
                  <a:schemeClr val="tx2"/>
                </a:solidFill>
                <a:latin typeface="Verdana" pitchFamily="34" charset="0"/>
                <a:ea typeface="ＭＳ Ｐゴシック" pitchFamily="34" charset="-128"/>
              </a:rPr>
              <a:t>«Развитие </a:t>
            </a:r>
            <a:r>
              <a:rPr lang="ru-RU" altLang="ru-RU" sz="2000" dirty="0">
                <a:solidFill>
                  <a:schemeClr val="tx2"/>
                </a:solidFill>
                <a:latin typeface="Verdana" pitchFamily="34" charset="0"/>
                <a:ea typeface="ＭＳ Ｐゴシック" pitchFamily="34" charset="-128"/>
              </a:rPr>
              <a:t>социальной науки, широкое распространение ее методов </a:t>
            </a:r>
            <a:r>
              <a:rPr lang="ru-RU" altLang="ru-RU" sz="2000" dirty="0" smtClean="0">
                <a:solidFill>
                  <a:schemeClr val="tx2"/>
                </a:solidFill>
                <a:latin typeface="Verdana" pitchFamily="34" charset="0"/>
                <a:ea typeface="ＭＳ Ｐゴシック" pitchFamily="34" charset="-128"/>
              </a:rPr>
              <a:t>заставляет и ученых</a:t>
            </a:r>
            <a:r>
              <a:rPr lang="ru-RU" altLang="ru-RU" sz="2000" dirty="0">
                <a:solidFill>
                  <a:schemeClr val="tx2"/>
                </a:solidFill>
                <a:latin typeface="Verdana" pitchFamily="34" charset="0"/>
                <a:ea typeface="ＭＳ Ｐゴシック" pitchFamily="34" charset="-128"/>
              </a:rPr>
              <a:t>, и общественность снова и снова задумываться над этикой </a:t>
            </a:r>
            <a:r>
              <a:rPr lang="ru-RU" altLang="ru-RU" sz="2000" dirty="0" smtClean="0">
                <a:solidFill>
                  <a:schemeClr val="tx2"/>
                </a:solidFill>
                <a:latin typeface="Verdana" pitchFamily="34" charset="0"/>
                <a:ea typeface="ＭＳ Ｐゴシック" pitchFamily="34" charset="-128"/>
              </a:rPr>
              <a:t>исследования». </a:t>
            </a:r>
            <a:r>
              <a:rPr lang="en-US" altLang="ru-RU" sz="2000" dirty="0" smtClean="0">
                <a:solidFill>
                  <a:schemeClr val="tx2"/>
                </a:solidFill>
                <a:latin typeface="Verdana" pitchFamily="34" charset="0"/>
                <a:ea typeface="ＭＳ Ｐゴシック" pitchFamily="34" charset="-128"/>
              </a:rPr>
              <a:t>[</a:t>
            </a:r>
            <a:r>
              <a:rPr lang="ru-RU" altLang="ru-RU" sz="2000" dirty="0" smtClean="0">
                <a:solidFill>
                  <a:schemeClr val="tx2"/>
                </a:solidFill>
                <a:latin typeface="Verdana" pitchFamily="34" charset="0"/>
                <a:ea typeface="ＭＳ Ｐゴシック" pitchFamily="34" charset="-128"/>
              </a:rPr>
              <a:t>Веселкова</a:t>
            </a:r>
            <a:r>
              <a:rPr lang="en-US" altLang="ru-RU" sz="2000" dirty="0" smtClean="0">
                <a:solidFill>
                  <a:schemeClr val="tx2"/>
                </a:solidFill>
                <a:latin typeface="Verdana" pitchFamily="34" charset="0"/>
                <a:ea typeface="ＭＳ Ｐゴシック" pitchFamily="34" charset="-128"/>
              </a:rPr>
              <a:t> </a:t>
            </a:r>
            <a:r>
              <a:rPr lang="ru-RU" altLang="ru-RU" sz="2000" dirty="0" smtClean="0">
                <a:solidFill>
                  <a:schemeClr val="tx2"/>
                </a:solidFill>
                <a:latin typeface="Verdana" pitchFamily="34" charset="0"/>
                <a:ea typeface="ＭＳ Ｐゴシック" pitchFamily="34" charset="-128"/>
              </a:rPr>
              <a:t>Н.В.</a:t>
            </a:r>
            <a:r>
              <a:rPr lang="en-US" altLang="ru-RU" sz="2000" dirty="0" smtClean="0">
                <a:solidFill>
                  <a:schemeClr val="tx2"/>
                </a:solidFill>
                <a:latin typeface="Verdana" pitchFamily="34" charset="0"/>
                <a:ea typeface="ＭＳ Ｐゴシック" pitchFamily="34" charset="-128"/>
              </a:rPr>
              <a:t>]</a:t>
            </a:r>
          </a:p>
          <a:p>
            <a:pPr>
              <a:defRPr/>
            </a:pPr>
            <a:r>
              <a:rPr lang="ru-RU" altLang="ru-RU" sz="2000" dirty="0" smtClean="0">
                <a:solidFill>
                  <a:schemeClr val="tx2"/>
                </a:solidFill>
                <a:latin typeface="Verdana" pitchFamily="34" charset="0"/>
                <a:ea typeface="ＭＳ Ｐゴシック" pitchFamily="34" charset="-128"/>
              </a:rPr>
              <a:t>Рост качественных исследований, которые эффективные в изучении сензитивных тем.</a:t>
            </a:r>
          </a:p>
          <a:p>
            <a:pPr>
              <a:defRPr/>
            </a:pPr>
            <a:r>
              <a:rPr lang="ru-RU" altLang="ru-RU" sz="2000" dirty="0">
                <a:solidFill>
                  <a:schemeClr val="tx2"/>
                </a:solidFill>
                <a:latin typeface="Verdana" pitchFamily="34" charset="0"/>
                <a:ea typeface="ＭＳ Ｐゴシック" pitchFamily="34" charset="-128"/>
              </a:rPr>
              <a:t>Проблема интересов </a:t>
            </a:r>
            <a:r>
              <a:rPr lang="ru-RU" altLang="ru-RU" sz="2000" dirty="0" smtClean="0">
                <a:solidFill>
                  <a:schemeClr val="tx2"/>
                </a:solidFill>
                <a:latin typeface="Verdana" pitchFamily="34" charset="0"/>
                <a:ea typeface="ＭＳ Ｐゴシック" pitchFamily="34" charset="-128"/>
              </a:rPr>
              <a:t>«исследователь-исследуемый». </a:t>
            </a:r>
          </a:p>
          <a:p>
            <a:pPr>
              <a:defRPr/>
            </a:pPr>
            <a:r>
              <a:rPr lang="ru-RU" altLang="ru-RU" sz="2000" dirty="0" smtClean="0">
                <a:solidFill>
                  <a:schemeClr val="tx2"/>
                </a:solidFill>
                <a:latin typeface="Verdana" pitchFamily="34" charset="0"/>
                <a:ea typeface="ＭＳ Ｐゴシック" pitchFamily="34" charset="-128"/>
              </a:rPr>
              <a:t>«</a:t>
            </a:r>
            <a:r>
              <a:rPr lang="ru-RU" altLang="ru-RU" sz="2000" dirty="0">
                <a:solidFill>
                  <a:schemeClr val="tx2"/>
                </a:solidFill>
                <a:latin typeface="Verdana" pitchFamily="34" charset="0"/>
                <a:ea typeface="ＭＳ Ｐゴシック" pitchFamily="34" charset="-128"/>
              </a:rPr>
              <a:t>Любое социальное исследование при сборе информации использует в своих целях ее носителей - респондентов, информантов, экспертов, наблюдаемых, нарушая тем самым одно из главных этических требований - видеть в человеке цель, а не средство</a:t>
            </a:r>
            <a:r>
              <a:rPr lang="ru-RU" altLang="ru-RU" sz="2000" dirty="0" smtClean="0">
                <a:solidFill>
                  <a:schemeClr val="tx2"/>
                </a:solidFill>
                <a:latin typeface="Verdana" pitchFamily="34" charset="0"/>
                <a:ea typeface="ＭＳ Ｐゴシック" pitchFamily="34" charset="-128"/>
              </a:rPr>
              <a:t>». [</a:t>
            </a:r>
            <a:r>
              <a:rPr lang="ru-RU" altLang="ru-RU" sz="2000" dirty="0">
                <a:solidFill>
                  <a:schemeClr val="tx2"/>
                </a:solidFill>
                <a:latin typeface="Verdana" pitchFamily="34" charset="0"/>
                <a:ea typeface="ＭＳ Ｐゴシック" pitchFamily="34" charset="-128"/>
              </a:rPr>
              <a:t>Веселкова Н.В</a:t>
            </a:r>
            <a:r>
              <a:rPr lang="ru-RU" altLang="ru-RU" sz="2000" dirty="0" smtClean="0">
                <a:solidFill>
                  <a:schemeClr val="tx2"/>
                </a:solidFill>
                <a:latin typeface="Verdana" pitchFamily="34" charset="0"/>
                <a:ea typeface="ＭＳ Ｐゴシック" pitchFamily="34" charset="-128"/>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4099" name="Title 1"/>
          <p:cNvSpPr txBox="1">
            <a:spLocks/>
          </p:cNvSpPr>
          <p:nvPr/>
        </p:nvSpPr>
        <p:spPr bwMode="auto">
          <a:xfrm>
            <a:off x="1417638" y="428625"/>
            <a:ext cx="609758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a:solidFill>
                  <a:schemeClr val="bg1"/>
                </a:solidFill>
                <a:latin typeface="Verdana" pitchFamily="34" charset="0"/>
              </a:rPr>
              <a:t>Нормы научной этики социолога</a:t>
            </a:r>
            <a:endParaRPr lang="en-US" altLang="ru-RU" sz="2400">
              <a:solidFill>
                <a:schemeClr val="bg1"/>
              </a:solidFill>
              <a:latin typeface="Verdana" pitchFamily="34" charset="0"/>
            </a:endParaRPr>
          </a:p>
        </p:txBody>
      </p:sp>
      <p:sp>
        <p:nvSpPr>
          <p:cNvPr id="4100"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4101"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4102"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3079" name="Объект 3"/>
          <p:cNvSpPr>
            <a:spLocks noGrp="1"/>
          </p:cNvSpPr>
          <p:nvPr>
            <p:ph sz="half" idx="2"/>
          </p:nvPr>
        </p:nvSpPr>
        <p:spPr>
          <a:xfrm>
            <a:off x="82550" y="1290638"/>
            <a:ext cx="6527800" cy="5248275"/>
          </a:xfrm>
        </p:spPr>
        <p:txBody>
          <a:bodyPr/>
          <a:lstStyle/>
          <a:p>
            <a:pPr marL="0" indent="0">
              <a:buFont typeface="Arial" charset="0"/>
              <a:buNone/>
              <a:defRPr/>
            </a:pPr>
            <a:r>
              <a:rPr lang="ru-RU" altLang="ru-RU" sz="2400" dirty="0" smtClean="0">
                <a:ea typeface="ＭＳ Ｐゴシック" pitchFamily="34" charset="-128"/>
              </a:rPr>
              <a:t>   </a:t>
            </a:r>
            <a:endParaRPr lang="ru-RU" altLang="ru-RU" sz="2000" dirty="0" smtClean="0">
              <a:solidFill>
                <a:schemeClr val="tx2"/>
              </a:solidFill>
              <a:latin typeface="Verdana" pitchFamily="34" charset="0"/>
              <a:ea typeface="ＭＳ Ｐゴシック" pitchFamily="34" charset="-128"/>
            </a:endParaRPr>
          </a:p>
          <a:p>
            <a:pPr>
              <a:defRPr/>
            </a:pPr>
            <a:r>
              <a:rPr lang="ru-RU" altLang="ru-RU" sz="2000" dirty="0" err="1" smtClean="0">
                <a:solidFill>
                  <a:schemeClr val="tx2"/>
                </a:solidFill>
                <a:latin typeface="Verdana" pitchFamily="34" charset="0"/>
                <a:ea typeface="ＭＳ Ｐゴシック" pitchFamily="34" charset="-128"/>
              </a:rPr>
              <a:t>Code</a:t>
            </a:r>
            <a:r>
              <a:rPr lang="ru-RU" altLang="ru-RU" sz="2000" dirty="0" smtClean="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of</a:t>
            </a:r>
            <a:r>
              <a:rPr lang="ru-RU" altLang="ru-RU" sz="2000" dirty="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Ethics</a:t>
            </a:r>
            <a:r>
              <a:rPr lang="ru-RU" altLang="ru-RU" sz="2000" dirty="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International</a:t>
            </a:r>
            <a:r>
              <a:rPr lang="ru-RU" altLang="ru-RU" sz="2000" dirty="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Sociological</a:t>
            </a:r>
            <a:r>
              <a:rPr lang="ru-RU" altLang="ru-RU" sz="2000" dirty="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Association's</a:t>
            </a:r>
            <a:r>
              <a:rPr lang="ru-RU" altLang="ru-RU" sz="2000" dirty="0">
                <a:solidFill>
                  <a:schemeClr val="tx2"/>
                </a:solidFill>
                <a:latin typeface="Verdana" pitchFamily="34" charset="0"/>
                <a:ea typeface="ＭＳ Ｐゴシック" pitchFamily="34" charset="-128"/>
              </a:rPr>
              <a:t> (ISA);</a:t>
            </a:r>
          </a:p>
          <a:p>
            <a:pPr>
              <a:defRPr/>
            </a:pPr>
            <a:r>
              <a:rPr lang="ru-RU" altLang="ru-RU" sz="2000" dirty="0">
                <a:solidFill>
                  <a:schemeClr val="tx2"/>
                </a:solidFill>
                <a:latin typeface="Verdana" pitchFamily="34" charset="0"/>
                <a:ea typeface="ＭＳ Ｐゴシック" pitchFamily="34" charset="-128"/>
              </a:rPr>
              <a:t>Нормативные документы национальных социологических ассоциаций (например, </a:t>
            </a:r>
            <a:r>
              <a:rPr lang="ru-RU" altLang="ru-RU" sz="2000" dirty="0" err="1">
                <a:solidFill>
                  <a:schemeClr val="tx2"/>
                </a:solidFill>
                <a:latin typeface="Verdana" pitchFamily="34" charset="0"/>
                <a:ea typeface="ＭＳ Ｐゴシック" pitchFamily="34" charset="-128"/>
              </a:rPr>
              <a:t>American</a:t>
            </a:r>
            <a:r>
              <a:rPr lang="ru-RU" altLang="ru-RU" sz="2000" dirty="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Sociological</a:t>
            </a:r>
            <a:r>
              <a:rPr lang="ru-RU" altLang="ru-RU" sz="2000" dirty="0">
                <a:solidFill>
                  <a:schemeClr val="tx2"/>
                </a:solidFill>
                <a:latin typeface="Verdana" pitchFamily="34" charset="0"/>
                <a:ea typeface="ＭＳ Ｐゴシック" pitchFamily="34" charset="-128"/>
              </a:rPr>
              <a:t> </a:t>
            </a:r>
            <a:r>
              <a:rPr lang="ru-RU" altLang="ru-RU" sz="2000" dirty="0" err="1">
                <a:solidFill>
                  <a:schemeClr val="tx2"/>
                </a:solidFill>
                <a:latin typeface="Verdana" pitchFamily="34" charset="0"/>
                <a:ea typeface="ＭＳ Ｐゴシック" pitchFamily="34" charset="-128"/>
              </a:rPr>
              <a:t>Association</a:t>
            </a:r>
            <a:r>
              <a:rPr lang="ru-RU" altLang="ru-RU" sz="2000" dirty="0">
                <a:solidFill>
                  <a:schemeClr val="tx2"/>
                </a:solidFill>
                <a:latin typeface="Verdana" pitchFamily="34" charset="0"/>
                <a:ea typeface="ＭＳ Ｐゴシック" pitchFamily="34" charset="-128"/>
              </a:rPr>
              <a:t> (ASA));</a:t>
            </a:r>
          </a:p>
          <a:p>
            <a:pPr>
              <a:defRPr/>
            </a:pPr>
            <a:r>
              <a:rPr lang="ru-RU" altLang="ru-RU" sz="2000" dirty="0">
                <a:solidFill>
                  <a:schemeClr val="tx2"/>
                </a:solidFill>
                <a:latin typeface="Verdana" pitchFamily="34" charset="0"/>
                <a:ea typeface="ＭＳ Ｐゴシック" pitchFamily="34" charset="-128"/>
              </a:rPr>
              <a:t>Профессиональный кодекс социолога Российского общества социологов </a:t>
            </a:r>
            <a:r>
              <a:rPr lang="ru-RU" altLang="ru-RU" sz="2000" dirty="0" smtClean="0">
                <a:solidFill>
                  <a:schemeClr val="tx2"/>
                </a:solidFill>
                <a:latin typeface="Verdana" pitchFamily="34" charset="0"/>
                <a:ea typeface="ＭＳ Ｐゴシック" pitchFamily="34" charset="-128"/>
              </a:rPr>
              <a:t>(РОС);</a:t>
            </a:r>
            <a:endParaRPr lang="ru-RU" altLang="ru-RU" sz="2000" dirty="0">
              <a:solidFill>
                <a:schemeClr val="tx2"/>
              </a:solidFill>
              <a:latin typeface="Verdana" pitchFamily="34" charset="0"/>
              <a:ea typeface="ＭＳ Ｐゴシック" pitchFamily="34" charset="-128"/>
            </a:endParaRPr>
          </a:p>
          <a:p>
            <a:pPr>
              <a:defRPr/>
            </a:pPr>
            <a:r>
              <a:rPr lang="ru-RU" altLang="ru-RU" sz="2000" dirty="0">
                <a:solidFill>
                  <a:schemeClr val="tx2"/>
                </a:solidFill>
                <a:latin typeface="Verdana" pitchFamily="34" charset="0"/>
                <a:ea typeface="ＭＳ Ｐゴシック" pitchFamily="34" charset="-128"/>
              </a:rPr>
              <a:t>«Моральный кодекс социолога» (Институт социально-политических исследований РАН);</a:t>
            </a:r>
          </a:p>
          <a:p>
            <a:pPr>
              <a:defRPr/>
            </a:pPr>
            <a:r>
              <a:rPr lang="ru-RU" altLang="ru-RU" sz="2000" dirty="0">
                <a:solidFill>
                  <a:schemeClr val="tx2"/>
                </a:solidFill>
                <a:latin typeface="Verdana" pitchFamily="34" charset="0"/>
                <a:ea typeface="ＭＳ Ｐゴシック" pitchFamily="34" charset="-128"/>
              </a:rPr>
              <a:t>Нормы научной этики, принятые Обществом Макса Планка.</a:t>
            </a:r>
          </a:p>
          <a:p>
            <a:pPr marL="0" indent="0">
              <a:buFont typeface="Arial" charset="0"/>
              <a:buNone/>
              <a:defRPr/>
            </a:pPr>
            <a:endParaRPr lang="ru-RU" altLang="ru-RU" sz="1600" dirty="0" smtClean="0">
              <a:solidFill>
                <a:schemeClr val="tx2"/>
              </a:solidFill>
              <a:latin typeface="Verdana" pitchFamily="34" charset="0"/>
              <a:ea typeface="ＭＳ Ｐゴシック" pitchFamily="34" charset="-128"/>
            </a:endParaRPr>
          </a:p>
        </p:txBody>
      </p:sp>
      <p:pic>
        <p:nvPicPr>
          <p:cNvPr id="4104" name="Picture 8" descr="C:\Users\User\Desktop\Mixed methods\Screen-Shot-2012-09-24-at-19.05.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6075" y="2895600"/>
            <a:ext cx="2447925"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5123" name="Title 1"/>
          <p:cNvSpPr txBox="1">
            <a:spLocks/>
          </p:cNvSpPr>
          <p:nvPr/>
        </p:nvSpPr>
        <p:spPr bwMode="auto">
          <a:xfrm>
            <a:off x="1417638" y="428625"/>
            <a:ext cx="62198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a:solidFill>
                  <a:schemeClr val="bg1"/>
                </a:solidFill>
                <a:latin typeface="Verdana" pitchFamily="34" charset="0"/>
              </a:rPr>
              <a:t>Нормы научной этики социолога</a:t>
            </a:r>
            <a:endParaRPr lang="en-US" altLang="ru-RU" sz="2400">
              <a:solidFill>
                <a:schemeClr val="bg1"/>
              </a:solidFill>
              <a:latin typeface="Verdana" pitchFamily="34" charset="0"/>
            </a:endParaRPr>
          </a:p>
        </p:txBody>
      </p:sp>
      <p:sp>
        <p:nvSpPr>
          <p:cNvPr id="5124"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5125"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5126"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3079" name="Объект 3"/>
          <p:cNvSpPr>
            <a:spLocks noGrp="1"/>
          </p:cNvSpPr>
          <p:nvPr>
            <p:ph sz="half" idx="2"/>
          </p:nvPr>
        </p:nvSpPr>
        <p:spPr>
          <a:xfrm>
            <a:off x="82550" y="1290638"/>
            <a:ext cx="8774113" cy="5248275"/>
          </a:xfrm>
        </p:spPr>
        <p:txBody>
          <a:bodyPr/>
          <a:lstStyle/>
          <a:p>
            <a:pPr marL="0" indent="0">
              <a:buFont typeface="Arial" charset="0"/>
              <a:buNone/>
              <a:defRPr/>
            </a:pPr>
            <a:r>
              <a:rPr lang="ru-RU" altLang="ru-RU" sz="2400" dirty="0" smtClean="0">
                <a:ea typeface="ＭＳ Ｐゴシック" pitchFamily="34" charset="-128"/>
              </a:rPr>
              <a:t>   </a:t>
            </a:r>
            <a:endParaRPr lang="ru-RU" altLang="ru-RU" sz="2000" dirty="0" smtClean="0">
              <a:solidFill>
                <a:schemeClr val="tx2"/>
              </a:solidFill>
              <a:latin typeface="Verdana" pitchFamily="34" charset="0"/>
              <a:ea typeface="ＭＳ Ｐゴシック" pitchFamily="34" charset="-128"/>
            </a:endParaRPr>
          </a:p>
          <a:p>
            <a:pPr>
              <a:defRPr/>
            </a:pPr>
            <a:r>
              <a:rPr lang="ru-RU" altLang="ru-RU" sz="1800" dirty="0" smtClean="0">
                <a:solidFill>
                  <a:schemeClr val="tx2"/>
                </a:solidFill>
                <a:latin typeface="Verdana" pitchFamily="34" charset="0"/>
                <a:ea typeface="ＭＳ Ｐゴシック" pitchFamily="34" charset="-128"/>
              </a:rPr>
              <a:t>«</a:t>
            </a:r>
            <a:r>
              <a:rPr lang="ru-RU" altLang="ru-RU" sz="1800" dirty="0">
                <a:solidFill>
                  <a:schemeClr val="tx2"/>
                </a:solidFill>
                <a:latin typeface="Verdana" pitchFamily="34" charset="0"/>
                <a:ea typeface="ＭＳ Ｐゴシック" pitchFamily="34" charset="-128"/>
              </a:rPr>
              <a:t>Таким способом авторы объявляют результаты, за научную достоверность которых несут ответственность. Публикации, которые сообщают о новых научных результатах, должны давать полное и исчерпывающее описание результатов и использованных методов, а также полный и точный отчет о собственной подготовительной работе и работе третьей стороны; результаты, которые были опубликованы ранее, следует повторять только в той мере, в какой это необходимо для понимания контекста». </a:t>
            </a:r>
            <a:r>
              <a:rPr lang="ru-RU" altLang="ru-RU" sz="1800" i="1" dirty="0">
                <a:solidFill>
                  <a:schemeClr val="tx2"/>
                </a:solidFill>
                <a:latin typeface="Verdana" pitchFamily="34" charset="0"/>
                <a:ea typeface="ＭＳ Ｐゴシック" pitchFamily="34" charset="-128"/>
              </a:rPr>
              <a:t>(Нормы научной этики, принятые Обществом Макса Планка) </a:t>
            </a:r>
            <a:endParaRPr lang="ru-RU" altLang="ru-RU" sz="1800" i="1" dirty="0" smtClean="0">
              <a:solidFill>
                <a:schemeClr val="tx2"/>
              </a:solidFill>
              <a:latin typeface="Verdana" pitchFamily="34" charset="0"/>
              <a:ea typeface="ＭＳ Ｐゴシック" pitchFamily="34" charset="-128"/>
            </a:endParaRPr>
          </a:p>
          <a:p>
            <a:pPr>
              <a:defRPr/>
            </a:pPr>
            <a:r>
              <a:rPr lang="ru-RU" altLang="ru-RU" sz="1800" dirty="0" smtClean="0">
                <a:solidFill>
                  <a:schemeClr val="tx2"/>
                </a:solidFill>
                <a:latin typeface="Verdana" pitchFamily="34" charset="0"/>
                <a:ea typeface="ＭＳ Ｐゴシック" pitchFamily="34" charset="-128"/>
              </a:rPr>
              <a:t>«</a:t>
            </a:r>
            <a:r>
              <a:rPr lang="ru-RU" altLang="ru-RU" sz="1800" dirty="0">
                <a:solidFill>
                  <a:schemeClr val="tx2"/>
                </a:solidFill>
                <a:latin typeface="Verdana" pitchFamily="34" charset="0"/>
                <a:ea typeface="ＭＳ Ｐゴシック" pitchFamily="34" charset="-128"/>
              </a:rPr>
              <a:t>В своей практической деятельности социолог должен руководствоваться высоким чувством социальной ответственности и помнить о том, что его рекомендации, выводы, действия могут оказать существенное влияние на жизнь индивидов, социальных групп и общества в целом; а также обязан предотвращать ситуации, когда его персональный авторитет может быть использован во зло». </a:t>
            </a:r>
            <a:r>
              <a:rPr lang="ru-RU" altLang="ru-RU" sz="1800" i="1" dirty="0">
                <a:solidFill>
                  <a:schemeClr val="tx2"/>
                </a:solidFill>
                <a:latin typeface="Verdana" pitchFamily="34" charset="0"/>
                <a:ea typeface="ＭＳ Ｐゴシック" pitchFamily="34" charset="-128"/>
              </a:rPr>
              <a:t>(«Моральный кодекс социолога»)</a:t>
            </a:r>
            <a:endParaRPr lang="ru-RU" altLang="ru-RU" sz="1800" i="1" dirty="0" smtClean="0">
              <a:solidFill>
                <a:schemeClr val="tx2"/>
              </a:solidFill>
              <a:latin typeface="Verdana" pitchFamily="34" charset="0"/>
              <a:ea typeface="ＭＳ Ｐゴシック" pitchFamily="34" charset="-128"/>
            </a:endParaRPr>
          </a:p>
          <a:p>
            <a:pPr marL="0" indent="0">
              <a:buFont typeface="Arial" charset="0"/>
              <a:buNone/>
              <a:defRPr/>
            </a:pPr>
            <a:endParaRPr lang="ru-RU" altLang="ru-RU" sz="1600" dirty="0" smtClean="0">
              <a:solidFill>
                <a:schemeClr val="tx2"/>
              </a:solidFill>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6147" name="Title 1"/>
          <p:cNvSpPr txBox="1">
            <a:spLocks/>
          </p:cNvSpPr>
          <p:nvPr/>
        </p:nvSpPr>
        <p:spPr bwMode="auto">
          <a:xfrm>
            <a:off x="1417638" y="428625"/>
            <a:ext cx="62198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a:solidFill>
                  <a:schemeClr val="bg1"/>
                </a:solidFill>
                <a:latin typeface="Verdana" pitchFamily="34" charset="0"/>
              </a:rPr>
              <a:t>Нормы научной этики социолога</a:t>
            </a:r>
            <a:endParaRPr lang="en-US" altLang="ru-RU" sz="2400">
              <a:solidFill>
                <a:schemeClr val="bg1"/>
              </a:solidFill>
              <a:latin typeface="Verdana" pitchFamily="34" charset="0"/>
            </a:endParaRPr>
          </a:p>
        </p:txBody>
      </p:sp>
      <p:sp>
        <p:nvSpPr>
          <p:cNvPr id="6148"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6149"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6150"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3079" name="Объект 3"/>
          <p:cNvSpPr>
            <a:spLocks noGrp="1"/>
          </p:cNvSpPr>
          <p:nvPr>
            <p:ph sz="half" idx="2"/>
          </p:nvPr>
        </p:nvSpPr>
        <p:spPr>
          <a:xfrm>
            <a:off x="82550" y="1290638"/>
            <a:ext cx="8774113" cy="5248275"/>
          </a:xfrm>
        </p:spPr>
        <p:txBody>
          <a:bodyPr/>
          <a:lstStyle/>
          <a:p>
            <a:pPr marL="0" indent="0">
              <a:buFont typeface="Arial" charset="0"/>
              <a:buNone/>
              <a:defRPr/>
            </a:pPr>
            <a:r>
              <a:rPr lang="ru-RU" altLang="ru-RU" sz="2400" dirty="0" smtClean="0">
                <a:ea typeface="ＭＳ Ｐゴシック" pitchFamily="34" charset="-128"/>
              </a:rPr>
              <a:t>   </a:t>
            </a:r>
            <a:endParaRPr lang="ru-RU" altLang="ru-RU" sz="2000" dirty="0" smtClean="0">
              <a:solidFill>
                <a:schemeClr val="tx2"/>
              </a:solidFill>
              <a:latin typeface="Verdana" pitchFamily="34" charset="0"/>
              <a:ea typeface="ＭＳ Ｐゴシック" pitchFamily="34" charset="-128"/>
            </a:endParaRPr>
          </a:p>
          <a:p>
            <a:pPr>
              <a:defRPr/>
            </a:pPr>
            <a:r>
              <a:rPr lang="en-US" altLang="ru-RU" sz="1800" dirty="0" smtClean="0">
                <a:solidFill>
                  <a:schemeClr val="tx2"/>
                </a:solidFill>
                <a:latin typeface="Verdana" pitchFamily="34" charset="0"/>
                <a:ea typeface="ＭＳ Ｐゴシック" pitchFamily="34" charset="-128"/>
              </a:rPr>
              <a:t>«</a:t>
            </a:r>
            <a:r>
              <a:rPr lang="en-US" altLang="ru-RU" sz="1800" dirty="0">
                <a:solidFill>
                  <a:schemeClr val="tx2"/>
                </a:solidFill>
                <a:latin typeface="Verdana" pitchFamily="34" charset="0"/>
                <a:ea typeface="ＭＳ Ｐゴシック" pitchFamily="34" charset="-128"/>
              </a:rPr>
              <a:t>As scientists, sociologists should disclose the methods by which they proceed as well as the general sources of their data». </a:t>
            </a:r>
            <a:r>
              <a:rPr lang="en-US" altLang="ru-RU" sz="1800" i="1" dirty="0">
                <a:solidFill>
                  <a:schemeClr val="tx2"/>
                </a:solidFill>
                <a:latin typeface="Verdana" pitchFamily="34" charset="0"/>
                <a:ea typeface="ＭＳ Ｐゴシック" pitchFamily="34" charset="-128"/>
              </a:rPr>
              <a:t>(The International Sociological Association's Code of Ethics (ISA))</a:t>
            </a:r>
          </a:p>
          <a:p>
            <a:pPr>
              <a:defRPr/>
            </a:pPr>
            <a:r>
              <a:rPr lang="en-US" altLang="ru-RU" sz="1800" dirty="0">
                <a:solidFill>
                  <a:schemeClr val="tx2"/>
                </a:solidFill>
                <a:latin typeface="Verdana" pitchFamily="34" charset="0"/>
                <a:ea typeface="ＭＳ Ｐゴシック" pitchFamily="34" charset="-128"/>
              </a:rPr>
              <a:t>«The security, anonymity and privacy of research subjects and informants should be respected </a:t>
            </a:r>
            <a:r>
              <a:rPr lang="en-US" altLang="ru-RU" sz="1800" dirty="0" err="1">
                <a:solidFill>
                  <a:schemeClr val="tx2"/>
                </a:solidFill>
                <a:latin typeface="Verdana" pitchFamily="34" charset="0"/>
                <a:ea typeface="ＭＳ Ｐゴシック" pitchFamily="34" charset="-128"/>
              </a:rPr>
              <a:t>rigourously</a:t>
            </a:r>
            <a:r>
              <a:rPr lang="en-US" altLang="ru-RU" sz="1800" dirty="0">
                <a:solidFill>
                  <a:schemeClr val="tx2"/>
                </a:solidFill>
                <a:latin typeface="Verdana" pitchFamily="34" charset="0"/>
                <a:ea typeface="ＭＳ Ｐゴシック" pitchFamily="34" charset="-128"/>
              </a:rPr>
              <a:t>, </a:t>
            </a:r>
            <a:r>
              <a:rPr lang="en-US" altLang="ru-RU" sz="1800" b="1" dirty="0">
                <a:solidFill>
                  <a:schemeClr val="tx2"/>
                </a:solidFill>
                <a:latin typeface="Verdana" pitchFamily="34" charset="0"/>
                <a:ea typeface="ＭＳ Ｐゴシック" pitchFamily="34" charset="-128"/>
              </a:rPr>
              <a:t>in both quantitative and qualitative research</a:t>
            </a:r>
            <a:r>
              <a:rPr lang="en-US" altLang="ru-RU" sz="1800" dirty="0">
                <a:solidFill>
                  <a:schemeClr val="tx2"/>
                </a:solidFill>
                <a:latin typeface="Verdana" pitchFamily="34" charset="0"/>
                <a:ea typeface="ＭＳ Ｐゴシック" pitchFamily="34" charset="-128"/>
              </a:rPr>
              <a:t>. The sources of personal information obtained by researchers should be kept confidential, unless the informants have asked or agreed to be cited. Should informants be easily identifiable, researchers should remind them explicitly of the consequences that may follow from the publication of the research data and outcomes. Payment of informants, though acceptable in principle, should be discouraged as far as possible and subject to explicit conditions, with special regard to the reliability of the information provided». </a:t>
            </a:r>
            <a:r>
              <a:rPr lang="en-US" altLang="ru-RU" sz="1800" i="1" dirty="0">
                <a:solidFill>
                  <a:schemeClr val="tx2"/>
                </a:solidFill>
                <a:latin typeface="Verdana" pitchFamily="34" charset="0"/>
                <a:ea typeface="ＭＳ Ｐゴシック" pitchFamily="34" charset="-128"/>
              </a:rPr>
              <a:t>(The International Sociological Association's Code of Ethics (ISA))</a:t>
            </a:r>
          </a:p>
          <a:p>
            <a:pPr marL="0" indent="0">
              <a:buFont typeface="Arial" charset="0"/>
              <a:buNone/>
              <a:defRPr/>
            </a:pPr>
            <a:endParaRPr lang="ru-RU" altLang="ru-RU" sz="1600" dirty="0" smtClean="0">
              <a:solidFill>
                <a:schemeClr val="tx2"/>
              </a:solidFill>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8195" name="Title 1"/>
          <p:cNvSpPr txBox="1">
            <a:spLocks/>
          </p:cNvSpPr>
          <p:nvPr/>
        </p:nvSpPr>
        <p:spPr bwMode="auto">
          <a:xfrm>
            <a:off x="1474685" y="428625"/>
            <a:ext cx="766931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dirty="0" smtClean="0">
                <a:solidFill>
                  <a:schemeClr val="bg1"/>
                </a:solidFill>
                <a:latin typeface="Verdana" pitchFamily="34" charset="0"/>
              </a:rPr>
              <a:t>Потенциал MMR для социальных трансформаций</a:t>
            </a:r>
            <a:endParaRPr lang="en-US" altLang="ru-RU" sz="2400" dirty="0">
              <a:solidFill>
                <a:schemeClr val="bg1"/>
              </a:solidFill>
              <a:latin typeface="Verdana" pitchFamily="34" charset="0"/>
            </a:endParaRPr>
          </a:p>
        </p:txBody>
      </p:sp>
      <p:sp>
        <p:nvSpPr>
          <p:cNvPr id="8196"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dirty="0">
                <a:solidFill>
                  <a:srgbClr val="FFFFFF"/>
                </a:solidFill>
                <a:latin typeface="Myriad Pro" pitchFamily="34" charset="0"/>
              </a:rPr>
              <a:t>фото</a:t>
            </a:r>
            <a:endParaRPr lang="en-US" altLang="ru-RU" sz="1800" dirty="0">
              <a:solidFill>
                <a:srgbClr val="FFFFFF"/>
              </a:solidFill>
              <a:latin typeface="Arial" charset="0"/>
            </a:endParaRPr>
          </a:p>
        </p:txBody>
      </p:sp>
      <p:sp>
        <p:nvSpPr>
          <p:cNvPr id="8198"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8199" name="Объект 3"/>
          <p:cNvSpPr>
            <a:spLocks noGrp="1"/>
          </p:cNvSpPr>
          <p:nvPr>
            <p:ph sz="half" idx="2"/>
          </p:nvPr>
        </p:nvSpPr>
        <p:spPr>
          <a:xfrm>
            <a:off x="82551" y="1290638"/>
            <a:ext cx="6947642" cy="5248275"/>
          </a:xfrm>
        </p:spPr>
        <p:txBody>
          <a:bodyPr/>
          <a:lstStyle/>
          <a:p>
            <a:pPr marL="0" lvl="0" indent="0">
              <a:buNone/>
              <a:defRPr/>
            </a:pPr>
            <a:endParaRPr lang="ru-RU" altLang="ru-RU" sz="2000" dirty="0">
              <a:solidFill>
                <a:srgbClr val="1F497D"/>
              </a:solidFill>
              <a:latin typeface="Verdana" pitchFamily="34" charset="0"/>
              <a:ea typeface="ＭＳ Ｐゴシック" pitchFamily="34" charset="-128"/>
            </a:endParaRPr>
          </a:p>
          <a:p>
            <a:pPr>
              <a:defRPr/>
            </a:pPr>
            <a:r>
              <a:rPr lang="ru-RU" altLang="ru-RU" sz="1800" dirty="0">
                <a:solidFill>
                  <a:srgbClr val="1F497D"/>
                </a:solidFill>
                <a:latin typeface="Verdana" pitchFamily="34" charset="0"/>
                <a:ea typeface="ＭＳ Ｐゴシック" pitchFamily="34" charset="-128"/>
              </a:rPr>
              <a:t>Как решить проблему сомнительной полезности исследования?</a:t>
            </a:r>
          </a:p>
          <a:p>
            <a:pPr>
              <a:defRPr/>
            </a:pPr>
            <a:r>
              <a:rPr lang="ru-RU" altLang="ru-RU" sz="1800" dirty="0" smtClean="0">
                <a:solidFill>
                  <a:srgbClr val="1F497D"/>
                </a:solidFill>
                <a:latin typeface="Verdana" pitchFamily="34" charset="0"/>
                <a:ea typeface="ＭＳ Ｐゴシック" pitchFamily="34" charset="-128"/>
              </a:rPr>
              <a:t>Важность социальной направленности </a:t>
            </a:r>
            <a:r>
              <a:rPr lang="ru-RU" altLang="ru-RU" sz="1800" dirty="0">
                <a:solidFill>
                  <a:srgbClr val="1F497D"/>
                </a:solidFill>
                <a:latin typeface="Verdana" pitchFamily="34" charset="0"/>
                <a:ea typeface="ＭＳ Ｐゴシック" pitchFamily="34" charset="-128"/>
              </a:rPr>
              <a:t>исследования. </a:t>
            </a:r>
            <a:r>
              <a:rPr lang="ru-RU" altLang="ru-RU" sz="1800" dirty="0" smtClean="0">
                <a:solidFill>
                  <a:srgbClr val="1F497D"/>
                </a:solidFill>
                <a:latin typeface="Verdana" pitchFamily="34" charset="0"/>
                <a:ea typeface="ＭＳ Ｐゴシック" pitchFamily="34" charset="-128"/>
              </a:rPr>
              <a:t>Польза обществу, вопросы справедливого распределения благ, ресурсов. Общественные </a:t>
            </a:r>
            <a:r>
              <a:rPr lang="ru-RU" altLang="ru-RU" sz="1800" dirty="0">
                <a:solidFill>
                  <a:srgbClr val="1F497D"/>
                </a:solidFill>
                <a:latin typeface="Verdana" pitchFamily="34" charset="0"/>
                <a:ea typeface="ＭＳ Ｐゴシック" pitchFamily="34" charset="-128"/>
              </a:rPr>
              <a:t>интересы. </a:t>
            </a:r>
            <a:endParaRPr lang="ru-RU" altLang="ru-RU" sz="1800" dirty="0" smtClean="0">
              <a:solidFill>
                <a:srgbClr val="1F497D"/>
              </a:solidFill>
              <a:latin typeface="Verdana" pitchFamily="34" charset="0"/>
              <a:ea typeface="ＭＳ Ｐゴシック" pitchFamily="34" charset="-128"/>
            </a:endParaRPr>
          </a:p>
          <a:p>
            <a:pPr lvl="0">
              <a:defRPr/>
            </a:pPr>
            <a:r>
              <a:rPr lang="ru-RU" altLang="ru-RU" sz="1800" dirty="0" smtClean="0">
                <a:solidFill>
                  <a:srgbClr val="1F497D"/>
                </a:solidFill>
                <a:latin typeface="Verdana" pitchFamily="34" charset="0"/>
                <a:ea typeface="ＭＳ Ｐゴシック" pitchFamily="34" charset="-128"/>
              </a:rPr>
              <a:t>Индивиды</a:t>
            </a:r>
            <a:r>
              <a:rPr lang="ru-RU" altLang="ru-RU" sz="1800" dirty="0">
                <a:solidFill>
                  <a:srgbClr val="1F497D"/>
                </a:solidFill>
                <a:latin typeface="Verdana" pitchFamily="34" charset="0"/>
                <a:ea typeface="ＭＳ Ｐゴシック" pitchFamily="34" charset="-128"/>
              </a:rPr>
              <a:t>, находящиеся в группе риска. Социальное неравенство. </a:t>
            </a:r>
            <a:endParaRPr lang="ru-RU" altLang="ru-RU" sz="1800" dirty="0" smtClean="0">
              <a:solidFill>
                <a:srgbClr val="1F497D"/>
              </a:solidFill>
              <a:latin typeface="Verdana" pitchFamily="34" charset="0"/>
              <a:ea typeface="ＭＳ Ｐゴシック" pitchFamily="34" charset="-128"/>
            </a:endParaRPr>
          </a:p>
          <a:p>
            <a:pPr lvl="0">
              <a:defRPr/>
            </a:pPr>
            <a:r>
              <a:rPr lang="ru-RU" altLang="ru-RU" sz="1800" dirty="0" smtClean="0">
                <a:solidFill>
                  <a:srgbClr val="1F497D"/>
                </a:solidFill>
                <a:latin typeface="Verdana" pitchFamily="34" charset="0"/>
                <a:ea typeface="ＭＳ Ｐゴシック" pitchFamily="34" charset="-128"/>
              </a:rPr>
              <a:t>Ориентация </a:t>
            </a:r>
            <a:r>
              <a:rPr lang="ru-RU" altLang="ru-RU" sz="1800" dirty="0">
                <a:solidFill>
                  <a:srgbClr val="1F497D"/>
                </a:solidFill>
                <a:latin typeface="Verdana" pitchFamily="34" charset="0"/>
                <a:ea typeface="ＭＳ Ｐゴシック" pitchFamily="34" charset="-128"/>
              </a:rPr>
              <a:t>не на узкоспециализированную аудиторию, а на широкую публику. </a:t>
            </a:r>
            <a:endParaRPr lang="ru-RU" altLang="ru-RU" sz="1800" dirty="0" smtClean="0">
              <a:solidFill>
                <a:srgbClr val="1F497D"/>
              </a:solidFill>
              <a:latin typeface="Verdana" pitchFamily="34" charset="0"/>
              <a:ea typeface="ＭＳ Ｐゴシック" pitchFamily="34" charset="-128"/>
            </a:endParaRPr>
          </a:p>
          <a:p>
            <a:pPr lvl="0">
              <a:defRPr/>
            </a:pPr>
            <a:r>
              <a:rPr lang="ru-RU" altLang="ru-RU" sz="1800" dirty="0" smtClean="0">
                <a:solidFill>
                  <a:srgbClr val="1F497D"/>
                </a:solidFill>
                <a:latin typeface="Verdana" pitchFamily="34" charset="0"/>
                <a:ea typeface="ＭＳ Ｐゴシック" pitchFamily="34" charset="-128"/>
              </a:rPr>
              <a:t>Демонополизация </a:t>
            </a:r>
            <a:r>
              <a:rPr lang="ru-RU" altLang="ru-RU" sz="1800" dirty="0">
                <a:solidFill>
                  <a:srgbClr val="1F497D"/>
                </a:solidFill>
                <a:latin typeface="Verdana" pitchFamily="34" charset="0"/>
                <a:ea typeface="ＭＳ Ｐゴシック" pitchFamily="34" charset="-128"/>
              </a:rPr>
              <a:t>власти экспертов в </a:t>
            </a:r>
            <a:r>
              <a:rPr lang="ru-RU" altLang="ru-RU" sz="1800" dirty="0" smtClean="0">
                <a:solidFill>
                  <a:srgbClr val="1F497D"/>
                </a:solidFill>
                <a:latin typeface="Verdana" pitchFamily="34" charset="0"/>
                <a:ea typeface="ＭＳ Ｐゴシック" pitchFamily="34" charset="-128"/>
              </a:rPr>
              <a:t>создании научного знания. </a:t>
            </a:r>
          </a:p>
          <a:p>
            <a:pPr lvl="0">
              <a:defRPr/>
            </a:pPr>
            <a:r>
              <a:rPr lang="ru-RU" altLang="ru-RU" sz="1800" dirty="0" smtClean="0">
                <a:solidFill>
                  <a:srgbClr val="1F497D"/>
                </a:solidFill>
                <a:latin typeface="Verdana" pitchFamily="34" charset="0"/>
                <a:ea typeface="ＭＳ Ｐゴシック" pitchFamily="34" charset="-128"/>
              </a:rPr>
              <a:t>Этическая </a:t>
            </a:r>
            <a:r>
              <a:rPr lang="ru-RU" altLang="ru-RU" sz="1800" dirty="0">
                <a:solidFill>
                  <a:srgbClr val="1F497D"/>
                </a:solidFill>
                <a:latin typeface="Verdana" pitchFamily="34" charset="0"/>
                <a:ea typeface="ＭＳ Ｐゴシック" pitchFamily="34" charset="-128"/>
              </a:rPr>
              <a:t>ответственность со стороны исследователей. </a:t>
            </a:r>
            <a:r>
              <a:rPr lang="en-US" altLang="ru-RU" sz="1800" dirty="0">
                <a:solidFill>
                  <a:srgbClr val="1F497D"/>
                </a:solidFill>
                <a:latin typeface="Verdana" pitchFamily="34" charset="0"/>
                <a:ea typeface="ＭＳ Ｐゴシック" pitchFamily="34" charset="-128"/>
              </a:rPr>
              <a:t>[</a:t>
            </a:r>
            <a:r>
              <a:rPr lang="en-US" altLang="ru-RU" sz="1800" dirty="0" smtClean="0">
                <a:solidFill>
                  <a:srgbClr val="1F497D"/>
                </a:solidFill>
                <a:latin typeface="Verdana" pitchFamily="34" charset="0"/>
                <a:ea typeface="ＭＳ Ｐゴシック" pitchFamily="34" charset="-128"/>
              </a:rPr>
              <a:t>Marti </a:t>
            </a:r>
            <a:r>
              <a:rPr lang="en-US" altLang="ru-RU" sz="1800" dirty="0">
                <a:solidFill>
                  <a:srgbClr val="1F497D"/>
                </a:solidFill>
                <a:latin typeface="Verdana" pitchFamily="34" charset="0"/>
                <a:ea typeface="ＭＳ Ｐゴシック" pitchFamily="34" charset="-128"/>
              </a:rPr>
              <a:t>T. S., </a:t>
            </a:r>
            <a:r>
              <a:rPr lang="en-US" altLang="ru-RU" sz="1800" dirty="0" err="1">
                <a:solidFill>
                  <a:srgbClr val="1F497D"/>
                </a:solidFill>
                <a:latin typeface="Verdana" pitchFamily="34" charset="0"/>
                <a:ea typeface="ＭＳ Ｐゴシック" pitchFamily="34" charset="-128"/>
              </a:rPr>
              <a:t>Mertens</a:t>
            </a:r>
            <a:r>
              <a:rPr lang="en-US" altLang="ru-RU" sz="1800" dirty="0">
                <a:solidFill>
                  <a:srgbClr val="1F497D"/>
                </a:solidFill>
                <a:latin typeface="Verdana" pitchFamily="34" charset="0"/>
                <a:ea typeface="ＭＳ Ｐゴシック" pitchFamily="34" charset="-128"/>
              </a:rPr>
              <a:t> D. M., </a:t>
            </a:r>
            <a:r>
              <a:rPr lang="en-US" altLang="ru-RU" sz="1800" dirty="0" smtClean="0">
                <a:solidFill>
                  <a:srgbClr val="1F497D"/>
                </a:solidFill>
                <a:latin typeface="Verdana" pitchFamily="34" charset="0"/>
                <a:ea typeface="ＭＳ Ｐゴシック" pitchFamily="34" charset="-128"/>
              </a:rPr>
              <a:t>2014]</a:t>
            </a:r>
            <a:endParaRPr lang="ru-RU" altLang="ru-RU" sz="1800" dirty="0" err="1" smtClean="0">
              <a:solidFill>
                <a:srgbClr val="1F497D"/>
              </a:solidFill>
              <a:latin typeface="Verdana" pitchFamily="34" charset="0"/>
              <a:ea typeface="ＭＳ Ｐゴシック" pitchFamily="34" charset="-128"/>
            </a:endParaRPr>
          </a:p>
        </p:txBody>
      </p:sp>
      <p:pic>
        <p:nvPicPr>
          <p:cNvPr id="26626" name="Picture 2" descr="C:\Users\User\Desktop\Mixed methods\jud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768" y="3843376"/>
            <a:ext cx="2420237" cy="2000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578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8195" name="Title 1"/>
          <p:cNvSpPr txBox="1">
            <a:spLocks/>
          </p:cNvSpPr>
          <p:nvPr/>
        </p:nvSpPr>
        <p:spPr bwMode="auto">
          <a:xfrm>
            <a:off x="1474685" y="428625"/>
            <a:ext cx="766931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dirty="0" smtClean="0">
                <a:solidFill>
                  <a:schemeClr val="bg1"/>
                </a:solidFill>
                <a:latin typeface="Verdana" pitchFamily="34" charset="0"/>
              </a:rPr>
              <a:t>Потенциал MMR для социальных трансформаций</a:t>
            </a:r>
            <a:endParaRPr lang="en-US" altLang="ru-RU" sz="2400" dirty="0">
              <a:solidFill>
                <a:schemeClr val="bg1"/>
              </a:solidFill>
              <a:latin typeface="Verdana" pitchFamily="34" charset="0"/>
            </a:endParaRPr>
          </a:p>
        </p:txBody>
      </p:sp>
      <p:sp>
        <p:nvSpPr>
          <p:cNvPr id="8196"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8197"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8198"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8199" name="Объект 3"/>
          <p:cNvSpPr>
            <a:spLocks noGrp="1"/>
          </p:cNvSpPr>
          <p:nvPr>
            <p:ph sz="half" idx="2"/>
          </p:nvPr>
        </p:nvSpPr>
        <p:spPr>
          <a:xfrm>
            <a:off x="82550" y="1290638"/>
            <a:ext cx="8774113" cy="5248275"/>
          </a:xfrm>
        </p:spPr>
        <p:txBody>
          <a:bodyPr/>
          <a:lstStyle/>
          <a:p>
            <a:pPr marL="0" indent="0">
              <a:buFont typeface="Arial" charset="0"/>
              <a:buNone/>
            </a:pPr>
            <a:r>
              <a:rPr lang="ru-RU" altLang="ru-RU" sz="2400" smtClean="0">
                <a:ea typeface="ＭＳ Ｐゴシック" pitchFamily="34" charset="-128"/>
              </a:rPr>
              <a:t>   </a:t>
            </a:r>
            <a:endParaRPr lang="ru-RU" altLang="ru-RU" sz="2000" smtClean="0">
              <a:solidFill>
                <a:schemeClr val="tx2"/>
              </a:solidFill>
              <a:latin typeface="Verdana" pitchFamily="34" charset="0"/>
              <a:ea typeface="ＭＳ Ｐゴシック" pitchFamily="34" charset="-128"/>
            </a:endParaRPr>
          </a:p>
          <a:p>
            <a:pPr marL="0" indent="0">
              <a:buFont typeface="Arial" charset="0"/>
              <a:buNone/>
            </a:pPr>
            <a:endParaRPr lang="ru-RU" altLang="ru-RU" sz="1600" smtClean="0">
              <a:solidFill>
                <a:schemeClr val="tx2"/>
              </a:solidFill>
              <a:latin typeface="Verdana" pitchFamily="34" charset="0"/>
              <a:ea typeface="ＭＳ Ｐゴシック" pitchFamily="34" charset="-128"/>
            </a:endParaRPr>
          </a:p>
        </p:txBody>
      </p:sp>
      <p:graphicFrame>
        <p:nvGraphicFramePr>
          <p:cNvPr id="2" name="Схема 1"/>
          <p:cNvGraphicFramePr/>
          <p:nvPr>
            <p:extLst>
              <p:ext uri="{D42A27DB-BD31-4B8C-83A1-F6EECF244321}">
                <p14:modId xmlns:p14="http://schemas.microsoft.com/office/powerpoint/2010/main" val="372351498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9219" name="Title 1"/>
          <p:cNvSpPr txBox="1">
            <a:spLocks/>
          </p:cNvSpPr>
          <p:nvPr/>
        </p:nvSpPr>
        <p:spPr bwMode="auto">
          <a:xfrm>
            <a:off x="1417638" y="428625"/>
            <a:ext cx="62198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dirty="0" smtClean="0">
                <a:solidFill>
                  <a:schemeClr val="bg1"/>
                </a:solidFill>
                <a:latin typeface="Verdana" pitchFamily="34" charset="0"/>
              </a:rPr>
              <a:t>Этика </a:t>
            </a:r>
            <a:r>
              <a:rPr lang="en-US" altLang="ru-RU" sz="2400" dirty="0" smtClean="0">
                <a:solidFill>
                  <a:schemeClr val="bg1"/>
                </a:solidFill>
                <a:latin typeface="Verdana" pitchFamily="34" charset="0"/>
              </a:rPr>
              <a:t>mixed methods research</a:t>
            </a:r>
            <a:r>
              <a:rPr lang="ru-RU" altLang="ru-RU" sz="2400" dirty="0" smtClean="0">
                <a:solidFill>
                  <a:schemeClr val="bg1"/>
                </a:solidFill>
                <a:latin typeface="Verdana" pitchFamily="34" charset="0"/>
              </a:rPr>
              <a:t> </a:t>
            </a:r>
            <a:endParaRPr lang="en-US" altLang="ru-RU" sz="2400" dirty="0">
              <a:solidFill>
                <a:schemeClr val="bg1"/>
              </a:solidFill>
              <a:latin typeface="Verdana" pitchFamily="34" charset="0"/>
            </a:endParaRPr>
          </a:p>
        </p:txBody>
      </p:sp>
      <p:sp>
        <p:nvSpPr>
          <p:cNvPr id="9220"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9221"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9222"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9223" name="Объект 3"/>
          <p:cNvSpPr>
            <a:spLocks noGrp="1"/>
          </p:cNvSpPr>
          <p:nvPr>
            <p:ph sz="half" idx="2"/>
          </p:nvPr>
        </p:nvSpPr>
        <p:spPr>
          <a:xfrm>
            <a:off x="82550" y="1290638"/>
            <a:ext cx="8774113" cy="5248275"/>
          </a:xfrm>
        </p:spPr>
        <p:txBody>
          <a:bodyPr/>
          <a:lstStyle/>
          <a:p>
            <a:pPr marL="0" lvl="0" indent="0">
              <a:buNone/>
            </a:pPr>
            <a:endParaRPr lang="ru-RU" altLang="ru-RU" sz="1800" dirty="0">
              <a:solidFill>
                <a:srgbClr val="1F497D"/>
              </a:solidFill>
              <a:latin typeface="Verdana" pitchFamily="34" charset="0"/>
              <a:ea typeface="ＭＳ Ｐゴシック" pitchFamily="34" charset="-128"/>
            </a:endParaRPr>
          </a:p>
          <a:p>
            <a:r>
              <a:rPr lang="ru-RU" altLang="ru-RU" sz="1800" dirty="0" smtClean="0">
                <a:solidFill>
                  <a:srgbClr val="1F497D"/>
                </a:solidFill>
                <a:latin typeface="Verdana" pitchFamily="34" charset="0"/>
                <a:ea typeface="ＭＳ Ｐゴシック" pitchFamily="34" charset="-128"/>
              </a:rPr>
              <a:t>Дефицит статей, сфокусированных </a:t>
            </a:r>
            <a:r>
              <a:rPr lang="ru-RU" altLang="ru-RU" sz="1800" dirty="0">
                <a:solidFill>
                  <a:srgbClr val="1F497D"/>
                </a:solidFill>
                <a:latin typeface="Verdana" pitchFamily="34" charset="0"/>
                <a:ea typeface="ＭＳ Ｐゴシック" pitchFamily="34" charset="-128"/>
              </a:rPr>
              <a:t>на этической проблематике MMR. </a:t>
            </a:r>
            <a:endParaRPr lang="ru-RU" altLang="ru-RU" sz="1800" dirty="0" smtClean="0">
              <a:solidFill>
                <a:srgbClr val="1F497D"/>
              </a:solidFill>
              <a:latin typeface="Verdana" pitchFamily="34" charset="0"/>
              <a:ea typeface="ＭＳ Ｐゴシック" pitchFamily="34" charset="-128"/>
            </a:endParaRPr>
          </a:p>
          <a:p>
            <a:r>
              <a:rPr lang="ru-RU" altLang="ru-RU" sz="1800" dirty="0" smtClean="0">
                <a:solidFill>
                  <a:srgbClr val="1F497D"/>
                </a:solidFill>
                <a:latin typeface="Verdana" pitchFamily="34" charset="0"/>
                <a:ea typeface="ＭＳ Ｐゴシック" pitchFamily="34" charset="-128"/>
              </a:rPr>
              <a:t>Пример: требуется </a:t>
            </a:r>
            <a:r>
              <a:rPr lang="ru-RU" altLang="ru-RU" sz="1800" dirty="0">
                <a:solidFill>
                  <a:srgbClr val="1F497D"/>
                </a:solidFill>
                <a:latin typeface="Verdana" pitchFamily="34" charset="0"/>
                <a:ea typeface="ＭＳ Ｐゴシック" pitchFamily="34" charset="-128"/>
              </a:rPr>
              <a:t>провести исследование с последовательным дизайном: </a:t>
            </a:r>
            <a:r>
              <a:rPr lang="ru-RU" altLang="ru-RU" sz="1800" dirty="0" smtClean="0">
                <a:solidFill>
                  <a:srgbClr val="1F497D"/>
                </a:solidFill>
                <a:latin typeface="Verdana" pitchFamily="34" charset="0"/>
                <a:ea typeface="ＭＳ Ｐゴシック" pitchFamily="34" charset="-128"/>
              </a:rPr>
              <a:t>1 этап - анкетирование, 2 этап - интервьюирование. Необходимо обратиться повторно к респондентам. </a:t>
            </a:r>
            <a:r>
              <a:rPr lang="ru-RU" altLang="ru-RU" sz="1800" dirty="0">
                <a:solidFill>
                  <a:srgbClr val="1F497D"/>
                </a:solidFill>
                <a:latin typeface="Verdana" pitchFamily="34" charset="0"/>
                <a:ea typeface="ＭＳ Ｐゴシック" pitchFamily="34" charset="-128"/>
              </a:rPr>
              <a:t>Нарушение политики конфиденциальности. Как избежать? Просить согласия на проведение интервью </a:t>
            </a:r>
            <a:r>
              <a:rPr lang="ru-RU" altLang="ru-RU" sz="1800" dirty="0" smtClean="0">
                <a:solidFill>
                  <a:srgbClr val="1F497D"/>
                </a:solidFill>
                <a:latin typeface="Verdana" pitchFamily="34" charset="0"/>
                <a:ea typeface="ＭＳ Ｐゴシック" pitchFamily="34" charset="-128"/>
              </a:rPr>
              <a:t>в дальнейшем. </a:t>
            </a:r>
          </a:p>
          <a:p>
            <a:r>
              <a:rPr lang="ru-RU" altLang="ru-RU" sz="1800" dirty="0" smtClean="0">
                <a:solidFill>
                  <a:srgbClr val="1F497D"/>
                </a:solidFill>
                <a:latin typeface="Verdana" pitchFamily="34" charset="0"/>
                <a:ea typeface="ＭＳ Ｐゴシック" pitchFamily="34" charset="-128"/>
              </a:rPr>
              <a:t>Данные </a:t>
            </a:r>
            <a:r>
              <a:rPr lang="ru-RU" altLang="ru-RU" sz="1800" dirty="0">
                <a:solidFill>
                  <a:srgbClr val="1F497D"/>
                </a:solidFill>
                <a:latin typeface="Verdana" pitchFamily="34" charset="0"/>
                <a:ea typeface="ＭＳ Ｐゴシック" pitchFamily="34" charset="-128"/>
              </a:rPr>
              <a:t>общественного доступа. </a:t>
            </a:r>
            <a:r>
              <a:rPr lang="ru-RU" altLang="ru-RU" sz="1800" dirty="0" err="1" smtClean="0">
                <a:solidFill>
                  <a:srgbClr val="1F497D"/>
                </a:solidFill>
                <a:latin typeface="Verdana" pitchFamily="34" charset="0"/>
                <a:ea typeface="ＭＳ Ｐゴシック" pitchFamily="34" charset="-128"/>
              </a:rPr>
              <a:t>Кибер</a:t>
            </a:r>
            <a:r>
              <a:rPr lang="ru-RU" altLang="ru-RU" sz="1800" dirty="0" smtClean="0">
                <a:solidFill>
                  <a:srgbClr val="1F497D"/>
                </a:solidFill>
                <a:latin typeface="Verdana" pitchFamily="34" charset="0"/>
                <a:ea typeface="ＭＳ Ｐゴシック" pitchFamily="34" charset="-128"/>
              </a:rPr>
              <a:t>-среда. </a:t>
            </a:r>
            <a:r>
              <a:rPr lang="en-US" altLang="ru-RU" sz="1800" dirty="0" smtClean="0">
                <a:solidFill>
                  <a:srgbClr val="1F497D"/>
                </a:solidFill>
                <a:latin typeface="Verdana" pitchFamily="34" charset="0"/>
                <a:ea typeface="ＭＳ Ｐゴシック" pitchFamily="34" charset="-128"/>
              </a:rPr>
              <a:t>[Hesse-</a:t>
            </a:r>
            <a:r>
              <a:rPr lang="en-US" altLang="ru-RU" sz="1800" dirty="0" err="1" smtClean="0">
                <a:solidFill>
                  <a:srgbClr val="1F497D"/>
                </a:solidFill>
                <a:latin typeface="Verdana" pitchFamily="34" charset="0"/>
                <a:ea typeface="ＭＳ Ｐゴシック" pitchFamily="34" charset="-128"/>
              </a:rPr>
              <a:t>Biber</a:t>
            </a:r>
            <a:r>
              <a:rPr lang="en-US" altLang="ru-RU" sz="1800" dirty="0" smtClean="0">
                <a:solidFill>
                  <a:srgbClr val="1F497D"/>
                </a:solidFill>
                <a:latin typeface="Verdana" pitchFamily="34" charset="0"/>
                <a:ea typeface="ＭＳ Ｐゴシック" pitchFamily="34" charset="-128"/>
              </a:rPr>
              <a:t> </a:t>
            </a:r>
            <a:r>
              <a:rPr lang="en-US" altLang="ru-RU" sz="1800" dirty="0">
                <a:solidFill>
                  <a:srgbClr val="1F497D"/>
                </a:solidFill>
                <a:latin typeface="Verdana" pitchFamily="34" charset="0"/>
                <a:ea typeface="ＭＳ Ｐゴシック" pitchFamily="34" charset="-128"/>
              </a:rPr>
              <a:t>S., Johnson R. B., </a:t>
            </a:r>
            <a:r>
              <a:rPr lang="en-US" altLang="ru-RU" sz="1800" dirty="0" smtClean="0">
                <a:solidFill>
                  <a:srgbClr val="1F497D"/>
                </a:solidFill>
                <a:latin typeface="Verdana" pitchFamily="34" charset="0"/>
                <a:ea typeface="ＭＳ Ｐゴシック" pitchFamily="34" charset="-128"/>
              </a:rPr>
              <a:t>2013]</a:t>
            </a:r>
            <a:endParaRPr lang="ru-RU" altLang="ru-RU" sz="1600" dirty="0">
              <a:solidFill>
                <a:srgbClr val="1F497D"/>
              </a:solidFill>
              <a:latin typeface="Verdana" pitchFamily="34" charset="0"/>
              <a:ea typeface="ＭＳ Ｐゴシック" pitchFamily="34" charset="-128"/>
            </a:endParaRPr>
          </a:p>
        </p:txBody>
      </p:sp>
      <p:pic>
        <p:nvPicPr>
          <p:cNvPr id="9225" name="Picture 9" descr="C:\Users\User\Desktop\Mixed methods\11_17.jpg"/>
          <p:cNvPicPr>
            <a:picLocks noChangeAspect="1" noChangeArrowheads="1"/>
          </p:cNvPicPr>
          <p:nvPr/>
        </p:nvPicPr>
        <p:blipFill rotWithShape="1">
          <a:blip r:embed="rId4">
            <a:extLst>
              <a:ext uri="{28A0092B-C50C-407E-A947-70E740481C1C}">
                <a14:useLocalDpi xmlns:a14="http://schemas.microsoft.com/office/drawing/2010/main" val="0"/>
              </a:ext>
            </a:extLst>
          </a:blip>
          <a:srcRect t="26554" b="21124"/>
          <a:stretch/>
        </p:blipFill>
        <p:spPr bwMode="auto">
          <a:xfrm>
            <a:off x="2475161" y="4335463"/>
            <a:ext cx="3847604" cy="2013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Subtitle 2"/>
          <p:cNvSpPr txBox="1">
            <a:spLocks/>
          </p:cNvSpPr>
          <p:nvPr/>
        </p:nvSpPr>
        <p:spPr bwMode="auto">
          <a:xfrm>
            <a:off x="255588" y="6415088"/>
            <a:ext cx="414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buFontTx/>
              <a:buNone/>
            </a:pPr>
            <a:r>
              <a:rPr lang="ru-RU" altLang="ru-RU" sz="800">
                <a:solidFill>
                  <a:schemeClr val="bg1"/>
                </a:solidFill>
                <a:latin typeface="Arial" charset="0"/>
              </a:rPr>
              <a:t>Высшая школа экономики, Москва, 2015</a:t>
            </a:r>
            <a:endParaRPr kumimoji="1" lang="ru-RU" altLang="ru-RU" sz="800">
              <a:solidFill>
                <a:schemeClr val="bg1"/>
              </a:solidFill>
              <a:latin typeface="Myriad Pro" pitchFamily="34" charset="0"/>
            </a:endParaRPr>
          </a:p>
        </p:txBody>
      </p:sp>
      <p:sp>
        <p:nvSpPr>
          <p:cNvPr id="7171" name="Title 1"/>
          <p:cNvSpPr txBox="1">
            <a:spLocks/>
          </p:cNvSpPr>
          <p:nvPr/>
        </p:nvSpPr>
        <p:spPr bwMode="auto">
          <a:xfrm>
            <a:off x="1403350" y="309872"/>
            <a:ext cx="645795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2400" dirty="0">
                <a:solidFill>
                  <a:schemeClr val="bg1"/>
                </a:solidFill>
                <a:latin typeface="Verdana" pitchFamily="34" charset="0"/>
              </a:rPr>
              <a:t>Советы от редакторов </a:t>
            </a:r>
            <a:r>
              <a:rPr lang="en-US" altLang="ru-RU" sz="2400" dirty="0">
                <a:solidFill>
                  <a:schemeClr val="bg1"/>
                </a:solidFill>
                <a:latin typeface="Verdana" pitchFamily="34" charset="0"/>
              </a:rPr>
              <a:t>JMMR</a:t>
            </a:r>
            <a:r>
              <a:rPr lang="ru-RU" altLang="ru-RU" sz="2400" dirty="0">
                <a:solidFill>
                  <a:schemeClr val="bg1"/>
                </a:solidFill>
                <a:latin typeface="Verdana" pitchFamily="34" charset="0"/>
              </a:rPr>
              <a:t>: публикуя методологическую статью по </a:t>
            </a:r>
            <a:r>
              <a:rPr lang="en-US" altLang="ru-RU" sz="2400" dirty="0">
                <a:solidFill>
                  <a:schemeClr val="bg1"/>
                </a:solidFill>
                <a:latin typeface="Verdana" pitchFamily="34" charset="0"/>
              </a:rPr>
              <a:t>MMR</a:t>
            </a:r>
          </a:p>
        </p:txBody>
      </p:sp>
      <p:sp>
        <p:nvSpPr>
          <p:cNvPr id="7172" name="Rectangle 9"/>
          <p:cNvSpPr>
            <a:spLocks noChangeArrowheads="1"/>
          </p:cNvSpPr>
          <p:nvPr/>
        </p:nvSpPr>
        <p:spPr bwMode="auto">
          <a:xfrm>
            <a:off x="7300913" y="2255838"/>
            <a:ext cx="67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3" name="Rectangle 10"/>
          <p:cNvSpPr>
            <a:spLocks noChangeArrowheads="1"/>
          </p:cNvSpPr>
          <p:nvPr/>
        </p:nvSpPr>
        <p:spPr bwMode="auto">
          <a:xfrm>
            <a:off x="7300913" y="3967163"/>
            <a:ext cx="67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4" name="Rectangle 11"/>
          <p:cNvSpPr>
            <a:spLocks noChangeArrowheads="1"/>
          </p:cNvSpPr>
          <p:nvPr/>
        </p:nvSpPr>
        <p:spPr bwMode="auto">
          <a:xfrm>
            <a:off x="7300913" y="5591175"/>
            <a:ext cx="67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ru-RU" altLang="ru-RU" sz="1800">
                <a:solidFill>
                  <a:srgbClr val="FFFFFF"/>
                </a:solidFill>
                <a:latin typeface="Myriad Pro" pitchFamily="34" charset="0"/>
              </a:rPr>
              <a:t>фото</a:t>
            </a:r>
            <a:endParaRPr lang="en-US" altLang="ru-RU" sz="1800">
              <a:solidFill>
                <a:srgbClr val="FFFFFF"/>
              </a:solidFill>
              <a:latin typeface="Arial" charset="0"/>
            </a:endParaRPr>
          </a:p>
        </p:txBody>
      </p:sp>
      <p:sp>
        <p:nvSpPr>
          <p:cNvPr id="7175" name="Объект 3"/>
          <p:cNvSpPr>
            <a:spLocks noGrp="1"/>
          </p:cNvSpPr>
          <p:nvPr>
            <p:ph sz="half" idx="2"/>
          </p:nvPr>
        </p:nvSpPr>
        <p:spPr>
          <a:xfrm>
            <a:off x="82550" y="1290638"/>
            <a:ext cx="8774113" cy="5248275"/>
          </a:xfrm>
        </p:spPr>
        <p:txBody>
          <a:bodyPr/>
          <a:lstStyle/>
          <a:p>
            <a:pPr marL="0" indent="0">
              <a:buFont typeface="Arial" charset="0"/>
              <a:buNone/>
            </a:pPr>
            <a:endParaRPr lang="ru-RU" altLang="ru-RU" sz="1800" dirty="0" smtClean="0">
              <a:solidFill>
                <a:schemeClr val="tx2"/>
              </a:solidFill>
              <a:latin typeface="Verdana" pitchFamily="34" charset="0"/>
              <a:ea typeface="ＭＳ Ｐゴシック" pitchFamily="34" charset="-128"/>
            </a:endParaRPr>
          </a:p>
          <a:p>
            <a:pPr marL="0" indent="0">
              <a:buFont typeface="Arial" charset="0"/>
              <a:buNone/>
            </a:pPr>
            <a:r>
              <a:rPr lang="en-US" altLang="ru-RU" sz="1600" dirty="0" smtClean="0">
                <a:solidFill>
                  <a:srgbClr val="1F497D"/>
                </a:solidFill>
                <a:latin typeface="Verdana" pitchFamily="34" charset="0"/>
                <a:ea typeface="ＭＳ Ｐゴシック" pitchFamily="34" charset="-128"/>
              </a:rPr>
              <a:t>Fetters M. D., Freshwater D., «Publishing a Methodological Mixed Methods Research Article», 2015.</a:t>
            </a:r>
            <a:endParaRPr lang="ru-RU" altLang="ru-RU" sz="1600" dirty="0" smtClean="0">
              <a:solidFill>
                <a:srgbClr val="1F497D"/>
              </a:solidFill>
              <a:latin typeface="Verdana" pitchFamily="34" charset="0"/>
              <a:ea typeface="ＭＳ Ｐゴシック" pitchFamily="34" charset="-128"/>
            </a:endParaRPr>
          </a:p>
          <a:p>
            <a:pPr marL="0" indent="0">
              <a:buFont typeface="Arial" charset="0"/>
              <a:buNone/>
            </a:pPr>
            <a:endParaRPr lang="ru-RU" altLang="ru-RU" sz="1600" dirty="0" smtClean="0">
              <a:solidFill>
                <a:srgbClr val="1F497D"/>
              </a:solidFill>
              <a:latin typeface="Verdana" pitchFamily="34" charset="0"/>
              <a:ea typeface="ＭＳ Ｐゴシック" pitchFamily="34" charset="-128"/>
            </a:endParaRPr>
          </a:p>
          <a:p>
            <a:r>
              <a:rPr lang="en-US" altLang="ru-RU" sz="1500" dirty="0">
                <a:solidFill>
                  <a:srgbClr val="1F497D"/>
                </a:solidFill>
                <a:latin typeface="Verdana" pitchFamily="34" charset="0"/>
                <a:ea typeface="ＭＳ Ｐゴシック" pitchFamily="34" charset="-128"/>
              </a:rPr>
              <a:t>Journal of Mixed Methods </a:t>
            </a:r>
            <a:r>
              <a:rPr lang="en-US" altLang="ru-RU" sz="1500" dirty="0" smtClean="0">
                <a:solidFill>
                  <a:srgbClr val="1F497D"/>
                </a:solidFill>
                <a:latin typeface="Verdana" pitchFamily="34" charset="0"/>
                <a:ea typeface="ＭＳ Ｐゴシック" pitchFamily="34" charset="-128"/>
              </a:rPr>
              <a:t>Research </a:t>
            </a:r>
            <a:r>
              <a:rPr lang="ru-RU" altLang="ru-RU" sz="1500" dirty="0" smtClean="0">
                <a:solidFill>
                  <a:srgbClr val="1F497D"/>
                </a:solidFill>
                <a:latin typeface="Verdana" pitchFamily="34" charset="0"/>
                <a:ea typeface="ＭＳ Ｐゴシック" pitchFamily="34" charset="-128"/>
              </a:rPr>
              <a:t>(</a:t>
            </a:r>
            <a:r>
              <a:rPr lang="en-US" altLang="ru-RU" sz="1500" dirty="0" smtClean="0">
                <a:solidFill>
                  <a:srgbClr val="1F497D"/>
                </a:solidFill>
                <a:latin typeface="Verdana" pitchFamily="34" charset="0"/>
                <a:ea typeface="ＭＳ Ｐゴシック" pitchFamily="34" charset="-128"/>
              </a:rPr>
              <a:t>JMMR) - </a:t>
            </a:r>
            <a:r>
              <a:rPr lang="ru-RU" altLang="ru-RU" sz="1500" dirty="0" smtClean="0">
                <a:solidFill>
                  <a:srgbClr val="1F497D"/>
                </a:solidFill>
                <a:latin typeface="Verdana" pitchFamily="34" charset="0"/>
                <a:ea typeface="ＭＳ Ｐゴシック" pitchFamily="34" charset="-128"/>
              </a:rPr>
              <a:t>междисциплинарный журнал с многопрофильной аудиторией.</a:t>
            </a:r>
          </a:p>
          <a:p>
            <a:r>
              <a:rPr lang="ru-RU" altLang="ru-RU" sz="1500" dirty="0" smtClean="0">
                <a:solidFill>
                  <a:srgbClr val="1F497D"/>
                </a:solidFill>
                <a:latin typeface="Verdana" pitchFamily="34" charset="0"/>
                <a:ea typeface="ＭＳ Ｐゴシック" pitchFamily="34" charset="-128"/>
              </a:rPr>
              <a:t>Приоритет – методологическим вопросам: </a:t>
            </a:r>
            <a:r>
              <a:rPr lang="en-US" altLang="ru-RU" sz="1500" dirty="0" smtClean="0">
                <a:solidFill>
                  <a:srgbClr val="1F497D"/>
                </a:solidFill>
                <a:latin typeface="Verdana" pitchFamily="34" charset="0"/>
                <a:ea typeface="ＭＳ Ｐゴシック" pitchFamily="34" charset="-128"/>
              </a:rPr>
              <a:t>«</a:t>
            </a:r>
            <a:r>
              <a:rPr lang="en-US" altLang="ru-RU" sz="1500" dirty="0">
                <a:solidFill>
                  <a:srgbClr val="1F497D"/>
                </a:solidFill>
                <a:latin typeface="Verdana" pitchFamily="34" charset="0"/>
                <a:ea typeface="ＭＳ Ｐゴシック" pitchFamily="34" charset="-128"/>
              </a:rPr>
              <a:t>Topics of interest include the following: types of research/evaluation questions, designs, sampling or measurement procedures, approaches to data analysis and integration, validity, software applications, paradigmatic stance, writing structure, theoretical lenses, cultural issues, ethical issues, validity, and quality issues in mixed methods research».</a:t>
            </a:r>
          </a:p>
          <a:p>
            <a:r>
              <a:rPr lang="ru-RU" altLang="ru-RU" sz="1500" dirty="0" smtClean="0">
                <a:solidFill>
                  <a:srgbClr val="1F497D"/>
                </a:solidFill>
                <a:latin typeface="Verdana" pitchFamily="34" charset="0"/>
                <a:ea typeface="ＭＳ Ｐゴシック" pitchFamily="34" charset="-128"/>
              </a:rPr>
              <a:t>Новизна: подход в процедуре преобразовании и интеграции данных. </a:t>
            </a:r>
          </a:p>
          <a:p>
            <a:r>
              <a:rPr lang="ru-RU" altLang="ru-RU" sz="1500" dirty="0" smtClean="0">
                <a:solidFill>
                  <a:srgbClr val="1F497D"/>
                </a:solidFill>
                <a:latin typeface="Verdana" pitchFamily="34" charset="0"/>
                <a:ea typeface="ＭＳ Ｐゴシック" pitchFamily="34" charset="-128"/>
              </a:rPr>
              <a:t>Эффект «1 + 1 = 3» от интеграции, больше чем просто сумма отдельных качественных и количественных частей.</a:t>
            </a:r>
          </a:p>
          <a:p>
            <a:r>
              <a:rPr lang="ru-RU" altLang="ru-RU" sz="1500" dirty="0" smtClean="0">
                <a:solidFill>
                  <a:srgbClr val="1F497D"/>
                </a:solidFill>
                <a:latin typeface="Verdana" pitchFamily="34" charset="0"/>
                <a:ea typeface="ＭＳ Ｐゴシック" pitchFamily="34" charset="-128"/>
              </a:rPr>
              <a:t>Описание методологической проблемы, обоснование ее значимость, указание на то, какой дизайн </a:t>
            </a:r>
            <a:r>
              <a:rPr lang="en-US" altLang="ru-RU" sz="1500" dirty="0" smtClean="0">
                <a:solidFill>
                  <a:srgbClr val="1F497D"/>
                </a:solidFill>
                <a:latin typeface="Verdana" pitchFamily="34" charset="0"/>
                <a:ea typeface="ＭＳ Ｐゴシック" pitchFamily="34" charset="-128"/>
              </a:rPr>
              <a:t>MMR, </a:t>
            </a:r>
            <a:r>
              <a:rPr lang="ru-RU" altLang="ru-RU" sz="1500" dirty="0" smtClean="0">
                <a:solidFill>
                  <a:srgbClr val="1F497D"/>
                </a:solidFill>
                <a:latin typeface="Verdana" pitchFamily="34" charset="0"/>
                <a:ea typeface="ＭＳ Ｐゴシック" pitchFamily="34" charset="-128"/>
              </a:rPr>
              <a:t>подробное описание инструментария, эмпирической базы данных, типа используемой интеграции данных и результатов. </a:t>
            </a:r>
          </a:p>
          <a:p>
            <a:r>
              <a:rPr lang="ru-RU" altLang="ru-RU" sz="1500" dirty="0" smtClean="0">
                <a:solidFill>
                  <a:srgbClr val="1F497D"/>
                </a:solidFill>
                <a:latin typeface="Verdana" pitchFamily="34" charset="0"/>
                <a:ea typeface="ＭＳ Ｐゴシック" pitchFamily="34" charset="-128"/>
              </a:rPr>
              <a:t>Доминирование литературы по методологии (а не той, которая относится к эмпирическому вопросу).</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3012</TotalTime>
  <Words>992</Words>
  <Application>Microsoft Office PowerPoint</Application>
  <PresentationFormat>Экран (4:3)</PresentationFormat>
  <Paragraphs>112</Paragraphs>
  <Slides>11</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Office Theme</vt:lpstr>
      <vt:lpstr>Использование mixed methods для повышения качества исследования:  вопросы этики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User</cp:lastModifiedBy>
  <cp:revision>75</cp:revision>
  <dcterms:created xsi:type="dcterms:W3CDTF">2010-09-30T06:45:29Z</dcterms:created>
  <dcterms:modified xsi:type="dcterms:W3CDTF">2015-09-17T14:38:01Z</dcterms:modified>
</cp:coreProperties>
</file>